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2753-C8A1-4EBE-963F-559366E40101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CA4D-365B-423F-B3B1-B977C8249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2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png"/><Relationship Id="rId13" Type="http://schemas.openxmlformats.org/officeDocument/2006/relationships/image" Target="../media/image199.png"/><Relationship Id="rId3" Type="http://schemas.openxmlformats.org/officeDocument/2006/relationships/image" Target="../media/image164.png"/><Relationship Id="rId7" Type="http://schemas.openxmlformats.org/officeDocument/2006/relationships/image" Target="../media/image193.png"/><Relationship Id="rId12" Type="http://schemas.openxmlformats.org/officeDocument/2006/relationships/image" Target="../media/image198.png"/><Relationship Id="rId2" Type="http://schemas.openxmlformats.org/officeDocument/2006/relationships/image" Target="../media/image1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11" Type="http://schemas.openxmlformats.org/officeDocument/2006/relationships/image" Target="../media/image197.png"/><Relationship Id="rId5" Type="http://schemas.openxmlformats.org/officeDocument/2006/relationships/image" Target="../media/image170.png"/><Relationship Id="rId10" Type="http://schemas.openxmlformats.org/officeDocument/2006/relationships/image" Target="../media/image196.png"/><Relationship Id="rId4" Type="http://schemas.openxmlformats.org/officeDocument/2006/relationships/image" Target="../media/image165.png"/><Relationship Id="rId9" Type="http://schemas.openxmlformats.org/officeDocument/2006/relationships/image" Target="../media/image19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3" Type="http://schemas.openxmlformats.org/officeDocument/2006/relationships/image" Target="../media/image164.png"/><Relationship Id="rId7" Type="http://schemas.openxmlformats.org/officeDocument/2006/relationships/image" Target="../media/image199.png"/><Relationship Id="rId2" Type="http://schemas.openxmlformats.org/officeDocument/2006/relationships/image" Target="../media/image1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5" Type="http://schemas.openxmlformats.org/officeDocument/2006/relationships/image" Target="../media/image170.png"/><Relationship Id="rId10" Type="http://schemas.openxmlformats.org/officeDocument/2006/relationships/image" Target="../media/image202.png"/><Relationship Id="rId4" Type="http://schemas.openxmlformats.org/officeDocument/2006/relationships/image" Target="../media/image165.png"/><Relationship Id="rId9" Type="http://schemas.openxmlformats.org/officeDocument/2006/relationships/image" Target="../media/image20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3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5.png"/><Relationship Id="rId4" Type="http://schemas.openxmlformats.org/officeDocument/2006/relationships/image" Target="../media/image16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64.png"/><Relationship Id="rId7" Type="http://schemas.openxmlformats.org/officeDocument/2006/relationships/image" Target="../media/image169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5" Type="http://schemas.openxmlformats.org/officeDocument/2006/relationships/image" Target="../media/image167.png"/><Relationship Id="rId4" Type="http://schemas.openxmlformats.org/officeDocument/2006/relationships/image" Target="../media/image16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png"/><Relationship Id="rId3" Type="http://schemas.openxmlformats.org/officeDocument/2006/relationships/image" Target="../media/image164.png"/><Relationship Id="rId7" Type="http://schemas.openxmlformats.org/officeDocument/2006/relationships/image" Target="../media/image173.pn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5" Type="http://schemas.openxmlformats.org/officeDocument/2006/relationships/image" Target="../media/image170.png"/><Relationship Id="rId4" Type="http://schemas.openxmlformats.org/officeDocument/2006/relationships/image" Target="../media/image16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png"/><Relationship Id="rId3" Type="http://schemas.openxmlformats.org/officeDocument/2006/relationships/image" Target="../media/image164.png"/><Relationship Id="rId7" Type="http://schemas.openxmlformats.org/officeDocument/2006/relationships/image" Target="../media/image176.png"/><Relationship Id="rId2" Type="http://schemas.openxmlformats.org/officeDocument/2006/relationships/image" Target="../media/image1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0.png"/><Relationship Id="rId5" Type="http://schemas.openxmlformats.org/officeDocument/2006/relationships/image" Target="../media/image170.png"/><Relationship Id="rId10" Type="http://schemas.openxmlformats.org/officeDocument/2006/relationships/image" Target="../media/image179.png"/><Relationship Id="rId4" Type="http://schemas.openxmlformats.org/officeDocument/2006/relationships/image" Target="../media/image165.png"/><Relationship Id="rId9" Type="http://schemas.openxmlformats.org/officeDocument/2006/relationships/image" Target="../media/image17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png"/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png"/><Relationship Id="rId3" Type="http://schemas.openxmlformats.org/officeDocument/2006/relationships/image" Target="../media/image164.png"/><Relationship Id="rId7" Type="http://schemas.openxmlformats.org/officeDocument/2006/relationships/image" Target="../media/image184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5" Type="http://schemas.openxmlformats.org/officeDocument/2006/relationships/image" Target="../media/image170.png"/><Relationship Id="rId4" Type="http://schemas.openxmlformats.org/officeDocument/2006/relationships/image" Target="../media/image165.png"/><Relationship Id="rId9" Type="http://schemas.openxmlformats.org/officeDocument/2006/relationships/image" Target="../media/image18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3" Type="http://schemas.openxmlformats.org/officeDocument/2006/relationships/image" Target="../media/image164.png"/><Relationship Id="rId7" Type="http://schemas.openxmlformats.org/officeDocument/2006/relationships/image" Target="../media/image188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5" Type="http://schemas.openxmlformats.org/officeDocument/2006/relationships/image" Target="../media/image170.png"/><Relationship Id="rId10" Type="http://schemas.openxmlformats.org/officeDocument/2006/relationships/image" Target="../media/image191.png"/><Relationship Id="rId4" Type="http://schemas.openxmlformats.org/officeDocument/2006/relationships/image" Target="../media/image165.png"/><Relationship Id="rId9" Type="http://schemas.openxmlformats.org/officeDocument/2006/relationships/image" Target="../media/image19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png"/><Relationship Id="rId2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GvdSd4B8Y0" TargetMode="External"/><Relationship Id="rId5" Type="http://schemas.openxmlformats.org/officeDocument/2006/relationships/image" Target="../media/image182.png"/><Relationship Id="rId4" Type="http://schemas.openxmlformats.org/officeDocument/2006/relationships/image" Target="../media/image1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6C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97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calculate the determinant of a square matrix. The determinant is a scalar value associated with that matrix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where k is a constant.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func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in terms of k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Given that A is singular, find the possible values of k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  <a:blipFill>
                <a:blip r:embed="rId2"/>
                <a:stretch>
                  <a:fillRect t="-698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91069" y="1410789"/>
                <a:ext cx="3415422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069" y="1410789"/>
                <a:ext cx="3415422" cy="6847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35800" y="2185852"/>
                <a:ext cx="3434530" cy="3628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+0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800" y="2185852"/>
                <a:ext cx="3434530" cy="362856"/>
              </a:xfrm>
              <a:prstGeom prst="rect">
                <a:avLst/>
              </a:prstGeom>
              <a:blipFill>
                <a:blip r:embed="rId8"/>
                <a:stretch>
                  <a:fillRect l="-178" t="-1695" b="-15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40153" y="2869475"/>
                <a:ext cx="3196837" cy="243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153" y="2869475"/>
                <a:ext cx="3196837" cy="243143"/>
              </a:xfrm>
              <a:prstGeom prst="rect">
                <a:avLst/>
              </a:prstGeom>
              <a:blipFill>
                <a:blip r:embed="rId9"/>
                <a:stretch>
                  <a:fillRect l="-191" r="-1527" b="-2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44506" y="3422469"/>
                <a:ext cx="21098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−16)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506" y="3422469"/>
                <a:ext cx="2109873" cy="215444"/>
              </a:xfrm>
              <a:prstGeom prst="rect">
                <a:avLst/>
              </a:prstGeom>
              <a:blipFill>
                <a:blip r:embed="rId10"/>
                <a:stretch>
                  <a:fillRect l="-289" r="-2601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57569" y="3966754"/>
                <a:ext cx="176503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+9+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569" y="3966754"/>
                <a:ext cx="1765035" cy="215444"/>
              </a:xfrm>
              <a:prstGeom prst="rect">
                <a:avLst/>
              </a:prstGeom>
              <a:blipFill>
                <a:blip r:embed="rId11"/>
                <a:stretch>
                  <a:fillRect l="-345" r="-1379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61923" y="4502332"/>
                <a:ext cx="13465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923" y="4502332"/>
                <a:ext cx="1346587" cy="215444"/>
              </a:xfrm>
              <a:prstGeom prst="rect">
                <a:avLst/>
              </a:prstGeom>
              <a:blipFill>
                <a:blip r:embed="rId12"/>
                <a:stretch>
                  <a:fillRect l="-905" r="-226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56723" y="4497977"/>
                <a:ext cx="154157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+19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723" y="4497977"/>
                <a:ext cx="1541576" cy="246221"/>
              </a:xfrm>
              <a:prstGeom prst="rect">
                <a:avLst/>
              </a:prstGeom>
              <a:blipFill>
                <a:blip r:embed="rId13"/>
                <a:stretch>
                  <a:fillRect l="-791" r="-237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8057608" y="1793964"/>
            <a:ext cx="267787" cy="574767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8170817" y="1835331"/>
            <a:ext cx="973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8035836" y="2381792"/>
            <a:ext cx="267787" cy="574767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7787642" y="2969620"/>
            <a:ext cx="267787" cy="574767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729551" y="3531323"/>
            <a:ext cx="267787" cy="574767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6402979" y="4058191"/>
            <a:ext cx="267787" cy="574767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262257" y="2318657"/>
            <a:ext cx="973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Calulate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determin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-ants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96645" y="2984863"/>
            <a:ext cx="973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 brackets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08074" y="3550921"/>
            <a:ext cx="973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20691" y="4212773"/>
            <a:ext cx="9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calculate the determinant of a square matrix. The determinant is a scalar value associated with that matrix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where k is a constant.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func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in terms of k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Given that A is singular, find the possible values of k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  <a:blipFill>
                <a:blip r:embed="rId2"/>
                <a:stretch>
                  <a:fillRect t="-698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56723" y="4497977"/>
                <a:ext cx="154157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+19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723" y="4497977"/>
                <a:ext cx="1541576" cy="246221"/>
              </a:xfrm>
              <a:prstGeom prst="rect">
                <a:avLst/>
              </a:prstGeom>
              <a:blipFill>
                <a:blip r:embed="rId7"/>
                <a:stretch>
                  <a:fillRect l="-791" r="-237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74095" y="1519647"/>
                <a:ext cx="171239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+19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095" y="1519647"/>
                <a:ext cx="1712392" cy="246221"/>
              </a:xfrm>
              <a:prstGeom prst="rect">
                <a:avLst/>
              </a:prstGeom>
              <a:blipFill>
                <a:blip r:embed="rId8"/>
                <a:stretch>
                  <a:fillRect l="-2491" r="-177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716794" y="5447213"/>
            <a:ext cx="264471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Singular means that the determinant is 0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56529" y="2002973"/>
                <a:ext cx="18392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+9)=0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529" y="2002973"/>
                <a:ext cx="1839286" cy="246221"/>
              </a:xfrm>
              <a:prstGeom prst="rect">
                <a:avLst/>
              </a:prstGeom>
              <a:blipFill>
                <a:blip r:embed="rId9"/>
                <a:stretch>
                  <a:fillRect l="-3311" r="-198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358461" y="2355671"/>
                <a:ext cx="959943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9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461" y="2355671"/>
                <a:ext cx="959943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845630" y="1611086"/>
            <a:ext cx="259079" cy="513804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063342" y="1704705"/>
            <a:ext cx="9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6233161" y="2137955"/>
            <a:ext cx="259079" cy="513804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324599" y="2227219"/>
            <a:ext cx="9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13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calculate the determinant of a square matrix. The determinant is a scalar value associated with that matrix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4460" y="1445623"/>
            <a:ext cx="4552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You can find identity matrices for any </a:t>
            </a:r>
            <a:r>
              <a:rPr lang="en-US" sz="1600" u="sng" dirty="0">
                <a:latin typeface="Comic Sans MS" panose="030F0702030302020204" pitchFamily="66" charset="0"/>
              </a:rPr>
              <a:t>square</a:t>
            </a:r>
            <a:r>
              <a:rPr lang="en-US" sz="1600" dirty="0">
                <a:latin typeface="Comic Sans MS" panose="030F0702030302020204" pitchFamily="66" charset="0"/>
              </a:rPr>
              <a:t> matrix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3707" y="2229394"/>
            <a:ext cx="1780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Identity matrix for a 2x2 square: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3843" y="2225040"/>
            <a:ext cx="1780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Identity matrix for a 3x3 square: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01885" y="2987040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5" y="2987040"/>
                <a:ext cx="1221745" cy="4619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01394" y="2825932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394" y="2825932"/>
                <a:ext cx="1596334" cy="7325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64460" y="3796938"/>
            <a:ext cx="45528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</a:rPr>
              <a:t>If you multiply a square matrix by its  identity, you will get the same as what you start with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If you multiply a matrix by its inverse, you will get the identity matrix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Multiplying by the identity matrix is a bit like multiplying by 1!</a:t>
            </a:r>
          </a:p>
          <a:p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12" name="Oval 11"/>
          <p:cNvSpPr/>
          <p:nvPr/>
        </p:nvSpPr>
        <p:spPr>
          <a:xfrm rot="18625914">
            <a:off x="4866793" y="2910391"/>
            <a:ext cx="400594" cy="63880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 rot="18625914">
            <a:off x="7667378" y="2635003"/>
            <a:ext cx="400594" cy="119001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37192" y="2717075"/>
            <a:ext cx="3124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This section focuses on calculating determinants and minors, which are all useful in finding the inverse of a matrix</a:t>
            </a: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3852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calculate the determinant of a square matrix. The determinant is a scalar value associated with that matrix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a 2x2 matrix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determinant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𝑏𝑐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There are different ways that this can be written…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</m:func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singular matrix (it has no inverse)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</m:func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non-singular matrix (it has an inverse)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 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  <a:blipFill>
                <a:blip r:embed="rId2"/>
                <a:stretch>
                  <a:fillRect t="-698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85359" y="2856411"/>
                <a:ext cx="1697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359" y="2856411"/>
                <a:ext cx="1697003" cy="276999"/>
              </a:xfrm>
              <a:prstGeom prst="rect">
                <a:avLst/>
              </a:prstGeom>
              <a:blipFill>
                <a:blip r:embed="rId5"/>
                <a:stretch>
                  <a:fillRect l="-3237" r="-287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90010" y="3496490"/>
                <a:ext cx="14943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010" y="3496490"/>
                <a:ext cx="1494383" cy="276999"/>
              </a:xfrm>
              <a:prstGeom prst="rect">
                <a:avLst/>
              </a:prstGeom>
              <a:blipFill>
                <a:blip r:embed="rId6"/>
                <a:stretch>
                  <a:fillRect r="-285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06983" y="4127861"/>
                <a:ext cx="178991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83" y="4127861"/>
                <a:ext cx="1789914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3666309" y="3169920"/>
            <a:ext cx="1010194" cy="8011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701143" y="4093029"/>
            <a:ext cx="888274" cy="2873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679372" y="3718560"/>
            <a:ext cx="1162594" cy="3091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8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7" grpId="0"/>
      <p:bldP spid="17" grpId="1"/>
      <p:bldP spid="18" grpId="0"/>
      <p:bldP spid="18" grpId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calculate the determinant of a square matrix. The determinant is a scalar value associated with that matrix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func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 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  <a:blipFill>
                <a:blip r:embed="rId2"/>
                <a:stretch>
                  <a:fillRect t="-698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240970" y="3640182"/>
                <a:ext cx="1697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970" y="3640182"/>
                <a:ext cx="1697003" cy="276999"/>
              </a:xfrm>
              <a:prstGeom prst="rect">
                <a:avLst/>
              </a:prstGeom>
              <a:blipFill>
                <a:blip r:embed="rId6"/>
                <a:stretch>
                  <a:fillRect l="-1439" r="-107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40970" y="4171404"/>
                <a:ext cx="2422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=(6)(2)−(5)(1)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970" y="4171404"/>
                <a:ext cx="2422138" cy="276999"/>
              </a:xfrm>
              <a:prstGeom prst="rect">
                <a:avLst/>
              </a:prstGeom>
              <a:blipFill>
                <a:blip r:embed="rId7"/>
                <a:stretch>
                  <a:fillRect l="-2015" t="-2174" r="-327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49679" y="4693918"/>
                <a:ext cx="9922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679" y="4693918"/>
                <a:ext cx="992259" cy="276999"/>
              </a:xfrm>
              <a:prstGeom prst="rect">
                <a:avLst/>
              </a:prstGeom>
              <a:blipFill>
                <a:blip r:embed="rId8"/>
                <a:stretch>
                  <a:fillRect l="-5521" r="-490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3472543" y="3833949"/>
            <a:ext cx="420189" cy="485503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550920" y="3825240"/>
            <a:ext cx="1883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 correctly!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3468189" y="4343400"/>
            <a:ext cx="420189" cy="485503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3877491" y="4421778"/>
            <a:ext cx="9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5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3" grpId="0" animBg="1"/>
      <p:bldP spid="24" grpId="0"/>
      <p:bldP spid="26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calculate the determinant of a square matrix. The determinant is a scalar value associated with that matrix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singular, find the value of p.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If the matrix is singular, that means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func>
                    <m:r>
                      <a:rPr lang="en-US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 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  <a:blipFill>
                <a:blip r:embed="rId2"/>
                <a:stretch>
                  <a:fillRect t="-698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61640" y="2223474"/>
                <a:ext cx="1697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</m:fName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640" y="2223474"/>
                <a:ext cx="1697003" cy="276999"/>
              </a:xfrm>
              <a:prstGeom prst="rect">
                <a:avLst/>
              </a:prstGeom>
              <a:blipFill>
                <a:blip r:embed="rId6"/>
                <a:stretch>
                  <a:fillRect l="-1439" r="-107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61640" y="2754696"/>
                <a:ext cx="30273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0=(4)(3−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)−(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+2)(−1)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640" y="2754696"/>
                <a:ext cx="3027304" cy="276999"/>
              </a:xfrm>
              <a:prstGeom prst="rect">
                <a:avLst/>
              </a:prstGeom>
              <a:blipFill>
                <a:blip r:embed="rId7"/>
                <a:stretch>
                  <a:fillRect l="-1411" t="-2222" r="-262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91971" y="3251085"/>
                <a:ext cx="223374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0=12−4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971" y="3251085"/>
                <a:ext cx="2233749" cy="276999"/>
              </a:xfrm>
              <a:prstGeom prst="rect">
                <a:avLst/>
              </a:prstGeom>
              <a:blipFill>
                <a:blip r:embed="rId8"/>
                <a:stretch>
                  <a:fillRect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046356" y="2425950"/>
            <a:ext cx="420189" cy="485503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124733" y="2417241"/>
            <a:ext cx="1883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 correctly!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Arc 28"/>
          <p:cNvSpPr/>
          <p:nvPr/>
        </p:nvSpPr>
        <p:spPr>
          <a:xfrm>
            <a:off x="7042002" y="2935401"/>
            <a:ext cx="420189" cy="485503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451304" y="3013779"/>
            <a:ext cx="9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91822" y="3751828"/>
                <a:ext cx="164592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0=14−3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822" y="3751828"/>
                <a:ext cx="1645921" cy="276999"/>
              </a:xfrm>
              <a:prstGeom prst="rect">
                <a:avLst/>
              </a:prstGeom>
              <a:blipFill>
                <a:blip r:embed="rId9"/>
                <a:stretch>
                  <a:fillRect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52783" y="4169839"/>
                <a:ext cx="992778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783" y="4169839"/>
                <a:ext cx="992778" cy="5186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219042" y="3436144"/>
            <a:ext cx="420189" cy="485503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628344" y="3514522"/>
            <a:ext cx="9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5439625" y="3980429"/>
            <a:ext cx="420189" cy="485503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848927" y="4058807"/>
            <a:ext cx="9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22" grpId="0" animBg="1"/>
      <p:bldP spid="25" grpId="0"/>
      <p:bldP spid="29" grpId="0" animBg="1"/>
      <p:bldP spid="30" grpId="0"/>
      <p:bldP spid="31" grpId="0"/>
      <p:bldP spid="32" grpId="0"/>
      <p:bldP spid="33" grpId="0" animBg="1"/>
      <p:bldP spid="34" grpId="0"/>
      <p:bldP spid="35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235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calculate the determinant of a square matrix. The determinant is a scalar value associated with that matrix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It is more difficult to find the inverse of a 3x3 matrix. This is the formula:  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30525" y="1973378"/>
                <a:ext cx="4496872" cy="880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525" y="1973378"/>
                <a:ext cx="4496872" cy="880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274217" y="2016922"/>
            <a:ext cx="200297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515189" y="2291242"/>
            <a:ext cx="200297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639978" y="2016922"/>
            <a:ext cx="200297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586344" y="2282534"/>
            <a:ext cx="200297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687978" y="2278180"/>
            <a:ext cx="200297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010092" y="2012569"/>
            <a:ext cx="200297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772091" y="2164968"/>
            <a:ext cx="539932" cy="50509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635622" y="2291242"/>
            <a:ext cx="539932" cy="5355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949233" y="2147551"/>
            <a:ext cx="539932" cy="5355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847598" y="2134488"/>
            <a:ext cx="539932" cy="5355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282924" y="2295597"/>
            <a:ext cx="539932" cy="5355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278570" y="2291242"/>
            <a:ext cx="239488" cy="5355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4962193" y="2295597"/>
            <a:ext cx="239488" cy="5355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4383116" y="2304220"/>
            <a:ext cx="0" cy="55734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583414" y="2130048"/>
            <a:ext cx="64443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57290" y="2308743"/>
            <a:ext cx="0" cy="55734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300090" y="2147633"/>
            <a:ext cx="165463" cy="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027256" y="2151987"/>
            <a:ext cx="165463" cy="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118907" y="2308912"/>
            <a:ext cx="0" cy="55734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256759" y="2143448"/>
            <a:ext cx="64443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68426" y="3079368"/>
            <a:ext cx="46228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</a:rPr>
              <a:t>Each of the top numbers is multiplied by the determinant of its ‘minor’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minor is the 2x2 matrix which remains when you cross off any numbers in the same row or column as the starting one…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57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calculate the determinant of a square matrix. The determinant is a scalar value associated with that matrix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minor of the element 2 in the matrix: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  <a:blipFill>
                <a:blip r:embed="rId2"/>
                <a:stretch>
                  <a:fillRect t="-698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2255520" y="3526973"/>
            <a:ext cx="200297" cy="2438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351314" y="3779521"/>
            <a:ext cx="1" cy="444137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28396" y="3648807"/>
            <a:ext cx="64443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489165" y="3718561"/>
            <a:ext cx="635726" cy="50509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837612" y="1881052"/>
                <a:ext cx="861454" cy="4619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612" y="1881052"/>
                <a:ext cx="861454" cy="4619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789715" y="2521132"/>
                <a:ext cx="20198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−(8)(6)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715" y="2521132"/>
                <a:ext cx="2019848" cy="276999"/>
              </a:xfrm>
              <a:prstGeom prst="rect">
                <a:avLst/>
              </a:prstGeom>
              <a:blipFill>
                <a:blip r:embed="rId8"/>
                <a:stretch>
                  <a:fillRect l="-906" t="-4444" r="-392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794069" y="2987040"/>
                <a:ext cx="7197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069" y="2987040"/>
                <a:ext cx="719749" cy="276999"/>
              </a:xfrm>
              <a:prstGeom prst="rect">
                <a:avLst/>
              </a:prstGeom>
              <a:blipFill>
                <a:blip r:embed="rId9"/>
                <a:stretch>
                  <a:fillRect l="-2542" r="-762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>
            <a:off x="6633756" y="2179320"/>
            <a:ext cx="420189" cy="485503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6712133" y="2170611"/>
            <a:ext cx="1883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 correctly!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Arc 65"/>
          <p:cNvSpPr/>
          <p:nvPr/>
        </p:nvSpPr>
        <p:spPr>
          <a:xfrm>
            <a:off x="6629402" y="2688771"/>
            <a:ext cx="420189" cy="485503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7038704" y="2767149"/>
            <a:ext cx="9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0" grpId="0" animBg="1"/>
      <p:bldP spid="61" grpId="0"/>
      <p:bldP spid="62" grpId="0"/>
      <p:bldP spid="63" grpId="0"/>
      <p:bldP spid="64" grpId="0" animBg="1"/>
      <p:bldP spid="65" grpId="0"/>
      <p:bldP spid="66" grpId="0" animBg="1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calculate the determinant of a square matrix. The determinant is a scalar value associated with that matrix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235756"/>
              </a:xfrm>
              <a:blipFill>
                <a:blip r:embed="rId2"/>
                <a:stretch>
                  <a:fillRect t="-698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95572" y="1541416"/>
                <a:ext cx="3415422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572" y="1541416"/>
                <a:ext cx="3415422" cy="6847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53367" y="2407918"/>
                <a:ext cx="2794226" cy="35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367" y="2407918"/>
                <a:ext cx="2794226" cy="359266"/>
              </a:xfrm>
              <a:prstGeom prst="rect">
                <a:avLst/>
              </a:prstGeom>
              <a:blipFill>
                <a:blip r:embed="rId8"/>
                <a:stretch>
                  <a:fillRect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561219" y="1950720"/>
            <a:ext cx="302621" cy="596537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761515" y="2070463"/>
            <a:ext cx="1321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70784" y="3043644"/>
                <a:ext cx="18909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=1(2)−2(10)+4(14)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784" y="3043644"/>
                <a:ext cx="1890967" cy="215444"/>
              </a:xfrm>
              <a:prstGeom prst="rect">
                <a:avLst/>
              </a:prstGeom>
              <a:blipFill>
                <a:blip r:embed="rId9"/>
                <a:stretch>
                  <a:fillRect l="-323" r="-290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75138" y="3596639"/>
                <a:ext cx="42338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138" y="3596639"/>
                <a:ext cx="423386" cy="215444"/>
              </a:xfrm>
              <a:prstGeom prst="rect">
                <a:avLst/>
              </a:prstGeom>
              <a:blipFill>
                <a:blip r:embed="rId10"/>
                <a:stretch>
                  <a:fillRect l="-4348" r="-869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7548156" y="2564674"/>
            <a:ext cx="302621" cy="596537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6690362" y="3169919"/>
            <a:ext cx="267787" cy="574767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942909" y="3298372"/>
            <a:ext cx="973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783286" y="2588623"/>
            <a:ext cx="1360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 the determinants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23657" y="4256315"/>
            <a:ext cx="4545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You can use your calculator to calculate some of these – we will see how on the next slide!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0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  <p:bldP spid="23" grpId="0"/>
      <p:bldP spid="24" grpId="0"/>
      <p:bldP spid="25" grpId="0"/>
      <p:bldP spid="26" grpId="0" animBg="1"/>
      <p:bldP spid="28" grpId="0" animBg="1"/>
      <p:bldP spid="29" grpId="0"/>
      <p:bldP spid="30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235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calculate the determinant of a square matrix. The determinant is a scalar value associated with that matrix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How to do matrix calculations on your calculator…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" y="239486"/>
                <a:ext cx="1221745" cy="4619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83" y="130629"/>
                <a:ext cx="1596334" cy="7325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69669"/>
                <a:ext cx="1789914" cy="467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578" y="0"/>
                <a:ext cx="3415422" cy="6847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hlinkClick r:id="rId6"/>
          </p:cNvPr>
          <p:cNvSpPr txBox="1"/>
          <p:nvPr/>
        </p:nvSpPr>
        <p:spPr>
          <a:xfrm>
            <a:off x="2095131" y="3962062"/>
            <a:ext cx="5557421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00FF"/>
                </a:solidFill>
              </a:rPr>
              <a:t>DEMONSTRATION</a:t>
            </a:r>
            <a:endParaRPr lang="en-GB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64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D23808-AF29-4E01-8898-100F0A84E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5FBBC1-6F85-4BCB-9235-F262D87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4235E0-FB4B-4875-B626-2587ADE11A7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2296</Words>
  <Application>Microsoft Office PowerPoint</Application>
  <PresentationFormat>On-screen Show (4:3)</PresentationFormat>
  <Paragraphs>175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176</cp:revision>
  <dcterms:created xsi:type="dcterms:W3CDTF">2017-08-14T15:35:38Z</dcterms:created>
  <dcterms:modified xsi:type="dcterms:W3CDTF">2021-08-27T06:50:16Z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