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13" Type="http://schemas.openxmlformats.org/officeDocument/2006/relationships/image" Target="../media/image199.png"/><Relationship Id="rId3" Type="http://schemas.openxmlformats.org/officeDocument/2006/relationships/image" Target="../media/image164.png"/><Relationship Id="rId7" Type="http://schemas.openxmlformats.org/officeDocument/2006/relationships/image" Target="../media/image193.png"/><Relationship Id="rId12" Type="http://schemas.openxmlformats.org/officeDocument/2006/relationships/image" Target="../media/image198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11" Type="http://schemas.openxmlformats.org/officeDocument/2006/relationships/image" Target="../media/image197.png"/><Relationship Id="rId5" Type="http://schemas.openxmlformats.org/officeDocument/2006/relationships/image" Target="../media/image170.png"/><Relationship Id="rId10" Type="http://schemas.openxmlformats.org/officeDocument/2006/relationships/image" Target="../media/image196.png"/><Relationship Id="rId4" Type="http://schemas.openxmlformats.org/officeDocument/2006/relationships/image" Target="../media/image165.png"/><Relationship Id="rId9" Type="http://schemas.openxmlformats.org/officeDocument/2006/relationships/image" Target="../media/image19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64.png"/><Relationship Id="rId7" Type="http://schemas.openxmlformats.org/officeDocument/2006/relationships/image" Target="../media/image199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170.png"/><Relationship Id="rId10" Type="http://schemas.openxmlformats.org/officeDocument/2006/relationships/image" Target="../media/image202.png"/><Relationship Id="rId4" Type="http://schemas.openxmlformats.org/officeDocument/2006/relationships/image" Target="../media/image165.png"/><Relationship Id="rId9" Type="http://schemas.openxmlformats.org/officeDocument/2006/relationships/image" Target="../media/image2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5.png"/><Relationship Id="rId4" Type="http://schemas.openxmlformats.org/officeDocument/2006/relationships/image" Target="../media/image16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64.png"/><Relationship Id="rId7" Type="http://schemas.openxmlformats.org/officeDocument/2006/relationships/image" Target="../media/image169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5" Type="http://schemas.openxmlformats.org/officeDocument/2006/relationships/image" Target="../media/image167.png"/><Relationship Id="rId4" Type="http://schemas.openxmlformats.org/officeDocument/2006/relationships/image" Target="../media/image16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png"/><Relationship Id="rId3" Type="http://schemas.openxmlformats.org/officeDocument/2006/relationships/image" Target="../media/image164.png"/><Relationship Id="rId7" Type="http://schemas.openxmlformats.org/officeDocument/2006/relationships/image" Target="../media/image173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0.png"/><Relationship Id="rId4" Type="http://schemas.openxmlformats.org/officeDocument/2006/relationships/image" Target="../media/image16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png"/><Relationship Id="rId3" Type="http://schemas.openxmlformats.org/officeDocument/2006/relationships/image" Target="../media/image164.png"/><Relationship Id="rId7" Type="http://schemas.openxmlformats.org/officeDocument/2006/relationships/image" Target="../media/image176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0.png"/><Relationship Id="rId5" Type="http://schemas.openxmlformats.org/officeDocument/2006/relationships/image" Target="../media/image170.png"/><Relationship Id="rId10" Type="http://schemas.openxmlformats.org/officeDocument/2006/relationships/image" Target="../media/image179.png"/><Relationship Id="rId4" Type="http://schemas.openxmlformats.org/officeDocument/2006/relationships/image" Target="../media/image165.png"/><Relationship Id="rId9" Type="http://schemas.openxmlformats.org/officeDocument/2006/relationships/image" Target="../media/image17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png"/><Relationship Id="rId3" Type="http://schemas.openxmlformats.org/officeDocument/2006/relationships/image" Target="../media/image164.png"/><Relationship Id="rId7" Type="http://schemas.openxmlformats.org/officeDocument/2006/relationships/image" Target="../media/image184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170.png"/><Relationship Id="rId4" Type="http://schemas.openxmlformats.org/officeDocument/2006/relationships/image" Target="../media/image165.png"/><Relationship Id="rId9" Type="http://schemas.openxmlformats.org/officeDocument/2006/relationships/image" Target="../media/image18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3" Type="http://schemas.openxmlformats.org/officeDocument/2006/relationships/image" Target="../media/image164.png"/><Relationship Id="rId7" Type="http://schemas.openxmlformats.org/officeDocument/2006/relationships/image" Target="../media/image18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170.png"/><Relationship Id="rId10" Type="http://schemas.openxmlformats.org/officeDocument/2006/relationships/image" Target="../media/image191.png"/><Relationship Id="rId4" Type="http://schemas.openxmlformats.org/officeDocument/2006/relationships/image" Target="../media/image165.png"/><Relationship Id="rId9" Type="http://schemas.openxmlformats.org/officeDocument/2006/relationships/image" Target="../media/image1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GvdSd4B8Y0" TargetMode="External"/><Relationship Id="rId5" Type="http://schemas.openxmlformats.org/officeDocument/2006/relationships/image" Target="../media/image182.png"/><Relationship Id="rId4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9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k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terms of k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A is singular, find the possible values of k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91069" y="1410789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069" y="1410789"/>
                <a:ext cx="3415422" cy="6847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35800" y="2185852"/>
                <a:ext cx="3434530" cy="3628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800" y="2185852"/>
                <a:ext cx="3434530" cy="362856"/>
              </a:xfrm>
              <a:prstGeom prst="rect">
                <a:avLst/>
              </a:prstGeom>
              <a:blipFill>
                <a:blip r:embed="rId8"/>
                <a:stretch>
                  <a:fillRect l="-178" t="-1695"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40153" y="2869475"/>
                <a:ext cx="3196837" cy="243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153" y="2869475"/>
                <a:ext cx="3196837" cy="243143"/>
              </a:xfrm>
              <a:prstGeom prst="rect">
                <a:avLst/>
              </a:prstGeom>
              <a:blipFill>
                <a:blip r:embed="rId9"/>
                <a:stretch>
                  <a:fillRect l="-191" r="-1527" b="-2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44506" y="3422469"/>
                <a:ext cx="21098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506" y="3422469"/>
                <a:ext cx="2109873" cy="215444"/>
              </a:xfrm>
              <a:prstGeom prst="rect">
                <a:avLst/>
              </a:prstGeom>
              <a:blipFill>
                <a:blip r:embed="rId10"/>
                <a:stretch>
                  <a:fillRect l="-289" r="-2601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57569" y="3966754"/>
                <a:ext cx="17650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+9+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569" y="3966754"/>
                <a:ext cx="1765035" cy="215444"/>
              </a:xfrm>
              <a:prstGeom prst="rect">
                <a:avLst/>
              </a:prstGeom>
              <a:blipFill>
                <a:blip r:embed="rId11"/>
                <a:stretch>
                  <a:fillRect l="-345" r="-137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61923" y="4502332"/>
                <a:ext cx="13465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923" y="4502332"/>
                <a:ext cx="1346587" cy="215444"/>
              </a:xfrm>
              <a:prstGeom prst="rect">
                <a:avLst/>
              </a:prstGeom>
              <a:blipFill>
                <a:blip r:embed="rId12"/>
                <a:stretch>
                  <a:fillRect l="-905" r="-226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256723" y="4497977"/>
                <a:ext cx="15415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723" y="4497977"/>
                <a:ext cx="1541576" cy="246221"/>
              </a:xfrm>
              <a:prstGeom prst="rect">
                <a:avLst/>
              </a:prstGeom>
              <a:blipFill>
                <a:blip r:embed="rId13"/>
                <a:stretch>
                  <a:fillRect l="-791" r="-237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8057608" y="1793964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170817" y="1835331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8035836" y="2381792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7787642" y="2969620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29551" y="3531323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402979" y="4058191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262257" y="2318657"/>
            <a:ext cx="973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Calulate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determin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-ants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96645" y="2984863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08074" y="3550921"/>
            <a:ext cx="973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20691" y="4212773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k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terms of k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A is singular, find the possible values of k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256723" y="4497977"/>
                <a:ext cx="15415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723" y="4497977"/>
                <a:ext cx="1541576" cy="246221"/>
              </a:xfrm>
              <a:prstGeom prst="rect">
                <a:avLst/>
              </a:prstGeom>
              <a:blipFill>
                <a:blip r:embed="rId7"/>
                <a:stretch>
                  <a:fillRect l="-791" r="-237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74095" y="1519647"/>
                <a:ext cx="171239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+19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095" y="1519647"/>
                <a:ext cx="1712392" cy="246221"/>
              </a:xfrm>
              <a:prstGeom prst="rect">
                <a:avLst/>
              </a:prstGeom>
              <a:blipFill>
                <a:blip r:embed="rId8"/>
                <a:stretch>
                  <a:fillRect l="-2491" r="-177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16794" y="5447213"/>
            <a:ext cx="264471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Singular means that the determinant is 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56529" y="2002973"/>
                <a:ext cx="18392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+9)=0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29" y="2002973"/>
                <a:ext cx="1839286" cy="246221"/>
              </a:xfrm>
              <a:prstGeom prst="rect">
                <a:avLst/>
              </a:prstGeom>
              <a:blipFill>
                <a:blip r:embed="rId9"/>
                <a:stretch>
                  <a:fillRect l="-3311" r="-198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358461" y="2355671"/>
                <a:ext cx="959943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9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461" y="2355671"/>
                <a:ext cx="959943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845630" y="1611086"/>
            <a:ext cx="259079" cy="513804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063342" y="1704705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233161" y="2137955"/>
            <a:ext cx="259079" cy="513804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324599" y="2227219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13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4460" y="1445623"/>
            <a:ext cx="4552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You can find identity matrices for any </a:t>
            </a:r>
            <a:r>
              <a:rPr lang="en-US" sz="1600" u="sng" dirty="0">
                <a:latin typeface="Comic Sans MS" panose="030F0702030302020204" pitchFamily="66" charset="0"/>
              </a:rPr>
              <a:t>square</a:t>
            </a:r>
            <a:r>
              <a:rPr lang="en-US" sz="1600" dirty="0">
                <a:latin typeface="Comic Sans MS" panose="030F0702030302020204" pitchFamily="66" charset="0"/>
              </a:rPr>
              <a:t> matrix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3707" y="2229394"/>
            <a:ext cx="178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Identity matrix for a 2x2 square: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3843" y="2225040"/>
            <a:ext cx="178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Identity matrix for a 3x3 square: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01885" y="2987040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5" y="2987040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1394" y="2825932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394" y="2825932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64460" y="3796938"/>
            <a:ext cx="45528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</a:rPr>
              <a:t>If you multiply a square matrix by its  identity, you will get the same as what you start with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you multiply a matrix by its inverse, you will get the identity matrix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Multiplying by the identity matrix is a bit like multiplying by 1!</a:t>
            </a:r>
          </a:p>
          <a:p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12" name="Oval 11"/>
          <p:cNvSpPr/>
          <p:nvPr/>
        </p:nvSpPr>
        <p:spPr>
          <a:xfrm rot="18625914">
            <a:off x="4866793" y="2910391"/>
            <a:ext cx="400594" cy="63880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18625914">
            <a:off x="7667378" y="2635003"/>
            <a:ext cx="400594" cy="11900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7192" y="2717075"/>
            <a:ext cx="31246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section focuses on calculating determinants and minors, which are all useful in finding the inverse of a matrix</a:t>
            </a: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852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a 2x2 matrix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determinant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𝑏𝑐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There are different ways that this can be written…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singular matrix (it has no inverse)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non-singular matrix (it has an inverse)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85359" y="2856411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359" y="2856411"/>
                <a:ext cx="1697003" cy="276999"/>
              </a:xfrm>
              <a:prstGeom prst="rect">
                <a:avLst/>
              </a:prstGeom>
              <a:blipFill>
                <a:blip r:embed="rId5"/>
                <a:stretch>
                  <a:fillRect l="-3237" r="-287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90010" y="3496490"/>
                <a:ext cx="1494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010" y="3496490"/>
                <a:ext cx="1494383" cy="276999"/>
              </a:xfrm>
              <a:prstGeom prst="rect">
                <a:avLst/>
              </a:prstGeom>
              <a:blipFill>
                <a:blip r:embed="rId6"/>
                <a:stretch>
                  <a:fillRect r="-285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6983" y="4127861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3" y="4127861"/>
                <a:ext cx="1789914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3666309" y="3169920"/>
            <a:ext cx="1010194" cy="8011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701143" y="4093029"/>
            <a:ext cx="888274" cy="2873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679372" y="3718560"/>
            <a:ext cx="1162594" cy="3091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78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7" grpId="0"/>
      <p:bldP spid="17" grpId="1"/>
      <p:bldP spid="18" grpId="0"/>
      <p:bldP spid="18" grpId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40970" y="3640182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970" y="3640182"/>
                <a:ext cx="1697003" cy="276999"/>
              </a:xfrm>
              <a:prstGeom prst="rect">
                <a:avLst/>
              </a:prstGeom>
              <a:blipFill>
                <a:blip r:embed="rId6"/>
                <a:stretch>
                  <a:fillRect l="-1439" r="-107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40970" y="4171404"/>
                <a:ext cx="2422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=(6)(2)−(5)(1)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970" y="4171404"/>
                <a:ext cx="2422138" cy="276999"/>
              </a:xfrm>
              <a:prstGeom prst="rect">
                <a:avLst/>
              </a:prstGeom>
              <a:blipFill>
                <a:blip r:embed="rId7"/>
                <a:stretch>
                  <a:fillRect l="-2015" t="-2174" r="-327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49679" y="4693918"/>
                <a:ext cx="9922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79" y="4693918"/>
                <a:ext cx="992259" cy="276999"/>
              </a:xfrm>
              <a:prstGeom prst="rect">
                <a:avLst/>
              </a:prstGeom>
              <a:blipFill>
                <a:blip r:embed="rId8"/>
                <a:stretch>
                  <a:fillRect l="-5521" r="-490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3472543" y="3833949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550920" y="3825240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3468189" y="4343400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3877491" y="4421778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3" grpId="0" animBg="1"/>
      <p:bldP spid="24" grpId="0"/>
      <p:bldP spid="26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singular, find the value of 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the matrix is singular, that means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61640" y="2223474"/>
                <a:ext cx="1697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40" y="2223474"/>
                <a:ext cx="1697003" cy="276999"/>
              </a:xfrm>
              <a:prstGeom prst="rect">
                <a:avLst/>
              </a:prstGeom>
              <a:blipFill>
                <a:blip r:embed="rId6"/>
                <a:stretch>
                  <a:fillRect l="-1439" r="-107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61640" y="2754696"/>
                <a:ext cx="3027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0=(4)(3−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)−(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40" y="2754696"/>
                <a:ext cx="3027304" cy="276999"/>
              </a:xfrm>
              <a:prstGeom prst="rect">
                <a:avLst/>
              </a:prstGeom>
              <a:blipFill>
                <a:blip r:embed="rId7"/>
                <a:stretch>
                  <a:fillRect l="-1411" t="-2222" r="-262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91971" y="3251085"/>
                <a:ext cx="22337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0=12−4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971" y="3251085"/>
                <a:ext cx="2233749" cy="276999"/>
              </a:xfrm>
              <a:prstGeom prst="rect">
                <a:avLst/>
              </a:prstGeom>
              <a:blipFill>
                <a:blip r:embed="rId8"/>
                <a:stretch>
                  <a:fillRect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046356" y="2425950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124733" y="2417241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7042002" y="2935401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451304" y="3013779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91822" y="3751828"/>
                <a:ext cx="164592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0=14−3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822" y="3751828"/>
                <a:ext cx="1645921" cy="276999"/>
              </a:xfrm>
              <a:prstGeom prst="rect">
                <a:avLst/>
              </a:prstGeom>
              <a:blipFill>
                <a:blip r:embed="rId9"/>
                <a:stretch>
                  <a:fillRect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52783" y="4169839"/>
                <a:ext cx="992778" cy="518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783" y="4169839"/>
                <a:ext cx="992778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219042" y="3436144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628344" y="3514522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439625" y="3980429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848927" y="4058807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 animBg="1"/>
      <p:bldP spid="25" grpId="0"/>
      <p:bldP spid="29" grpId="0" animBg="1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235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It is more difficult to find the inverse of a 3x3 matrix. This is the formula:  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30525" y="1973378"/>
                <a:ext cx="4496872" cy="88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525" y="1973378"/>
                <a:ext cx="4496872" cy="88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274217" y="201692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515189" y="229124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639978" y="2016922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586344" y="2282534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687978" y="2278180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010092" y="2012569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772091" y="2164968"/>
            <a:ext cx="539932" cy="5050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635622" y="2291242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949233" y="2147551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847598" y="2134488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282924" y="2295597"/>
            <a:ext cx="539932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78570" y="2291242"/>
            <a:ext cx="239488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962193" y="2295597"/>
            <a:ext cx="239488" cy="5355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4383116" y="2304220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583414" y="2130048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57290" y="2308743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300090" y="2147633"/>
            <a:ext cx="165463" cy="1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027256" y="2151987"/>
            <a:ext cx="165463" cy="1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118907" y="2308912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256759" y="2143448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68426" y="3079368"/>
            <a:ext cx="46228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</a:rPr>
              <a:t>Each of the top numbers is multiplied by the determinant of its ‘minor’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minor is the 2x2 matrix which remains when you cross off any numbers in the same row or column as the starting one…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57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minor of the element 2 in the matrix: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2255520" y="3526973"/>
            <a:ext cx="200297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2351314" y="3779521"/>
            <a:ext cx="1" cy="44413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528396" y="3648807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489165" y="3718561"/>
            <a:ext cx="635726" cy="5050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37612" y="1881052"/>
                <a:ext cx="861454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612" y="1881052"/>
                <a:ext cx="861454" cy="4619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789715" y="2521132"/>
                <a:ext cx="2019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−(8)(6)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715" y="2521132"/>
                <a:ext cx="2019848" cy="276999"/>
              </a:xfrm>
              <a:prstGeom prst="rect">
                <a:avLst/>
              </a:prstGeom>
              <a:blipFill>
                <a:blip r:embed="rId8"/>
                <a:stretch>
                  <a:fillRect l="-906" t="-4444" r="-392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94069" y="2987040"/>
                <a:ext cx="71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069" y="2987040"/>
                <a:ext cx="719749" cy="276999"/>
              </a:xfrm>
              <a:prstGeom prst="rect">
                <a:avLst/>
              </a:prstGeom>
              <a:blipFill>
                <a:blip r:embed="rId9"/>
                <a:stretch>
                  <a:fillRect l="-2542" r="-762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6633756" y="2179320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712133" y="2170611"/>
            <a:ext cx="1883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correctly!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65"/>
          <p:cNvSpPr/>
          <p:nvPr/>
        </p:nvSpPr>
        <p:spPr>
          <a:xfrm>
            <a:off x="6629402" y="2688771"/>
            <a:ext cx="420189" cy="485503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7038704" y="2767149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0" grpId="0" animBg="1"/>
      <p:bldP spid="61" grpId="0"/>
      <p:bldP spid="62" grpId="0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determinant of a square matrix. The determinant is a scalar value associated with that matrix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35756"/>
              </a:xfrm>
              <a:blipFill>
                <a:blip r:embed="rId2"/>
                <a:stretch>
                  <a:fillRect t="-698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572" y="1541416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572" y="1541416"/>
                <a:ext cx="3415422" cy="6847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53367" y="2407918"/>
                <a:ext cx="2794226" cy="359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367" y="2407918"/>
                <a:ext cx="2794226" cy="359266"/>
              </a:xfrm>
              <a:prstGeom prst="rect">
                <a:avLst/>
              </a:prstGeom>
              <a:blipFill>
                <a:blip r:embed="rId8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561219" y="1950720"/>
            <a:ext cx="302621" cy="59653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61515" y="2070463"/>
            <a:ext cx="1321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70784" y="3043644"/>
                <a:ext cx="18909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=1(2)−2(10)+4(14)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784" y="3043644"/>
                <a:ext cx="1890967" cy="215444"/>
              </a:xfrm>
              <a:prstGeom prst="rect">
                <a:avLst/>
              </a:prstGeom>
              <a:blipFill>
                <a:blip r:embed="rId9"/>
                <a:stretch>
                  <a:fillRect l="-323" r="-29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75138" y="3596639"/>
                <a:ext cx="42338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138" y="3596639"/>
                <a:ext cx="423386" cy="215444"/>
              </a:xfrm>
              <a:prstGeom prst="rect">
                <a:avLst/>
              </a:prstGeom>
              <a:blipFill>
                <a:blip r:embed="rId10"/>
                <a:stretch>
                  <a:fillRect l="-4348" r="-869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7548156" y="2564674"/>
            <a:ext cx="302621" cy="59653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690362" y="3169919"/>
            <a:ext cx="267787" cy="574767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942909" y="3298372"/>
            <a:ext cx="9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83286" y="2588623"/>
            <a:ext cx="1360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the determinants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23657" y="4256315"/>
            <a:ext cx="4545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You can use your calculator to calculate some of these – we will see how on the next slide!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0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23" grpId="0"/>
      <p:bldP spid="24" grpId="0"/>
      <p:bldP spid="25" grpId="0"/>
      <p:bldP spid="26" grpId="0" animBg="1"/>
      <p:bldP spid="28" grpId="0" animBg="1"/>
      <p:bldP spid="29" grpId="0"/>
      <p:bldP spid="3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235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determinant of a square matrix. The determinant is a scalar value associated with that matrix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How to do matrix calculations on your calculator…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" y="239486"/>
                <a:ext cx="1221745" cy="461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183" y="130629"/>
                <a:ext cx="1596334" cy="732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69669"/>
                <a:ext cx="1789914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78" y="0"/>
                <a:ext cx="3415422" cy="6847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hlinkClick r:id="rId6"/>
          </p:cNvPr>
          <p:cNvSpPr txBox="1"/>
          <p:nvPr/>
        </p:nvSpPr>
        <p:spPr>
          <a:xfrm>
            <a:off x="2095131" y="3962062"/>
            <a:ext cx="5557421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00FF"/>
                </a:solidFill>
              </a:rPr>
              <a:t>DEMONSTRATION</a:t>
            </a:r>
            <a:endParaRPr lang="en-GB" sz="5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4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2296</Words>
  <Application>Microsoft Office PowerPoint</Application>
  <PresentationFormat>On-screen Show 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176</cp:revision>
  <dcterms:created xsi:type="dcterms:W3CDTF">2017-08-14T15:35:38Z</dcterms:created>
  <dcterms:modified xsi:type="dcterms:W3CDTF">2021-08-27T06:50:16Z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