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8ACA-8736-4F33-B280-BDB2278430F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62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90.png"/><Relationship Id="rId7" Type="http://schemas.openxmlformats.org/officeDocument/2006/relationships/image" Target="../media/image111.png"/><Relationship Id="rId1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15.png"/><Relationship Id="rId5" Type="http://schemas.openxmlformats.org/officeDocument/2006/relationships/image" Target="../media/image92.png"/><Relationship Id="rId10" Type="http://schemas.openxmlformats.org/officeDocument/2006/relationships/image" Target="../media/image114.png"/><Relationship Id="rId4" Type="http://schemas.openxmlformats.org/officeDocument/2006/relationships/image" Target="../media/image91.png"/><Relationship Id="rId9" Type="http://schemas.openxmlformats.org/officeDocument/2006/relationships/image" Target="../media/image1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1.png"/><Relationship Id="rId18" Type="http://schemas.openxmlformats.org/officeDocument/2006/relationships/image" Target="../media/image126.png"/><Relationship Id="rId3" Type="http://schemas.openxmlformats.org/officeDocument/2006/relationships/image" Target="../media/image90.png"/><Relationship Id="rId7" Type="http://schemas.openxmlformats.org/officeDocument/2006/relationships/image" Target="../media/image111.png"/><Relationship Id="rId12" Type="http://schemas.openxmlformats.org/officeDocument/2006/relationships/image" Target="../media/image120.png"/><Relationship Id="rId17" Type="http://schemas.openxmlformats.org/officeDocument/2006/relationships/image" Target="../media/image125.png"/><Relationship Id="rId16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19.png"/><Relationship Id="rId5" Type="http://schemas.openxmlformats.org/officeDocument/2006/relationships/image" Target="../media/image92.png"/><Relationship Id="rId15" Type="http://schemas.openxmlformats.org/officeDocument/2006/relationships/image" Target="../media/image123.png"/><Relationship Id="rId10" Type="http://schemas.openxmlformats.org/officeDocument/2006/relationships/image" Target="../media/image118.png"/><Relationship Id="rId4" Type="http://schemas.openxmlformats.org/officeDocument/2006/relationships/image" Target="../media/image91.png"/><Relationship Id="rId9" Type="http://schemas.openxmlformats.org/officeDocument/2006/relationships/image" Target="../media/image117.png"/><Relationship Id="rId14" Type="http://schemas.openxmlformats.org/officeDocument/2006/relationships/image" Target="../media/image1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3" Type="http://schemas.openxmlformats.org/officeDocument/2006/relationships/image" Target="../media/image318.png"/><Relationship Id="rId3" Type="http://schemas.openxmlformats.org/officeDocument/2006/relationships/image" Target="../media/image127.png"/><Relationship Id="rId7" Type="http://schemas.openxmlformats.org/officeDocument/2006/relationships/image" Target="../media/image131.png"/><Relationship Id="rId1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35.png"/><Relationship Id="rId5" Type="http://schemas.openxmlformats.org/officeDocument/2006/relationships/image" Target="../media/image129.png"/><Relationship Id="rId10" Type="http://schemas.openxmlformats.org/officeDocument/2006/relationships/image" Target="../media/image134.png"/><Relationship Id="rId4" Type="http://schemas.openxmlformats.org/officeDocument/2006/relationships/image" Target="../media/image128.png"/><Relationship Id="rId9" Type="http://schemas.openxmlformats.org/officeDocument/2006/relationships/image" Target="../media/image13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13" Type="http://schemas.openxmlformats.org/officeDocument/2006/relationships/image" Target="../media/image144.png"/><Relationship Id="rId3" Type="http://schemas.openxmlformats.org/officeDocument/2006/relationships/image" Target="../media/image127.png"/><Relationship Id="rId7" Type="http://schemas.openxmlformats.org/officeDocument/2006/relationships/image" Target="../media/image138.png"/><Relationship Id="rId12" Type="http://schemas.openxmlformats.org/officeDocument/2006/relationships/image" Target="../media/image143.png"/><Relationship Id="rId17" Type="http://schemas.openxmlformats.org/officeDocument/2006/relationships/image" Target="../media/image318.png"/><Relationship Id="rId16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2.png"/><Relationship Id="rId15" Type="http://schemas.openxmlformats.org/officeDocument/2006/relationships/image" Target="../media/image146.png"/><Relationship Id="rId10" Type="http://schemas.openxmlformats.org/officeDocument/2006/relationships/image" Target="../media/image141.png"/><Relationship Id="rId4" Type="http://schemas.openxmlformats.org/officeDocument/2006/relationships/image" Target="../media/image128.png"/><Relationship Id="rId9" Type="http://schemas.openxmlformats.org/officeDocument/2006/relationships/image" Target="../media/image140.png"/><Relationship Id="rId14" Type="http://schemas.openxmlformats.org/officeDocument/2006/relationships/image" Target="../media/image14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53.png"/><Relationship Id="rId18" Type="http://schemas.openxmlformats.org/officeDocument/2006/relationships/image" Target="../media/image158.png"/><Relationship Id="rId3" Type="http://schemas.openxmlformats.org/officeDocument/2006/relationships/image" Target="../media/image530.png"/><Relationship Id="rId21" Type="http://schemas.openxmlformats.org/officeDocument/2006/relationships/image" Target="../media/image150.png"/><Relationship Id="rId7" Type="http://schemas.openxmlformats.org/officeDocument/2006/relationships/image" Target="../media/image147.png"/><Relationship Id="rId12" Type="http://schemas.openxmlformats.org/officeDocument/2006/relationships/image" Target="../media/image152.png"/><Relationship Id="rId17" Type="http://schemas.openxmlformats.org/officeDocument/2006/relationships/image" Target="../media/image15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6.png"/><Relationship Id="rId20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11" Type="http://schemas.openxmlformats.org/officeDocument/2006/relationships/image" Target="../media/image151.png"/><Relationship Id="rId5" Type="http://schemas.openxmlformats.org/officeDocument/2006/relationships/image" Target="../media/image136.png"/><Relationship Id="rId15" Type="http://schemas.openxmlformats.org/officeDocument/2006/relationships/image" Target="../media/image155.png"/><Relationship Id="rId10" Type="http://schemas.openxmlformats.org/officeDocument/2006/relationships/image" Target="../media/image59.png"/><Relationship Id="rId19" Type="http://schemas.openxmlformats.org/officeDocument/2006/relationships/image" Target="../media/image159.png"/><Relationship Id="rId4" Type="http://schemas.openxmlformats.org/officeDocument/2006/relationships/image" Target="../media/image88.png"/><Relationship Id="rId9" Type="http://schemas.openxmlformats.org/officeDocument/2006/relationships/image" Target="../media/image149.png"/><Relationship Id="rId14" Type="http://schemas.openxmlformats.org/officeDocument/2006/relationships/image" Target="../media/image1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9" Type="http://schemas.openxmlformats.org/officeDocument/2006/relationships/image" Target="../media/image6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3" Type="http://schemas.openxmlformats.org/officeDocument/2006/relationships/image" Target="../media/image6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5" Type="http://schemas.openxmlformats.org/officeDocument/2006/relationships/image" Target="../media/image89.png"/><Relationship Id="rId10" Type="http://schemas.openxmlformats.org/officeDocument/2006/relationships/image" Target="../media/image84.png"/><Relationship Id="rId4" Type="http://schemas.openxmlformats.org/officeDocument/2006/relationships/image" Target="../media/image68.png"/><Relationship Id="rId9" Type="http://schemas.openxmlformats.org/officeDocument/2006/relationships/image" Target="../media/image83.png"/><Relationship Id="rId14" Type="http://schemas.openxmlformats.org/officeDocument/2006/relationships/image" Target="../media/image11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90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100.png"/><Relationship Id="rId5" Type="http://schemas.openxmlformats.org/officeDocument/2006/relationships/image" Target="../media/image92.png"/><Relationship Id="rId10" Type="http://schemas.openxmlformats.org/officeDocument/2006/relationships/image" Target="../media/image99.png"/><Relationship Id="rId4" Type="http://schemas.openxmlformats.org/officeDocument/2006/relationships/image" Target="../media/image91.png"/><Relationship Id="rId9" Type="http://schemas.openxmlformats.org/officeDocument/2006/relationships/image" Target="../media/image9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90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16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0.png"/><Relationship Id="rId11" Type="http://schemas.openxmlformats.org/officeDocument/2006/relationships/image" Target="../media/image106.png"/><Relationship Id="rId5" Type="http://schemas.openxmlformats.org/officeDocument/2006/relationships/image" Target="../media/image92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image" Target="../media/image91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6B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571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d) 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blipFill rotWithShape="1"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218733" y="1447800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8733" y="1755577"/>
            <a:ext cx="3392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can be done in one of two ways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8733" y="2063354"/>
            <a:ext cx="976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1)   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BC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A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90102" y="2408942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102" y="2408942"/>
                <a:ext cx="1033809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2408942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408942"/>
                <a:ext cx="1680204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219870" y="2750907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78650" y="2750907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85865" y="275090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50079" y="2750906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46547" y="274451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75565" y="3356711"/>
                <a:ext cx="29272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565" y="3356711"/>
                <a:ext cx="2927276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0102" y="3875301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𝑩𝑪𝑨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102" y="3875301"/>
                <a:ext cx="196194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884526" y="3544476"/>
            <a:ext cx="523984" cy="534565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501233" y="3555821"/>
            <a:ext cx="1681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one is easy to work out!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2399" y="6504702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𝑩𝑪𝑨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6504702"/>
                <a:ext cx="196194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97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 animBg="1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d) 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blipFill rotWithShape="1"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218733" y="1447800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8733" y="1755577"/>
            <a:ext cx="3392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can be done in one of two ways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8733" y="2063354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2)  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CA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2399" y="6504702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𝑩𝑪𝑨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6504702"/>
                <a:ext cx="196194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38067" y="2371131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067" y="2371131"/>
                <a:ext cx="13716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09492" y="2272729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92" y="2272729"/>
                <a:ext cx="2341527" cy="52257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219869" y="2801698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78649" y="2801698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85864" y="280169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50078" y="2801697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46546" y="279530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73831" y="3457565"/>
                <a:ext cx="3593109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831" y="3457565"/>
                <a:ext cx="3593109" cy="52257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>
          <a:xfrm>
            <a:off x="4647176" y="3571818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4238067" y="357181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5032311" y="3675344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5032311" y="3413102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5436281" y="367676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436281" y="341451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5821315" y="367676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821315" y="341451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96812" y="4376382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+(−2×5)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812" y="4376382"/>
                <a:ext cx="1683859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494200" y="4376382"/>
                <a:ext cx="19531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×−4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+(−2×−5)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4376382"/>
                <a:ext cx="1953163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352079" y="4377167"/>
                <a:ext cx="17832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×8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+(−2×10)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079" y="4377167"/>
                <a:ext cx="1783245" cy="307777"/>
              </a:xfrm>
              <a:prstGeom prst="rect">
                <a:avLst/>
              </a:prstGeom>
              <a:blipFill rotWithShape="1">
                <a:blip r:embed="rId1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086534" y="5067797"/>
                <a:ext cx="12678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534" y="5067797"/>
                <a:ext cx="1267848" cy="307777"/>
              </a:xfrm>
              <a:prstGeom prst="rect">
                <a:avLst/>
              </a:prstGeom>
              <a:blipFill rotWithShape="1">
                <a:blip r:embed="rId1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651746" y="5075111"/>
                <a:ext cx="139735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−12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746" y="5075111"/>
                <a:ext cx="1397355" cy="307777"/>
              </a:xfrm>
              <a:prstGeom prst="rect">
                <a:avLst/>
              </a:prstGeom>
              <a:blipFill rotWithShape="1"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446387" y="5075111"/>
                <a:ext cx="14301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+(−20)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387" y="5075111"/>
                <a:ext cx="1430196" cy="307777"/>
              </a:xfrm>
              <a:prstGeom prst="rect">
                <a:avLst/>
              </a:prstGeom>
              <a:blipFill rotWithShape="1"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42893" y="5710929"/>
                <a:ext cx="19619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𝑩𝑪𝑨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893" y="5710929"/>
                <a:ext cx="1961947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942893" y="5710929"/>
            <a:ext cx="1961947" cy="341559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163928" y="6534834"/>
            <a:ext cx="1961947" cy="341559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3964341" y="6313778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Same answer!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79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/>
      <p:bldP spid="55" grpId="0"/>
      <p:bldP spid="56" grpId="0"/>
      <p:bldP spid="57" grpId="0"/>
      <p:bldP spid="58" grpId="0"/>
      <p:bldP spid="59" grpId="0"/>
      <p:bldP spid="60" grpId="0"/>
      <p:bldP spid="6" grpId="0" animBg="1"/>
      <p:bldP spid="61" grpId="0" animBg="1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</a:t>
            </a:r>
            <a:r>
              <a:rPr lang="en-US" sz="1400" b="1" dirty="0">
                <a:latin typeface="Comic Sans MS" panose="030F0702030302020204" pitchFamily="66" charset="0"/>
              </a:rPr>
              <a:t>BA</a:t>
            </a:r>
            <a:r>
              <a:rPr lang="en-US" sz="1400" dirty="0">
                <a:latin typeface="Comic Sans MS" panose="030F0702030302020204" pitchFamily="66" charset="0"/>
              </a:rPr>
              <a:t> = (0), calculate </a:t>
            </a:r>
            <a:r>
              <a:rPr lang="en-US" sz="1400" b="1" dirty="0">
                <a:latin typeface="Comic Sans MS" panose="030F0702030302020204" pitchFamily="66" charset="0"/>
              </a:rPr>
              <a:t>AB</a:t>
            </a:r>
            <a:r>
              <a:rPr lang="en-US" sz="1400" dirty="0">
                <a:latin typeface="Comic Sans MS" panose="030F0702030302020204" pitchFamily="66" charset="0"/>
              </a:rPr>
              <a:t> in terms of a.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First we should calculate </a:t>
            </a:r>
            <a:r>
              <a:rPr lang="en-US" sz="1400" b="1" dirty="0">
                <a:latin typeface="Comic Sans MS" panose="030F0702030302020204" pitchFamily="66" charset="0"/>
                <a:sym typeface="Wingdings" panose="05000000000000000000" pitchFamily="2" charset="2"/>
              </a:rPr>
              <a:t>BA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76230" y="6507061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4C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7048" y="2223448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𝑨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48" y="2223448"/>
                <a:ext cx="1161215" cy="5524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81200" y="2321257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𝑩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321257"/>
                <a:ext cx="135639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724400" y="205740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715000" y="205740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10200" y="2057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705600" y="2057400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00800" y="205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562600" y="1447800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𝑨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447800"/>
                <a:ext cx="1161215" cy="55245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191000" y="1524000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𝑩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524000"/>
                <a:ext cx="1356397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038600" y="2743200"/>
                <a:ext cx="207133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743200"/>
                <a:ext cx="2071336" cy="5542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Oval 71"/>
          <p:cNvSpPr/>
          <p:nvPr/>
        </p:nvSpPr>
        <p:spPr>
          <a:xfrm>
            <a:off x="4495800" y="28956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4086691" y="28956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>
            <a:off x="4876800" y="297180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4876800" y="2709558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38600" y="3505200"/>
                <a:ext cx="212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505200"/>
                <a:ext cx="212545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38600" y="4114800"/>
                <a:ext cx="1860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𝑩𝑨</m:t>
                      </m:r>
                      <m:r>
                        <a:rPr lang="en-GB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14800"/>
                <a:ext cx="186057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038600" y="4876800"/>
                <a:ext cx="15456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+2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1545616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648200" y="5257800"/>
                <a:ext cx="931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257800"/>
                <a:ext cx="93115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02920" y="4232366"/>
                <a:ext cx="1860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𝑩𝑨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" y="4232366"/>
                <a:ext cx="186057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560320" y="4232366"/>
                <a:ext cx="931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4232366"/>
                <a:ext cx="93115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5943600" y="4343400"/>
            <a:ext cx="609600" cy="7620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6553200" y="4343400"/>
            <a:ext cx="16818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As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BA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= 0, the implication is that –b + 2a = 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4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  <p:bldP spid="69" grpId="0"/>
      <p:bldP spid="70" grpId="0"/>
      <p:bldP spid="71" grpId="0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8" grpId="0"/>
      <p:bldP spid="77" grpId="0"/>
      <p:bldP spid="78" grpId="0"/>
      <p:bldP spid="79" grpId="0"/>
      <p:bldP spid="80" grpId="0"/>
      <p:bldP spid="81" grpId="0"/>
      <p:bldP spid="82" grpId="0" animBg="1"/>
      <p:bldP spid="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</a:t>
            </a:r>
            <a:r>
              <a:rPr lang="en-US" sz="1400" b="1" dirty="0">
                <a:latin typeface="Comic Sans MS" panose="030F0702030302020204" pitchFamily="66" charset="0"/>
              </a:rPr>
              <a:t>BA</a:t>
            </a:r>
            <a:r>
              <a:rPr lang="en-US" sz="1400" dirty="0">
                <a:latin typeface="Comic Sans MS" panose="030F0702030302020204" pitchFamily="66" charset="0"/>
              </a:rPr>
              <a:t> = (0), calculate </a:t>
            </a:r>
            <a:r>
              <a:rPr lang="en-US" sz="1400" b="1" dirty="0">
                <a:latin typeface="Comic Sans MS" panose="030F0702030302020204" pitchFamily="66" charset="0"/>
              </a:rPr>
              <a:t>AB</a:t>
            </a:r>
            <a:r>
              <a:rPr lang="en-US" sz="1400" dirty="0">
                <a:latin typeface="Comic Sans MS" panose="030F0702030302020204" pitchFamily="66" charset="0"/>
              </a:rPr>
              <a:t> in terms of a.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First we should calculate </a:t>
            </a:r>
            <a:r>
              <a:rPr lang="en-US" sz="1400" b="1" dirty="0">
                <a:latin typeface="Comic Sans MS" panose="030F0702030302020204" pitchFamily="66" charset="0"/>
                <a:sym typeface="Wingdings" panose="05000000000000000000" pitchFamily="2" charset="2"/>
              </a:rPr>
              <a:t>BA</a:t>
            </a:r>
          </a:p>
          <a:p>
            <a:pPr algn="ctr">
              <a:buFont typeface="Wingdings"/>
              <a:buChar char="à"/>
            </a:pPr>
            <a:endParaRPr lang="en-US" sz="14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Now calculate </a:t>
            </a:r>
            <a:r>
              <a:rPr lang="en-US" sz="1400" b="1" dirty="0">
                <a:latin typeface="Comic Sans MS" panose="030F0702030302020204" pitchFamily="66" charset="0"/>
                <a:sym typeface="Wingdings" panose="05000000000000000000" pitchFamily="2" charset="2"/>
              </a:rPr>
              <a:t>AB</a:t>
            </a: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7048" y="2223448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𝑨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48" y="2223448"/>
                <a:ext cx="1161215" cy="5524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81200" y="2321257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𝑩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321257"/>
                <a:ext cx="135639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52248" y="1502391"/>
                <a:ext cx="1161215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𝑨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248" y="1502391"/>
                <a:ext cx="1161215" cy="55245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57800" y="1600200"/>
                <a:ext cx="1356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𝑩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00200"/>
                <a:ext cx="135639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114800" y="220980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05400" y="220980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00600" y="2209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19800" y="220980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91200" y="2209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62400" y="2819400"/>
                <a:ext cx="2520818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819400"/>
                <a:ext cx="2520818" cy="57631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>
            <a:off x="4114800" y="31242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4114800" y="28194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876800" y="29718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495800" y="297180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86200" y="3657600"/>
                <a:ext cx="11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1128322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29200" y="3657600"/>
                <a:ext cx="11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657600"/>
                <a:ext cx="112832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62400" y="4038600"/>
                <a:ext cx="960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038600"/>
                <a:ext cx="960839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05400" y="4038600"/>
                <a:ext cx="9589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038600"/>
                <a:ext cx="95898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38600" y="4572000"/>
                <a:ext cx="1861985" cy="557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𝑨𝑩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𝑎𝑏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572000"/>
                <a:ext cx="1861985" cy="55797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5257800"/>
                <a:ext cx="1994007" cy="574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𝑨𝑩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1994007" cy="57458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867400" y="4800600"/>
            <a:ext cx="609600" cy="762000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77000" y="4800600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know from before that 2a = b so we can replace the b terms…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02920" y="4232366"/>
                <a:ext cx="18605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𝑩𝑨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" y="4232366"/>
                <a:ext cx="1860574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60320" y="4232366"/>
                <a:ext cx="931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0" y="4232366"/>
                <a:ext cx="93115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85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/>
      <p:bldP spid="41" grpId="0"/>
      <p:bldP spid="42" grpId="0"/>
      <p:bldP spid="43" grpId="0"/>
      <p:bldP spid="44" grpId="0"/>
      <p:bldP spid="46" grpId="0"/>
      <p:bldP spid="47" grpId="0" animBg="1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2525" y="1555660"/>
            <a:ext cx="7886700" cy="4351338"/>
          </a:xfrm>
        </p:spPr>
        <p:txBody>
          <a:bodyPr>
            <a:norm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Why do we multiply matrices like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1075" y="2843349"/>
                <a:ext cx="13828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−20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5" y="2843349"/>
                <a:ext cx="138287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1075" y="3148149"/>
                <a:ext cx="1184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𝑞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5" y="3148149"/>
                <a:ext cx="11841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1075" y="2081349"/>
                <a:ext cx="11851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+7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5" y="2081349"/>
                <a:ext cx="1185196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1075" y="2386149"/>
                <a:ext cx="14151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=−2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+11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5" y="2386149"/>
                <a:ext cx="1415131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031275" y="2081349"/>
            <a:ext cx="2276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Here we have two pairs of equations</a:t>
            </a:r>
          </a:p>
          <a:p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Write p and q in terms of x and y </a:t>
            </a:r>
          </a:p>
          <a:p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Substitute the first equations into the second…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1075" y="4138749"/>
                <a:ext cx="2971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=13(3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+7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)−20(</m:t>
                      </m:r>
                      <m:r>
                        <a:rPr lang="en-GB" sz="1400" i="1">
                          <a:latin typeface="Cambria Math"/>
                        </a:rPr>
                        <m:t>−2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+11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5" y="4138749"/>
                <a:ext cx="2971800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9363" y="4452693"/>
                <a:ext cx="27407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𝑞</m:t>
                      </m:r>
                      <m:r>
                        <a:rPr lang="en-GB" sz="1400" b="0" i="1" smtClean="0">
                          <a:latin typeface="Cambria Math"/>
                        </a:rPr>
                        <m:t>=2(3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+7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)+6(−2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+11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3" y="4452693"/>
                <a:ext cx="274075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3163" y="5281749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=79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−129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63" y="5281749"/>
                <a:ext cx="1600200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9363" y="5595693"/>
                <a:ext cx="14137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𝑞</m:t>
                      </m:r>
                      <m:r>
                        <a:rPr lang="en-GB" sz="1400" b="0" i="1" smtClean="0">
                          <a:latin typeface="Cambria Math"/>
                        </a:rPr>
                        <m:t>=−6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+80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3" y="5595693"/>
                <a:ext cx="1413720" cy="307777"/>
              </a:xfrm>
              <a:prstGeom prst="rect">
                <a:avLst/>
              </a:prstGeom>
              <a:blipFill>
                <a:blip r:embed="rId10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507275" y="3757749"/>
            <a:ext cx="2803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u terms and the v terms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07275" y="2081349"/>
            <a:ext cx="1066800" cy="298704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1058963" y="2852493"/>
            <a:ext cx="152400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1116875" y="4138749"/>
            <a:ext cx="722376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964475" y="3148149"/>
            <a:ext cx="152400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007147" y="4443549"/>
            <a:ext cx="749808" cy="3048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095283" y="4443549"/>
            <a:ext cx="1002792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2296451" y="4138749"/>
            <a:ext cx="996696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07275" y="2398341"/>
            <a:ext cx="1219200" cy="29260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574075" y="2843349"/>
            <a:ext cx="152400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385099" y="3139005"/>
            <a:ext cx="152400" cy="304800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04227" y="4915989"/>
            <a:ext cx="1946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and simplify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4448339" y="1834461"/>
            <a:ext cx="0" cy="4419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74475" y="2767149"/>
                <a:ext cx="13828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−20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75" y="2767149"/>
                <a:ext cx="1382878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74475" y="3071949"/>
                <a:ext cx="1184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𝑞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75" y="3071949"/>
                <a:ext cx="1184170" cy="307777"/>
              </a:xfrm>
              <a:prstGeom prst="rect">
                <a:avLst/>
              </a:prstGeom>
              <a:blipFill>
                <a:blip r:embed="rId12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774475" y="2005149"/>
                <a:ext cx="11851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+7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75" y="2005149"/>
                <a:ext cx="1185196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774475" y="2309949"/>
                <a:ext cx="14151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=−2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+11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75" y="2309949"/>
                <a:ext cx="1415131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6298475" y="1852749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Mathematicians realised that for more complicated equations, they needed a more efficient method…</a:t>
            </a:r>
          </a:p>
          <a:p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They wrote the sets of equations as matrices and multiplied them using the method you have seen!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688875" y="3681549"/>
                <a:ext cx="968277" cy="450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7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11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875" y="3681549"/>
                <a:ext cx="968277" cy="450893"/>
              </a:xfrm>
              <a:prstGeom prst="rect">
                <a:avLst/>
              </a:prstGeom>
              <a:blipFill>
                <a:blip r:embed="rId15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50675" y="3681549"/>
                <a:ext cx="1067665" cy="450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20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    6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675" y="3681549"/>
                <a:ext cx="1067665" cy="450893"/>
              </a:xfrm>
              <a:prstGeom prst="rect">
                <a:avLst/>
              </a:prstGeom>
              <a:blipFill>
                <a:blip r:embed="rId1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850675" y="4367349"/>
                <a:ext cx="17581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+(−20×−2)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675" y="4367349"/>
                <a:ext cx="1758174" cy="276999"/>
              </a:xfrm>
              <a:prstGeom prst="rect">
                <a:avLst/>
              </a:prstGeom>
              <a:blipFill>
                <a:blip r:embed="rId1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679475" y="4367349"/>
                <a:ext cx="17277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13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+(−20×11)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475" y="4367349"/>
                <a:ext cx="1727717" cy="276999"/>
              </a:xfrm>
              <a:prstGeom prst="rect">
                <a:avLst/>
              </a:prstGeom>
              <a:blipFill>
                <a:blip r:embed="rId1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926875" y="4672149"/>
                <a:ext cx="14728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+(6×−2)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875" y="4672149"/>
                <a:ext cx="1472839" cy="276999"/>
              </a:xfrm>
              <a:prstGeom prst="rect">
                <a:avLst/>
              </a:prstGeom>
              <a:blipFill>
                <a:blip r:embed="rId1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755675" y="4672149"/>
                <a:ext cx="144238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×7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+(6×11)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675" y="4672149"/>
                <a:ext cx="1442383" cy="276999"/>
              </a:xfrm>
              <a:prstGeom prst="rect">
                <a:avLst/>
              </a:prstGeom>
              <a:blipFill>
                <a:blip r:embed="rId2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59819" y="5150685"/>
                <a:ext cx="1351588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79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400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129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−6</m:t>
                                      </m:r>
                                    </m:e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    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819" y="5150685"/>
                <a:ext cx="1351588" cy="451598"/>
              </a:xfrm>
              <a:prstGeom prst="rect">
                <a:avLst/>
              </a:prstGeom>
              <a:blipFill>
                <a:blip r:embed="rId21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850675" y="5738949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method then stuck and is the way matrix multiplication has been defined ever since!</a:t>
            </a:r>
          </a:p>
        </p:txBody>
      </p:sp>
      <p:sp>
        <p:nvSpPr>
          <p:cNvPr id="58" name="Oval 57"/>
          <p:cNvSpPr/>
          <p:nvPr/>
        </p:nvSpPr>
        <p:spPr>
          <a:xfrm>
            <a:off x="4972595" y="3678501"/>
            <a:ext cx="816864" cy="256032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4987835" y="3894909"/>
            <a:ext cx="816864" cy="256032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5841275" y="3663261"/>
            <a:ext cx="323088" cy="490728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6194843" y="3651069"/>
            <a:ext cx="323088" cy="490728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76795" y="5287845"/>
            <a:ext cx="1426464" cy="649224"/>
          </a:xfrm>
          <a:prstGeom prst="rect">
            <a:avLst/>
          </a:prstGeom>
          <a:noFill/>
          <a:ln w="412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926875" y="5129349"/>
            <a:ext cx="1255776" cy="496824"/>
          </a:xfrm>
          <a:prstGeom prst="rect">
            <a:avLst/>
          </a:prstGeom>
          <a:noFill/>
          <a:ln w="412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164619" y="1999053"/>
            <a:ext cx="944880" cy="573024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5179859" y="2773245"/>
            <a:ext cx="944880" cy="573024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27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0" grpId="2" animBg="1"/>
      <p:bldP spid="60" grpId="3" animBg="1"/>
      <p:bldP spid="61" grpId="0" animBg="1"/>
      <p:bldP spid="61" grpId="1" animBg="1"/>
      <p:bldP spid="61" grpId="2" animBg="1"/>
      <p:bldP spid="61" grpId="3" animBg="1"/>
      <p:bldP spid="62" grpId="0" animBg="1"/>
      <p:bldP spid="63" grpId="0" animBg="1"/>
      <p:bldP spid="65" grpId="0" animBg="1"/>
      <p:bldP spid="65" grpId="1" animBg="1"/>
      <p:bldP spid="66" grpId="0" animBg="1"/>
      <p:bldP spid="6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rule is quite unnatural at first and you should show large amounts of workings, even when you feel you have fully understood the method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multiply each </a:t>
            </a:r>
            <a:r>
              <a:rPr lang="en-US" sz="1400" b="1" u="sng" dirty="0">
                <a:latin typeface="Comic Sans MS" panose="030F0702030302020204" pitchFamily="66" charset="0"/>
              </a:rPr>
              <a:t>row</a:t>
            </a:r>
            <a:r>
              <a:rPr lang="en-US" sz="1400" dirty="0">
                <a:latin typeface="Comic Sans MS" panose="030F0702030302020204" pitchFamily="66" charset="0"/>
              </a:rPr>
              <a:t> in the first matrix, by each </a:t>
            </a:r>
            <a:r>
              <a:rPr lang="en-US" sz="1400" b="1" u="sng" dirty="0">
                <a:latin typeface="Comic Sans MS" panose="030F0702030302020204" pitchFamily="66" charset="0"/>
              </a:rPr>
              <a:t>column</a:t>
            </a:r>
            <a:r>
              <a:rPr lang="en-US" sz="1400" dirty="0">
                <a:latin typeface="Comic Sans MS" panose="030F0702030302020204" pitchFamily="66" charset="0"/>
              </a:rPr>
              <a:t> in the second matrix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product will have the same number of rows as the first matrix, and the same number of columns as the second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7646" y="3369378"/>
                <a:ext cx="2295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𝑩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𝑪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646" y="3369378"/>
                <a:ext cx="229582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62846" y="3738710"/>
                <a:ext cx="8781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846" y="3738710"/>
                <a:ext cx="878189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71137" y="3738710"/>
                <a:ext cx="8749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137" y="3738710"/>
                <a:ext cx="874983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20246" y="3747616"/>
                <a:ext cx="8268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246" y="3747616"/>
                <a:ext cx="82689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5672446" y="4055393"/>
            <a:ext cx="0" cy="38078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297880" y="4055393"/>
            <a:ext cx="0" cy="38078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70467" y="4436178"/>
            <a:ext cx="627413" cy="1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84173" y="4441129"/>
            <a:ext cx="0" cy="60464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12573" y="5072252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These numbers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must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be the same for the multiplication to be possible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257800" y="2988593"/>
            <a:ext cx="0" cy="380785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705600" y="2992521"/>
            <a:ext cx="0" cy="380785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246913" y="2992522"/>
            <a:ext cx="1458687" cy="1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04954" y="2387874"/>
            <a:ext cx="0" cy="604649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99537" y="1870592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These numbers will give the dimensions of the answer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587266" y="3792895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581822" y="3801801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232905" y="3801801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7279573" y="3785968"/>
            <a:ext cx="152400" cy="1994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89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7" grpId="0"/>
      <p:bldP spid="23" grpId="0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Calculate the value of AB when: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9104" y="3589699"/>
                <a:ext cx="151612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04" y="3589699"/>
                <a:ext cx="1516121" cy="5542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32112" y="3589699"/>
                <a:ext cx="1175643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112" y="3589699"/>
                <a:ext cx="1175643" cy="5524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88141" y="4252648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68041" y="4252647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05089" y="4252645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90262" y="4252646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44885" y="42665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1172661" y="4543009"/>
            <a:ext cx="108892" cy="3795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577945" y="4543006"/>
            <a:ext cx="108892" cy="3795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90253" y="4922521"/>
            <a:ext cx="14747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These are the same so the multiplication will work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2104365" y="4566015"/>
            <a:ext cx="407849" cy="1423306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14601" y="4553150"/>
            <a:ext cx="315993" cy="1436171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14600" y="5989321"/>
            <a:ext cx="2097614" cy="152400"/>
          </a:xfrm>
          <a:prstGeom prst="straightConnector1">
            <a:avLst/>
          </a:prstGeom>
          <a:ln w="25400">
            <a:solidFill>
              <a:srgbClr val="0000CC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65900" y="5696189"/>
            <a:ext cx="1474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CC"/>
                </a:solidFill>
                <a:latin typeface="Comic Sans MS" pitchFamily="66" charset="0"/>
              </a:rPr>
              <a:t>These are the dimensions of the answer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1524000"/>
                <a:ext cx="157511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524000"/>
                <a:ext cx="1575111" cy="5542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15000" y="1501942"/>
                <a:ext cx="906338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01942"/>
                <a:ext cx="906338" cy="5763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390779" y="2591700"/>
            <a:ext cx="2743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To multiply matrices you first multiply corresponding elements of the rows and columns, then add them up (you’ll get it with practice!)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 once you have done all the columns, do the same thing, but using the second row…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After this, work out each part, and you then have the final matrix answer!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780080" y="1501942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4378560" y="1501942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5272178" y="1501942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5272178" y="1773454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4780080" y="1763630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4378560" y="1763630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089582" y="2914865"/>
                <a:ext cx="22918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+(−2×2)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582" y="2914865"/>
                <a:ext cx="229184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089582" y="3299873"/>
                <a:ext cx="2118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+(4×2)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582" y="3299873"/>
                <a:ext cx="2118722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85524" y="3983677"/>
                <a:ext cx="14999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+(−4)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524" y="3983677"/>
                <a:ext cx="149996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485524" y="4353009"/>
                <a:ext cx="13268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−9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+(8)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524" y="4353009"/>
                <a:ext cx="1326837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676538" y="5031853"/>
                <a:ext cx="944810" cy="550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538" y="5031853"/>
                <a:ext cx="944810" cy="5506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6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16" grpId="0"/>
      <p:bldP spid="31" grpId="0"/>
      <p:bldP spid="32" grpId="0"/>
      <p:bldP spid="33" grpId="0"/>
      <p:bldP spid="34" grpId="0"/>
      <p:bldP spid="27" grpId="0"/>
      <p:bldP spid="44" grpId="0"/>
      <p:bldP spid="45" grpId="0"/>
      <p:bldP spid="46" grpId="0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6" grpId="0" animBg="1"/>
      <p:bldP spid="57" grpId="0"/>
      <p:bldP spid="58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Calculate the value of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" y="3424236"/>
                <a:ext cx="1520288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24236"/>
                <a:ext cx="1520288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18111" y="3424236"/>
                <a:ext cx="153471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111" y="3424236"/>
                <a:ext cx="1534716" cy="5542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57810" y="4165563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37710" y="4165562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74758" y="416556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59931" y="416556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14554" y="417941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13613" y="1840675"/>
                <a:ext cx="3058209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13" y="1840675"/>
                <a:ext cx="3058209" cy="57631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513613" y="1521023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AB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092683" y="1863799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691163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5092683" y="2112187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4691163" y="2112187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491251" y="212883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491251" y="186658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892771" y="212604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5892771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315200" y="2470256"/>
            <a:ext cx="1828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the first row by each column as in the previous example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always fill in the top row of the answer first</a:t>
            </a:r>
          </a:p>
          <a:p>
            <a:pPr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 quick check – you have probably done this correctly if the highlighted (green) numbers are the same!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49512" y="2988677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+(0×0)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512" y="2988677"/>
                <a:ext cx="1683859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446236" y="2988676"/>
                <a:ext cx="18185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+(0×−2)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236" y="2988676"/>
                <a:ext cx="1818511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1225" y="3323758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+(3×0)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225" y="3323758"/>
                <a:ext cx="1549207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570002" y="3304591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+(3×−2)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002" y="3304591"/>
                <a:ext cx="1683859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Oval 65"/>
          <p:cNvSpPr/>
          <p:nvPr/>
        </p:nvSpPr>
        <p:spPr>
          <a:xfrm>
            <a:off x="4312853" y="2951478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5092683" y="2961039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5993151" y="2961039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6781800" y="2951478"/>
            <a:ext cx="3531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056904" y="3824472"/>
                <a:ext cx="1069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904" y="3824472"/>
                <a:ext cx="1069074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88617" y="4149381"/>
                <a:ext cx="9344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617" y="4149381"/>
                <a:ext cx="934422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739044" y="3824601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044" y="3824601"/>
                <a:ext cx="1069075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70757" y="4149510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+(−6)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757" y="4149510"/>
                <a:ext cx="1069075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13233" y="4751616"/>
                <a:ext cx="184550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233" y="4751616"/>
                <a:ext cx="1845505" cy="5542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5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16" grpId="0"/>
      <p:bldP spid="31" grpId="0"/>
      <p:bldP spid="32" grpId="0"/>
      <p:bldP spid="33" grpId="0"/>
      <p:bldP spid="34" grpId="0"/>
      <p:bldP spid="37" grpId="0"/>
      <p:bldP spid="6" grpId="0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8" grpId="0" animBg="1"/>
      <p:bldP spid="48" grpId="1" animBg="1"/>
      <p:bldP spid="48" grpId="2" animBg="1"/>
      <p:bldP spid="48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9" grpId="0" animBg="1"/>
      <p:bldP spid="59" grpId="1" animBg="1"/>
      <p:bldP spid="59" grpId="2" animBg="1"/>
      <p:bldP spid="59" grpId="3" animBg="1"/>
      <p:bldP spid="9" grpId="0"/>
      <p:bldP spid="63" grpId="0"/>
      <p:bldP spid="64" grpId="0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/>
      <p:bldP spid="71" grpId="0"/>
      <p:bldP spid="72" grpId="0"/>
      <p:bldP spid="73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Calculate the value of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</a:t>
            </a: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 BA will be 2 x 2 as well!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" y="3424236"/>
                <a:ext cx="1520288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24236"/>
                <a:ext cx="1520288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18111" y="3424236"/>
                <a:ext cx="153471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111" y="3424236"/>
                <a:ext cx="1534716" cy="5542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13613" y="1840675"/>
                <a:ext cx="3058208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13" y="1840675"/>
                <a:ext cx="3058208" cy="57631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513613" y="1521023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092683" y="1863799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691163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5092683" y="2112187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4691163" y="2112187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491251" y="212883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491251" y="186658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892771" y="2126041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5892771" y="1863799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315200" y="2470256"/>
            <a:ext cx="1828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the first row by each column as in the previous example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always fill in the top row of the answer first</a:t>
            </a:r>
          </a:p>
          <a:p>
            <a:pPr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 quick check – you have probably done this correctly if the highlighted (green) numbers are the same!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49512" y="2988677"/>
                <a:ext cx="1683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+(1×2)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512" y="2988677"/>
                <a:ext cx="1683859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585753" y="2984771"/>
                <a:ext cx="15492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+(1×3)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753" y="2984771"/>
                <a:ext cx="1549207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746572" y="3311838"/>
                <a:ext cx="18185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+(−2×2)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572" y="3311838"/>
                <a:ext cx="1818511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591984" y="3304591"/>
                <a:ext cx="16838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+(−2×3)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84" y="3304591"/>
                <a:ext cx="168385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Oval 65"/>
          <p:cNvSpPr/>
          <p:nvPr/>
        </p:nvSpPr>
        <p:spPr>
          <a:xfrm>
            <a:off x="4188617" y="2951478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 rot="20720589">
            <a:off x="5123039" y="2961039"/>
            <a:ext cx="310332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6042717" y="2949119"/>
            <a:ext cx="200760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 rot="20992910">
            <a:off x="6803441" y="2925201"/>
            <a:ext cx="331519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056904" y="3824472"/>
                <a:ext cx="1069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904" y="3824472"/>
                <a:ext cx="1069074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88617" y="4149381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617" y="4149381"/>
                <a:ext cx="1069075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892771" y="3841604"/>
                <a:ext cx="9344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771" y="3841604"/>
                <a:ext cx="934422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89415" y="4148636"/>
                <a:ext cx="1069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+(−6)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415" y="4148636"/>
                <a:ext cx="1069075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29640" y="5507715"/>
                <a:ext cx="184550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" y="5507715"/>
                <a:ext cx="1845505" cy="5542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587607" y="4648200"/>
                <a:ext cx="186012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𝑩𝑨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607" y="4648200"/>
                <a:ext cx="1860125" cy="5542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326654" y="5975898"/>
            <a:ext cx="5817346" cy="73866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Multiplication using matrices is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commutative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means the order of multiplication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does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matter as a different order gives different answers!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853523" y="6053261"/>
            <a:ext cx="676248" cy="280528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692011" y="5202454"/>
            <a:ext cx="101856" cy="661072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666309" y="6002024"/>
            <a:ext cx="5111148" cy="7386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2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8" grpId="0" animBg="1"/>
      <p:bldP spid="48" grpId="1" animBg="1"/>
      <p:bldP spid="48" grpId="2" animBg="1"/>
      <p:bldP spid="48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9" grpId="0" animBg="1"/>
      <p:bldP spid="59" grpId="1" animBg="1"/>
      <p:bldP spid="59" grpId="2" animBg="1"/>
      <p:bldP spid="59" grpId="3" animBg="1"/>
      <p:bldP spid="9" grpId="0"/>
      <p:bldP spid="63" grpId="0"/>
      <p:bldP spid="64" grpId="0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/>
      <p:bldP spid="71" grpId="0"/>
      <p:bldP spid="72" grpId="0"/>
      <p:bldP spid="73" grpId="0"/>
      <p:bldP spid="38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199"/>
            <a:ext cx="3581400" cy="490686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AB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BC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CA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blipFill rotWithShape="1"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91000" y="1524000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AB</a:t>
            </a:r>
            <a:endParaRPr lang="en-GB" sz="1400" b="1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73187" y="1831777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187" y="1831777"/>
                <a:ext cx="1680204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72200" y="1828800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828800"/>
                <a:ext cx="137160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800600" y="220980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53200" y="2209800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7400" y="2209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73187" y="2680553"/>
            <a:ext cx="49011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As the central numbers are not equal, these matrices cannot be combined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 row in the first has 3 terms, and the columns in the second have 1 term, so the number of terms to multiply will not match up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6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0" grpId="0"/>
      <p:bldP spid="45" grpId="0"/>
      <p:bldP spid="9" grpId="0"/>
      <p:bldP spid="10" grpId="0"/>
      <p:bldP spid="11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 </a:t>
            </a:r>
            <a:r>
              <a:rPr lang="en-US" sz="1400" b="1" dirty="0">
                <a:latin typeface="Comic Sans MS" panose="030F0702030302020204" pitchFamily="66" charset="0"/>
              </a:rPr>
              <a:t>BC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blipFill rotWithShape="1"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218733" y="1447800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</a:t>
            </a:r>
            <a:endParaRPr lang="en-GB" sz="1400" b="1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90206" y="1735723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206" y="1735723"/>
                <a:ext cx="137160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00736" y="1654771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736" y="1654771"/>
                <a:ext cx="1143000" cy="500458"/>
              </a:xfrm>
              <a:prstGeom prst="rect">
                <a:avLst/>
              </a:prstGeom>
              <a:blipFill rotWithShape="1">
                <a:blip r:embed="rId7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648200" y="2175266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2)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13804" y="2181655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10272" y="2175266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97256" y="2187796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93724" y="218140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81889" y="2888143"/>
                <a:ext cx="1924679" cy="502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889" y="2888143"/>
                <a:ext cx="1924679" cy="502061"/>
              </a:xfrm>
              <a:prstGeom prst="rect">
                <a:avLst/>
              </a:prstGeom>
              <a:blipFill rotWithShape="1">
                <a:blip r:embed="rId8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4648200" y="2986773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4246680" y="2986773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031645" y="3109396"/>
            <a:ext cx="40152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5031645" y="2847154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67038" y="3655849"/>
                <a:ext cx="16838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+(−2×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038" y="3655849"/>
                <a:ext cx="168385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7086378" y="2845186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Multiply the first row by each column as in the previous example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This one is unusual as there is only 1 row to multiply by one column, so the final matrix is just one number!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75043" y="4367743"/>
                <a:ext cx="12678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043" y="4367743"/>
                <a:ext cx="1267848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14740" y="5228461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𝑩𝑪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740" y="5228461"/>
                <a:ext cx="103380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4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c)  </a:t>
            </a:r>
            <a:r>
              <a:rPr lang="en-US" sz="1400" b="1" dirty="0">
                <a:latin typeface="Comic Sans MS" panose="030F0702030302020204" pitchFamily="66" charset="0"/>
              </a:rPr>
              <a:t>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blipFill rotWithShape="1"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218733" y="1447800"/>
            <a:ext cx="1378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CA</a:t>
            </a:r>
            <a:endParaRPr lang="en-GB" sz="1400" b="1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38600" y="175557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755577"/>
                <a:ext cx="1143000" cy="500458"/>
              </a:xfrm>
              <a:prstGeom prst="rect">
                <a:avLst/>
              </a:prstGeom>
              <a:blipFill rotWithShape="1">
                <a:blip r:embed="rId6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181600" y="1836529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836529"/>
                <a:ext cx="168020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441178" y="2329652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1)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99958" y="2329652"/>
            <a:ext cx="71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(1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07173" y="23296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71387" y="2329651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(2 x 3)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67855" y="232326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=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53055" y="3032361"/>
                <a:ext cx="3089164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055" y="3032361"/>
                <a:ext cx="3089164" cy="522579"/>
              </a:xfrm>
              <a:prstGeom prst="rect">
                <a:avLst/>
              </a:prstGeom>
              <a:blipFill rotWithShape="1">
                <a:blip r:embed="rId8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/>
          <p:cNvSpPr/>
          <p:nvPr/>
        </p:nvSpPr>
        <p:spPr>
          <a:xfrm>
            <a:off x="4218733" y="3032361"/>
            <a:ext cx="298085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4449063" y="3184761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086378" y="2845186"/>
            <a:ext cx="182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Multiply the first row by each column as in the previous example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Each row has only one number to multiply by the single number in each column!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56904" y="3824472"/>
                <a:ext cx="778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904" y="3824472"/>
                <a:ext cx="778996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48"/>
          <p:cNvSpPr/>
          <p:nvPr/>
        </p:nvSpPr>
        <p:spPr>
          <a:xfrm>
            <a:off x="4839846" y="3184761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251645" y="3184761"/>
            <a:ext cx="40152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4222090" y="3250141"/>
            <a:ext cx="298085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867470" y="3824472"/>
                <a:ext cx="9136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70" y="3824472"/>
                <a:ext cx="913648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99958" y="3835097"/>
                <a:ext cx="778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958" y="3835097"/>
                <a:ext cx="77899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60850" y="4213855"/>
                <a:ext cx="778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850" y="4213855"/>
                <a:ext cx="778996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60542" y="4213855"/>
                <a:ext cx="9136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542" y="4213855"/>
                <a:ext cx="913648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798225" y="4224480"/>
                <a:ext cx="7789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225" y="4224480"/>
                <a:ext cx="778996" cy="307777"/>
              </a:xfrm>
              <a:prstGeom prst="rect">
                <a:avLst/>
              </a:prstGeom>
              <a:blipFill rotWithShape="1">
                <a:blip r:embed="rId1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Oval 57"/>
          <p:cNvSpPr/>
          <p:nvPr/>
        </p:nvSpPr>
        <p:spPr>
          <a:xfrm>
            <a:off x="4446402" y="3824472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5324294" y="3826031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6200519" y="3815047"/>
            <a:ext cx="324996" cy="706226"/>
          </a:xfrm>
          <a:prstGeom prst="ellipse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83988" y="4953000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𝑪𝑨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988" y="4953000"/>
                <a:ext cx="2341527" cy="52257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82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4" grpId="0" animBg="1"/>
      <p:bldP spid="44" grpId="1" animBg="1"/>
      <p:bldP spid="46" grpId="0" animBg="1"/>
      <p:bldP spid="46" grpId="1" animBg="1"/>
      <p:bldP spid="46" grpId="2" animBg="1"/>
      <p:bldP spid="46" grpId="3" animBg="1"/>
      <p:bldP spid="48" grpId="0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2" grpId="0" animBg="1"/>
      <p:bldP spid="52" grpId="1" animBg="1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matrices together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rule for multiplying matrices is what gives them their most useful properties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Determine whether each of the following can be evaluated and if so, find the product: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d)  </a:t>
            </a:r>
            <a:r>
              <a:rPr lang="en-US" sz="1400" b="1" dirty="0">
                <a:latin typeface="Comic Sans MS" panose="030F0702030302020204" pitchFamily="66" charset="0"/>
              </a:rPr>
              <a:t>BCA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85664"/>
                <a:ext cx="1680204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85664"/>
                <a:ext cx="13716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504" y="3713397"/>
                <a:ext cx="1143000" cy="500458"/>
              </a:xfrm>
              <a:prstGeom prst="rect">
                <a:avLst/>
              </a:prstGeom>
              <a:blipFill rotWithShape="1"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218733" y="1447800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itchFamily="66" charset="0"/>
              </a:rPr>
              <a:t>Calculating </a:t>
            </a:r>
            <a:r>
              <a:rPr lang="en-US" sz="1400" b="1" u="sng" dirty="0">
                <a:latin typeface="Comic Sans MS" pitchFamily="66" charset="0"/>
              </a:rPr>
              <a:t>BCA</a:t>
            </a:r>
            <a:endParaRPr lang="en-GB" sz="1400" b="1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8733" y="1755577"/>
            <a:ext cx="3392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This can be done in one of two ways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8733" y="2063354"/>
            <a:ext cx="976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1)   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BC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A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8733" y="2371131"/>
            <a:ext cx="469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Multiply B by C, and the answer to that by A (in that order)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40342" y="3036403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2)  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CA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0342" y="3344180"/>
            <a:ext cx="469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Multiply C by A, and multiply B by the answer to that (in that order)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8733" y="4192335"/>
            <a:ext cx="4693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Remember you cannot change the order, so for method 2, do not do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CA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and then x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after, the </a:t>
            </a:r>
            <a:r>
              <a:rPr lang="en-US" sz="1400" b="1" dirty="0"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must go at the front!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58" y="5221686"/>
                <a:ext cx="103380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𝑪𝑨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−5</m:t>
                                      </m:r>
                                    </m:e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862" y="5791199"/>
                <a:ext cx="2341527" cy="5225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79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23808-AF29-4E01-8898-100F0A84E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BBC1-6F85-4BCB-9235-F262D87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235E0-FB4B-4875-B626-2587ADE11A74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2813</Words>
  <Application>Microsoft Office PowerPoint</Application>
  <PresentationFormat>On-screen Show (4:3)</PresentationFormat>
  <Paragraphs>408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175</cp:revision>
  <dcterms:created xsi:type="dcterms:W3CDTF">2017-08-14T15:35:38Z</dcterms:created>
  <dcterms:modified xsi:type="dcterms:W3CDTF">2021-08-27T06:49:21Z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