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28/08/2021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5393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2.png"/><Relationship Id="rId2" Type="http://schemas.openxmlformats.org/officeDocument/2006/relationships/image" Target="../media/image36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6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5.png"/><Relationship Id="rId2" Type="http://schemas.openxmlformats.org/officeDocument/2006/relationships/image" Target="../media/image36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6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8.png"/><Relationship Id="rId2" Type="http://schemas.openxmlformats.org/officeDocument/2006/relationships/image" Target="../media/image36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6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1.png"/><Relationship Id="rId2" Type="http://schemas.openxmlformats.org/officeDocument/2006/relationships/image" Target="../media/image3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7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4.png"/><Relationship Id="rId2" Type="http://schemas.openxmlformats.org/officeDocument/2006/relationships/image" Target="../media/image37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7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7.png"/><Relationship Id="rId2" Type="http://schemas.openxmlformats.org/officeDocument/2006/relationships/image" Target="../media/image37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7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0.png"/><Relationship Id="rId2" Type="http://schemas.openxmlformats.org/officeDocument/2006/relationships/image" Target="../media/image37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8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3.png"/><Relationship Id="rId2" Type="http://schemas.openxmlformats.org/officeDocument/2006/relationships/image" Target="../media/image38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8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6.2) Matrix multiplication</a:t>
            </a:r>
          </a:p>
        </p:txBody>
      </p:sp>
    </p:spTree>
    <p:extLst>
      <p:ext uri="{BB962C8B-B14F-4D97-AF65-F5344CB8AC3E}">
        <p14:creationId xmlns:p14="http://schemas.microsoft.com/office/powerpoint/2010/main" val="3799415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74982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Determine the size of the matrix AB given the dimensions of A and B</a:t>
            </a:r>
          </a:p>
          <a:p>
            <a:endParaRPr lang="en-GB" sz="1600" b="0" dirty="0">
              <a:latin typeface="Candara" panose="020E0502030303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66983" y="452736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Determine the size of the matrix AB given the dimensions of A and 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7E9533FD-BAF5-4A8A-A338-41D586D20CDC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263371" y="1157272"/>
              <a:ext cx="4015665" cy="35202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38555">
                      <a:extLst>
                        <a:ext uri="{9D8B030D-6E8A-4147-A177-3AD203B41FA5}">
                          <a16:colId xmlns:a16="http://schemas.microsoft.com/office/drawing/2014/main" val="445778069"/>
                        </a:ext>
                      </a:extLst>
                    </a:gridCol>
                    <a:gridCol w="1338555">
                      <a:extLst>
                        <a:ext uri="{9D8B030D-6E8A-4147-A177-3AD203B41FA5}">
                          <a16:colId xmlns:a16="http://schemas.microsoft.com/office/drawing/2014/main" val="1654973859"/>
                        </a:ext>
                      </a:extLst>
                    </a:gridCol>
                    <a:gridCol w="1338555">
                      <a:extLst>
                        <a:ext uri="{9D8B030D-6E8A-4147-A177-3AD203B41FA5}">
                          <a16:colId xmlns:a16="http://schemas.microsoft.com/office/drawing/2014/main" val="1952650818"/>
                        </a:ext>
                      </a:extLst>
                    </a:gridCol>
                  </a:tblGrid>
                  <a:tr h="3828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b="1" dirty="0">
                              <a:latin typeface="Candara" panose="020E0502030303020204" pitchFamily="34" charset="0"/>
                            </a:rPr>
                            <a:t>Dimensions of 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b="1" dirty="0">
                              <a:latin typeface="Candara" panose="020E0502030303020204" pitchFamily="34" charset="0"/>
                            </a:rPr>
                            <a:t>Dimensions of 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b="1" dirty="0">
                              <a:latin typeface="Candara" panose="020E0502030303020204" pitchFamily="34" charset="0"/>
                            </a:rPr>
                            <a:t>Dimensions of AB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latin typeface="Candara" panose="020E0502030303020204" pitchFamily="34" charset="0"/>
                            </a:rPr>
                            <a:t>(if valid)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17884071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×2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×1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7770302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×2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×4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4059826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×2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×2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87517179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×4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×2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4851339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×4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×2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8124884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×4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×4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40558021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×2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×4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03193204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×2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×2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628309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7E9533FD-BAF5-4A8A-A338-41D586D20CD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96489548"/>
                  </p:ext>
                </p:extLst>
              </p:nvPr>
            </p:nvGraphicFramePr>
            <p:xfrm>
              <a:off x="263371" y="1157272"/>
              <a:ext cx="4015665" cy="35202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38555">
                      <a:extLst>
                        <a:ext uri="{9D8B030D-6E8A-4147-A177-3AD203B41FA5}">
                          <a16:colId xmlns:a16="http://schemas.microsoft.com/office/drawing/2014/main" val="445778069"/>
                        </a:ext>
                      </a:extLst>
                    </a:gridCol>
                    <a:gridCol w="1338555">
                      <a:extLst>
                        <a:ext uri="{9D8B030D-6E8A-4147-A177-3AD203B41FA5}">
                          <a16:colId xmlns:a16="http://schemas.microsoft.com/office/drawing/2014/main" val="1654973859"/>
                        </a:ext>
                      </a:extLst>
                    </a:gridCol>
                    <a:gridCol w="1338555">
                      <a:extLst>
                        <a:ext uri="{9D8B030D-6E8A-4147-A177-3AD203B41FA5}">
                          <a16:colId xmlns:a16="http://schemas.microsoft.com/office/drawing/2014/main" val="1952650818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b="1" dirty="0">
                              <a:latin typeface="Candara" panose="020E0502030303020204" pitchFamily="34" charset="0"/>
                            </a:rPr>
                            <a:t>Dimensions of 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b="1" dirty="0">
                              <a:latin typeface="Candara" panose="020E0502030303020204" pitchFamily="34" charset="0"/>
                            </a:rPr>
                            <a:t>Dimensions of 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b="1" dirty="0">
                              <a:latin typeface="Candara" panose="020E0502030303020204" pitchFamily="34" charset="0"/>
                            </a:rPr>
                            <a:t>Dimensions of AB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latin typeface="Candara" panose="020E0502030303020204" pitchFamily="34" charset="0"/>
                            </a:rPr>
                            <a:t>(if valid)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17884071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55" t="-120635" r="-200909" b="-70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913" t="-120635" r="-101826" b="-70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7770302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55" t="-220635" r="-200909" b="-60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913" t="-220635" r="-101826" b="-60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4059826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55" t="-320635" r="-200909" b="-50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913" t="-320635" r="-101826" b="-50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87517179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55" t="-420635" r="-200909" b="-40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913" t="-420635" r="-101826" b="-40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4851339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55" t="-520635" r="-200909" b="-30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913" t="-520635" r="-101826" b="-30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8124884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55" t="-620635" r="-200909" b="-20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913" t="-620635" r="-101826" b="-20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40558021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55" t="-720635" r="-200909" b="-10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913" t="-720635" r="-101826" b="-10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03193204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55" t="-820635" r="-200909" b="-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913" t="-820635" r="-101826" b="-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628309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2">
                <a:extLst>
                  <a:ext uri="{FF2B5EF4-FFF2-40B4-BE49-F238E27FC236}">
                    <a16:creationId xmlns:a16="http://schemas.microsoft.com/office/drawing/2014/main" id="{ABC33E91-0CB8-45FF-A835-593E051C0B57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845150" y="1157272"/>
              <a:ext cx="4015665" cy="23716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38555">
                      <a:extLst>
                        <a:ext uri="{9D8B030D-6E8A-4147-A177-3AD203B41FA5}">
                          <a16:colId xmlns:a16="http://schemas.microsoft.com/office/drawing/2014/main" val="445778069"/>
                        </a:ext>
                      </a:extLst>
                    </a:gridCol>
                    <a:gridCol w="1338555">
                      <a:extLst>
                        <a:ext uri="{9D8B030D-6E8A-4147-A177-3AD203B41FA5}">
                          <a16:colId xmlns:a16="http://schemas.microsoft.com/office/drawing/2014/main" val="1654973859"/>
                        </a:ext>
                      </a:extLst>
                    </a:gridCol>
                    <a:gridCol w="1338555">
                      <a:extLst>
                        <a:ext uri="{9D8B030D-6E8A-4147-A177-3AD203B41FA5}">
                          <a16:colId xmlns:a16="http://schemas.microsoft.com/office/drawing/2014/main" val="1952650818"/>
                        </a:ext>
                      </a:extLst>
                    </a:gridCol>
                  </a:tblGrid>
                  <a:tr h="3828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b="1" dirty="0">
                              <a:latin typeface="Candara" panose="020E0502030303020204" pitchFamily="34" charset="0"/>
                            </a:rPr>
                            <a:t>Dimensions of 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b="1" dirty="0">
                              <a:latin typeface="Candara" panose="020E0502030303020204" pitchFamily="34" charset="0"/>
                            </a:rPr>
                            <a:t>Dimensions of 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b="1" dirty="0">
                              <a:latin typeface="Candara" panose="020E0502030303020204" pitchFamily="34" charset="0"/>
                            </a:rPr>
                            <a:t>Dimensions of AB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latin typeface="Candara" panose="020E0502030303020204" pitchFamily="34" charset="0"/>
                            </a:rPr>
                            <a:t>(if valid)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17884071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×3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+mn-ea"/>
                                  </a:rPr>
                                  <m:t>3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×1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7770302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+mn-ea"/>
                                  </a:rPr>
                                  <m:t>1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×4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+mn-ea"/>
                                  </a:rPr>
                                  <m:t>1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×4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4059826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+mn-ea"/>
                                  </a:rPr>
                                  <m:t>1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×4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+mn-ea"/>
                                  </a:rPr>
                                  <m:t>4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×1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87517179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+mn-ea"/>
                                  </a:rPr>
                                  <m:t>2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×5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+mn-ea"/>
                                  </a:rPr>
                                  <m:t>3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×4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4851339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×3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×3</m:t>
                                </m:r>
                              </m:oMath>
                            </m:oMathPara>
                          </a14:m>
                          <a:endParaRPr lang="en-GB" sz="18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2954960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2">
                <a:extLst>
                  <a:ext uri="{FF2B5EF4-FFF2-40B4-BE49-F238E27FC236}">
                    <a16:creationId xmlns:a16="http://schemas.microsoft.com/office/drawing/2014/main" id="{ABC33E91-0CB8-45FF-A835-593E051C0B5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00305932"/>
                  </p:ext>
                </p:extLst>
              </p:nvPr>
            </p:nvGraphicFramePr>
            <p:xfrm>
              <a:off x="4845150" y="1157272"/>
              <a:ext cx="4015665" cy="23716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38555">
                      <a:extLst>
                        <a:ext uri="{9D8B030D-6E8A-4147-A177-3AD203B41FA5}">
                          <a16:colId xmlns:a16="http://schemas.microsoft.com/office/drawing/2014/main" val="445778069"/>
                        </a:ext>
                      </a:extLst>
                    </a:gridCol>
                    <a:gridCol w="1338555">
                      <a:extLst>
                        <a:ext uri="{9D8B030D-6E8A-4147-A177-3AD203B41FA5}">
                          <a16:colId xmlns:a16="http://schemas.microsoft.com/office/drawing/2014/main" val="1654973859"/>
                        </a:ext>
                      </a:extLst>
                    </a:gridCol>
                    <a:gridCol w="1338555">
                      <a:extLst>
                        <a:ext uri="{9D8B030D-6E8A-4147-A177-3AD203B41FA5}">
                          <a16:colId xmlns:a16="http://schemas.microsoft.com/office/drawing/2014/main" val="1952650818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200" b="1" dirty="0">
                              <a:latin typeface="Candara" panose="020E0502030303020204" pitchFamily="34" charset="0"/>
                            </a:rPr>
                            <a:t>Dimensions of 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b="1" dirty="0">
                              <a:latin typeface="Candara" panose="020E0502030303020204" pitchFamily="34" charset="0"/>
                            </a:rPr>
                            <a:t>Dimensions of 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b="1" dirty="0">
                              <a:latin typeface="Candara" panose="020E0502030303020204" pitchFamily="34" charset="0"/>
                            </a:rPr>
                            <a:t>Dimensions of AB</a:t>
                          </a:r>
                        </a:p>
                        <a:p>
                          <a:pPr algn="ctr"/>
                          <a:r>
                            <a:rPr lang="en-GB" sz="1200" b="1" dirty="0">
                              <a:latin typeface="Candara" panose="020E0502030303020204" pitchFamily="34" charset="0"/>
                            </a:rPr>
                            <a:t>(if valid)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17884071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55" t="-120635" r="-200909" b="-40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455" t="-120635" r="-100909" b="-40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7770302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55" t="-220635" r="-200909" b="-30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455" t="-220635" r="-100909" b="-30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4059826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55" t="-320635" r="-200909" b="-20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455" t="-320635" r="-100909" b="-20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87517179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55" t="-420635" r="-200909" b="-10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455" t="-420635" r="-100909" b="-10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4851339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55" t="-520635" r="-200909" b="-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455" t="-520635" r="-100909" b="-31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800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2954960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5392C609-74E8-4445-846B-AF5806FF7F7E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7522260" y="1614472"/>
              <a:ext cx="1338555" cy="19144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38555">
                      <a:extLst>
                        <a:ext uri="{9D8B030D-6E8A-4147-A177-3AD203B41FA5}">
                          <a16:colId xmlns:a16="http://schemas.microsoft.com/office/drawing/2014/main" val="1755421077"/>
                        </a:ext>
                      </a:extLst>
                    </a:gridCol>
                  </a:tblGrid>
                  <a:tr h="38288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1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×1</m:t>
                                </m:r>
                              </m:oMath>
                            </m:oMathPara>
                          </a14:m>
                          <a:endParaRPr lang="en-GB" sz="1800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80780209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Not valid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53803088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GB" sz="1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×1</m:t>
                                </m:r>
                              </m:oMath>
                            </m:oMathPara>
                          </a14:m>
                          <a:endParaRPr lang="en-GB" sz="1800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03409255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Not valid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02171013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sz="1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×3</m:t>
                                </m:r>
                              </m:oMath>
                            </m:oMathPara>
                          </a14:m>
                          <a:endParaRPr lang="en-GB" sz="1800" dirty="0">
                            <a:solidFill>
                              <a:srgbClr val="FF0000"/>
                            </a:solidFill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706558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5392C609-74E8-4445-846B-AF5806FF7F7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69113895"/>
                  </p:ext>
                </p:extLst>
              </p:nvPr>
            </p:nvGraphicFramePr>
            <p:xfrm>
              <a:off x="7522260" y="1614472"/>
              <a:ext cx="1338555" cy="19144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38555">
                      <a:extLst>
                        <a:ext uri="{9D8B030D-6E8A-4147-A177-3AD203B41FA5}">
                          <a16:colId xmlns:a16="http://schemas.microsoft.com/office/drawing/2014/main" val="1755421077"/>
                        </a:ext>
                      </a:extLst>
                    </a:gridCol>
                  </a:tblGrid>
                  <a:tr h="3828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452" t="-1587" r="-905" b="-40317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80780209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Not valid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53803088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452" t="-201587" r="-905" b="-20317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03409255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>
                              <a:solidFill>
                                <a:srgbClr val="FF0000"/>
                              </a:solidFill>
                              <a:latin typeface="Candara" panose="020E0502030303020204" pitchFamily="34" charset="0"/>
                            </a:rPr>
                            <a:t>Not valid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02171013"/>
                      </a:ext>
                    </a:extLst>
                  </a:tr>
                  <a:tr h="3828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452" t="-401587" r="-905" b="-317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706558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95000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54275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product of these matrices where possible: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5427511"/>
              </a:xfrm>
              <a:prstGeom prst="rect">
                <a:avLst/>
              </a:prstGeom>
              <a:blipFill>
                <a:blip r:embed="rId2"/>
                <a:stretch>
                  <a:fillRect l="-667" t="-3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35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product of these matrices where possible: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35979"/>
              </a:xfrm>
              <a:prstGeom prst="rect">
                <a:avLst/>
              </a:prstGeom>
              <a:blipFill>
                <a:blip r:embed="rId3"/>
                <a:stretch>
                  <a:fillRect l="-667" t="-14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541314"/>
                <a:ext cx="4572000" cy="7631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27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61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68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75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95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106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117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41314"/>
                <a:ext cx="4572000" cy="76315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038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33645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3364511"/>
              </a:xfrm>
              <a:prstGeom prst="rect">
                <a:avLst/>
              </a:prstGeom>
              <a:blipFill>
                <a:blip r:embed="rId2"/>
                <a:stretch>
                  <a:fillRect l="-667" t="-5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33645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3364511"/>
              </a:xfrm>
              <a:prstGeom prst="rect">
                <a:avLst/>
              </a:prstGeom>
              <a:blipFill>
                <a:blip r:embed="rId3"/>
                <a:stretch>
                  <a:fillRect l="-667" t="-5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541314"/>
                <a:ext cx="4572000" cy="30408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14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/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/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/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/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9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41314"/>
                <a:ext cx="4572000" cy="30408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1743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32267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e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e>
                                    <m: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3226781"/>
              </a:xfrm>
              <a:prstGeom prst="rect">
                <a:avLst/>
              </a:prstGeom>
              <a:blipFill>
                <a:blip r:embed="rId2"/>
                <a:stretch>
                  <a:fillRect l="-667" t="-5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658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e>
                                    <m: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65805"/>
              </a:xfrm>
              <a:prstGeom prst="rect">
                <a:avLst/>
              </a:prstGeom>
              <a:blipFill>
                <a:blip r:embed="rId3"/>
                <a:stretch>
                  <a:fillRect l="-667" t="-1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541314"/>
                <a:ext cx="4572000" cy="5029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99</m:t>
                                </m:r>
                              </m:e>
                              <m:e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90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63</m:t>
                                </m:r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41314"/>
                <a:ext cx="4572000" cy="502958"/>
              </a:xfrm>
              <a:prstGeom prst="rect">
                <a:avLst/>
              </a:prstGeom>
              <a:blipFill>
                <a:blip r:embed="rId4"/>
                <a:stretch>
                  <a:fillRect b="-36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3120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29805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e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2980560"/>
              </a:xfrm>
              <a:prstGeom prst="rect">
                <a:avLst/>
              </a:prstGeom>
              <a:blipFill>
                <a:blip r:embed="rId2"/>
                <a:stretch>
                  <a:fillRect l="-667" t="-6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7977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e>
                                    <m: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797782"/>
              </a:xfrm>
              <a:prstGeom prst="rect">
                <a:avLst/>
              </a:prstGeom>
              <a:blipFill>
                <a:blip r:embed="rId3"/>
                <a:stretch>
                  <a:fillRect l="-667" t="-22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541314"/>
                <a:ext cx="4572000" cy="5029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𝑐𝑘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41314"/>
                <a:ext cx="4572000" cy="502958"/>
              </a:xfrm>
              <a:prstGeom prst="rect">
                <a:avLst/>
              </a:prstGeom>
              <a:blipFill>
                <a:blip r:embed="rId4"/>
                <a:stretch>
                  <a:fillRect b="-36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58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8911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en-GB" sz="1600" b="0" i="1" dirty="0">
                  <a:latin typeface="Cambria Math" panose="02040503050406030204" pitchFamily="18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−9</m:t>
                              </m:r>
                            </m:e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−6</m:t>
                              </m:r>
                            </m:e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11</m:t>
                              </m:r>
                            </m:e>
                          </m:mr>
                        </m:m>
                      </m:e>
                    </m:d>
                    <m:r>
                      <a:rPr lang="en-GB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891159"/>
              </a:xfrm>
              <a:prstGeom prst="rect">
                <a:avLst/>
              </a:prstGeom>
              <a:blipFill>
                <a:blip r:embed="rId2"/>
                <a:stretch>
                  <a:fillRect l="-667" b="-3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8911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dirty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1600" i="1" dirty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en-GB" sz="1600" i="1" dirty="0">
                  <a:latin typeface="Cambria Math" panose="02040503050406030204" pitchFamily="18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−8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−6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</m:m>
                      </m:e>
                    </m:d>
                    <m:r>
                      <a:rPr lang="en-GB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891159"/>
              </a:xfrm>
              <a:prstGeom prst="rect">
                <a:avLst/>
              </a:prstGeom>
              <a:blipFill>
                <a:blip r:embed="rId3"/>
                <a:stretch>
                  <a:fillRect l="-667" b="-35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2302818"/>
                <a:ext cx="4572000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=3,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302818"/>
                <a:ext cx="457200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1741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7491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=(</m:t>
                    </m:r>
                    <m:m>
                      <m:mPr>
                        <m:mcs>
                          <m:mc>
                            <m:mcPr>
                              <m:count m:val="2"/>
                              <m:mcJc m:val="center"/>
                            </m:mcPr>
                          </m:mc>
                        </m:mcs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mr>
                    </m:m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Given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𝐵𝐴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=(0)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find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749179"/>
              </a:xfrm>
              <a:prstGeom prst="rect">
                <a:avLst/>
              </a:prstGeom>
              <a:blipFill>
                <a:blip r:embed="rId2"/>
                <a:stretch>
                  <a:fillRect l="-667" b="-97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7491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=(</m:t>
                    </m:r>
                    <m:m>
                      <m:mPr>
                        <m:mcs>
                          <m:mc>
                            <m:mcPr>
                              <m:count m:val="2"/>
                              <m:mcJc m:val="center"/>
                            </m:mcPr>
                          </m:mc>
                        </m:mcs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GB" sz="16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mr>
                    </m:m>
                    <m:r>
                      <a:rPr lang="en-GB" sz="1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Given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𝐵𝐴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=(0)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find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749179"/>
              </a:xfrm>
              <a:prstGeom prst="rect">
                <a:avLst/>
              </a:prstGeom>
              <a:blipFill>
                <a:blip r:embed="rId3"/>
                <a:stretch>
                  <a:fillRect l="-667" b="-97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541314"/>
                <a:ext cx="4572000" cy="5013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sSup>
                                  <m:sSupPr>
                                    <m:ctrlP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41314"/>
                <a:ext cx="4572000" cy="501356"/>
              </a:xfrm>
              <a:prstGeom prst="rect">
                <a:avLst/>
              </a:prstGeom>
              <a:blipFill>
                <a:blip r:embed="rId4"/>
                <a:stretch>
                  <a:fillRect b="-36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6788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54275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5427511"/>
              </a:xfrm>
              <a:prstGeom prst="rect">
                <a:avLst/>
              </a:prstGeom>
              <a:blipFill>
                <a:blip r:embed="rId2"/>
                <a:stretch>
                  <a:fillRect l="-667" t="-3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5034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GB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GB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GB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503425"/>
              </a:xfrm>
              <a:prstGeom prst="rect">
                <a:avLst/>
              </a:prstGeom>
              <a:blipFill>
                <a:blip r:embed="rId3"/>
                <a:stretch>
                  <a:fillRect l="-667" t="-1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541314"/>
                <a:ext cx="4572000" cy="7631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41314"/>
                <a:ext cx="4572000" cy="76315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2982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4E1A8A9-BA20-42EE-ABAB-38C7C3AB72D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FBF779-093C-4EDE-BA18-75DA34909D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3757621-486B-4CF1-AF49-5BA2A66F5CF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9869</TotalTime>
  <Words>906</Words>
  <Application>Microsoft Office PowerPoint</Application>
  <PresentationFormat>On-screen Show (4:3)</PresentationFormat>
  <Paragraphs>165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Cambria Math</vt:lpstr>
      <vt:lpstr>Candara</vt:lpstr>
      <vt:lpstr>Office Theme</vt:lpstr>
      <vt:lpstr>6.2) Matrix multiplication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547</cp:revision>
  <dcterms:created xsi:type="dcterms:W3CDTF">2020-05-18T02:11:06Z</dcterms:created>
  <dcterms:modified xsi:type="dcterms:W3CDTF">2021-08-28T22:07:58Z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