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72753-C8A1-4EBE-963F-559366E40101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CCA4D-365B-423F-B3B1-B977C8249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124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634081" y="2470616"/>
            <a:ext cx="7980390" cy="219290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Matrices</a:t>
            </a:r>
            <a:endParaRPr lang="ja-JP" altLang="en-US" sz="9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29429" y="4600826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411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107" y="23513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2847" y="1515292"/>
                <a:ext cx="3796937" cy="332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en-US" dirty="0">
                    <a:latin typeface="Comic Sans MS" panose="030F0702030302020204" pitchFamily="66" charset="0"/>
                  </a:rPr>
                  <a:t>Vectors a and b are defined as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. Find:</a:t>
                </a:r>
              </a:p>
              <a:p>
                <a:pPr marL="342900" indent="-342900">
                  <a:buAutoNum type="arabicParenR"/>
                </a:pPr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US" b="1" dirty="0">
                  <a:latin typeface="Comic Sans MS" panose="030F0702030302020204" pitchFamily="66" charset="0"/>
                </a:endParaRPr>
              </a:p>
              <a:p>
                <a:endParaRPr lang="en-US" b="1" dirty="0">
                  <a:latin typeface="Comic Sans MS" panose="030F0702030302020204" pitchFamily="66" charset="0"/>
                </a:endParaRPr>
              </a:p>
              <a:p>
                <a:endParaRPr lang="en-US" b="1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US" b="1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4(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1" dirty="0">
                  <a:latin typeface="Comic Sans MS" panose="030F0702030302020204" pitchFamily="66" charset="0"/>
                </a:endParaRPr>
              </a:p>
              <a:p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47" y="1515292"/>
                <a:ext cx="3796937" cy="3324243"/>
              </a:xfrm>
              <a:prstGeom prst="rect">
                <a:avLst/>
              </a:prstGeom>
              <a:blipFill>
                <a:blip r:embed="rId2"/>
                <a:stretch>
                  <a:fillRect l="-1926" t="-2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833258" y="1497875"/>
                <a:ext cx="3796937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2) Solve these pairs of simultaneous equations:</a:t>
                </a: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a)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b="1" dirty="0">
                  <a:latin typeface="Comic Sans MS" panose="030F0702030302020204" pitchFamily="66" charset="0"/>
                </a:endParaRPr>
              </a:p>
              <a:p>
                <a:r>
                  <a:rPr lang="en-US" b="1" dirty="0">
                    <a:latin typeface="Comic Sans MS" panose="030F0702030302020204" pitchFamily="66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=27</m:t>
                    </m:r>
                  </m:oMath>
                </a14:m>
                <a:endParaRPr lang="en-US" b="1" dirty="0">
                  <a:latin typeface="Comic Sans MS" panose="030F0702030302020204" pitchFamily="66" charset="0"/>
                </a:endParaRPr>
              </a:p>
              <a:p>
                <a:endParaRPr lang="en-US" b="1" dirty="0">
                  <a:latin typeface="Comic Sans MS" panose="030F0702030302020204" pitchFamily="66" charset="0"/>
                </a:endParaRPr>
              </a:p>
              <a:p>
                <a:endParaRPr lang="en-US" b="1" dirty="0">
                  <a:latin typeface="Comic Sans MS" panose="030F0702030302020204" pitchFamily="66" charset="0"/>
                </a:endParaRPr>
              </a:p>
              <a:p>
                <a:endParaRPr lang="en-US" b="1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b)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=−13</m:t>
                    </m:r>
                  </m:oMath>
                </a14:m>
                <a:endParaRPr lang="en-US" b="1" dirty="0">
                  <a:latin typeface="Comic Sans MS" panose="030F0702030302020204" pitchFamily="66" charset="0"/>
                </a:endParaRPr>
              </a:p>
              <a:p>
                <a:r>
                  <a:rPr lang="en-US" b="1" dirty="0">
                    <a:latin typeface="Comic Sans MS" panose="030F0702030302020204" pitchFamily="66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=−22</m:t>
                    </m:r>
                  </m:oMath>
                </a14:m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258" y="1497875"/>
                <a:ext cx="3796937" cy="3416320"/>
              </a:xfrm>
              <a:prstGeom prst="rect">
                <a:avLst/>
              </a:prstGeom>
              <a:blipFill>
                <a:blip r:embed="rId3"/>
                <a:stretch>
                  <a:fillRect l="-1445" t="-8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15440" y="2547257"/>
                <a:ext cx="407484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440" y="2547257"/>
                <a:ext cx="407484" cy="4619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20091" y="3439886"/>
                <a:ext cx="580608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0091" y="3439886"/>
                <a:ext cx="580608" cy="4601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72194" y="4376057"/>
                <a:ext cx="708848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194" y="4376057"/>
                <a:ext cx="708848" cy="46192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284720" y="2303418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4720" y="2303418"/>
                <a:ext cx="612925" cy="276999"/>
              </a:xfrm>
              <a:prstGeom prst="rect">
                <a:avLst/>
              </a:prstGeom>
              <a:blipFill>
                <a:blip r:embed="rId7"/>
                <a:stretch>
                  <a:fillRect l="-4950" r="-792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276011" y="2651761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6011" y="2651761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10000" r="-9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319554" y="3722915"/>
                <a:ext cx="952761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9554" y="3722915"/>
                <a:ext cx="952761" cy="518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319554" y="4367349"/>
                <a:ext cx="956159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9554" y="4367349"/>
                <a:ext cx="956159" cy="51860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828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6A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26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962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find the dimensions of a matrix, and add and subtract matrices of the same dimensions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 matrix is a array of numbers set out in a table of varying shapes and sizes.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These sizes are described as the ‘dimensions’ of the matrix. This is given by two numbers n and m and written in the form n x m.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letter n represents the number of rows in the matrix, and m represents the number of columns. 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Matrices are usually denoted in bold print with a capital letter, for example, ‘The matrix </a:t>
            </a:r>
            <a:r>
              <a:rPr lang="en-US" sz="1400" b="1" dirty="0">
                <a:latin typeface="Comic Sans MS" panose="030F0702030302020204" pitchFamily="66" charset="0"/>
              </a:rPr>
              <a:t>M</a:t>
            </a:r>
            <a:r>
              <a:rPr lang="en-US" sz="1400" dirty="0">
                <a:latin typeface="Comic Sans MS" panose="030F0702030302020204" pitchFamily="66" charset="0"/>
              </a:rPr>
              <a:t>’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60330" y="1570186"/>
            <a:ext cx="4142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u="sng" dirty="0">
                <a:latin typeface="Comic Sans MS" pitchFamily="66" charset="0"/>
              </a:rPr>
              <a:t>Write the dimensions of the following matrices</a:t>
            </a:r>
            <a:endParaRPr lang="en-GB" sz="1400" u="sng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951960" y="2363688"/>
                <a:ext cx="1066638" cy="552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1960" y="2363688"/>
                <a:ext cx="1066638" cy="55245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396538" y="2363688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itchFamily="66" charset="0"/>
              </a:rPr>
              <a:t>a)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93234" y="2363688"/>
            <a:ext cx="356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itchFamily="66" charset="0"/>
              </a:rPr>
              <a:t>b)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217357" y="2455251"/>
                <a:ext cx="12455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7357" y="2455251"/>
                <a:ext cx="124553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396538" y="4675946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itchFamily="66" charset="0"/>
              </a:rPr>
              <a:t>c)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93234" y="4675946"/>
            <a:ext cx="356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itchFamily="66" charset="0"/>
              </a:rPr>
              <a:t>d)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047676" y="4713201"/>
                <a:ext cx="707566" cy="5514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7676" y="4713201"/>
                <a:ext cx="707566" cy="55143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249162" y="4675946"/>
                <a:ext cx="1255280" cy="8249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9162" y="4675946"/>
                <a:ext cx="1255280" cy="82490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4848463" y="2974777"/>
            <a:ext cx="9685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2 rows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48463" y="3281065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2 columns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48463" y="3588842"/>
            <a:ext cx="1384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The matrix is 2 x 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84377" y="2973288"/>
            <a:ext cx="851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1 row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184377" y="3279576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3 columns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184377" y="3587353"/>
            <a:ext cx="1384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The matrix is 1 x 3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733009" y="2517576"/>
            <a:ext cx="35907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738298" y="2794456"/>
            <a:ext cx="35907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807732" y="4851264"/>
            <a:ext cx="35907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813021" y="5128144"/>
            <a:ext cx="35907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7032532" y="4851264"/>
            <a:ext cx="35907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004841" y="5106909"/>
            <a:ext cx="35907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7015374" y="5347853"/>
            <a:ext cx="35907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004840" y="2671465"/>
            <a:ext cx="35907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5221923" y="4533666"/>
            <a:ext cx="359071" cy="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7430598" y="4533667"/>
            <a:ext cx="359071" cy="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7973864" y="4533668"/>
            <a:ext cx="359071" cy="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7288064" y="2338041"/>
            <a:ext cx="359071" cy="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>
            <a:off x="7657937" y="2345413"/>
            <a:ext cx="359071" cy="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8050064" y="2345414"/>
            <a:ext cx="359071" cy="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>
            <a:off x="5006733" y="2211387"/>
            <a:ext cx="359071" cy="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>
            <a:off x="5544933" y="2200300"/>
            <a:ext cx="359071" cy="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944355" y="5530636"/>
            <a:ext cx="9685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2 rows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944355" y="5836924"/>
            <a:ext cx="1111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1 column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944355" y="6144701"/>
            <a:ext cx="1384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The matrix is 2 x 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280269" y="5529147"/>
            <a:ext cx="9685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3 rows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280269" y="5835435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2 columns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280269" y="6143212"/>
            <a:ext cx="1384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latin typeface="Comic Sans MS" pitchFamily="66" charset="0"/>
              </a:rPr>
              <a:t>The matrix is 3 x 2</a:t>
            </a:r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71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2" grpId="0"/>
      <p:bldP spid="23" grpId="0"/>
      <p:bldP spid="24" grpId="0"/>
      <p:bldP spid="25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find the dimensions of a matrix, and add and subtract matrices of the same dimensions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You can add and subtract matrices of the same dimensions. To do so, you just add/subtract corresponding elements in each matrix.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latin typeface="Comic Sans MS" panose="030F0702030302020204" pitchFamily="66" charset="0"/>
              </a:rPr>
              <a:t>ie</a:t>
            </a:r>
            <a:r>
              <a:rPr lang="en-US" sz="1400" dirty="0">
                <a:latin typeface="Comic Sans MS" panose="030F0702030302020204" pitchFamily="66" charset="0"/>
              </a:rPr>
              <a:t> – add the same positions together!)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21337" y="1539025"/>
            <a:ext cx="16466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Find the value of: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63097" y="1886749"/>
                <a:ext cx="2254784" cy="576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3097" y="1886749"/>
                <a:ext cx="2254784" cy="57631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705600" y="1883974"/>
                <a:ext cx="1297471" cy="576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1883974"/>
                <a:ext cx="1297471" cy="57631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100782" y="1866783"/>
                <a:ext cx="2535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0782" y="1866783"/>
                <a:ext cx="253553" cy="369332"/>
              </a:xfrm>
              <a:prstGeom prst="rect">
                <a:avLst/>
              </a:prstGeom>
              <a:blipFill rotWithShape="1">
                <a:blip r:embed="rId5"/>
                <a:stretch>
                  <a:fillRect r="-195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543800" y="1883974"/>
                <a:ext cx="2896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1883974"/>
                <a:ext cx="289605" cy="369332"/>
              </a:xfrm>
              <a:prstGeom prst="rect">
                <a:avLst/>
              </a:prstGeom>
              <a:blipFill rotWithShape="1">
                <a:blip r:embed="rId6"/>
                <a:stretch>
                  <a:fillRect r="-42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084834" y="2118082"/>
                <a:ext cx="2695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4834" y="2118082"/>
                <a:ext cx="269502" cy="369332"/>
              </a:xfrm>
              <a:prstGeom prst="rect">
                <a:avLst/>
              </a:prstGeom>
              <a:blipFill rotWithShape="1">
                <a:blip r:embed="rId7"/>
                <a:stretch>
                  <a:fillRect r="-15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551642" y="2118082"/>
                <a:ext cx="2896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642" y="2118082"/>
                <a:ext cx="289605" cy="369332"/>
              </a:xfrm>
              <a:prstGeom prst="rect">
                <a:avLst/>
              </a:prstGeom>
              <a:blipFill rotWithShape="1">
                <a:blip r:embed="rId8"/>
                <a:stretch>
                  <a:fillRect r="-42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/>
          <p:cNvSpPr/>
          <p:nvPr/>
        </p:nvSpPr>
        <p:spPr>
          <a:xfrm>
            <a:off x="6004902" y="1867330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4800600" y="1846802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6438014" y="2171884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6004902" y="2162932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5287926" y="2155486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4802372" y="2149640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6438014" y="1886749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/>
          <p:cNvSpPr/>
          <p:nvPr/>
        </p:nvSpPr>
        <p:spPr>
          <a:xfrm>
            <a:off x="5277293" y="1858132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4321337" y="1892261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a)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21337" y="3657600"/>
            <a:ext cx="356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b)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677525" y="3657600"/>
                <a:ext cx="2375587" cy="8249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525" y="3657600"/>
                <a:ext cx="2375587" cy="82490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901668" y="3646176"/>
                <a:ext cx="1364283" cy="8469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1668" y="3646176"/>
                <a:ext cx="1364283" cy="84696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7354336" y="3646176"/>
                <a:ext cx="2695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4336" y="3646176"/>
                <a:ext cx="269502" cy="369332"/>
              </a:xfrm>
              <a:prstGeom prst="rect">
                <a:avLst/>
              </a:prstGeom>
              <a:blipFill rotWithShape="1">
                <a:blip r:embed="rId11"/>
                <a:stretch>
                  <a:fillRect r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7696444" y="3646176"/>
                <a:ext cx="4251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444" y="3646176"/>
                <a:ext cx="425158" cy="369332"/>
              </a:xfrm>
              <a:prstGeom prst="rect">
                <a:avLst/>
              </a:prstGeom>
              <a:blipFill rotWithShape="1">
                <a:blip r:embed="rId12"/>
                <a:stretch>
                  <a:fillRect r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7283181" y="3885387"/>
                <a:ext cx="4251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3181" y="3885387"/>
                <a:ext cx="425158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7708339" y="3885387"/>
                <a:ext cx="4251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8339" y="3885387"/>
                <a:ext cx="425158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7276508" y="4157786"/>
                <a:ext cx="4251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6508" y="4157786"/>
                <a:ext cx="425158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7696444" y="4157786"/>
                <a:ext cx="4251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444" y="4157786"/>
                <a:ext cx="425158" cy="369332"/>
              </a:xfrm>
              <a:prstGeom prst="rect">
                <a:avLst/>
              </a:prstGeom>
              <a:blipFill rotWithShape="1">
                <a:blip r:embed="rId16"/>
                <a:stretch>
                  <a:fillRect r="-115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Oval 73"/>
          <p:cNvSpPr/>
          <p:nvPr/>
        </p:nvSpPr>
        <p:spPr>
          <a:xfrm>
            <a:off x="5287926" y="3646176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/>
          <p:cNvSpPr/>
          <p:nvPr/>
        </p:nvSpPr>
        <p:spPr>
          <a:xfrm>
            <a:off x="4802372" y="3640330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/>
          <p:cNvSpPr/>
          <p:nvPr/>
        </p:nvSpPr>
        <p:spPr>
          <a:xfrm>
            <a:off x="5287926" y="3945130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/>
          <p:cNvSpPr/>
          <p:nvPr/>
        </p:nvSpPr>
        <p:spPr>
          <a:xfrm>
            <a:off x="4802372" y="3939284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/>
          <p:cNvSpPr/>
          <p:nvPr/>
        </p:nvSpPr>
        <p:spPr>
          <a:xfrm>
            <a:off x="5287926" y="4204209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/>
          <p:cNvSpPr/>
          <p:nvPr/>
        </p:nvSpPr>
        <p:spPr>
          <a:xfrm>
            <a:off x="4802372" y="4198363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/>
          <p:cNvSpPr/>
          <p:nvPr/>
        </p:nvSpPr>
        <p:spPr>
          <a:xfrm>
            <a:off x="6520836" y="3660577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/>
          <p:cNvSpPr/>
          <p:nvPr/>
        </p:nvSpPr>
        <p:spPr>
          <a:xfrm>
            <a:off x="6035282" y="3654731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/>
          <p:cNvSpPr/>
          <p:nvPr/>
        </p:nvSpPr>
        <p:spPr>
          <a:xfrm>
            <a:off x="6520836" y="3939284"/>
            <a:ext cx="380832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/>
          <p:cNvSpPr/>
          <p:nvPr/>
        </p:nvSpPr>
        <p:spPr>
          <a:xfrm>
            <a:off x="6035282" y="3933438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/>
          <p:cNvSpPr/>
          <p:nvPr/>
        </p:nvSpPr>
        <p:spPr>
          <a:xfrm>
            <a:off x="6520836" y="4209446"/>
            <a:ext cx="380832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/>
          <p:cNvSpPr/>
          <p:nvPr/>
        </p:nvSpPr>
        <p:spPr>
          <a:xfrm>
            <a:off x="6035282" y="4203600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14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50" grpId="0"/>
      <p:bldP spid="11" grpId="0"/>
      <p:bldP spid="51" grpId="0"/>
      <p:bldP spid="52" grpId="0"/>
      <p:bldP spid="53" grpId="0"/>
      <p:bldP spid="20" grpId="0" animBg="1"/>
      <p:bldP spid="20" grpId="1" animBg="1"/>
      <p:bldP spid="54" grpId="0" animBg="1"/>
      <p:bldP spid="54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/>
      <p:bldP spid="63" grpId="0"/>
      <p:bldP spid="21" grpId="0"/>
      <p:bldP spid="65" grpId="0"/>
      <p:bldP spid="68" grpId="0"/>
      <p:bldP spid="69" grpId="0"/>
      <p:bldP spid="70" grpId="0"/>
      <p:bldP spid="71" grpId="0"/>
      <p:bldP spid="72" grpId="0"/>
      <p:bldP spid="73" grpId="0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find the dimensions of a matrix, and add and subtract matrices of the same dimensions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You can use simple algebra when adding or subtracting matrices..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64151" y="1530751"/>
                <a:ext cx="1352806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𝑨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4151" y="1530751"/>
                <a:ext cx="1352806" cy="5542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793157" y="1531200"/>
                <a:ext cx="1536574" cy="559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𝑩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3157" y="1531200"/>
                <a:ext cx="1536574" cy="55976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426682" y="1524787"/>
                <a:ext cx="1344727" cy="560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𝑪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6682" y="1524787"/>
                <a:ext cx="1344727" cy="56021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4390732" y="2133600"/>
            <a:ext cx="44823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Given that </a:t>
            </a:r>
            <a:r>
              <a:rPr lang="en-US" sz="1400" b="1" dirty="0">
                <a:latin typeface="Comic Sans MS" pitchFamily="66" charset="0"/>
              </a:rPr>
              <a:t>A</a:t>
            </a:r>
            <a:r>
              <a:rPr lang="en-US" sz="1400" dirty="0">
                <a:latin typeface="Comic Sans MS" pitchFamily="66" charset="0"/>
              </a:rPr>
              <a:t> + </a:t>
            </a:r>
            <a:r>
              <a:rPr lang="en-US" sz="1400" b="1" dirty="0">
                <a:latin typeface="Comic Sans MS" pitchFamily="66" charset="0"/>
              </a:rPr>
              <a:t>B</a:t>
            </a:r>
            <a:r>
              <a:rPr lang="en-US" sz="1400" dirty="0">
                <a:latin typeface="Comic Sans MS" pitchFamily="66" charset="0"/>
              </a:rPr>
              <a:t> = </a:t>
            </a:r>
            <a:r>
              <a:rPr lang="en-US" sz="1400" b="1" dirty="0">
                <a:latin typeface="Comic Sans MS" pitchFamily="66" charset="0"/>
              </a:rPr>
              <a:t>C</a:t>
            </a:r>
            <a:r>
              <a:rPr lang="en-US" sz="1400" dirty="0">
                <a:latin typeface="Comic Sans MS" pitchFamily="66" charset="0"/>
              </a:rPr>
              <a:t>, find the values of a, b, x and y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390732" y="2590800"/>
                <a:ext cx="2970878" cy="562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732" y="2590800"/>
                <a:ext cx="2970878" cy="56201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Oval 54"/>
          <p:cNvSpPr/>
          <p:nvPr/>
        </p:nvSpPr>
        <p:spPr>
          <a:xfrm>
            <a:off x="4906596" y="2597097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4555000" y="2591251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/>
          <p:cNvSpPr/>
          <p:nvPr/>
        </p:nvSpPr>
        <p:spPr>
          <a:xfrm>
            <a:off x="4906596" y="2848013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/>
          <p:cNvSpPr/>
          <p:nvPr/>
        </p:nvSpPr>
        <p:spPr>
          <a:xfrm>
            <a:off x="4555000" y="2842167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/>
          <p:cNvSpPr/>
          <p:nvPr/>
        </p:nvSpPr>
        <p:spPr>
          <a:xfrm>
            <a:off x="5876171" y="2597097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/>
          <p:cNvSpPr/>
          <p:nvPr/>
        </p:nvSpPr>
        <p:spPr>
          <a:xfrm>
            <a:off x="5488357" y="2591251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/>
          <p:cNvSpPr/>
          <p:nvPr/>
        </p:nvSpPr>
        <p:spPr>
          <a:xfrm>
            <a:off x="5876171" y="2848013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/>
          <p:cNvSpPr/>
          <p:nvPr/>
        </p:nvSpPr>
        <p:spPr>
          <a:xfrm>
            <a:off x="5488357" y="2842167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Oval 89"/>
          <p:cNvSpPr/>
          <p:nvPr/>
        </p:nvSpPr>
        <p:spPr>
          <a:xfrm>
            <a:off x="6948731" y="2606217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Oval 90"/>
          <p:cNvSpPr/>
          <p:nvPr/>
        </p:nvSpPr>
        <p:spPr>
          <a:xfrm>
            <a:off x="6560917" y="2600371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/>
          <p:cNvSpPr/>
          <p:nvPr/>
        </p:nvSpPr>
        <p:spPr>
          <a:xfrm>
            <a:off x="6948731" y="2857133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/>
          <p:cNvSpPr/>
          <p:nvPr/>
        </p:nvSpPr>
        <p:spPr>
          <a:xfrm>
            <a:off x="6560917" y="2851287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72150" y="3352800"/>
                <a:ext cx="12012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2+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2150" y="3352800"/>
                <a:ext cx="1201226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800600" y="3722132"/>
                <a:ext cx="9163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722132"/>
                <a:ext cx="916357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6384867" y="3364906"/>
                <a:ext cx="12012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3−1=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4867" y="3364906"/>
                <a:ext cx="1201226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6713317" y="3734238"/>
                <a:ext cx="9163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3317" y="3734238"/>
                <a:ext cx="916357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4472150" y="4572000"/>
                <a:ext cx="12012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1+2=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2150" y="4572000"/>
                <a:ext cx="1201226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4800600" y="4941332"/>
                <a:ext cx="9163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941332"/>
                <a:ext cx="916357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6384867" y="4584106"/>
                <a:ext cx="12012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+4=3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4867" y="4584106"/>
                <a:ext cx="1201226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6795352" y="4971896"/>
                <a:ext cx="9163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5352" y="4971896"/>
                <a:ext cx="916357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37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6" grpId="0"/>
      <p:bldP spid="47" grpId="0"/>
      <p:bldP spid="48" grpId="0"/>
      <p:bldP spid="49" grpId="0"/>
      <p:bldP spid="55" grpId="0" animBg="1"/>
      <p:bldP spid="55" grpId="1" animBg="1"/>
      <p:bldP spid="64" grpId="0" animBg="1"/>
      <p:bldP spid="64" grpId="1" animBg="1"/>
      <p:bldP spid="66" grpId="0" animBg="1"/>
      <p:bldP spid="66" grpId="1" animBg="1"/>
      <p:bldP spid="67" grpId="0" animBg="1"/>
      <p:bldP spid="67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" grpId="0"/>
      <p:bldP spid="94" grpId="0"/>
      <p:bldP spid="95" grpId="0"/>
      <p:bldP spid="96" grpId="0"/>
      <p:bldP spid="97" grpId="0"/>
      <p:bldP spid="98" grpId="0"/>
      <p:bldP spid="99" grpId="0"/>
      <p:bldP spid="10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a matrix by a scalar value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 scalar value is just a number.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multiply a matrix by a scalar, you simply multiply each element of the matrix by that number.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19600" y="1524000"/>
                <a:ext cx="1516121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𝑨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524000"/>
                <a:ext cx="1516121" cy="5542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324600" y="1616461"/>
                <a:ext cx="18867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𝑩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1616461"/>
                <a:ext cx="188673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91891" y="2743200"/>
                <a:ext cx="1824859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1" i="1" smtClean="0">
                          <a:latin typeface="Cambria Math"/>
                        </a:rPr>
                        <m:t>𝑨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891" y="2743200"/>
                <a:ext cx="1824859" cy="5542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34624" y="3429000"/>
                <a:ext cx="1303883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4624" y="3429000"/>
                <a:ext cx="1303883" cy="5542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419600" y="2327532"/>
            <a:ext cx="19656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Find the value of 2</a:t>
            </a:r>
            <a:r>
              <a:rPr lang="en-US" sz="1400" b="1" dirty="0">
                <a:latin typeface="Comic Sans MS" pitchFamily="66" charset="0"/>
              </a:rPr>
              <a:t>A</a:t>
            </a:r>
            <a:r>
              <a:rPr lang="en-US" sz="1400" dirty="0">
                <a:latin typeface="Comic Sans MS" pitchFamily="66" charset="0"/>
              </a:rPr>
              <a:t>: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19600" y="4191000"/>
            <a:ext cx="20938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Find the value of </a:t>
            </a:r>
            <a:r>
              <a:rPr lang="en-US" sz="1400" baseline="30000" dirty="0">
                <a:latin typeface="Comic Sans MS" pitchFamily="66" charset="0"/>
              </a:rPr>
              <a:t>1</a:t>
            </a:r>
            <a:r>
              <a:rPr lang="en-US" sz="1400" dirty="0">
                <a:latin typeface="Comic Sans MS" pitchFamily="66" charset="0"/>
              </a:rPr>
              <a:t>/</a:t>
            </a:r>
            <a:r>
              <a:rPr lang="en-US" sz="1400" baseline="-25000" dirty="0">
                <a:latin typeface="Comic Sans MS" pitchFamily="66" charset="0"/>
              </a:rPr>
              <a:t>2</a:t>
            </a:r>
            <a:r>
              <a:rPr lang="en-US" sz="1400" b="1" dirty="0">
                <a:latin typeface="Comic Sans MS" pitchFamily="66" charset="0"/>
              </a:rPr>
              <a:t>B</a:t>
            </a:r>
            <a:r>
              <a:rPr lang="en-US" sz="1400" dirty="0">
                <a:latin typeface="Comic Sans MS" pitchFamily="66" charset="0"/>
              </a:rPr>
              <a:t>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22031" y="4572000"/>
                <a:ext cx="2303516" cy="6347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1" i="1" smtClean="0">
                          <a:latin typeface="Cambria Math"/>
                        </a:rPr>
                        <m:t>𝑩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2031" y="4572000"/>
                <a:ext cx="2303516" cy="63478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857539" y="5403535"/>
                <a:ext cx="16559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539" y="5403535"/>
                <a:ext cx="1655903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5985086" y="3051005"/>
            <a:ext cx="551058" cy="666961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c 14"/>
          <p:cNvSpPr/>
          <p:nvPr/>
        </p:nvSpPr>
        <p:spPr>
          <a:xfrm>
            <a:off x="6413015" y="4934141"/>
            <a:ext cx="551058" cy="666961"/>
          </a:xfrm>
          <a:prstGeom prst="arc">
            <a:avLst>
              <a:gd name="adj1" fmla="val 16200000"/>
              <a:gd name="adj2" fmla="val 54661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536144" y="3122875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Multiply each element by 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64073" y="4790567"/>
            <a:ext cx="20341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Halve each element (you can use fractions in matrices if the division isn’t exact!)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876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to multiply a matrix by a scalar value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 scalar value is just a number.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multiply a matrix by a scalar, you simply multiply each element of the matrix by that number.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90999" y="2438400"/>
            <a:ext cx="43829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Given that </a:t>
            </a:r>
            <a:r>
              <a:rPr lang="en-US" sz="1400" b="1" dirty="0">
                <a:latin typeface="Comic Sans MS" pitchFamily="66" charset="0"/>
              </a:rPr>
              <a:t>A</a:t>
            </a:r>
            <a:r>
              <a:rPr lang="en-US" sz="1400" dirty="0">
                <a:latin typeface="Comic Sans MS" pitchFamily="66" charset="0"/>
              </a:rPr>
              <a:t> + 2</a:t>
            </a:r>
            <a:r>
              <a:rPr lang="en-US" sz="1400" b="1" dirty="0">
                <a:latin typeface="Comic Sans MS" pitchFamily="66" charset="0"/>
              </a:rPr>
              <a:t>B</a:t>
            </a:r>
            <a:r>
              <a:rPr lang="en-US" sz="1400" dirty="0">
                <a:latin typeface="Comic Sans MS" pitchFamily="66" charset="0"/>
              </a:rPr>
              <a:t> = </a:t>
            </a:r>
            <a:r>
              <a:rPr lang="en-US" sz="1400" b="1" dirty="0">
                <a:latin typeface="Comic Sans MS" pitchFamily="66" charset="0"/>
              </a:rPr>
              <a:t>C</a:t>
            </a:r>
            <a:r>
              <a:rPr lang="en-US" sz="1400" dirty="0">
                <a:latin typeface="Comic Sans MS" pitchFamily="66" charset="0"/>
              </a:rPr>
              <a:t>, find the values of a, b and c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042558" y="1670886"/>
                <a:ext cx="1348638" cy="552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𝑨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2558" y="1670886"/>
                <a:ext cx="1348638" cy="55245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700739" y="1670886"/>
                <a:ext cx="1363450" cy="5579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𝑩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0739" y="1670886"/>
                <a:ext cx="1363450" cy="55797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327832" y="1676400"/>
                <a:ext cx="1363450" cy="5579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𝑪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7832" y="1676400"/>
                <a:ext cx="1363450" cy="55797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/>
          <p:nvPr/>
        </p:nvSpPr>
        <p:spPr>
          <a:xfrm>
            <a:off x="4605294" y="1676400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6304751" y="1670886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7941740" y="1690678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937138" y="1670886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6609551" y="1676400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8269130" y="1690678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4937138" y="1947115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6609551" y="1947115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8246540" y="1955386"/>
            <a:ext cx="3048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44488" y="3022270"/>
                <a:ext cx="12050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+2=6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4488" y="3022270"/>
                <a:ext cx="120501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548445" y="3391602"/>
                <a:ext cx="8010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8445" y="3391602"/>
                <a:ext cx="801053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020031" y="4038600"/>
                <a:ext cx="13294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0+2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0031" y="4038600"/>
                <a:ext cx="1329467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48445" y="4407932"/>
                <a:ext cx="8010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8445" y="4407932"/>
                <a:ext cx="801053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143176" y="5181600"/>
                <a:ext cx="11993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2+6=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3176" y="5181600"/>
                <a:ext cx="1199366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548445" y="5550932"/>
                <a:ext cx="8010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8445" y="5550932"/>
                <a:ext cx="801053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77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D23808-AF29-4E01-8898-100F0A84E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5FBBC1-6F85-4BCB-9235-F262D87A11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4235E0-FB4B-4875-B626-2587ADE11A74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00eee050-7eda-4a68-8825-514e694f5f09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798</TotalTime>
  <Words>978</Words>
  <Application>Microsoft Office PowerPoint</Application>
  <PresentationFormat>On-screen Show (4:3)</PresentationFormat>
  <Paragraphs>140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Kristen ITC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Matrices</vt:lpstr>
      <vt:lpstr>Matrices</vt:lpstr>
      <vt:lpstr>Matrices</vt:lpstr>
      <vt:lpstr>Matrices</vt:lpstr>
      <vt:lpstr>Matrices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174</cp:revision>
  <dcterms:created xsi:type="dcterms:W3CDTF">2017-08-14T15:35:38Z</dcterms:created>
  <dcterms:modified xsi:type="dcterms:W3CDTF">2021-08-27T06:48:30Z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