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72753-C8A1-4EBE-963F-559366E40101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CA4D-365B-423F-B3B1-B977C8249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2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634081" y="2470616"/>
            <a:ext cx="7980390" cy="219290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Matrices</a:t>
            </a:r>
            <a:endParaRPr lang="ja-JP" altLang="en-US" sz="9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9429" y="460082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1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107" y="2351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2847" y="1515292"/>
                <a:ext cx="3796937" cy="3324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dirty="0">
                    <a:latin typeface="Comic Sans MS" panose="030F0702030302020204" pitchFamily="66" charset="0"/>
                  </a:rPr>
                  <a:t>Vectors a and b are defined as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342900" indent="-342900">
                  <a:buAutoNum type="arabicParenR"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endParaRPr lang="en-US" b="1" dirty="0">
                  <a:latin typeface="Comic Sans MS" panose="030F0702030302020204" pitchFamily="66" charset="0"/>
                </a:endParaRPr>
              </a:p>
              <a:p>
                <a:endParaRPr lang="en-US" b="1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4(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7" y="1515292"/>
                <a:ext cx="3796937" cy="3324243"/>
              </a:xfrm>
              <a:prstGeom prst="rect">
                <a:avLst/>
              </a:prstGeom>
              <a:blipFill>
                <a:blip r:embed="rId2"/>
                <a:stretch>
                  <a:fillRect l="-1926" t="-2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33258" y="1497875"/>
                <a:ext cx="3796937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Solve these pairs of simultaneous equations: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r>
                  <a:rPr lang="en-US" b="1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endParaRPr lang="en-US" b="1" dirty="0">
                  <a:latin typeface="Comic Sans MS" panose="030F0702030302020204" pitchFamily="66" charset="0"/>
                </a:endParaRPr>
              </a:p>
              <a:p>
                <a:endParaRPr lang="en-US" b="1" dirty="0">
                  <a:latin typeface="Comic Sans MS" panose="030F0702030302020204" pitchFamily="66" charset="0"/>
                </a:endParaRPr>
              </a:p>
              <a:p>
                <a:endParaRPr lang="en-US" b="1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=−13</m:t>
                    </m:r>
                  </m:oMath>
                </a14:m>
                <a:endParaRPr lang="en-US" b="1" dirty="0">
                  <a:latin typeface="Comic Sans MS" panose="030F0702030302020204" pitchFamily="66" charset="0"/>
                </a:endParaRPr>
              </a:p>
              <a:p>
                <a:r>
                  <a:rPr lang="en-US" b="1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=−22</m:t>
                    </m:r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8" y="1497875"/>
                <a:ext cx="3796937" cy="3416320"/>
              </a:xfrm>
              <a:prstGeom prst="rect">
                <a:avLst/>
              </a:prstGeom>
              <a:blipFill>
                <a:blip r:embed="rId3"/>
                <a:stretch>
                  <a:fillRect l="-1445" t="-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5440" y="2547257"/>
                <a:ext cx="407484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0" y="2547257"/>
                <a:ext cx="407484" cy="4619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20091" y="3439886"/>
                <a:ext cx="580608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091" y="3439886"/>
                <a:ext cx="580608" cy="460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72194" y="4376057"/>
                <a:ext cx="708848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194" y="4376057"/>
                <a:ext cx="708848" cy="4619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84720" y="2303418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720" y="2303418"/>
                <a:ext cx="612925" cy="276999"/>
              </a:xfrm>
              <a:prstGeom prst="rect">
                <a:avLst/>
              </a:prstGeom>
              <a:blipFill>
                <a:blip r:embed="rId7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76011" y="2651761"/>
                <a:ext cx="612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011" y="2651761"/>
                <a:ext cx="612925" cy="276999"/>
              </a:xfrm>
              <a:prstGeom prst="rect">
                <a:avLst/>
              </a:prstGeom>
              <a:blipFill>
                <a:blip r:embed="rId8"/>
                <a:stretch>
                  <a:fillRect l="-10000" r="-9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19554" y="3722915"/>
                <a:ext cx="952761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554" y="3722915"/>
                <a:ext cx="952761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319554" y="4367349"/>
                <a:ext cx="95615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554" y="4367349"/>
                <a:ext cx="956159" cy="51860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28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6A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9624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find the dimensions of a matrix, and add and subtract matrices of the same dimensions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 matrix is a array of numbers set out in a table of varying shapes and sizes.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These sizes are described as the ‘dimensions’ of the matrix. This is given by two numbers n and m and written in the form n x m.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letter n represents the number of rows in the matrix, and m represents the number of columns.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Matrices are usually denoted in bold print with a capital letter, for example, ‘The matrix </a:t>
            </a:r>
            <a:r>
              <a:rPr lang="en-US" sz="1400" b="1" dirty="0">
                <a:latin typeface="Comic Sans MS" panose="030F0702030302020204" pitchFamily="66" charset="0"/>
              </a:rPr>
              <a:t>M</a:t>
            </a:r>
            <a:r>
              <a:rPr lang="en-US" sz="1400" dirty="0">
                <a:latin typeface="Comic Sans MS" panose="030F0702030302020204" pitchFamily="66" charset="0"/>
              </a:rPr>
              <a:t>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0330" y="1570186"/>
            <a:ext cx="4142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>
                <a:latin typeface="Comic Sans MS" pitchFamily="66" charset="0"/>
              </a:rPr>
              <a:t>Write the dimensions of the following matrices</a:t>
            </a:r>
            <a:endParaRPr lang="en-GB" sz="1400" u="sng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1960" y="2363688"/>
                <a:ext cx="1066638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960" y="2363688"/>
                <a:ext cx="1066638" cy="5524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396538" y="2363688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a)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234" y="2363688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b)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17357" y="2455251"/>
                <a:ext cx="1245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357" y="2455251"/>
                <a:ext cx="124553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96538" y="4675946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c)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3234" y="4675946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Comic Sans MS" pitchFamily="66" charset="0"/>
              </a:rPr>
              <a:t>d)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047676" y="4713201"/>
                <a:ext cx="707566" cy="551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76" y="4713201"/>
                <a:ext cx="707566" cy="55143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49162" y="4675946"/>
                <a:ext cx="1255280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162" y="4675946"/>
                <a:ext cx="1255280" cy="82490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848463" y="2974777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2 rows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48463" y="3281065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2 columns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8463" y="3588842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The matrix is 2 x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84377" y="2973288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1 row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84377" y="3279576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3 columns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84377" y="3587353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The matrix is 1 x 3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733009" y="2517576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738298" y="2794456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7732" y="4851264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813021" y="5128144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032532" y="4851264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04841" y="5106909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015374" y="5347853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004840" y="2671465"/>
            <a:ext cx="35907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221923" y="4533666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430598" y="4533667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7973864" y="4533668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288064" y="2338041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7657937" y="2345413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8050064" y="2345414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5006733" y="2211387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5544933" y="2200300"/>
            <a:ext cx="359071" cy="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44355" y="5530636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2 rows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44355" y="5836924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1 column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44355" y="6144701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The matrix is 2 x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80269" y="5529147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3 rows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280269" y="5835435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2 columns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280269" y="6143212"/>
            <a:ext cx="138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latin typeface="Comic Sans MS" pitchFamily="66" charset="0"/>
              </a:rPr>
              <a:t>The matrix is 3 x 2</a:t>
            </a:r>
          </a:p>
        </p:txBody>
      </p:sp>
      <p:sp>
        <p:nvSpPr>
          <p:cNvPr id="5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1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find the dimensions of a matrix, and add and subtract matrices of the same dimensions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can add and subtract matrices of the same dimensions. To do so, you just add/subtract corresponding elements in each matrix.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</a:t>
            </a:r>
            <a:r>
              <a:rPr lang="en-US" sz="1400" dirty="0" err="1">
                <a:latin typeface="Comic Sans MS" panose="030F0702030302020204" pitchFamily="66" charset="0"/>
              </a:rPr>
              <a:t>ie</a:t>
            </a:r>
            <a:r>
              <a:rPr lang="en-US" sz="1400" dirty="0">
                <a:latin typeface="Comic Sans MS" panose="030F0702030302020204" pitchFamily="66" charset="0"/>
              </a:rPr>
              <a:t> – add the same positions together!)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1337" y="1539025"/>
            <a:ext cx="1646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Find the value of: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63097" y="1886749"/>
                <a:ext cx="2254784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097" y="1886749"/>
                <a:ext cx="2254784" cy="5763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705600" y="1883974"/>
                <a:ext cx="1297471" cy="576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883974"/>
                <a:ext cx="1297471" cy="5763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00782" y="1866783"/>
                <a:ext cx="253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782" y="1866783"/>
                <a:ext cx="253553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195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543800" y="1883974"/>
                <a:ext cx="289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883974"/>
                <a:ext cx="289605" cy="369332"/>
              </a:xfrm>
              <a:prstGeom prst="rect">
                <a:avLst/>
              </a:prstGeom>
              <a:blipFill rotWithShape="1">
                <a:blip r:embed="rId6"/>
                <a:stretch>
                  <a:fillRect r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084834" y="2118082"/>
                <a:ext cx="2695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4834" y="2118082"/>
                <a:ext cx="269502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5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51642" y="2118082"/>
                <a:ext cx="2896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642" y="2118082"/>
                <a:ext cx="289605" cy="369332"/>
              </a:xfrm>
              <a:prstGeom prst="rect">
                <a:avLst/>
              </a:prstGeom>
              <a:blipFill rotWithShape="1">
                <a:blip r:embed="rId8"/>
                <a:stretch>
                  <a:fillRect r="-4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6004902" y="186733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4800600" y="1846802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6438014" y="2171884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6004902" y="2162932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5287926" y="2155486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4802372" y="214964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6438014" y="1886749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5277293" y="1858132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4321337" y="18922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a)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321337" y="3657600"/>
            <a:ext cx="356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b)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77525" y="3657600"/>
                <a:ext cx="2375587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525" y="3657600"/>
                <a:ext cx="2375587" cy="82490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901668" y="3646176"/>
                <a:ext cx="1364283" cy="846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  <m:mr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668" y="3646176"/>
                <a:ext cx="1364283" cy="84696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354336" y="3646176"/>
                <a:ext cx="2695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4336" y="3646176"/>
                <a:ext cx="269502" cy="369332"/>
              </a:xfrm>
              <a:prstGeom prst="rect">
                <a:avLst/>
              </a:prstGeom>
              <a:blipFill rotWithShape="1">
                <a:blip r:embed="rId11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696444" y="3646176"/>
                <a:ext cx="425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444" y="3646176"/>
                <a:ext cx="425158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283181" y="3885387"/>
                <a:ext cx="425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181" y="3885387"/>
                <a:ext cx="425158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708339" y="3885387"/>
                <a:ext cx="425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339" y="3885387"/>
                <a:ext cx="425158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276508" y="4157786"/>
                <a:ext cx="425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508" y="4157786"/>
                <a:ext cx="425158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696444" y="4157786"/>
                <a:ext cx="4251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444" y="4157786"/>
                <a:ext cx="425158" cy="369332"/>
              </a:xfrm>
              <a:prstGeom prst="rect">
                <a:avLst/>
              </a:prstGeom>
              <a:blipFill rotWithShape="1">
                <a:blip r:embed="rId16"/>
                <a:stretch>
                  <a:fillRect r="-11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Oval 73"/>
          <p:cNvSpPr/>
          <p:nvPr/>
        </p:nvSpPr>
        <p:spPr>
          <a:xfrm>
            <a:off x="5287926" y="3646176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4802372" y="364033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5287926" y="394513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4802372" y="3939284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5287926" y="4204209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4802372" y="4198363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6520836" y="3660577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6035282" y="3654731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6520836" y="3939284"/>
            <a:ext cx="380832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6035282" y="3933438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6520836" y="4209446"/>
            <a:ext cx="380832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6035282" y="420360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4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0" grpId="0"/>
      <p:bldP spid="11" grpId="0"/>
      <p:bldP spid="51" grpId="0"/>
      <p:bldP spid="52" grpId="0"/>
      <p:bldP spid="53" grpId="0"/>
      <p:bldP spid="20" grpId="0" animBg="1"/>
      <p:bldP spid="20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/>
      <p:bldP spid="63" grpId="0"/>
      <p:bldP spid="21" grpId="0"/>
      <p:bldP spid="65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find the dimensions of a matrix, and add and subtract matrices of the same dimensions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can use simple algebra when adding or subtracting matrices..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64151" y="1530751"/>
                <a:ext cx="1352806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151" y="1530751"/>
                <a:ext cx="1352806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93157" y="1531200"/>
                <a:ext cx="1536574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157" y="1531200"/>
                <a:ext cx="1536574" cy="55976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426682" y="1524787"/>
                <a:ext cx="1344727" cy="560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𝑪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682" y="1524787"/>
                <a:ext cx="1344727" cy="56021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390732" y="2133600"/>
            <a:ext cx="4482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Given that </a:t>
            </a:r>
            <a:r>
              <a:rPr lang="en-US" sz="1400" b="1" dirty="0">
                <a:latin typeface="Comic Sans MS" pitchFamily="66" charset="0"/>
              </a:rPr>
              <a:t>A</a:t>
            </a:r>
            <a:r>
              <a:rPr lang="en-US" sz="1400" dirty="0">
                <a:latin typeface="Comic Sans MS" pitchFamily="66" charset="0"/>
              </a:rPr>
              <a:t> + </a:t>
            </a:r>
            <a:r>
              <a:rPr lang="en-US" sz="1400" b="1" dirty="0">
                <a:latin typeface="Comic Sans MS" pitchFamily="66" charset="0"/>
              </a:rPr>
              <a:t>B</a:t>
            </a:r>
            <a:r>
              <a:rPr lang="en-US" sz="1400" dirty="0">
                <a:latin typeface="Comic Sans MS" pitchFamily="66" charset="0"/>
              </a:rPr>
              <a:t> = </a:t>
            </a:r>
            <a:r>
              <a:rPr lang="en-US" sz="1400" b="1" dirty="0">
                <a:latin typeface="Comic Sans MS" pitchFamily="66" charset="0"/>
              </a:rPr>
              <a:t>C</a:t>
            </a:r>
            <a:r>
              <a:rPr lang="en-US" sz="1400" dirty="0">
                <a:latin typeface="Comic Sans MS" pitchFamily="66" charset="0"/>
              </a:rPr>
              <a:t>, find the values of a, b, x and y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390732" y="2590800"/>
                <a:ext cx="2970878" cy="562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732" y="2590800"/>
                <a:ext cx="2970878" cy="5620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/>
          <p:cNvSpPr/>
          <p:nvPr/>
        </p:nvSpPr>
        <p:spPr>
          <a:xfrm>
            <a:off x="4906596" y="2597097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4555000" y="2591251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4906596" y="2848013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4555000" y="2842167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5876171" y="2597097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5488357" y="2591251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5876171" y="2848013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5488357" y="2842167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6948731" y="2606217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6560917" y="2600371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6948731" y="2857133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6560917" y="2851287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72150" y="3352800"/>
                <a:ext cx="1201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150" y="3352800"/>
                <a:ext cx="1201226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800600" y="3722132"/>
                <a:ext cx="916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722132"/>
                <a:ext cx="91635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6384867" y="3364906"/>
                <a:ext cx="1201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3−1=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867" y="3364906"/>
                <a:ext cx="1201226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713317" y="3734238"/>
                <a:ext cx="916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3317" y="3734238"/>
                <a:ext cx="916357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472150" y="4572000"/>
                <a:ext cx="1201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1+2=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150" y="4572000"/>
                <a:ext cx="120122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800600" y="4941332"/>
                <a:ext cx="916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941332"/>
                <a:ext cx="916357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6384867" y="4584106"/>
                <a:ext cx="12012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+4=3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867" y="4584106"/>
                <a:ext cx="120122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795352" y="4971896"/>
                <a:ext cx="916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352" y="4971896"/>
                <a:ext cx="916357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7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6" grpId="0"/>
      <p:bldP spid="47" grpId="0"/>
      <p:bldP spid="48" grpId="0"/>
      <p:bldP spid="49" grpId="0"/>
      <p:bldP spid="55" grpId="0" animBg="1"/>
      <p:bldP spid="55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" grpId="0"/>
      <p:bldP spid="94" grpId="0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a matrix by a scalar value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 scalar value is just a number.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multiply a matrix by a scalar, you simply multiply each element of the matrix by that number.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19600" y="1524000"/>
                <a:ext cx="1516121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524000"/>
                <a:ext cx="1516121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24600" y="1616461"/>
                <a:ext cx="18867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616461"/>
                <a:ext cx="188673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91891" y="2743200"/>
                <a:ext cx="1824859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91" y="2743200"/>
                <a:ext cx="1824859" cy="5542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34624" y="3429000"/>
                <a:ext cx="130388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624" y="3429000"/>
                <a:ext cx="1303883" cy="5542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19600" y="2327532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Find the value of 2</a:t>
            </a:r>
            <a:r>
              <a:rPr lang="en-US" sz="1400" b="1" dirty="0">
                <a:latin typeface="Comic Sans MS" pitchFamily="66" charset="0"/>
              </a:rPr>
              <a:t>A</a:t>
            </a:r>
            <a:r>
              <a:rPr lang="en-US" sz="1400" dirty="0">
                <a:latin typeface="Comic Sans MS" pitchFamily="66" charset="0"/>
              </a:rPr>
              <a:t>: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0" y="4191000"/>
            <a:ext cx="2093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Find the value of </a:t>
            </a:r>
            <a:r>
              <a:rPr lang="en-US" sz="1400" baseline="30000" dirty="0">
                <a:latin typeface="Comic Sans MS" pitchFamily="66" charset="0"/>
              </a:rPr>
              <a:t>1</a:t>
            </a:r>
            <a:r>
              <a:rPr lang="en-US" sz="1400" dirty="0">
                <a:latin typeface="Comic Sans MS" pitchFamily="66" charset="0"/>
              </a:rPr>
              <a:t>/</a:t>
            </a:r>
            <a:r>
              <a:rPr lang="en-US" sz="1400" baseline="-25000" dirty="0">
                <a:latin typeface="Comic Sans MS" pitchFamily="66" charset="0"/>
              </a:rPr>
              <a:t>2</a:t>
            </a:r>
            <a:r>
              <a:rPr lang="en-US" sz="1400" b="1" dirty="0">
                <a:latin typeface="Comic Sans MS" pitchFamily="66" charset="0"/>
              </a:rPr>
              <a:t>B</a:t>
            </a:r>
            <a:r>
              <a:rPr lang="en-US" sz="1400" dirty="0">
                <a:latin typeface="Comic Sans MS" pitchFamily="66" charset="0"/>
              </a:rPr>
              <a:t>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22031" y="4572000"/>
                <a:ext cx="2303516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031" y="4572000"/>
                <a:ext cx="2303516" cy="63478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57539" y="5403535"/>
                <a:ext cx="16559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539" y="5403535"/>
                <a:ext cx="165590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985086" y="3051005"/>
            <a:ext cx="551058" cy="666961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>
            <a:off x="6413015" y="4934141"/>
            <a:ext cx="551058" cy="666961"/>
          </a:xfrm>
          <a:prstGeom prst="arc">
            <a:avLst>
              <a:gd name="adj1" fmla="val 16200000"/>
              <a:gd name="adj2" fmla="val 54661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536144" y="312287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each element by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4073" y="4790567"/>
            <a:ext cx="2034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Halve each element (you can use fractions in matrices if the division isn’t exact!)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87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know how to multiply a matrix by a scalar value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 scalar value is just a number.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multiply a matrix by a scalar, you simply multiply each element of the matrix by that number.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90999" y="2438400"/>
            <a:ext cx="4382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Given that </a:t>
            </a:r>
            <a:r>
              <a:rPr lang="en-US" sz="1400" b="1" dirty="0">
                <a:latin typeface="Comic Sans MS" pitchFamily="66" charset="0"/>
              </a:rPr>
              <a:t>A</a:t>
            </a:r>
            <a:r>
              <a:rPr lang="en-US" sz="1400" dirty="0">
                <a:latin typeface="Comic Sans MS" pitchFamily="66" charset="0"/>
              </a:rPr>
              <a:t> + 2</a:t>
            </a:r>
            <a:r>
              <a:rPr lang="en-US" sz="1400" b="1" dirty="0">
                <a:latin typeface="Comic Sans MS" pitchFamily="66" charset="0"/>
              </a:rPr>
              <a:t>B</a:t>
            </a:r>
            <a:r>
              <a:rPr lang="en-US" sz="1400" dirty="0">
                <a:latin typeface="Comic Sans MS" pitchFamily="66" charset="0"/>
              </a:rPr>
              <a:t> = </a:t>
            </a:r>
            <a:r>
              <a:rPr lang="en-US" sz="1400" b="1" dirty="0">
                <a:latin typeface="Comic Sans MS" pitchFamily="66" charset="0"/>
              </a:rPr>
              <a:t>C</a:t>
            </a:r>
            <a:r>
              <a:rPr lang="en-US" sz="1400" dirty="0">
                <a:latin typeface="Comic Sans MS" pitchFamily="66" charset="0"/>
              </a:rPr>
              <a:t>, find the values of a, b and c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42558" y="1670886"/>
                <a:ext cx="1348638" cy="552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558" y="1670886"/>
                <a:ext cx="1348638" cy="5524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00739" y="1670886"/>
                <a:ext cx="1363450" cy="557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𝑩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739" y="1670886"/>
                <a:ext cx="1363450" cy="5579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27832" y="1676400"/>
                <a:ext cx="1363450" cy="557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𝑪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7832" y="1676400"/>
                <a:ext cx="1363450" cy="5579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4605294" y="167640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304751" y="1670886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7941740" y="1690678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937138" y="1670886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609551" y="1676400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8269130" y="1690678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4937138" y="1947115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6609551" y="1947115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8246540" y="1955386"/>
            <a:ext cx="304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44488" y="3022270"/>
                <a:ext cx="12050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+2=6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488" y="3022270"/>
                <a:ext cx="120501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48445" y="3391602"/>
                <a:ext cx="8010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445" y="3391602"/>
                <a:ext cx="80105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20031" y="4038600"/>
                <a:ext cx="13294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0+2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0031" y="4038600"/>
                <a:ext cx="132946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48445" y="4407932"/>
                <a:ext cx="8010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445" y="4407932"/>
                <a:ext cx="80105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143176" y="5181600"/>
                <a:ext cx="1199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2+6=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176" y="5181600"/>
                <a:ext cx="1199366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48445" y="5550932"/>
                <a:ext cx="8010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445" y="5550932"/>
                <a:ext cx="801053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363549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Matrices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7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23808-AF29-4E01-8898-100F0A84E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BBC1-6F85-4BCB-9235-F262D87A11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235E0-FB4B-4875-B626-2587ADE11A74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0eee050-7eda-4a68-8825-514e694f5f09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978</Words>
  <Application>Microsoft Office PowerPoint</Application>
  <PresentationFormat>On-screen Show (4:3)</PresentationFormat>
  <Paragraphs>140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Matrices</vt:lpstr>
      <vt:lpstr>Matrices</vt:lpstr>
      <vt:lpstr>Matrices</vt:lpstr>
      <vt:lpstr>Matrices</vt:lpstr>
      <vt:lpstr>Matrices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174</cp:revision>
  <dcterms:created xsi:type="dcterms:W3CDTF">2017-08-14T15:35:38Z</dcterms:created>
  <dcterms:modified xsi:type="dcterms:W3CDTF">2021-08-27T06:48:30Z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