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4379" autoAdjust="0"/>
  </p:normalViewPr>
  <p:slideViewPr>
    <p:cSldViewPr snapToGrid="0">
      <p:cViewPr varScale="1">
        <p:scale>
          <a:sx n="105" d="100"/>
          <a:sy n="105" d="100"/>
        </p:scale>
        <p:origin x="14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2753-C8A1-4EBE-963F-559366E40101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CCA4D-365B-423F-B3B1-B977C8249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2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04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5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60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336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805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533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89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619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12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6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7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45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0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34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789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61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76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57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73.png"/><Relationship Id="rId4" Type="http://schemas.openxmlformats.org/officeDocument/2006/relationships/image" Target="../media/image56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4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78.png"/><Relationship Id="rId4" Type="http://schemas.openxmlformats.org/officeDocument/2006/relationships/image" Target="../media/image56.pn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9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83.png"/><Relationship Id="rId4" Type="http://schemas.openxmlformats.org/officeDocument/2006/relationships/image" Target="../media/image56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4.png"/><Relationship Id="rId7" Type="http://schemas.openxmlformats.org/officeDocument/2006/relationships/image" Target="../media/image80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88.png"/><Relationship Id="rId5" Type="http://schemas.openxmlformats.org/officeDocument/2006/relationships/image" Target="../media/image57.png"/><Relationship Id="rId10" Type="http://schemas.openxmlformats.org/officeDocument/2006/relationships/image" Target="../media/image87.png"/><Relationship Id="rId4" Type="http://schemas.openxmlformats.org/officeDocument/2006/relationships/image" Target="../media/image56.png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90.png"/><Relationship Id="rId21" Type="http://schemas.openxmlformats.org/officeDocument/2006/relationships/image" Target="../media/image104.png"/><Relationship Id="rId7" Type="http://schemas.openxmlformats.org/officeDocument/2006/relationships/image" Target="../media/image7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94.png"/><Relationship Id="rId5" Type="http://schemas.openxmlformats.org/officeDocument/2006/relationships/image" Target="../media/image57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56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5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10.png"/><Relationship Id="rId5" Type="http://schemas.openxmlformats.org/officeDocument/2006/relationships/image" Target="../media/image57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56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19.png"/><Relationship Id="rId3" Type="http://schemas.openxmlformats.org/officeDocument/2006/relationships/image" Target="../media/image115.png"/><Relationship Id="rId7" Type="http://schemas.openxmlformats.org/officeDocument/2006/relationships/image" Target="../media/image116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10.png"/><Relationship Id="rId5" Type="http://schemas.openxmlformats.org/officeDocument/2006/relationships/image" Target="../media/image57.png"/><Relationship Id="rId15" Type="http://schemas.openxmlformats.org/officeDocument/2006/relationships/image" Target="../media/image120.png"/><Relationship Id="rId10" Type="http://schemas.openxmlformats.org/officeDocument/2006/relationships/image" Target="../media/image109.png"/><Relationship Id="rId4" Type="http://schemas.openxmlformats.org/officeDocument/2006/relationships/image" Target="../media/image56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25.png"/><Relationship Id="rId5" Type="http://schemas.openxmlformats.org/officeDocument/2006/relationships/image" Target="../media/image57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56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1.png"/><Relationship Id="rId18" Type="http://schemas.openxmlformats.org/officeDocument/2006/relationships/image" Target="../media/image143.png"/><Relationship Id="rId21" Type="http://schemas.openxmlformats.org/officeDocument/2006/relationships/image" Target="../media/image146.png"/><Relationship Id="rId7" Type="http://schemas.openxmlformats.org/officeDocument/2006/relationships/image" Target="../media/image136.png"/><Relationship Id="rId12" Type="http://schemas.openxmlformats.org/officeDocument/2006/relationships/image" Target="../media/image140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8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39.png"/><Relationship Id="rId5" Type="http://schemas.openxmlformats.org/officeDocument/2006/relationships/image" Target="../media/image57.png"/><Relationship Id="rId15" Type="http://schemas.openxmlformats.org/officeDocument/2006/relationships/image" Target="../media/image127.png"/><Relationship Id="rId10" Type="http://schemas.openxmlformats.org/officeDocument/2006/relationships/image" Target="../media/image138.png"/><Relationship Id="rId19" Type="http://schemas.openxmlformats.org/officeDocument/2006/relationships/image" Target="../media/image144.png"/><Relationship Id="rId4" Type="http://schemas.openxmlformats.org/officeDocument/2006/relationships/image" Target="../media/image56.png"/><Relationship Id="rId9" Type="http://schemas.openxmlformats.org/officeDocument/2006/relationships/image" Target="../media/image108.png"/><Relationship Id="rId14" Type="http://schemas.openxmlformats.org/officeDocument/2006/relationships/image" Target="../media/image1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3" Type="http://schemas.openxmlformats.org/officeDocument/2006/relationships/image" Target="../media/image147.png"/><Relationship Id="rId21" Type="http://schemas.openxmlformats.org/officeDocument/2006/relationships/image" Target="../media/image162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52.png"/><Relationship Id="rId5" Type="http://schemas.openxmlformats.org/officeDocument/2006/relationships/image" Target="../media/image57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4" Type="http://schemas.openxmlformats.org/officeDocument/2006/relationships/image" Target="../media/image56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67.png"/><Relationship Id="rId3" Type="http://schemas.openxmlformats.org/officeDocument/2006/relationships/image" Target="../media/image147.png"/><Relationship Id="rId7" Type="http://schemas.openxmlformats.org/officeDocument/2006/relationships/image" Target="../media/image163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65.png"/><Relationship Id="rId5" Type="http://schemas.openxmlformats.org/officeDocument/2006/relationships/image" Target="../media/image57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4" Type="http://schemas.openxmlformats.org/officeDocument/2006/relationships/image" Target="../media/image56.png"/><Relationship Id="rId9" Type="http://schemas.openxmlformats.org/officeDocument/2006/relationships/image" Target="../media/image150.png"/><Relationship Id="rId14" Type="http://schemas.openxmlformats.org/officeDocument/2006/relationships/image" Target="../media/image1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k12.org/book/ck-12-algebra-ii-with-trigonometry-concepts/section/10.0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9.png"/><Relationship Id="rId5" Type="http://schemas.openxmlformats.org/officeDocument/2006/relationships/image" Target="../media/image25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16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55.png"/><Relationship Id="rId4" Type="http://schemas.openxmlformats.org/officeDocument/2006/relationships/image" Target="../media/image14.png"/><Relationship Id="rId9" Type="http://schemas.openxmlformats.org/officeDocument/2006/relationships/image" Target="../media/image47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1163758" y="1251984"/>
            <a:ext cx="7008970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Hyperbolic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Functions</a:t>
            </a:r>
            <a:endParaRPr lang="ja-JP" altLang="en-US" sz="80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229429" y="4600826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2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can then use the above to describe hyperbolic tan…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EB6531A-0856-423B-BA8B-18F1D529BCF7}"/>
                  </a:ext>
                </a:extLst>
              </p:cNvPr>
              <p:cNvSpPr txBox="1"/>
              <p:nvPr/>
            </p:nvSpPr>
            <p:spPr>
              <a:xfrm>
                <a:off x="4081462" y="1547812"/>
                <a:ext cx="1211934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𝑐𝑜𝑠h𝑥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EB6531A-0856-423B-BA8B-18F1D529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62" y="1547812"/>
                <a:ext cx="1211934" cy="409086"/>
              </a:xfrm>
              <a:prstGeom prst="rect">
                <a:avLst/>
              </a:prstGeom>
              <a:blipFill>
                <a:blip r:embed="rId5"/>
                <a:stretch>
                  <a:fillRect l="-3535" t="-1493" r="-252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C9365A7-CB9A-4783-81EA-59ADF290A331}"/>
                  </a:ext>
                </a:extLst>
              </p:cNvPr>
              <p:cNvSpPr txBox="1"/>
              <p:nvPr/>
            </p:nvSpPr>
            <p:spPr>
              <a:xfrm>
                <a:off x="4595812" y="2205037"/>
                <a:ext cx="930448" cy="724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C9365A7-CB9A-4783-81EA-59ADF290A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12" y="2205037"/>
                <a:ext cx="930448" cy="7248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9AF42A0-22E6-4837-A13A-200CDBADC620}"/>
                  </a:ext>
                </a:extLst>
              </p:cNvPr>
              <p:cNvSpPr txBox="1"/>
              <p:nvPr/>
            </p:nvSpPr>
            <p:spPr>
              <a:xfrm>
                <a:off x="4595812" y="3109912"/>
                <a:ext cx="912494" cy="418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9AF42A0-22E6-4837-A13A-200CDBAD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12" y="3109912"/>
                <a:ext cx="912494" cy="418320"/>
              </a:xfrm>
              <a:prstGeom prst="rect">
                <a:avLst/>
              </a:prstGeom>
              <a:blipFill>
                <a:blip r:embed="rId7"/>
                <a:stretch>
                  <a:fillRect l="-2000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4BE094F-B20F-47D3-9941-686F060213AC}"/>
                  </a:ext>
                </a:extLst>
              </p:cNvPr>
              <p:cNvSpPr txBox="1"/>
              <p:nvPr/>
            </p:nvSpPr>
            <p:spPr>
              <a:xfrm>
                <a:off x="4614862" y="3814762"/>
                <a:ext cx="801117" cy="435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4BE094F-B20F-47D3-9941-686F06021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862" y="3814762"/>
                <a:ext cx="801117" cy="435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円弧 46">
            <a:extLst>
              <a:ext uri="{FF2B5EF4-FFF2-40B4-BE49-F238E27FC236}">
                <a16:creationId xmlns:a16="http://schemas.microsoft.com/office/drawing/2014/main" id="{0AF47330-C1C6-492B-8527-93D5F22532C6}"/>
              </a:ext>
            </a:extLst>
          </p:cNvPr>
          <p:cNvSpPr/>
          <p:nvPr/>
        </p:nvSpPr>
        <p:spPr>
          <a:xfrm>
            <a:off x="5527671" y="1847850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8D2AC7F-238C-44C4-AAE8-7BE4C336F296}"/>
              </a:ext>
            </a:extLst>
          </p:cNvPr>
          <p:cNvSpPr txBox="1"/>
          <p:nvPr/>
        </p:nvSpPr>
        <p:spPr>
          <a:xfrm>
            <a:off x="5756214" y="1924818"/>
            <a:ext cx="160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relationships above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円弧 51">
            <a:extLst>
              <a:ext uri="{FF2B5EF4-FFF2-40B4-BE49-F238E27FC236}">
                <a16:creationId xmlns:a16="http://schemas.microsoft.com/office/drawing/2014/main" id="{61769329-12D2-45B8-BEF4-8F67935EF7BC}"/>
              </a:ext>
            </a:extLst>
          </p:cNvPr>
          <p:cNvSpPr/>
          <p:nvPr/>
        </p:nvSpPr>
        <p:spPr>
          <a:xfrm>
            <a:off x="5537196" y="2609850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00C2F29F-04F4-489B-A093-D20145A2704B}"/>
              </a:ext>
            </a:extLst>
          </p:cNvPr>
          <p:cNvSpPr/>
          <p:nvPr/>
        </p:nvSpPr>
        <p:spPr>
          <a:xfrm>
            <a:off x="5537196" y="3371850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8933F2F-8E2F-412E-A737-9E49DC23BCDC}"/>
              </a:ext>
            </a:extLst>
          </p:cNvPr>
          <p:cNvSpPr txBox="1"/>
          <p:nvPr/>
        </p:nvSpPr>
        <p:spPr>
          <a:xfrm>
            <a:off x="5765739" y="2667768"/>
            <a:ext cx="179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numerator and denominator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3EDDBD23-40C4-4DA7-82DC-4C22AB28D878}"/>
                  </a:ext>
                </a:extLst>
              </p:cNvPr>
              <p:cNvSpPr txBox="1"/>
              <p:nvPr/>
            </p:nvSpPr>
            <p:spPr>
              <a:xfrm>
                <a:off x="5832415" y="3467868"/>
                <a:ext cx="1501836" cy="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all terms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3EDDBD23-40C4-4DA7-82DC-4C22AB28D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415" y="3467868"/>
                <a:ext cx="1501836" cy="477503"/>
              </a:xfrm>
              <a:prstGeom prst="rect">
                <a:avLst/>
              </a:prstGeom>
              <a:blipFill>
                <a:blip r:embed="rId9"/>
                <a:stretch>
                  <a:fillRect t="-1282" r="-813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E276FF58-8A00-4791-87A5-8B5FC3C3C01B}"/>
              </a:ext>
            </a:extLst>
          </p:cNvPr>
          <p:cNvSpPr/>
          <p:nvPr/>
        </p:nvSpPr>
        <p:spPr>
          <a:xfrm>
            <a:off x="4788299" y="2169388"/>
            <a:ext cx="717151" cy="3928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63F55CF-B118-4BF1-8BD5-F8E064EF18DD}"/>
              </a:ext>
            </a:extLst>
          </p:cNvPr>
          <p:cNvSpPr/>
          <p:nvPr/>
        </p:nvSpPr>
        <p:spPr>
          <a:xfrm>
            <a:off x="4778774" y="2569438"/>
            <a:ext cx="717151" cy="3928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DDD43F1-0E80-4EF0-8D31-1B3DB22DA284}"/>
              </a:ext>
            </a:extLst>
          </p:cNvPr>
          <p:cNvSpPr/>
          <p:nvPr/>
        </p:nvSpPr>
        <p:spPr>
          <a:xfrm>
            <a:off x="4778775" y="1769338"/>
            <a:ext cx="536176" cy="2404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06EA0D8B-43E1-4BB3-9DF2-55151497529C}"/>
              </a:ext>
            </a:extLst>
          </p:cNvPr>
          <p:cNvSpPr/>
          <p:nvPr/>
        </p:nvSpPr>
        <p:spPr>
          <a:xfrm>
            <a:off x="4769250" y="1512163"/>
            <a:ext cx="536176" cy="2404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9DD21F4-6541-4863-A06F-927EFC95BACC}"/>
              </a:ext>
            </a:extLst>
          </p:cNvPr>
          <p:cNvSpPr/>
          <p:nvPr/>
        </p:nvSpPr>
        <p:spPr>
          <a:xfrm>
            <a:off x="0" y="0"/>
            <a:ext cx="1409700" cy="409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765D1C6-F9DD-488C-A068-950C419F319C}"/>
              </a:ext>
            </a:extLst>
          </p:cNvPr>
          <p:cNvSpPr/>
          <p:nvPr/>
        </p:nvSpPr>
        <p:spPr>
          <a:xfrm>
            <a:off x="-1" y="419100"/>
            <a:ext cx="1438275" cy="409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  <p:bldP spid="46" grpId="0"/>
      <p:bldP spid="47" grpId="0" animBg="1"/>
      <p:bldP spid="48" grpId="0"/>
      <p:bldP spid="52" grpId="0" animBg="1"/>
      <p:bldP spid="53" grpId="0" animBg="1"/>
      <p:bldP spid="54" grpId="0"/>
      <p:bldP spid="55" grpId="0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Make sure you know how to say them!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(although if you check online you will find a variety of different ways that are used…)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56A35BB-B82A-433F-815C-591DC10120B9}"/>
                  </a:ext>
                </a:extLst>
              </p:cNvPr>
              <p:cNvSpPr txBox="1"/>
              <p:nvPr/>
            </p:nvSpPr>
            <p:spPr>
              <a:xfrm>
                <a:off x="2181225" y="4057650"/>
                <a:ext cx="1405449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56A35BB-B82A-433F-815C-591DC1012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25" y="4057650"/>
                <a:ext cx="1405449" cy="413318"/>
              </a:xfrm>
              <a:prstGeom prst="rect">
                <a:avLst/>
              </a:prstGeom>
              <a:blipFill>
                <a:blip r:embed="rId6"/>
                <a:stretch>
                  <a:fillRect l="-3043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B8C1BDF-7F12-4068-8F36-DD141B16BB46}"/>
                  </a:ext>
                </a:extLst>
              </p:cNvPr>
              <p:cNvSpPr txBox="1"/>
              <p:nvPr/>
            </p:nvSpPr>
            <p:spPr>
              <a:xfrm>
                <a:off x="2171700" y="4800600"/>
                <a:ext cx="1426288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B8C1BDF-7F12-4068-8F36-DD141B16B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4800600"/>
                <a:ext cx="1426288" cy="413318"/>
              </a:xfrm>
              <a:prstGeom prst="rect">
                <a:avLst/>
              </a:prstGeom>
              <a:blipFill>
                <a:blip r:embed="rId7"/>
                <a:stretch>
                  <a:fillRect l="-2564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8A6B69F-2CEA-4A90-AC15-B55B17A5B576}"/>
                  </a:ext>
                </a:extLst>
              </p:cNvPr>
              <p:cNvSpPr txBox="1"/>
              <p:nvPr/>
            </p:nvSpPr>
            <p:spPr>
              <a:xfrm>
                <a:off x="2181225" y="5519737"/>
                <a:ext cx="1324530" cy="4358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8A6B69F-2CEA-4A90-AC15-B55B17A5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25" y="5519737"/>
                <a:ext cx="1324530" cy="435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37FFC5-D7F0-4D78-B9DE-1C7E7F8F9D1E}"/>
              </a:ext>
            </a:extLst>
          </p:cNvPr>
          <p:cNvSpPr txBox="1"/>
          <p:nvPr/>
        </p:nvSpPr>
        <p:spPr>
          <a:xfrm>
            <a:off x="1114425" y="4029075"/>
            <a:ext cx="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(Shine or </a:t>
            </a:r>
            <a:r>
              <a:rPr lang="en-US" sz="1400" dirty="0" err="1">
                <a:latin typeface="Comic Sans MS" panose="030F0702030302020204" pitchFamily="66" charset="0"/>
              </a:rPr>
              <a:t>sinch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3995AF6-F16E-406C-A7C5-B84B82BEBFE1}"/>
              </a:ext>
            </a:extLst>
          </p:cNvPr>
          <p:cNvSpPr txBox="1"/>
          <p:nvPr/>
        </p:nvSpPr>
        <p:spPr>
          <a:xfrm>
            <a:off x="1152525" y="4895850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cosh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7E725BD-7556-43A8-948F-DAFA824FAB5F}"/>
              </a:ext>
            </a:extLst>
          </p:cNvPr>
          <p:cNvSpPr txBox="1"/>
          <p:nvPr/>
        </p:nvSpPr>
        <p:spPr>
          <a:xfrm>
            <a:off x="1152525" y="5610225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tanch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8D45218-73BC-4A4E-8C54-DF33C02D5B3E}"/>
                  </a:ext>
                </a:extLst>
              </p:cNvPr>
              <p:cNvSpPr txBox="1"/>
              <p:nvPr/>
            </p:nvSpPr>
            <p:spPr>
              <a:xfrm>
                <a:off x="6019800" y="4048125"/>
                <a:ext cx="1595245" cy="40472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8D45218-73BC-4A4E-8C54-DF33C02D5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048125"/>
                <a:ext cx="1595245" cy="404726"/>
              </a:xfrm>
              <a:prstGeom prst="rect">
                <a:avLst/>
              </a:prstGeom>
              <a:blipFill>
                <a:blip r:embed="rId9"/>
                <a:stretch>
                  <a:fillRect l="-2682" b="-1060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AD7525C-D4A8-45F4-8DE1-7FB58EDFAD6E}"/>
                  </a:ext>
                </a:extLst>
              </p:cNvPr>
              <p:cNvSpPr txBox="1"/>
              <p:nvPr/>
            </p:nvSpPr>
            <p:spPr>
              <a:xfrm>
                <a:off x="6181725" y="4791075"/>
                <a:ext cx="1415709" cy="4083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𝑠𝑒𝑐h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AD7525C-D4A8-45F4-8DE1-7FB58EDFA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725" y="4791075"/>
                <a:ext cx="1415709" cy="408317"/>
              </a:xfrm>
              <a:prstGeom prst="rect">
                <a:avLst/>
              </a:prstGeom>
              <a:blipFill>
                <a:blip r:embed="rId10"/>
                <a:stretch>
                  <a:fillRect l="-2586" b="-1194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8E6BB4B-2BD2-4A98-AFF6-0663FA28D1E7}"/>
                  </a:ext>
                </a:extLst>
              </p:cNvPr>
              <p:cNvSpPr txBox="1"/>
              <p:nvPr/>
            </p:nvSpPr>
            <p:spPr>
              <a:xfrm>
                <a:off x="6191250" y="5510212"/>
                <a:ext cx="1302088" cy="4358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𝑐𝑜𝑡h𝑥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8E6BB4B-2BD2-4A98-AFF6-0663FA28D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0" y="5510212"/>
                <a:ext cx="1302088" cy="435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829F68A-9882-4E97-8A45-E87913E800D7}"/>
              </a:ext>
            </a:extLst>
          </p:cNvPr>
          <p:cNvSpPr txBox="1"/>
          <p:nvPr/>
        </p:nvSpPr>
        <p:spPr>
          <a:xfrm>
            <a:off x="4943475" y="4133850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cosetch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08BFDBD-0D15-48C6-8D58-17ACA3D65FB2}"/>
              </a:ext>
            </a:extLst>
          </p:cNvPr>
          <p:cNvSpPr txBox="1"/>
          <p:nvPr/>
        </p:nvSpPr>
        <p:spPr>
          <a:xfrm>
            <a:off x="4991100" y="4857750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setch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B17CF8A-939F-488D-A1EA-345B1EFEBEBC}"/>
              </a:ext>
            </a:extLst>
          </p:cNvPr>
          <p:cNvSpPr txBox="1"/>
          <p:nvPr/>
        </p:nvSpPr>
        <p:spPr>
          <a:xfrm>
            <a:off x="4991100" y="5600700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coth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97CF20B-B7C1-4500-BA77-E8126C1A1A0F}"/>
              </a:ext>
            </a:extLst>
          </p:cNvPr>
          <p:cNvSpPr/>
          <p:nvPr/>
        </p:nvSpPr>
        <p:spPr>
          <a:xfrm>
            <a:off x="5019675" y="4000501"/>
            <a:ext cx="2667000" cy="19907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AF64F7-5AED-4C79-8659-C908E6C1CE76}"/>
              </a:ext>
            </a:extLst>
          </p:cNvPr>
          <p:cNvSpPr txBox="1"/>
          <p:nvPr/>
        </p:nvSpPr>
        <p:spPr>
          <a:xfrm>
            <a:off x="3924301" y="3352800"/>
            <a:ext cx="474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You will not need these directly in this chapter or for your exam, but if you are confident you can use them!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7F4684-2C9A-46CF-800F-404C0B38C56D}"/>
              </a:ext>
            </a:extLst>
          </p:cNvPr>
          <p:cNvSpPr txBox="1"/>
          <p:nvPr/>
        </p:nvSpPr>
        <p:spPr>
          <a:xfrm>
            <a:off x="923648" y="6078245"/>
            <a:ext cx="295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You do not get given these in the formula booklet…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4" grpId="0"/>
      <p:bldP spid="28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5" grpId="0" animBg="1"/>
      <p:bldP spid="6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Find, to 2 decimal places, the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/>
              <p:nvPr/>
            </p:nvSpPr>
            <p:spPr>
              <a:xfrm>
                <a:off x="4040820" y="1697115"/>
                <a:ext cx="1405449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20" y="1697115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3043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/>
              <p:nvPr/>
            </p:nvSpPr>
            <p:spPr>
              <a:xfrm>
                <a:off x="4042300" y="2399930"/>
                <a:ext cx="1404294" cy="43082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300" y="2399930"/>
                <a:ext cx="1404294" cy="430824"/>
              </a:xfrm>
              <a:prstGeom prst="rect">
                <a:avLst/>
              </a:prstGeom>
              <a:blipFill>
                <a:blip r:embed="rId8"/>
                <a:stretch>
                  <a:fillRect l="-2609" r="-435" b="-1285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/>
              <p:nvPr/>
            </p:nvSpPr>
            <p:spPr>
              <a:xfrm>
                <a:off x="4548328" y="3252186"/>
                <a:ext cx="65902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0.02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8" y="3252186"/>
                <a:ext cx="659027" cy="215444"/>
              </a:xfrm>
              <a:prstGeom prst="rect">
                <a:avLst/>
              </a:prstGeom>
              <a:blipFill>
                <a:blip r:embed="rId9"/>
                <a:stretch>
                  <a:fillRect l="-1852" r="-5556" b="-2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81E616C6-FD89-4E4E-BFAB-EB9A39AF319E}"/>
              </a:ext>
            </a:extLst>
          </p:cNvPr>
          <p:cNvSpPr/>
          <p:nvPr/>
        </p:nvSpPr>
        <p:spPr>
          <a:xfrm>
            <a:off x="5492808" y="1942545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/>
              <p:nvPr/>
            </p:nvSpPr>
            <p:spPr>
              <a:xfrm>
                <a:off x="5619351" y="2145096"/>
                <a:ext cx="1251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351" y="2145096"/>
                <a:ext cx="1251965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C15835AF-A756-4186-89C6-D319C9DCB070}"/>
              </a:ext>
            </a:extLst>
          </p:cNvPr>
          <p:cNvSpPr/>
          <p:nvPr/>
        </p:nvSpPr>
        <p:spPr>
          <a:xfrm>
            <a:off x="5404031" y="2661636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E38EF2-EDB2-452A-AEC7-03048268EC22}"/>
              </a:ext>
            </a:extLst>
          </p:cNvPr>
          <p:cNvSpPr txBox="1"/>
          <p:nvPr/>
        </p:nvSpPr>
        <p:spPr>
          <a:xfrm>
            <a:off x="5557208" y="2864187"/>
            <a:ext cx="125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Find, to 2 decimal places, the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/>
              <p:nvPr/>
            </p:nvSpPr>
            <p:spPr>
              <a:xfrm>
                <a:off x="4040820" y="1697115"/>
                <a:ext cx="1426288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20" y="1697115"/>
                <a:ext cx="1426288" cy="413318"/>
              </a:xfrm>
              <a:prstGeom prst="rect">
                <a:avLst/>
              </a:prstGeom>
              <a:blipFill>
                <a:blip r:embed="rId7"/>
                <a:stretch>
                  <a:fillRect l="-1709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/>
              <p:nvPr/>
            </p:nvSpPr>
            <p:spPr>
              <a:xfrm>
                <a:off x="4042300" y="2399930"/>
                <a:ext cx="1422890" cy="4303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300" y="2399930"/>
                <a:ext cx="1422890" cy="430374"/>
              </a:xfrm>
              <a:prstGeom prst="rect">
                <a:avLst/>
              </a:prstGeom>
              <a:blipFill>
                <a:blip r:embed="rId8"/>
                <a:stretch>
                  <a:fillRect l="-2564" r="-427" b="-1285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/>
              <p:nvPr/>
            </p:nvSpPr>
            <p:spPr>
              <a:xfrm>
                <a:off x="4548328" y="3252186"/>
                <a:ext cx="55964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.54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8" y="3252186"/>
                <a:ext cx="559640" cy="215444"/>
              </a:xfrm>
              <a:prstGeom prst="rect">
                <a:avLst/>
              </a:prstGeom>
              <a:blipFill>
                <a:blip r:embed="rId9"/>
                <a:stretch>
                  <a:fillRect l="-2174" r="-7609"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81E616C6-FD89-4E4E-BFAB-EB9A39AF319E}"/>
              </a:ext>
            </a:extLst>
          </p:cNvPr>
          <p:cNvSpPr/>
          <p:nvPr/>
        </p:nvSpPr>
        <p:spPr>
          <a:xfrm>
            <a:off x="5492808" y="1942545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/>
              <p:nvPr/>
            </p:nvSpPr>
            <p:spPr>
              <a:xfrm>
                <a:off x="5619351" y="2145096"/>
                <a:ext cx="1251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351" y="2145096"/>
                <a:ext cx="1251965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C15835AF-A756-4186-89C6-D319C9DCB070}"/>
              </a:ext>
            </a:extLst>
          </p:cNvPr>
          <p:cNvSpPr/>
          <p:nvPr/>
        </p:nvSpPr>
        <p:spPr>
          <a:xfrm>
            <a:off x="5404031" y="2661636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E38EF2-EDB2-452A-AEC7-03048268EC22}"/>
              </a:ext>
            </a:extLst>
          </p:cNvPr>
          <p:cNvSpPr txBox="1"/>
          <p:nvPr/>
        </p:nvSpPr>
        <p:spPr>
          <a:xfrm>
            <a:off x="5557208" y="2864187"/>
            <a:ext cx="125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Find, to 2 decimal places, the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</m:func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/>
              <p:nvPr/>
            </p:nvSpPr>
            <p:spPr>
              <a:xfrm>
                <a:off x="4040820" y="1697115"/>
                <a:ext cx="1324530" cy="4358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20" y="1697115"/>
                <a:ext cx="1324530" cy="435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/>
              <p:nvPr/>
            </p:nvSpPr>
            <p:spPr>
              <a:xfrm>
                <a:off x="3900257" y="2399930"/>
                <a:ext cx="1672509" cy="44903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(0.8)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(0.8)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257" y="2399930"/>
                <a:ext cx="1672509" cy="449034"/>
              </a:xfrm>
              <a:prstGeom prst="rect">
                <a:avLst/>
              </a:prstGeom>
              <a:blipFill>
                <a:blip r:embed="rId8"/>
                <a:stretch>
                  <a:fillRect b="-137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/>
              <p:nvPr/>
            </p:nvSpPr>
            <p:spPr>
              <a:xfrm>
                <a:off x="4548328" y="3252186"/>
                <a:ext cx="55964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.66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8" y="3252186"/>
                <a:ext cx="559640" cy="215444"/>
              </a:xfrm>
              <a:prstGeom prst="rect">
                <a:avLst/>
              </a:prstGeom>
              <a:blipFill>
                <a:blip r:embed="rId9"/>
                <a:stretch>
                  <a:fillRect l="-2174" r="-6522" b="-2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81E616C6-FD89-4E4E-BFAB-EB9A39AF319E}"/>
              </a:ext>
            </a:extLst>
          </p:cNvPr>
          <p:cNvSpPr/>
          <p:nvPr/>
        </p:nvSpPr>
        <p:spPr>
          <a:xfrm>
            <a:off x="5670361" y="1951423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/>
              <p:nvPr/>
            </p:nvSpPr>
            <p:spPr>
              <a:xfrm>
                <a:off x="5796904" y="2153974"/>
                <a:ext cx="1251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904" y="2153974"/>
                <a:ext cx="1251965" cy="276999"/>
              </a:xfrm>
              <a:prstGeom prst="rect">
                <a:avLst/>
              </a:prstGeom>
              <a:blipFill>
                <a:blip r:embed="rId1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C15835AF-A756-4186-89C6-D319C9DCB070}"/>
              </a:ext>
            </a:extLst>
          </p:cNvPr>
          <p:cNvSpPr/>
          <p:nvPr/>
        </p:nvSpPr>
        <p:spPr>
          <a:xfrm>
            <a:off x="5581584" y="2670514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E38EF2-EDB2-452A-AEC7-03048268EC22}"/>
              </a:ext>
            </a:extLst>
          </p:cNvPr>
          <p:cNvSpPr txBox="1"/>
          <p:nvPr/>
        </p:nvSpPr>
        <p:spPr>
          <a:xfrm>
            <a:off x="5734761" y="2873065"/>
            <a:ext cx="125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exact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9239FB4-3695-4984-9B60-2C9CDB27AC69}"/>
                  </a:ext>
                </a:extLst>
              </p:cNvPr>
              <p:cNvSpPr txBox="1"/>
              <p:nvPr/>
            </p:nvSpPr>
            <p:spPr>
              <a:xfrm>
                <a:off x="4040820" y="1697115"/>
                <a:ext cx="1324530" cy="4358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9239FB4-3695-4984-9B60-2C9CDB27A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20" y="1697115"/>
                <a:ext cx="1324530" cy="435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AF13E86-424F-4386-B1B8-7570C3810BF2}"/>
                  </a:ext>
                </a:extLst>
              </p:cNvPr>
              <p:cNvSpPr txBox="1"/>
              <p:nvPr/>
            </p:nvSpPr>
            <p:spPr>
              <a:xfrm>
                <a:off x="3749336" y="2399930"/>
                <a:ext cx="1733873" cy="4403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AF13E86-424F-4386-B1B8-7570C3810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336" y="2399930"/>
                <a:ext cx="1733873" cy="4403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円弧 18">
            <a:extLst>
              <a:ext uri="{FF2B5EF4-FFF2-40B4-BE49-F238E27FC236}">
                <a16:creationId xmlns:a16="http://schemas.microsoft.com/office/drawing/2014/main" id="{783A2FF3-F5C3-4142-B404-8EAFA88C3763}"/>
              </a:ext>
            </a:extLst>
          </p:cNvPr>
          <p:cNvSpPr/>
          <p:nvPr/>
        </p:nvSpPr>
        <p:spPr>
          <a:xfrm>
            <a:off x="5670361" y="1951423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AB6F1CE-BBC5-465C-A9CB-09DDED7DBDF4}"/>
                  </a:ext>
                </a:extLst>
              </p:cNvPr>
              <p:cNvSpPr txBox="1"/>
              <p:nvPr/>
            </p:nvSpPr>
            <p:spPr>
              <a:xfrm>
                <a:off x="5867925" y="2038564"/>
                <a:ext cx="8169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AB6F1CE-BBC5-465C-A9CB-09DDED7D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925" y="2038564"/>
                <a:ext cx="81695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円弧 20">
            <a:extLst>
              <a:ext uri="{FF2B5EF4-FFF2-40B4-BE49-F238E27FC236}">
                <a16:creationId xmlns:a16="http://schemas.microsoft.com/office/drawing/2014/main" id="{77786BEF-837B-4BCD-BE98-5E70F5A04F72}"/>
              </a:ext>
            </a:extLst>
          </p:cNvPr>
          <p:cNvSpPr/>
          <p:nvPr/>
        </p:nvSpPr>
        <p:spPr>
          <a:xfrm>
            <a:off x="5581584" y="2670514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709E97-7E00-42D9-8F97-4FB1F7912F4C}"/>
              </a:ext>
            </a:extLst>
          </p:cNvPr>
          <p:cNvSpPr txBox="1"/>
          <p:nvPr/>
        </p:nvSpPr>
        <p:spPr>
          <a:xfrm>
            <a:off x="5770271" y="2784288"/>
            <a:ext cx="99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power law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E7E6B12-281E-402D-9D05-A39CF5A43322}"/>
                  </a:ext>
                </a:extLst>
              </p:cNvPr>
              <p:cNvSpPr txBox="1"/>
              <p:nvPr/>
            </p:nvSpPr>
            <p:spPr>
              <a:xfrm>
                <a:off x="4557203" y="3074633"/>
                <a:ext cx="928010" cy="48160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E7E6B12-281E-402D-9D05-A39CF5A43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203" y="3074633"/>
                <a:ext cx="928010" cy="481607"/>
              </a:xfrm>
              <a:prstGeom prst="rect">
                <a:avLst/>
              </a:prstGeom>
              <a:blipFill>
                <a:blip r:embed="rId10"/>
                <a:stretch>
                  <a:fillRect b="-126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A61E81A-8195-47A5-B081-F32DFD34F0AE}"/>
                  </a:ext>
                </a:extLst>
              </p:cNvPr>
              <p:cNvSpPr txBox="1"/>
              <p:nvPr/>
            </p:nvSpPr>
            <p:spPr>
              <a:xfrm>
                <a:off x="4548326" y="3784846"/>
                <a:ext cx="720582" cy="4358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A61E81A-8195-47A5-B081-F32DFD34F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6" y="3784846"/>
                <a:ext cx="720582" cy="435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4F6DA4E-2076-4917-8821-8D0E6C1E76B5}"/>
                  </a:ext>
                </a:extLst>
              </p:cNvPr>
              <p:cNvSpPr txBox="1"/>
              <p:nvPr/>
            </p:nvSpPr>
            <p:spPr>
              <a:xfrm>
                <a:off x="4548326" y="4503937"/>
                <a:ext cx="423386" cy="4076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4F6DA4E-2076-4917-8821-8D0E6C1E7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6" y="4503937"/>
                <a:ext cx="423386" cy="407676"/>
              </a:xfrm>
              <a:prstGeom prst="rect">
                <a:avLst/>
              </a:prstGeom>
              <a:blipFill>
                <a:blip r:embed="rId12"/>
                <a:stretch>
                  <a:fillRect l="-2857" t="-1493" r="-8571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EE1B3BDC-0FA8-40E9-9EA7-BCD57BC02D54}"/>
              </a:ext>
            </a:extLst>
          </p:cNvPr>
          <p:cNvSpPr/>
          <p:nvPr/>
        </p:nvSpPr>
        <p:spPr>
          <a:xfrm>
            <a:off x="5458776" y="3373330"/>
            <a:ext cx="240688" cy="683766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E184D658-8F40-4A32-8F6A-34F3A53FE66D}"/>
              </a:ext>
            </a:extLst>
          </p:cNvPr>
          <p:cNvSpPr/>
          <p:nvPr/>
        </p:nvSpPr>
        <p:spPr>
          <a:xfrm>
            <a:off x="5245712" y="4056911"/>
            <a:ext cx="205177" cy="674888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B326DC-088C-46E2-AC79-E88414EF73AB}"/>
              </a:ext>
            </a:extLst>
          </p:cNvPr>
          <p:cNvSpPr txBox="1"/>
          <p:nvPr/>
        </p:nvSpPr>
        <p:spPr>
          <a:xfrm>
            <a:off x="5574963" y="3547768"/>
            <a:ext cx="99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BA0400C-A32A-447B-808B-FDDE51062A51}"/>
              </a:ext>
            </a:extLst>
          </p:cNvPr>
          <p:cNvSpPr txBox="1"/>
          <p:nvPr/>
        </p:nvSpPr>
        <p:spPr>
          <a:xfrm>
            <a:off x="5432920" y="4275738"/>
            <a:ext cx="99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76EC82E-2D65-4289-B2AD-98EB34E70670}"/>
              </a:ext>
            </a:extLst>
          </p:cNvPr>
          <p:cNvCxnSpPr>
            <a:cxnSpLocks/>
            <a:endCxn id="23" idx="0"/>
          </p:cNvCxnSpPr>
          <p:nvPr/>
        </p:nvCxnSpPr>
        <p:spPr>
          <a:xfrm flipV="1">
            <a:off x="4758431" y="3074633"/>
            <a:ext cx="262777" cy="20122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B7BCCF9-4BB0-487A-AA19-5D2E9B9CDE01}"/>
              </a:ext>
            </a:extLst>
          </p:cNvPr>
          <p:cNvCxnSpPr>
            <a:cxnSpLocks/>
          </p:cNvCxnSpPr>
          <p:nvPr/>
        </p:nvCxnSpPr>
        <p:spPr>
          <a:xfrm flipV="1">
            <a:off x="4742155" y="3369076"/>
            <a:ext cx="262777" cy="20122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4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for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Give your answer to 2 decimal places.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09A54E5-AD37-4551-9488-139E5F3813BA}"/>
                  </a:ext>
                </a:extLst>
              </p:cNvPr>
              <p:cNvSpPr txBox="1"/>
              <p:nvPr/>
            </p:nvSpPr>
            <p:spPr>
              <a:xfrm>
                <a:off x="3943167" y="1368641"/>
                <a:ext cx="1405449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09A54E5-AD37-4551-9488-139E5F381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167" y="1368641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3043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63D8684-52D2-4FA5-83DA-C418F81D3482}"/>
                  </a:ext>
                </a:extLst>
              </p:cNvPr>
              <p:cNvSpPr txBox="1"/>
              <p:nvPr/>
            </p:nvSpPr>
            <p:spPr>
              <a:xfrm>
                <a:off x="4289396" y="1990078"/>
                <a:ext cx="1061765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63D8684-52D2-4FA5-83DA-C418F81D3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396" y="1990078"/>
                <a:ext cx="1061765" cy="413318"/>
              </a:xfrm>
              <a:prstGeom prst="rect">
                <a:avLst/>
              </a:prstGeom>
              <a:blipFill>
                <a:blip r:embed="rId8"/>
                <a:stretch>
                  <a:fillRect l="-4023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77D17A7-E1F9-4210-8682-63FE845E85E0}"/>
                  </a:ext>
                </a:extLst>
              </p:cNvPr>
              <p:cNvSpPr txBox="1"/>
              <p:nvPr/>
            </p:nvSpPr>
            <p:spPr>
              <a:xfrm>
                <a:off x="4191741" y="2673659"/>
                <a:ext cx="116115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77D17A7-E1F9-4210-8682-63FE845E8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741" y="2673659"/>
                <a:ext cx="1161152" cy="215444"/>
              </a:xfrm>
              <a:prstGeom prst="rect">
                <a:avLst/>
              </a:prstGeom>
              <a:blipFill>
                <a:blip r:embed="rId9"/>
                <a:stretch>
                  <a:fillRect l="-3158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21569EC-C3A4-4940-BA47-23CE78E68DB6}"/>
                  </a:ext>
                </a:extLst>
              </p:cNvPr>
              <p:cNvSpPr txBox="1"/>
              <p:nvPr/>
            </p:nvSpPr>
            <p:spPr>
              <a:xfrm>
                <a:off x="4005310" y="3197441"/>
                <a:ext cx="1241301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21569EC-C3A4-4940-BA47-23CE78E68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10" y="3197441"/>
                <a:ext cx="1241301" cy="215444"/>
              </a:xfrm>
              <a:prstGeom prst="rect">
                <a:avLst/>
              </a:prstGeom>
              <a:blipFill>
                <a:blip r:embed="rId10"/>
                <a:stretch>
                  <a:fillRect l="-2941" r="-2451" b="-8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0F71590-5B46-47A8-BD8C-7A32EEDB4F24}"/>
                  </a:ext>
                </a:extLst>
              </p:cNvPr>
              <p:cNvSpPr txBox="1"/>
              <p:nvPr/>
            </p:nvSpPr>
            <p:spPr>
              <a:xfrm>
                <a:off x="4308630" y="3740458"/>
                <a:ext cx="155510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0F71590-5B46-47A8-BD8C-7A32EEDB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630" y="3740458"/>
                <a:ext cx="1555106" cy="215444"/>
              </a:xfrm>
              <a:prstGeom prst="rect">
                <a:avLst/>
              </a:prstGeom>
              <a:blipFill>
                <a:blip r:embed="rId11"/>
                <a:stretch>
                  <a:fillRect l="-2353" r="-1961" b="-8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58DEBC0-ABE0-4CFB-8715-7E0DA9B52C4D}"/>
                  </a:ext>
                </a:extLst>
              </p:cNvPr>
              <p:cNvSpPr txBox="1"/>
              <p:nvPr/>
            </p:nvSpPr>
            <p:spPr>
              <a:xfrm>
                <a:off x="4327865" y="4292353"/>
                <a:ext cx="1397498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58DEBC0-ABE0-4CFB-8715-7E0DA9B52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865" y="4292353"/>
                <a:ext cx="1397498" cy="215444"/>
              </a:xfrm>
              <a:prstGeom prst="rect">
                <a:avLst/>
              </a:prstGeom>
              <a:blipFill>
                <a:blip r:embed="rId12"/>
                <a:stretch>
                  <a:fillRect l="-2620" r="-2620" b="-28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42C91306-6565-422C-8298-F9E322344833}"/>
              </a:ext>
            </a:extLst>
          </p:cNvPr>
          <p:cNvSpPr/>
          <p:nvPr/>
        </p:nvSpPr>
        <p:spPr>
          <a:xfrm>
            <a:off x="5343365" y="1588920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619D700-1F6F-49A3-852B-E231C2CC334C}"/>
                  </a:ext>
                </a:extLst>
              </p:cNvPr>
              <p:cNvSpPr txBox="1"/>
              <p:nvPr/>
            </p:nvSpPr>
            <p:spPr>
              <a:xfrm>
                <a:off x="5708127" y="1665703"/>
                <a:ext cx="13496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619D700-1F6F-49A3-852B-E231C2CC3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127" y="1665703"/>
                <a:ext cx="1349621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弧 38">
            <a:extLst>
              <a:ext uri="{FF2B5EF4-FFF2-40B4-BE49-F238E27FC236}">
                <a16:creationId xmlns:a16="http://schemas.microsoft.com/office/drawing/2014/main" id="{6F559763-152C-434C-9A5F-9F1A46E974B0}"/>
              </a:ext>
            </a:extLst>
          </p:cNvPr>
          <p:cNvSpPr/>
          <p:nvPr/>
        </p:nvSpPr>
        <p:spPr>
          <a:xfrm>
            <a:off x="5307854" y="2228112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BCFB2865-10C1-40E5-8BFA-49D11E820BE4}"/>
              </a:ext>
            </a:extLst>
          </p:cNvPr>
          <p:cNvSpPr/>
          <p:nvPr/>
        </p:nvSpPr>
        <p:spPr>
          <a:xfrm>
            <a:off x="5236833" y="2796283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DBB67BA2-2CE1-48A7-B10F-28A732D6B712}"/>
              </a:ext>
            </a:extLst>
          </p:cNvPr>
          <p:cNvSpPr/>
          <p:nvPr/>
        </p:nvSpPr>
        <p:spPr>
          <a:xfrm>
            <a:off x="5733982" y="3302310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円弧 41">
            <a:extLst>
              <a:ext uri="{FF2B5EF4-FFF2-40B4-BE49-F238E27FC236}">
                <a16:creationId xmlns:a16="http://schemas.microsoft.com/office/drawing/2014/main" id="{92AFC686-52BE-4D74-97D4-D9C402F27D78}"/>
              </a:ext>
            </a:extLst>
          </p:cNvPr>
          <p:cNvSpPr/>
          <p:nvPr/>
        </p:nvSpPr>
        <p:spPr>
          <a:xfrm>
            <a:off x="5716227" y="3879359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0ECBAA9-E4FC-46EF-8D71-8364FBD9F599}"/>
              </a:ext>
            </a:extLst>
          </p:cNvPr>
          <p:cNvSpPr txBox="1"/>
          <p:nvPr/>
        </p:nvSpPr>
        <p:spPr>
          <a:xfrm>
            <a:off x="5574963" y="2358161"/>
            <a:ext cx="2006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both sides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3421C60-C720-4EF5-8C11-9F2BF9AF9239}"/>
                  </a:ext>
                </a:extLst>
              </p:cNvPr>
              <p:cNvSpPr txBox="1"/>
              <p:nvPr/>
            </p:nvSpPr>
            <p:spPr>
              <a:xfrm>
                <a:off x="5486187" y="2935210"/>
                <a:ext cx="21130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3421C60-C720-4EF5-8C11-9F2BF9AF9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187" y="2935210"/>
                <a:ext cx="2113099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D20B0CF-9F8B-4838-BD54-F19A2C644280}"/>
                  </a:ext>
                </a:extLst>
              </p:cNvPr>
              <p:cNvSpPr txBox="1"/>
              <p:nvPr/>
            </p:nvSpPr>
            <p:spPr>
              <a:xfrm>
                <a:off x="6080992" y="3432359"/>
                <a:ext cx="12342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D20B0CF-9F8B-4838-BD54-F19A2C644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992" y="3432359"/>
                <a:ext cx="1234210" cy="276999"/>
              </a:xfrm>
              <a:prstGeom prst="rect">
                <a:avLst/>
              </a:prstGeom>
              <a:blipFill>
                <a:blip r:embed="rId1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0DE47988-13C0-4833-A0D4-9CEDF1EA402A}"/>
                  </a:ext>
                </a:extLst>
              </p:cNvPr>
              <p:cNvSpPr txBox="1"/>
              <p:nvPr/>
            </p:nvSpPr>
            <p:spPr>
              <a:xfrm>
                <a:off x="6036603" y="4000530"/>
                <a:ext cx="9501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0DE47988-13C0-4833-A0D4-9CEDF1EA4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603" y="4000530"/>
                <a:ext cx="950123" cy="276999"/>
              </a:xfrm>
              <a:prstGeom prst="rect">
                <a:avLst/>
              </a:prstGeom>
              <a:blipFill>
                <a:blip r:embed="rId1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EA4320D-3A8A-4BE5-A128-4D5F1F09838B}"/>
                  </a:ext>
                </a:extLst>
              </p:cNvPr>
              <p:cNvSpPr txBox="1"/>
              <p:nvPr/>
            </p:nvSpPr>
            <p:spPr>
              <a:xfrm>
                <a:off x="4311589" y="4773227"/>
                <a:ext cx="1009059" cy="2408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EA4320D-3A8A-4BE5-A128-4D5F1F098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89" y="4773227"/>
                <a:ext cx="1009059" cy="240835"/>
              </a:xfrm>
              <a:prstGeom prst="rect">
                <a:avLst/>
              </a:prstGeom>
              <a:blipFill>
                <a:blip r:embed="rId17"/>
                <a:stretch>
                  <a:fillRect l="-3614" r="-3012" b="-2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円弧 47">
            <a:extLst>
              <a:ext uri="{FF2B5EF4-FFF2-40B4-BE49-F238E27FC236}">
                <a16:creationId xmlns:a16="http://schemas.microsoft.com/office/drawing/2014/main" id="{1B3B70FB-B77E-4C3F-85A2-554651C85130}"/>
              </a:ext>
            </a:extLst>
          </p:cNvPr>
          <p:cNvSpPr/>
          <p:nvPr/>
        </p:nvSpPr>
        <p:spPr>
          <a:xfrm>
            <a:off x="5602297" y="4422377"/>
            <a:ext cx="283598" cy="469220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29D53A9-121B-4DD7-B7B7-68CB2BC9A1CB}"/>
              </a:ext>
            </a:extLst>
          </p:cNvPr>
          <p:cNvSpPr txBox="1"/>
          <p:nvPr/>
        </p:nvSpPr>
        <p:spPr>
          <a:xfrm>
            <a:off x="5805783" y="4382270"/>
            <a:ext cx="278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 using your preferred method (or one which you do not prefer…)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AC10C6B5-C79C-463D-8860-B71D2C7BFBE2}"/>
                  </a:ext>
                </a:extLst>
              </p:cNvPr>
              <p:cNvSpPr txBox="1"/>
              <p:nvPr/>
            </p:nvSpPr>
            <p:spPr>
              <a:xfrm>
                <a:off x="4224292" y="5289611"/>
                <a:ext cx="1096519" cy="2408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=5+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AC10C6B5-C79C-463D-8860-B71D2C7BF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292" y="5289611"/>
                <a:ext cx="1096519" cy="240835"/>
              </a:xfrm>
              <a:prstGeom prst="rect">
                <a:avLst/>
              </a:prstGeom>
              <a:blipFill>
                <a:blip r:embed="rId18"/>
                <a:stretch>
                  <a:fillRect l="-2222" r="-2778" b="-769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円弧 52">
            <a:extLst>
              <a:ext uri="{FF2B5EF4-FFF2-40B4-BE49-F238E27FC236}">
                <a16:creationId xmlns:a16="http://schemas.microsoft.com/office/drawing/2014/main" id="{1DFC324B-BA48-44BF-AFCA-DE38C00230B2}"/>
              </a:ext>
            </a:extLst>
          </p:cNvPr>
          <p:cNvSpPr/>
          <p:nvPr/>
        </p:nvSpPr>
        <p:spPr>
          <a:xfrm>
            <a:off x="5337446" y="4929884"/>
            <a:ext cx="283598" cy="469220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B928FE67-2438-4A31-9F1D-09A9154F2893}"/>
                  </a:ext>
                </a:extLst>
              </p:cNvPr>
              <p:cNvSpPr txBox="1"/>
              <p:nvPr/>
            </p:nvSpPr>
            <p:spPr>
              <a:xfrm>
                <a:off x="5566087" y="4923808"/>
                <a:ext cx="2086465" cy="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there is only a solution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positive</a:t>
                </a: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B928FE67-2438-4A31-9F1D-09A9154F2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87" y="4923808"/>
                <a:ext cx="2086465" cy="477503"/>
              </a:xfrm>
              <a:prstGeom prst="rect">
                <a:avLst/>
              </a:prstGeom>
              <a:blipFill>
                <a:blip r:embed="rId19"/>
                <a:stretch>
                  <a:fillRect t="-1282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8A81599-4EDE-44E9-80B8-EA278042FF11}"/>
                  </a:ext>
                </a:extLst>
              </p:cNvPr>
              <p:cNvSpPr txBox="1"/>
              <p:nvPr/>
            </p:nvSpPr>
            <p:spPr>
              <a:xfrm>
                <a:off x="4323427" y="5752729"/>
                <a:ext cx="1329723" cy="2580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26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8A81599-4EDE-44E9-80B8-EA278042F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27" y="5752729"/>
                <a:ext cx="1329723" cy="258084"/>
              </a:xfrm>
              <a:prstGeom prst="rect">
                <a:avLst/>
              </a:prstGeom>
              <a:blipFill>
                <a:blip r:embed="rId20"/>
                <a:stretch>
                  <a:fillRect l="-1376" b="-238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F6929315-BC49-4E02-9C66-339F461E5014}"/>
                  </a:ext>
                </a:extLst>
              </p:cNvPr>
              <p:cNvSpPr txBox="1"/>
              <p:nvPr/>
            </p:nvSpPr>
            <p:spPr>
              <a:xfrm>
                <a:off x="4342662" y="6269113"/>
                <a:ext cx="71115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F6929315-BC49-4E02-9C66-339F461E5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62" y="6269113"/>
                <a:ext cx="711157" cy="215444"/>
              </a:xfrm>
              <a:prstGeom prst="rect">
                <a:avLst/>
              </a:prstGeom>
              <a:blipFill>
                <a:blip r:embed="rId21"/>
                <a:stretch>
                  <a:fillRect l="-2564" r="-4274" b="-2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円弧 57">
            <a:extLst>
              <a:ext uri="{FF2B5EF4-FFF2-40B4-BE49-F238E27FC236}">
                <a16:creationId xmlns:a16="http://schemas.microsoft.com/office/drawing/2014/main" id="{3D321595-2ED1-47FC-B9D4-5AFAF009A028}"/>
              </a:ext>
            </a:extLst>
          </p:cNvPr>
          <p:cNvSpPr/>
          <p:nvPr/>
        </p:nvSpPr>
        <p:spPr>
          <a:xfrm>
            <a:off x="5569745" y="5393003"/>
            <a:ext cx="283598" cy="469220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円弧 58">
            <a:extLst>
              <a:ext uri="{FF2B5EF4-FFF2-40B4-BE49-F238E27FC236}">
                <a16:creationId xmlns:a16="http://schemas.microsoft.com/office/drawing/2014/main" id="{3600C781-D772-47EB-8A2C-9060F53F1203}"/>
              </a:ext>
            </a:extLst>
          </p:cNvPr>
          <p:cNvSpPr/>
          <p:nvPr/>
        </p:nvSpPr>
        <p:spPr>
          <a:xfrm>
            <a:off x="5507601" y="5890152"/>
            <a:ext cx="283598" cy="469220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66D0356-0FD1-4278-9B94-BEC242A59A5F}"/>
              </a:ext>
            </a:extLst>
          </p:cNvPr>
          <p:cNvSpPr txBox="1"/>
          <p:nvPr/>
        </p:nvSpPr>
        <p:spPr>
          <a:xfrm>
            <a:off x="5761396" y="5509734"/>
            <a:ext cx="2086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natural logarithms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DA8E681-3F4A-4107-91B5-B240CDC57307}"/>
              </a:ext>
            </a:extLst>
          </p:cNvPr>
          <p:cNvSpPr txBox="1"/>
          <p:nvPr/>
        </p:nvSpPr>
        <p:spPr>
          <a:xfrm>
            <a:off x="5734762" y="5980252"/>
            <a:ext cx="86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2" grpId="0"/>
      <p:bldP spid="53" grpId="0" animBg="1"/>
      <p:bldP spid="54" grpId="0"/>
      <p:bldP spid="55" grpId="0"/>
      <p:bldP spid="57" grpId="0"/>
      <p:bldP spid="58" grpId="0" animBg="1"/>
      <p:bldP spid="59" grpId="0" animBg="1"/>
      <p:bldP spid="6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also sketch hyperbolic functions…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Starting with the function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endParaRPr lang="en-US" sz="1400" b="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think of this as the mean of the graphs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8A958E-1825-4FE9-A047-C46BB78874D6}"/>
                  </a:ext>
                </a:extLst>
              </p:cNvPr>
              <p:cNvSpPr txBox="1"/>
              <p:nvPr/>
            </p:nvSpPr>
            <p:spPr>
              <a:xfrm>
                <a:off x="1182211" y="4049697"/>
                <a:ext cx="1066446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8A958E-1825-4FE9-A047-C46BB7887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11" y="4049697"/>
                <a:ext cx="1066446" cy="413318"/>
              </a:xfrm>
              <a:prstGeom prst="rect">
                <a:avLst/>
              </a:prstGeom>
              <a:blipFill>
                <a:blip r:embed="rId7"/>
                <a:stretch>
                  <a:fillRect l="-4000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1FB9F2F-2375-4183-87C7-F2DC1D2648D4}"/>
                  </a:ext>
                </a:extLst>
              </p:cNvPr>
              <p:cNvSpPr txBox="1"/>
              <p:nvPr/>
            </p:nvSpPr>
            <p:spPr>
              <a:xfrm>
                <a:off x="1192568" y="4663736"/>
                <a:ext cx="1499128" cy="4167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1FB9F2F-2375-4183-87C7-F2DC1D264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68" y="4663736"/>
                <a:ext cx="1499128" cy="416717"/>
              </a:xfrm>
              <a:prstGeom prst="rect">
                <a:avLst/>
              </a:prstGeom>
              <a:blipFill>
                <a:blip r:embed="rId8"/>
                <a:stretch>
                  <a:fillRect l="-2846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弧 10">
            <a:extLst>
              <a:ext uri="{FF2B5EF4-FFF2-40B4-BE49-F238E27FC236}">
                <a16:creationId xmlns:a16="http://schemas.microsoft.com/office/drawing/2014/main" id="{3FE9D36A-FC17-4FFD-BA4A-A9D9D7FD750D}"/>
              </a:ext>
            </a:extLst>
          </p:cNvPr>
          <p:cNvSpPr/>
          <p:nvPr/>
        </p:nvSpPr>
        <p:spPr>
          <a:xfrm>
            <a:off x="2684501" y="4314548"/>
            <a:ext cx="262885" cy="588886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A9F97B5-7C1E-4981-86D5-A018DBF90C12}"/>
              </a:ext>
            </a:extLst>
          </p:cNvPr>
          <p:cNvSpPr txBox="1"/>
          <p:nvPr/>
        </p:nvSpPr>
        <p:spPr>
          <a:xfrm>
            <a:off x="2893908" y="4337883"/>
            <a:ext cx="119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differently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BB628F2-3B5D-447A-A25A-D217488FD912}"/>
              </a:ext>
            </a:extLst>
          </p:cNvPr>
          <p:cNvCxnSpPr>
            <a:cxnSpLocks/>
          </p:cNvCxnSpPr>
          <p:nvPr/>
        </p:nvCxnSpPr>
        <p:spPr>
          <a:xfrm flipV="1">
            <a:off x="6173035" y="1604209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D010D61-2E17-4AB4-A575-C18C2C865213}"/>
              </a:ext>
            </a:extLst>
          </p:cNvPr>
          <p:cNvCxnSpPr>
            <a:cxnSpLocks/>
          </p:cNvCxnSpPr>
          <p:nvPr/>
        </p:nvCxnSpPr>
        <p:spPr>
          <a:xfrm rot="5400000" flipV="1">
            <a:off x="6245537" y="1712222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A0D41FA-9677-4130-9727-0C23EBC3F051}"/>
                  </a:ext>
                </a:extLst>
              </p:cNvPr>
              <p:cNvSpPr txBox="1"/>
              <p:nvPr/>
            </p:nvSpPr>
            <p:spPr>
              <a:xfrm>
                <a:off x="7575704" y="285151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A0D41FA-9677-4130-9727-0C23EBC3F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704" y="2851519"/>
                <a:ext cx="141705" cy="215444"/>
              </a:xfrm>
              <a:prstGeom prst="rect">
                <a:avLst/>
              </a:prstGeom>
              <a:blipFill>
                <a:blip r:embed="rId9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65434E-88EB-4590-BF1E-6F30D894EC94}"/>
                  </a:ext>
                </a:extLst>
              </p:cNvPr>
              <p:cNvSpPr txBox="1"/>
              <p:nvPr/>
            </p:nvSpPr>
            <p:spPr>
              <a:xfrm>
                <a:off x="6137522" y="135119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65434E-88EB-4590-BF1E-6F30D894E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22" y="1351194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円弧 1">
            <a:extLst>
              <a:ext uri="{FF2B5EF4-FFF2-40B4-BE49-F238E27FC236}">
                <a16:creationId xmlns:a16="http://schemas.microsoft.com/office/drawing/2014/main" id="{91846692-1B93-48CD-BD18-8D0F8982786A}"/>
              </a:ext>
            </a:extLst>
          </p:cNvPr>
          <p:cNvSpPr/>
          <p:nvPr/>
        </p:nvSpPr>
        <p:spPr>
          <a:xfrm rot="5400000">
            <a:off x="2787588" y="-1961967"/>
            <a:ext cx="4767309" cy="4998129"/>
          </a:xfrm>
          <a:prstGeom prst="arc">
            <a:avLst>
              <a:gd name="adj1" fmla="val 17753620"/>
              <a:gd name="adj2" fmla="val 22548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9BE4F897-2B04-40CB-BCB7-366764F08C44}"/>
              </a:ext>
            </a:extLst>
          </p:cNvPr>
          <p:cNvSpPr/>
          <p:nvPr/>
        </p:nvSpPr>
        <p:spPr>
          <a:xfrm rot="16200000">
            <a:off x="4881033" y="2938580"/>
            <a:ext cx="4767309" cy="4998129"/>
          </a:xfrm>
          <a:prstGeom prst="arc">
            <a:avLst>
              <a:gd name="adj1" fmla="val 17753620"/>
              <a:gd name="adj2" fmla="val 225488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3E4A4FE-D56E-4C25-B5D5-2D4AD4DBBDD0}"/>
                  </a:ext>
                </a:extLst>
              </p:cNvPr>
              <p:cNvSpPr txBox="1"/>
              <p:nvPr/>
            </p:nvSpPr>
            <p:spPr>
              <a:xfrm>
                <a:off x="7251827" y="1281995"/>
                <a:ext cx="9506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3E4A4FE-D56E-4C25-B5D5-2D4AD4DBB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7" y="1281995"/>
                <a:ext cx="95061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E07E25D-448A-47B3-AEC3-8E3699395712}"/>
                  </a:ext>
                </a:extLst>
              </p:cNvPr>
              <p:cNvSpPr txBox="1"/>
              <p:nvPr/>
            </p:nvSpPr>
            <p:spPr>
              <a:xfrm>
                <a:off x="4128381" y="4097623"/>
                <a:ext cx="9506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E07E25D-448A-47B3-AEC3-8E3699395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381" y="4097623"/>
                <a:ext cx="95061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6B8FE57-B4D1-4EA5-95B4-22E962BCE8EE}"/>
              </a:ext>
            </a:extLst>
          </p:cNvPr>
          <p:cNvSpPr/>
          <p:nvPr/>
        </p:nvSpPr>
        <p:spPr>
          <a:xfrm>
            <a:off x="6183517" y="2335794"/>
            <a:ext cx="1222218" cy="651850"/>
          </a:xfrm>
          <a:custGeom>
            <a:avLst/>
            <a:gdLst>
              <a:gd name="connsiteX0" fmla="*/ 1222218 w 1222218"/>
              <a:gd name="connsiteY0" fmla="*/ 0 h 651850"/>
              <a:gd name="connsiteX1" fmla="*/ 579422 w 1222218"/>
              <a:gd name="connsiteY1" fmla="*/ 434566 h 651850"/>
              <a:gd name="connsiteX2" fmla="*/ 0 w 1222218"/>
              <a:gd name="connsiteY2" fmla="*/ 651850 h 65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218" h="651850">
                <a:moveTo>
                  <a:pt x="1222218" y="0"/>
                </a:moveTo>
                <a:cubicBezTo>
                  <a:pt x="1002671" y="162962"/>
                  <a:pt x="783125" y="325924"/>
                  <a:pt x="579422" y="434566"/>
                </a:cubicBezTo>
                <a:cubicBezTo>
                  <a:pt x="375719" y="543208"/>
                  <a:pt x="187859" y="597529"/>
                  <a:pt x="0" y="65185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6E04C81F-FC04-4D3F-B3B1-9FEC0E475407}"/>
              </a:ext>
            </a:extLst>
          </p:cNvPr>
          <p:cNvSpPr/>
          <p:nvPr/>
        </p:nvSpPr>
        <p:spPr>
          <a:xfrm rot="10800000">
            <a:off x="4968844" y="2986135"/>
            <a:ext cx="1222218" cy="651850"/>
          </a:xfrm>
          <a:custGeom>
            <a:avLst/>
            <a:gdLst>
              <a:gd name="connsiteX0" fmla="*/ 1222218 w 1222218"/>
              <a:gd name="connsiteY0" fmla="*/ 0 h 651850"/>
              <a:gd name="connsiteX1" fmla="*/ 579422 w 1222218"/>
              <a:gd name="connsiteY1" fmla="*/ 434566 h 651850"/>
              <a:gd name="connsiteX2" fmla="*/ 0 w 1222218"/>
              <a:gd name="connsiteY2" fmla="*/ 651850 h 65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218" h="651850">
                <a:moveTo>
                  <a:pt x="1222218" y="0"/>
                </a:moveTo>
                <a:cubicBezTo>
                  <a:pt x="1002671" y="162962"/>
                  <a:pt x="783125" y="325924"/>
                  <a:pt x="579422" y="434566"/>
                </a:cubicBezTo>
                <a:cubicBezTo>
                  <a:pt x="375719" y="543208"/>
                  <a:pt x="187859" y="597529"/>
                  <a:pt x="0" y="65185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3DE3E5-AE6C-48D1-BB9B-4B8F8C465CCC}"/>
                  </a:ext>
                </a:extLst>
              </p:cNvPr>
              <p:cNvSpPr txBox="1"/>
              <p:nvPr/>
            </p:nvSpPr>
            <p:spPr>
              <a:xfrm>
                <a:off x="7306147" y="2015326"/>
                <a:ext cx="1937441" cy="445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3DE3E5-AE6C-48D1-BB9B-4B8F8C465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147" y="2015326"/>
                <a:ext cx="1937441" cy="445891"/>
              </a:xfrm>
              <a:prstGeom prst="rect">
                <a:avLst/>
              </a:prstGeom>
              <a:blipFill>
                <a:blip r:embed="rId1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6A12C-40B0-4CD9-B04A-9CEBF4F004B4}"/>
                  </a:ext>
                </a:extLst>
              </p:cNvPr>
              <p:cNvSpPr txBox="1"/>
              <p:nvPr/>
            </p:nvSpPr>
            <p:spPr>
              <a:xfrm flipH="1">
                <a:off x="5920516" y="2504213"/>
                <a:ext cx="3082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6A12C-40B0-4CD9-B04A-9CEBF4F00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20516" y="2504213"/>
                <a:ext cx="308268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686CEB9-5C64-4B5A-89F7-CE4B2881B6EB}"/>
                  </a:ext>
                </a:extLst>
              </p:cNvPr>
              <p:cNvSpPr txBox="1"/>
              <p:nvPr/>
            </p:nvSpPr>
            <p:spPr>
              <a:xfrm flipH="1">
                <a:off x="5811873" y="3328077"/>
                <a:ext cx="39880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686CEB9-5C64-4B5A-89F7-CE4B2881B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11873" y="3328077"/>
                <a:ext cx="398803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5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/>
      <p:bldP spid="15" grpId="0"/>
      <p:bldP spid="16" grpId="0"/>
      <p:bldP spid="2" grpId="0" animBg="1"/>
      <p:bldP spid="17" grpId="0" animBg="1"/>
      <p:bldP spid="19" grpId="0"/>
      <p:bldP spid="20" grpId="0"/>
      <p:bldP spid="5" grpId="0" animBg="1"/>
      <p:bldP spid="22" grpId="0" animBg="1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also sketch hyperbolic functions…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Now let’s look at the function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endParaRPr lang="en-US" sz="1400" b="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think of this as the mean of the graphs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8A958E-1825-4FE9-A047-C46BB78874D6}"/>
                  </a:ext>
                </a:extLst>
              </p:cNvPr>
              <p:cNvSpPr txBox="1"/>
              <p:nvPr/>
            </p:nvSpPr>
            <p:spPr>
              <a:xfrm>
                <a:off x="1182211" y="4049697"/>
                <a:ext cx="1066446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8A958E-1825-4FE9-A047-C46BB7887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11" y="4049697"/>
                <a:ext cx="1066446" cy="413318"/>
              </a:xfrm>
              <a:prstGeom prst="rect">
                <a:avLst/>
              </a:prstGeom>
              <a:blipFill>
                <a:blip r:embed="rId7"/>
                <a:stretch>
                  <a:fillRect l="-4000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1FB9F2F-2375-4183-87C7-F2DC1D2648D4}"/>
                  </a:ext>
                </a:extLst>
              </p:cNvPr>
              <p:cNvSpPr txBox="1"/>
              <p:nvPr/>
            </p:nvSpPr>
            <p:spPr>
              <a:xfrm>
                <a:off x="1192568" y="4663736"/>
                <a:ext cx="1364476" cy="4167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1FB9F2F-2375-4183-87C7-F2DC1D264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68" y="4663736"/>
                <a:ext cx="1364476" cy="416717"/>
              </a:xfrm>
              <a:prstGeom prst="rect">
                <a:avLst/>
              </a:prstGeom>
              <a:blipFill>
                <a:blip r:embed="rId8"/>
                <a:stretch>
                  <a:fillRect l="-3139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弧 10">
            <a:extLst>
              <a:ext uri="{FF2B5EF4-FFF2-40B4-BE49-F238E27FC236}">
                <a16:creationId xmlns:a16="http://schemas.microsoft.com/office/drawing/2014/main" id="{3FE9D36A-FC17-4FFD-BA4A-A9D9D7FD750D}"/>
              </a:ext>
            </a:extLst>
          </p:cNvPr>
          <p:cNvSpPr/>
          <p:nvPr/>
        </p:nvSpPr>
        <p:spPr>
          <a:xfrm>
            <a:off x="2684501" y="4314548"/>
            <a:ext cx="262885" cy="588886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A9F97B5-7C1E-4981-86D5-A018DBF90C12}"/>
              </a:ext>
            </a:extLst>
          </p:cNvPr>
          <p:cNvSpPr txBox="1"/>
          <p:nvPr/>
        </p:nvSpPr>
        <p:spPr>
          <a:xfrm>
            <a:off x="2893908" y="4337883"/>
            <a:ext cx="119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differently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BB628F2-3B5D-447A-A25A-D217488FD912}"/>
              </a:ext>
            </a:extLst>
          </p:cNvPr>
          <p:cNvCxnSpPr>
            <a:cxnSpLocks/>
          </p:cNvCxnSpPr>
          <p:nvPr/>
        </p:nvCxnSpPr>
        <p:spPr>
          <a:xfrm flipV="1">
            <a:off x="6173035" y="1604209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D010D61-2E17-4AB4-A575-C18C2C865213}"/>
              </a:ext>
            </a:extLst>
          </p:cNvPr>
          <p:cNvCxnSpPr>
            <a:cxnSpLocks/>
          </p:cNvCxnSpPr>
          <p:nvPr/>
        </p:nvCxnSpPr>
        <p:spPr>
          <a:xfrm rot="5400000" flipV="1">
            <a:off x="6245537" y="1712222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A0D41FA-9677-4130-9727-0C23EBC3F051}"/>
                  </a:ext>
                </a:extLst>
              </p:cNvPr>
              <p:cNvSpPr txBox="1"/>
              <p:nvPr/>
            </p:nvSpPr>
            <p:spPr>
              <a:xfrm>
                <a:off x="7575704" y="285151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A0D41FA-9677-4130-9727-0C23EBC3F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704" y="2851519"/>
                <a:ext cx="141705" cy="215444"/>
              </a:xfrm>
              <a:prstGeom prst="rect">
                <a:avLst/>
              </a:prstGeom>
              <a:blipFill>
                <a:blip r:embed="rId9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65434E-88EB-4590-BF1E-6F30D894EC94}"/>
                  </a:ext>
                </a:extLst>
              </p:cNvPr>
              <p:cNvSpPr txBox="1"/>
              <p:nvPr/>
            </p:nvSpPr>
            <p:spPr>
              <a:xfrm>
                <a:off x="6137522" y="135119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65434E-88EB-4590-BF1E-6F30D894E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22" y="1351194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円弧 1">
            <a:extLst>
              <a:ext uri="{FF2B5EF4-FFF2-40B4-BE49-F238E27FC236}">
                <a16:creationId xmlns:a16="http://schemas.microsoft.com/office/drawing/2014/main" id="{91846692-1B93-48CD-BD18-8D0F8982786A}"/>
              </a:ext>
            </a:extLst>
          </p:cNvPr>
          <p:cNvSpPr/>
          <p:nvPr/>
        </p:nvSpPr>
        <p:spPr>
          <a:xfrm rot="5400000">
            <a:off x="2787588" y="-1961967"/>
            <a:ext cx="4767309" cy="4998129"/>
          </a:xfrm>
          <a:prstGeom prst="arc">
            <a:avLst>
              <a:gd name="adj1" fmla="val 17753620"/>
              <a:gd name="adj2" fmla="val 22548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9BE4F897-2B04-40CB-BCB7-366764F08C44}"/>
              </a:ext>
            </a:extLst>
          </p:cNvPr>
          <p:cNvSpPr/>
          <p:nvPr/>
        </p:nvSpPr>
        <p:spPr>
          <a:xfrm rot="16200000" flipH="1">
            <a:off x="4810011" y="-1961894"/>
            <a:ext cx="4767309" cy="4998129"/>
          </a:xfrm>
          <a:prstGeom prst="arc">
            <a:avLst>
              <a:gd name="adj1" fmla="val 17753620"/>
              <a:gd name="adj2" fmla="val 225488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3E4A4FE-D56E-4C25-B5D5-2D4AD4DBBDD0}"/>
                  </a:ext>
                </a:extLst>
              </p:cNvPr>
              <p:cNvSpPr txBox="1"/>
              <p:nvPr/>
            </p:nvSpPr>
            <p:spPr>
              <a:xfrm>
                <a:off x="7251827" y="1281995"/>
                <a:ext cx="9506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3E4A4FE-D56E-4C25-B5D5-2D4AD4DBB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7" y="1281995"/>
                <a:ext cx="95061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E07E25D-448A-47B3-AEC3-8E3699395712}"/>
                  </a:ext>
                </a:extLst>
              </p:cNvPr>
              <p:cNvSpPr txBox="1"/>
              <p:nvPr/>
            </p:nvSpPr>
            <p:spPr>
              <a:xfrm>
                <a:off x="4527876" y="1310034"/>
                <a:ext cx="9506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E07E25D-448A-47B3-AEC3-8E3699395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76" y="1310034"/>
                <a:ext cx="950613" cy="307777"/>
              </a:xfrm>
              <a:prstGeom prst="rect">
                <a:avLst/>
              </a:prstGeom>
              <a:blipFill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3DE3E5-AE6C-48D1-BB9B-4B8F8C465CCC}"/>
                  </a:ext>
                </a:extLst>
              </p:cNvPr>
              <p:cNvSpPr txBox="1"/>
              <p:nvPr/>
            </p:nvSpPr>
            <p:spPr>
              <a:xfrm>
                <a:off x="7306147" y="2015326"/>
                <a:ext cx="1937441" cy="445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3DE3E5-AE6C-48D1-BB9B-4B8F8C465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147" y="2015326"/>
                <a:ext cx="1937441" cy="445891"/>
              </a:xfrm>
              <a:prstGeom prst="rect">
                <a:avLst/>
              </a:prstGeom>
              <a:blipFill>
                <a:blip r:embed="rId1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6A12C-40B0-4CD9-B04A-9CEBF4F004B4}"/>
                  </a:ext>
                </a:extLst>
              </p:cNvPr>
              <p:cNvSpPr txBox="1"/>
              <p:nvPr/>
            </p:nvSpPr>
            <p:spPr>
              <a:xfrm flipH="1">
                <a:off x="6098069" y="2406558"/>
                <a:ext cx="3082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6A12C-40B0-4CD9-B04A-9CEBF4F00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98069" y="2406558"/>
                <a:ext cx="308268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弧 27">
            <a:extLst>
              <a:ext uri="{FF2B5EF4-FFF2-40B4-BE49-F238E27FC236}">
                <a16:creationId xmlns:a16="http://schemas.microsoft.com/office/drawing/2014/main" id="{30A2661C-02BE-4A01-8944-1ADDA822FD0A}"/>
              </a:ext>
            </a:extLst>
          </p:cNvPr>
          <p:cNvSpPr/>
          <p:nvPr/>
        </p:nvSpPr>
        <p:spPr>
          <a:xfrm rot="5400000">
            <a:off x="2594496" y="-3337264"/>
            <a:ext cx="7127291" cy="4998129"/>
          </a:xfrm>
          <a:prstGeom prst="arc">
            <a:avLst>
              <a:gd name="adj1" fmla="val 20347841"/>
              <a:gd name="adj2" fmla="val 21568428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E8172A94-3085-49A3-80C9-28F5E8F3F133}"/>
              </a:ext>
            </a:extLst>
          </p:cNvPr>
          <p:cNvSpPr/>
          <p:nvPr/>
        </p:nvSpPr>
        <p:spPr>
          <a:xfrm rot="16200000" flipH="1">
            <a:off x="2631486" y="-3335784"/>
            <a:ext cx="7127291" cy="4998129"/>
          </a:xfrm>
          <a:prstGeom prst="arc">
            <a:avLst>
              <a:gd name="adj1" fmla="val 20347841"/>
              <a:gd name="adj2" fmla="val 21568428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5440F5E-266E-443C-A065-2ACBD784254F}"/>
                  </a:ext>
                </a:extLst>
              </p:cNvPr>
              <p:cNvSpPr txBox="1"/>
              <p:nvPr/>
            </p:nvSpPr>
            <p:spPr>
              <a:xfrm>
                <a:off x="4646010" y="4240888"/>
                <a:ext cx="3397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The shape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catenary!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5440F5E-266E-443C-A065-2ACBD7842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010" y="4240888"/>
                <a:ext cx="3397725" cy="307777"/>
              </a:xfrm>
              <a:prstGeom prst="rect">
                <a:avLst/>
              </a:prstGeom>
              <a:blipFill>
                <a:blip r:embed="rId15"/>
                <a:stretch>
                  <a:fillRect l="-53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 descr="Catenary - Wikipedia">
            <a:extLst>
              <a:ext uri="{FF2B5EF4-FFF2-40B4-BE49-F238E27FC236}">
                <a16:creationId xmlns:a16="http://schemas.microsoft.com/office/drawing/2014/main" id="{AB1022FA-1628-4DF4-8A8D-0B99898D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72" y="4571997"/>
            <a:ext cx="2565646" cy="19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5A86C51-9213-4C31-B991-0DC1BF8F26C9}"/>
              </a:ext>
            </a:extLst>
          </p:cNvPr>
          <p:cNvSpPr txBox="1"/>
          <p:nvPr/>
        </p:nvSpPr>
        <p:spPr>
          <a:xfrm>
            <a:off x="7664418" y="5039878"/>
            <a:ext cx="1239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mic Sans MS" panose="030F0702030302020204" pitchFamily="66" charset="0"/>
              </a:rPr>
              <a:t>(Catenary comes from the </a:t>
            </a:r>
            <a:r>
              <a:rPr lang="en-US" sz="1050" dirty="0" err="1">
                <a:latin typeface="Comic Sans MS" panose="030F0702030302020204" pitchFamily="66" charset="0"/>
              </a:rPr>
              <a:t>latin</a:t>
            </a:r>
            <a:r>
              <a:rPr lang="en-US" sz="1050" dirty="0">
                <a:latin typeface="Comic Sans MS" panose="030F0702030302020204" pitchFamily="66" charset="0"/>
              </a:rPr>
              <a:t> word </a:t>
            </a:r>
            <a:r>
              <a:rPr lang="en-GB" sz="1050" i="1" dirty="0" err="1"/>
              <a:t>catēna</a:t>
            </a:r>
            <a:r>
              <a:rPr lang="en-US" sz="1050" dirty="0">
                <a:latin typeface="Comic Sans MS" panose="030F0702030302020204" pitchFamily="66" charset="0"/>
              </a:rPr>
              <a:t>, meaning ‘chain’)</a:t>
            </a:r>
            <a:endParaRPr lang="en-GB" sz="1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6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/>
      <p:bldP spid="15" grpId="0"/>
      <p:bldP spid="16" grpId="0"/>
      <p:bldP spid="2" grpId="0" animBg="1"/>
      <p:bldP spid="17" grpId="0" animBg="1"/>
      <p:bldP spid="19" grpId="0"/>
      <p:bldP spid="20" grpId="0"/>
      <p:bldP spid="23" grpId="0"/>
      <p:bldP spid="24" grpId="0"/>
      <p:bldP spid="28" grpId="0" animBg="1"/>
      <p:bldP spid="29" grpId="0" animBg="1"/>
      <p:bldP spid="7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A14B8BA8-25A6-498B-B3E3-72495EBDB3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115" t="18920" r="24100" b="14966"/>
          <a:stretch/>
        </p:blipFill>
        <p:spPr>
          <a:xfrm>
            <a:off x="280657" y="2534971"/>
            <a:ext cx="3476531" cy="3943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B98439-E087-465A-ACDE-D4E44879B0EE}"/>
                  </a:ext>
                </a:extLst>
              </p:cNvPr>
              <p:cNvSpPr txBox="1"/>
              <p:nvPr/>
            </p:nvSpPr>
            <p:spPr>
              <a:xfrm>
                <a:off x="2833734" y="2236206"/>
                <a:ext cx="1064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B98439-E087-465A-ACDE-D4E44879B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734" y="2236206"/>
                <a:ext cx="1064586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9F8DA8C-CB53-4E1C-A4D9-7583660D84B1}"/>
                  </a:ext>
                </a:extLst>
              </p:cNvPr>
              <p:cNvSpPr txBox="1"/>
              <p:nvPr/>
            </p:nvSpPr>
            <p:spPr>
              <a:xfrm>
                <a:off x="5720283" y="1265977"/>
                <a:ext cx="1405449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9F8DA8C-CB53-4E1C-A4D9-7583660D8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283" y="1265977"/>
                <a:ext cx="1405449" cy="413318"/>
              </a:xfrm>
              <a:prstGeom prst="rect">
                <a:avLst/>
              </a:prstGeom>
              <a:blipFill>
                <a:blip r:embed="rId9"/>
                <a:stretch>
                  <a:fillRect l="-259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F3D5AE4-5025-4B7D-9BEC-98B1762CA2E4}"/>
              </a:ext>
            </a:extLst>
          </p:cNvPr>
          <p:cNvCxnSpPr>
            <a:cxnSpLocks/>
          </p:cNvCxnSpPr>
          <p:nvPr/>
        </p:nvCxnSpPr>
        <p:spPr>
          <a:xfrm flipH="1">
            <a:off x="5857592" y="3037315"/>
            <a:ext cx="646897" cy="4392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C7DD7A5-3A8C-4130-8434-1520C7C822C6}"/>
                  </a:ext>
                </a:extLst>
              </p:cNvPr>
              <p:cNvSpPr txBox="1"/>
              <p:nvPr/>
            </p:nvSpPr>
            <p:spPr>
              <a:xfrm>
                <a:off x="6209171" y="1845399"/>
                <a:ext cx="912493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C7DD7A5-3A8C-4130-8434-1520C7C82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71" y="1845399"/>
                <a:ext cx="912493" cy="413318"/>
              </a:xfrm>
              <a:prstGeom prst="rect">
                <a:avLst/>
              </a:prstGeom>
              <a:blipFill>
                <a:blip r:embed="rId10"/>
                <a:stretch>
                  <a:fillRect l="-2013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D176B1D-CBE6-4B35-AE13-BCF82E205654}"/>
                  </a:ext>
                </a:extLst>
              </p:cNvPr>
              <p:cNvSpPr txBox="1"/>
              <p:nvPr/>
            </p:nvSpPr>
            <p:spPr>
              <a:xfrm>
                <a:off x="6218224" y="2461034"/>
                <a:ext cx="917302" cy="41472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D176B1D-CBE6-4B35-AE13-BCF82E205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224" y="2461034"/>
                <a:ext cx="917302" cy="414729"/>
              </a:xfrm>
              <a:prstGeom prst="rect">
                <a:avLst/>
              </a:prstGeom>
              <a:blipFill>
                <a:blip r:embed="rId11"/>
                <a:stretch>
                  <a:fillRect l="-1325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2974AE2-24B7-4BAF-A20E-4970571CB34D}"/>
                  </a:ext>
                </a:extLst>
              </p:cNvPr>
              <p:cNvSpPr txBox="1"/>
              <p:nvPr/>
            </p:nvSpPr>
            <p:spPr>
              <a:xfrm>
                <a:off x="4535785" y="2996697"/>
                <a:ext cx="16231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2974AE2-24B7-4BAF-A20E-4970571CB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785" y="2996697"/>
                <a:ext cx="1623137" cy="307777"/>
              </a:xfrm>
              <a:prstGeom prst="rect">
                <a:avLst/>
              </a:prstGeom>
              <a:blipFill>
                <a:blip r:embed="rId12"/>
                <a:stretch>
                  <a:fillRect l="-112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2BF679F-A909-42B0-9969-7B94CD787FE0}"/>
                  </a:ext>
                </a:extLst>
              </p:cNvPr>
              <p:cNvSpPr txBox="1"/>
              <p:nvPr/>
            </p:nvSpPr>
            <p:spPr>
              <a:xfrm>
                <a:off x="5447170" y="3600262"/>
                <a:ext cx="416140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2BF679F-A909-42B0-9969-7B94CD787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70" y="3600262"/>
                <a:ext cx="416140" cy="413318"/>
              </a:xfrm>
              <a:prstGeom prst="rect">
                <a:avLst/>
              </a:prstGeom>
              <a:blipFill>
                <a:blip r:embed="rId13"/>
                <a:stretch>
                  <a:fillRect l="-5882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B32AB3D8-60B9-429F-B9C2-239AA7DFD0AB}"/>
              </a:ext>
            </a:extLst>
          </p:cNvPr>
          <p:cNvCxnSpPr>
            <a:cxnSpLocks/>
          </p:cNvCxnSpPr>
          <p:nvPr/>
        </p:nvCxnSpPr>
        <p:spPr>
          <a:xfrm>
            <a:off x="6915338" y="3026753"/>
            <a:ext cx="646897" cy="4392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C6F502C-AC9F-454B-84D3-13ADF83DD230}"/>
                  </a:ext>
                </a:extLst>
              </p:cNvPr>
              <p:cNvSpPr txBox="1"/>
              <p:nvPr/>
            </p:nvSpPr>
            <p:spPr>
              <a:xfrm>
                <a:off x="7224663" y="2996696"/>
                <a:ext cx="17048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C6F502C-AC9F-454B-84D3-13ADF83DD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63" y="2996696"/>
                <a:ext cx="1704890" cy="307777"/>
              </a:xfrm>
              <a:prstGeom prst="rect">
                <a:avLst/>
              </a:prstGeom>
              <a:blipFill>
                <a:blip r:embed="rId14"/>
                <a:stretch>
                  <a:fillRect l="-107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6DCD98E-0A6E-4628-8513-87BE5F4F7518}"/>
                  </a:ext>
                </a:extLst>
              </p:cNvPr>
              <p:cNvSpPr txBox="1"/>
              <p:nvPr/>
            </p:nvSpPr>
            <p:spPr>
              <a:xfrm>
                <a:off x="7194489" y="3591209"/>
                <a:ext cx="675954" cy="40472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6DCD98E-0A6E-4628-8513-87BE5F4F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489" y="3591209"/>
                <a:ext cx="675954" cy="404726"/>
              </a:xfrm>
              <a:prstGeom prst="rect">
                <a:avLst/>
              </a:prstGeom>
              <a:blipFill>
                <a:blip r:embed="rId15"/>
                <a:stretch>
                  <a:fillRect l="-2703" b="-1194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52A89F2-68B9-48EF-B910-13B9FE81770B}"/>
                  </a:ext>
                </a:extLst>
              </p:cNvPr>
              <p:cNvSpPr txBox="1"/>
              <p:nvPr/>
            </p:nvSpPr>
            <p:spPr>
              <a:xfrm>
                <a:off x="7203543" y="4170630"/>
                <a:ext cx="671146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52A89F2-68B9-48EF-B910-13B9FE817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543" y="4170630"/>
                <a:ext cx="671146" cy="413318"/>
              </a:xfrm>
              <a:prstGeom prst="rect">
                <a:avLst/>
              </a:prstGeom>
              <a:blipFill>
                <a:blip r:embed="rId16"/>
                <a:stretch>
                  <a:fillRect l="-3636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円弧 39">
            <a:extLst>
              <a:ext uri="{FF2B5EF4-FFF2-40B4-BE49-F238E27FC236}">
                <a16:creationId xmlns:a16="http://schemas.microsoft.com/office/drawing/2014/main" id="{61E8DE64-3397-41BD-BBF8-D50FC8FEF94C}"/>
              </a:ext>
            </a:extLst>
          </p:cNvPr>
          <p:cNvSpPr/>
          <p:nvPr/>
        </p:nvSpPr>
        <p:spPr>
          <a:xfrm>
            <a:off x="7036363" y="1498384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1EED4DE-08AF-446F-B6DD-1B1353356C4F}"/>
              </a:ext>
            </a:extLst>
          </p:cNvPr>
          <p:cNvSpPr txBox="1"/>
          <p:nvPr/>
        </p:nvSpPr>
        <p:spPr>
          <a:xfrm>
            <a:off x="7337751" y="1611381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Separate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円弧 41">
            <a:extLst>
              <a:ext uri="{FF2B5EF4-FFF2-40B4-BE49-F238E27FC236}">
                <a16:creationId xmlns:a16="http://schemas.microsoft.com/office/drawing/2014/main" id="{B954D5B6-42D6-419D-AC44-209C2E1D2C41}"/>
              </a:ext>
            </a:extLst>
          </p:cNvPr>
          <p:cNvSpPr/>
          <p:nvPr/>
        </p:nvSpPr>
        <p:spPr>
          <a:xfrm>
            <a:off x="7080121" y="2121565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D55EEE0-B60F-4199-B7CC-74EF867083BB}"/>
              </a:ext>
            </a:extLst>
          </p:cNvPr>
          <p:cNvSpPr txBox="1"/>
          <p:nvPr/>
        </p:nvSpPr>
        <p:spPr>
          <a:xfrm>
            <a:off x="7319644" y="2199856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9739DC1-6713-4741-97D2-0D5A8BD19D86}"/>
                  </a:ext>
                </a:extLst>
              </p:cNvPr>
              <p:cNvSpPr txBox="1"/>
              <p:nvPr/>
            </p:nvSpPr>
            <p:spPr>
              <a:xfrm>
                <a:off x="4237022" y="4662400"/>
                <a:ext cx="4816444" cy="555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sides of the graph tend towards the graphs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(left)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(right)</a:t>
                </a: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9739DC1-6713-4741-97D2-0D5A8BD19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22" y="4662400"/>
                <a:ext cx="4816444" cy="555665"/>
              </a:xfrm>
              <a:prstGeom prst="rect">
                <a:avLst/>
              </a:prstGeom>
              <a:blipFill>
                <a:blip r:embed="rId17"/>
                <a:stretch>
                  <a:fillRect t="-1099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7791DA0-94B2-4554-A43C-9F5131950545}"/>
                  </a:ext>
                </a:extLst>
              </p:cNvPr>
              <p:cNvSpPr txBox="1"/>
              <p:nvPr/>
            </p:nvSpPr>
            <p:spPr>
              <a:xfrm>
                <a:off x="5584481" y="5330848"/>
                <a:ext cx="23463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Also, for any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(same as for the sine graph)</a:t>
                </a: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7791DA0-94B2-4554-A43C-9F5131950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81" y="5330848"/>
                <a:ext cx="2346355" cy="646331"/>
              </a:xfrm>
              <a:prstGeom prst="rect">
                <a:avLst/>
              </a:prstGeom>
              <a:blipFill>
                <a:blip r:embed="rId18"/>
                <a:stretch>
                  <a:fillRect b="-5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FDB8DC9-8148-4EDD-B257-67A6DB17E8EE}"/>
                  </a:ext>
                </a:extLst>
              </p:cNvPr>
              <p:cNvSpPr txBox="1"/>
              <p:nvPr/>
            </p:nvSpPr>
            <p:spPr>
              <a:xfrm>
                <a:off x="4479959" y="6093974"/>
                <a:ext cx="4410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means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an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odd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function (has rotational symmetry about the origin)</a:t>
                </a: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FDB8DC9-8148-4EDD-B257-67A6DB17E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959" y="6093974"/>
                <a:ext cx="4410544" cy="461665"/>
              </a:xfrm>
              <a:prstGeom prst="rect">
                <a:avLst/>
              </a:prstGeom>
              <a:blipFill>
                <a:blip r:embed="rId1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D532339-22C9-4453-BF0F-0EF31068923A}"/>
                  </a:ext>
                </a:extLst>
              </p:cNvPr>
              <p:cNvSpPr txBox="1"/>
              <p:nvPr/>
            </p:nvSpPr>
            <p:spPr>
              <a:xfrm>
                <a:off x="1926881" y="2289019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D532339-22C9-4453-BF0F-0EF310689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881" y="2289019"/>
                <a:ext cx="144142" cy="215444"/>
              </a:xfrm>
              <a:prstGeom prst="rect">
                <a:avLst/>
              </a:prstGeom>
              <a:blipFill>
                <a:blip r:embed="rId20"/>
                <a:stretch>
                  <a:fillRect l="-29167" r="-25000" b="-222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0DC1CF2-ED90-4773-B20E-4E6A281B53C3}"/>
                  </a:ext>
                </a:extLst>
              </p:cNvPr>
              <p:cNvSpPr txBox="1"/>
              <p:nvPr/>
            </p:nvSpPr>
            <p:spPr>
              <a:xfrm>
                <a:off x="3791894" y="4353207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0DC1CF2-ED90-4773-B20E-4E6A281B5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94" y="4353207"/>
                <a:ext cx="144142" cy="215444"/>
              </a:xfrm>
              <a:prstGeom prst="rect">
                <a:avLst/>
              </a:prstGeom>
              <a:blipFill>
                <a:blip r:embed="rId21"/>
                <a:stretch>
                  <a:fillRect l="-16667" r="-8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59473C2-0A44-4E09-AF42-0E6F88A0B159}"/>
              </a:ext>
            </a:extLst>
          </p:cNvPr>
          <p:cNvSpPr txBox="1"/>
          <p:nvPr/>
        </p:nvSpPr>
        <p:spPr>
          <a:xfrm>
            <a:off x="147657" y="6483936"/>
            <a:ext cx="1237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omic Sans MS" panose="030F0702030302020204" pitchFamily="66" charset="0"/>
                <a:sym typeface="Wingdings" panose="05000000000000000000" pitchFamily="2" charset="2"/>
              </a:rPr>
              <a:t>(Drawn using Desmos)</a:t>
            </a:r>
            <a:endParaRPr lang="en-GB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21" grpId="0"/>
      <p:bldP spid="35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/>
      <p:bldP spid="44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07" y="2351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CBB80C0-17E6-44ED-AB45-3CD510617A0D}"/>
                  </a:ext>
                </a:extLst>
              </p:cNvPr>
              <p:cNvSpPr txBox="1"/>
              <p:nvPr/>
            </p:nvSpPr>
            <p:spPr>
              <a:xfrm>
                <a:off x="506027" y="1677880"/>
                <a:ext cx="23599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equation:</a:t>
                </a:r>
              </a:p>
              <a:p>
                <a:endParaRPr lang="en-US" sz="1600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CBB80C0-17E6-44ED-AB45-3CD510617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7" y="1677880"/>
                <a:ext cx="2359941" cy="830997"/>
              </a:xfrm>
              <a:prstGeom prst="rect">
                <a:avLst/>
              </a:prstGeom>
              <a:blipFill>
                <a:blip r:embed="rId2"/>
                <a:stretch>
                  <a:fillRect l="-2067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648FB7-63CB-427E-9506-D52C7FE1AC0D}"/>
              </a:ext>
            </a:extLst>
          </p:cNvPr>
          <p:cNvSpPr txBox="1"/>
          <p:nvPr/>
        </p:nvSpPr>
        <p:spPr>
          <a:xfrm>
            <a:off x="461638" y="3666477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2) Show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B43C7DA-3DEC-4C19-A4AE-99EB402AF941}"/>
                  </a:ext>
                </a:extLst>
              </p:cNvPr>
              <p:cNvSpPr txBox="1"/>
              <p:nvPr/>
            </p:nvSpPr>
            <p:spPr>
              <a:xfrm>
                <a:off x="989860" y="4065973"/>
                <a:ext cx="1717906" cy="462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B43C7DA-3DEC-4C19-A4AE-99EB402AF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0" y="4065973"/>
                <a:ext cx="1717906" cy="4626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956EEE-BE16-4AF5-9E52-EEF26AFCA67C}"/>
              </a:ext>
            </a:extLst>
          </p:cNvPr>
          <p:cNvSpPr txBox="1"/>
          <p:nvPr/>
        </p:nvSpPr>
        <p:spPr>
          <a:xfrm>
            <a:off x="4502458" y="1688236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3) Show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AE865AE-3704-4675-8028-0755700B937D}"/>
                  </a:ext>
                </a:extLst>
              </p:cNvPr>
              <p:cNvSpPr txBox="1"/>
              <p:nvPr/>
            </p:nvSpPr>
            <p:spPr>
              <a:xfrm>
                <a:off x="5162365" y="2059620"/>
                <a:ext cx="2374753" cy="532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AE865AE-3704-4675-8028-0755700B9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365" y="2059620"/>
                <a:ext cx="2374753" cy="532069"/>
              </a:xfrm>
              <a:prstGeom prst="rect">
                <a:avLst/>
              </a:prstGeom>
              <a:blipFill>
                <a:blip r:embed="rId4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FCC59CC-7B5C-4934-8F27-1231442A50A0}"/>
                  </a:ext>
                </a:extLst>
              </p:cNvPr>
              <p:cNvSpPr txBox="1"/>
              <p:nvPr/>
            </p:nvSpPr>
            <p:spPr>
              <a:xfrm>
                <a:off x="2055181" y="2778710"/>
                <a:ext cx="872803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FCC59CC-7B5C-4934-8F27-1231442A5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81" y="2778710"/>
                <a:ext cx="872803" cy="516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27E3EA-8C90-4077-A45F-2615BDEFD22C}"/>
              </a:ext>
            </a:extLst>
          </p:cNvPr>
          <p:cNvSpPr txBox="1"/>
          <p:nvPr/>
        </p:nvSpPr>
        <p:spPr>
          <a:xfrm>
            <a:off x="1842117" y="4811696"/>
            <a:ext cx="159017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Correctly shown!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DDD102-C564-41B3-BAE4-214CB902A588}"/>
              </a:ext>
            </a:extLst>
          </p:cNvPr>
          <p:cNvSpPr txBox="1"/>
          <p:nvPr/>
        </p:nvSpPr>
        <p:spPr>
          <a:xfrm>
            <a:off x="5899212" y="2840853"/>
            <a:ext cx="159017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Correctly shown!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9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B98439-E087-465A-ACDE-D4E44879B0EE}"/>
                  </a:ext>
                </a:extLst>
              </p:cNvPr>
              <p:cNvSpPr txBox="1"/>
              <p:nvPr/>
            </p:nvSpPr>
            <p:spPr>
              <a:xfrm>
                <a:off x="2924269" y="2290526"/>
                <a:ext cx="1085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B98439-E087-465A-ACDE-D4E44879B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269" y="2290526"/>
                <a:ext cx="1085425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D532339-22C9-4453-BF0F-0EF31068923A}"/>
                  </a:ext>
                </a:extLst>
              </p:cNvPr>
              <p:cNvSpPr txBox="1"/>
              <p:nvPr/>
            </p:nvSpPr>
            <p:spPr>
              <a:xfrm>
                <a:off x="1963095" y="2334286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D532339-22C9-4453-BF0F-0EF310689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095" y="2334286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2285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0DC1CF2-ED90-4773-B20E-4E6A281B53C3}"/>
                  </a:ext>
                </a:extLst>
              </p:cNvPr>
              <p:cNvSpPr txBox="1"/>
              <p:nvPr/>
            </p:nvSpPr>
            <p:spPr>
              <a:xfrm>
                <a:off x="3746627" y="5901351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0DC1CF2-ED90-4773-B20E-4E6A281B5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627" y="5901351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21739" r="-869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FDCD6801-9E91-4300-956B-66A7E106AC9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672" t="15169" r="20793" b="8466"/>
          <a:stretch/>
        </p:blipFill>
        <p:spPr>
          <a:xfrm>
            <a:off x="307818" y="2589291"/>
            <a:ext cx="3399720" cy="3693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B6BCB93-A425-4FC4-A951-3FD97E2F1B3F}"/>
                  </a:ext>
                </a:extLst>
              </p:cNvPr>
              <p:cNvSpPr txBox="1"/>
              <p:nvPr/>
            </p:nvSpPr>
            <p:spPr>
              <a:xfrm>
                <a:off x="5720283" y="1265977"/>
                <a:ext cx="1426288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B6BCB93-A425-4FC4-A951-3FD97E2F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283" y="1265977"/>
                <a:ext cx="1426288" cy="413318"/>
              </a:xfrm>
              <a:prstGeom prst="rect">
                <a:avLst/>
              </a:prstGeom>
              <a:blipFill>
                <a:blip r:embed="rId11"/>
                <a:stretch>
                  <a:fillRect l="-1282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CF2772-8D93-4319-8270-34442D58FDF6}"/>
              </a:ext>
            </a:extLst>
          </p:cNvPr>
          <p:cNvCxnSpPr>
            <a:cxnSpLocks/>
          </p:cNvCxnSpPr>
          <p:nvPr/>
        </p:nvCxnSpPr>
        <p:spPr>
          <a:xfrm flipH="1">
            <a:off x="5857592" y="3037315"/>
            <a:ext cx="646897" cy="4392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61A17B26-4AA9-4818-B730-BD28030752EF}"/>
                  </a:ext>
                </a:extLst>
              </p:cNvPr>
              <p:cNvSpPr txBox="1"/>
              <p:nvPr/>
            </p:nvSpPr>
            <p:spPr>
              <a:xfrm>
                <a:off x="6209171" y="1845399"/>
                <a:ext cx="912493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61A17B26-4AA9-4818-B730-BD280307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71" y="1845399"/>
                <a:ext cx="912493" cy="413318"/>
              </a:xfrm>
              <a:prstGeom prst="rect">
                <a:avLst/>
              </a:prstGeom>
              <a:blipFill>
                <a:blip r:embed="rId12"/>
                <a:stretch>
                  <a:fillRect l="-2013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DECE753-A07F-4FE5-BB18-9DCAEC880765}"/>
                  </a:ext>
                </a:extLst>
              </p:cNvPr>
              <p:cNvSpPr txBox="1"/>
              <p:nvPr/>
            </p:nvSpPr>
            <p:spPr>
              <a:xfrm>
                <a:off x="6218224" y="2461034"/>
                <a:ext cx="917302" cy="41472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DECE753-A07F-4FE5-BB18-9DCAEC880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224" y="2461034"/>
                <a:ext cx="917302" cy="414729"/>
              </a:xfrm>
              <a:prstGeom prst="rect">
                <a:avLst/>
              </a:prstGeom>
              <a:blipFill>
                <a:blip r:embed="rId13"/>
                <a:stretch>
                  <a:fillRect l="-1325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5C24264-2D87-46EE-9191-1A797B4A592B}"/>
                  </a:ext>
                </a:extLst>
              </p:cNvPr>
              <p:cNvSpPr txBox="1"/>
              <p:nvPr/>
            </p:nvSpPr>
            <p:spPr>
              <a:xfrm>
                <a:off x="4535785" y="2996697"/>
                <a:ext cx="16231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5C24264-2D87-46EE-9191-1A797B4A5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785" y="2996697"/>
                <a:ext cx="1623137" cy="307777"/>
              </a:xfrm>
              <a:prstGeom prst="rect">
                <a:avLst/>
              </a:prstGeom>
              <a:blipFill>
                <a:blip r:embed="rId14"/>
                <a:stretch>
                  <a:fillRect l="-112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92B3761-F40A-4593-9A35-9DF2DF89C6F8}"/>
                  </a:ext>
                </a:extLst>
              </p:cNvPr>
              <p:cNvSpPr txBox="1"/>
              <p:nvPr/>
            </p:nvSpPr>
            <p:spPr>
              <a:xfrm>
                <a:off x="5447170" y="3600262"/>
                <a:ext cx="416140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92B3761-F40A-4593-9A35-9DF2DF89C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70" y="3600262"/>
                <a:ext cx="416140" cy="413318"/>
              </a:xfrm>
              <a:prstGeom prst="rect">
                <a:avLst/>
              </a:prstGeom>
              <a:blipFill>
                <a:blip r:embed="rId15"/>
                <a:stretch>
                  <a:fillRect l="-5882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9453EAB2-741A-40E5-99EF-90D420AAF03B}"/>
              </a:ext>
            </a:extLst>
          </p:cNvPr>
          <p:cNvCxnSpPr>
            <a:cxnSpLocks/>
          </p:cNvCxnSpPr>
          <p:nvPr/>
        </p:nvCxnSpPr>
        <p:spPr>
          <a:xfrm>
            <a:off x="6915338" y="3026753"/>
            <a:ext cx="646897" cy="4392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507DC0B6-6DAD-4D49-8A9D-B33E7EC07551}"/>
                  </a:ext>
                </a:extLst>
              </p:cNvPr>
              <p:cNvSpPr txBox="1"/>
              <p:nvPr/>
            </p:nvSpPr>
            <p:spPr>
              <a:xfrm>
                <a:off x="7224663" y="2996696"/>
                <a:ext cx="17048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507DC0B6-6DAD-4D49-8A9D-B33E7EC07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63" y="2996696"/>
                <a:ext cx="1704890" cy="307777"/>
              </a:xfrm>
              <a:prstGeom prst="rect">
                <a:avLst/>
              </a:prstGeom>
              <a:blipFill>
                <a:blip r:embed="rId16"/>
                <a:stretch>
                  <a:fillRect l="-107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9B9DE29-C979-4C3F-B3AC-61E5610100ED}"/>
                  </a:ext>
                </a:extLst>
              </p:cNvPr>
              <p:cNvSpPr txBox="1"/>
              <p:nvPr/>
            </p:nvSpPr>
            <p:spPr>
              <a:xfrm>
                <a:off x="7194489" y="3591209"/>
                <a:ext cx="508152" cy="40472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9B9DE29-C979-4C3F-B3AC-61E561010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489" y="3591209"/>
                <a:ext cx="508152" cy="404726"/>
              </a:xfrm>
              <a:prstGeom prst="rect">
                <a:avLst/>
              </a:prstGeom>
              <a:blipFill>
                <a:blip r:embed="rId17"/>
                <a:stretch>
                  <a:fillRect l="-3571" b="-1194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9FDE1CCE-2B94-4A43-A3E6-A0F671F7169E}"/>
                  </a:ext>
                </a:extLst>
              </p:cNvPr>
              <p:cNvSpPr txBox="1"/>
              <p:nvPr/>
            </p:nvSpPr>
            <p:spPr>
              <a:xfrm>
                <a:off x="7203543" y="4170630"/>
                <a:ext cx="503343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9FDE1CCE-2B94-4A43-A3E6-A0F671F71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543" y="4170630"/>
                <a:ext cx="503343" cy="413318"/>
              </a:xfrm>
              <a:prstGeom prst="rect">
                <a:avLst/>
              </a:prstGeom>
              <a:blipFill>
                <a:blip r:embed="rId18"/>
                <a:stretch>
                  <a:fillRect l="-4878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円弧 59">
            <a:extLst>
              <a:ext uri="{FF2B5EF4-FFF2-40B4-BE49-F238E27FC236}">
                <a16:creationId xmlns:a16="http://schemas.microsoft.com/office/drawing/2014/main" id="{55D9410D-B8EF-486E-BD5F-B6691EE87871}"/>
              </a:ext>
            </a:extLst>
          </p:cNvPr>
          <p:cNvSpPr/>
          <p:nvPr/>
        </p:nvSpPr>
        <p:spPr>
          <a:xfrm>
            <a:off x="7036363" y="1498384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5165B5B-DA91-436B-B47D-AB03734D6BDE}"/>
              </a:ext>
            </a:extLst>
          </p:cNvPr>
          <p:cNvSpPr txBox="1"/>
          <p:nvPr/>
        </p:nvSpPr>
        <p:spPr>
          <a:xfrm>
            <a:off x="7337751" y="1611381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Separate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円弧 61">
            <a:extLst>
              <a:ext uri="{FF2B5EF4-FFF2-40B4-BE49-F238E27FC236}">
                <a16:creationId xmlns:a16="http://schemas.microsoft.com/office/drawing/2014/main" id="{B2045932-5203-4903-AC77-482845BC574E}"/>
              </a:ext>
            </a:extLst>
          </p:cNvPr>
          <p:cNvSpPr/>
          <p:nvPr/>
        </p:nvSpPr>
        <p:spPr>
          <a:xfrm>
            <a:off x="7080121" y="2121565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1788365-D85F-4581-90B1-9C4B0C1DFB2C}"/>
              </a:ext>
            </a:extLst>
          </p:cNvPr>
          <p:cNvSpPr txBox="1"/>
          <p:nvPr/>
        </p:nvSpPr>
        <p:spPr>
          <a:xfrm>
            <a:off x="7319644" y="2199856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57A709F2-FACB-4B6F-A771-99794CCFE291}"/>
                  </a:ext>
                </a:extLst>
              </p:cNvPr>
              <p:cNvSpPr txBox="1"/>
              <p:nvPr/>
            </p:nvSpPr>
            <p:spPr>
              <a:xfrm>
                <a:off x="4237022" y="4662400"/>
                <a:ext cx="4816444" cy="555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sides of the graph tend towards the graphs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(left)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(right)</a:t>
                </a: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57A709F2-FACB-4B6F-A771-99794CCFE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22" y="4662400"/>
                <a:ext cx="4816444" cy="555665"/>
              </a:xfrm>
              <a:prstGeom prst="rect">
                <a:avLst/>
              </a:prstGeom>
              <a:blipFill>
                <a:blip r:embed="rId19"/>
                <a:stretch>
                  <a:fillRect t="-1099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99ADF5B8-ADE1-4070-9D9D-59522D380BE5}"/>
                  </a:ext>
                </a:extLst>
              </p:cNvPr>
              <p:cNvSpPr txBox="1"/>
              <p:nvPr/>
            </p:nvSpPr>
            <p:spPr>
              <a:xfrm>
                <a:off x="5584481" y="5330848"/>
                <a:ext cx="23463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Also, for any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(same as for the cosine graph)</a:t>
                </a: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99ADF5B8-ADE1-4070-9D9D-59522D380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81" y="5330848"/>
                <a:ext cx="2346355" cy="646331"/>
              </a:xfrm>
              <a:prstGeom prst="rect">
                <a:avLst/>
              </a:prstGeom>
              <a:blipFill>
                <a:blip r:embed="rId20"/>
                <a:stretch>
                  <a:fillRect b="-5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A07B6728-612E-427A-B642-C632DD71AB76}"/>
                  </a:ext>
                </a:extLst>
              </p:cNvPr>
              <p:cNvSpPr txBox="1"/>
              <p:nvPr/>
            </p:nvSpPr>
            <p:spPr>
              <a:xfrm>
                <a:off x="4479959" y="6093974"/>
                <a:ext cx="4410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means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an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even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function (has reflection symmetry in the y-axis)</a:t>
                </a: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A07B6728-612E-427A-B642-C632DD71A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959" y="6093974"/>
                <a:ext cx="4410544" cy="461665"/>
              </a:xfrm>
              <a:prstGeom prst="rect">
                <a:avLst/>
              </a:prstGeom>
              <a:blipFill>
                <a:blip r:embed="rId21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C81BBA-6D18-415B-BB7E-9B1FE50C4C9F}"/>
              </a:ext>
            </a:extLst>
          </p:cNvPr>
          <p:cNvSpPr txBox="1"/>
          <p:nvPr/>
        </p:nvSpPr>
        <p:spPr>
          <a:xfrm>
            <a:off x="147657" y="6288627"/>
            <a:ext cx="1237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omic Sans MS" panose="030F0702030302020204" pitchFamily="66" charset="0"/>
                <a:sym typeface="Wingdings" panose="05000000000000000000" pitchFamily="2" charset="2"/>
              </a:rPr>
              <a:t>(Drawn using Desmos)</a:t>
            </a:r>
            <a:endParaRPr lang="en-GB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9" grpId="0"/>
      <p:bldP spid="52" grpId="0"/>
      <p:bldP spid="53" grpId="0"/>
      <p:bldP spid="54" grpId="0"/>
      <p:bldP spid="57" grpId="0"/>
      <p:bldP spid="58" grpId="0"/>
      <p:bldP spid="59" grpId="0"/>
      <p:bldP spid="60" grpId="0" animBg="1"/>
      <p:bldP spid="61" grpId="0"/>
      <p:bldP spid="62" grpId="0" animBg="1"/>
      <p:bldP spid="63" grpId="0"/>
      <p:bldP spid="64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5D66C5F-8972-48D0-900B-3582A0A63925}"/>
                  </a:ext>
                </a:extLst>
              </p:cNvPr>
              <p:cNvSpPr txBox="1"/>
              <p:nvPr/>
            </p:nvSpPr>
            <p:spPr>
              <a:xfrm>
                <a:off x="1012054" y="3033489"/>
                <a:ext cx="1491449" cy="50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5D66C5F-8972-48D0-900B-3582A0A63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54" y="3033489"/>
                <a:ext cx="1491449" cy="501419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2E02E108-A150-47A8-9EAB-41D9ED4593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532" y="1192947"/>
            <a:ext cx="2207917" cy="25526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3D6CE53-18FB-4334-B2BD-C4ADFB38D0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7377" y="1189608"/>
            <a:ext cx="2366324" cy="2549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8DFAFBB-6464-460F-BE4A-0E4E2D0A4C75}"/>
                  </a:ext>
                </a:extLst>
              </p:cNvPr>
              <p:cNvSpPr txBox="1"/>
              <p:nvPr/>
            </p:nvSpPr>
            <p:spPr>
              <a:xfrm>
                <a:off x="1047566" y="3604335"/>
                <a:ext cx="1416734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8DFAFBB-6464-460F-BE4A-0E4E2D0A4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6" y="3604335"/>
                <a:ext cx="1416734" cy="501419"/>
              </a:xfrm>
              <a:prstGeom prst="rect">
                <a:avLst/>
              </a:prstGeom>
              <a:blipFill>
                <a:blip r:embed="rId1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487C2DB-3493-4980-8311-31982E674856}"/>
                  </a:ext>
                </a:extLst>
              </p:cNvPr>
              <p:cNvSpPr txBox="1"/>
              <p:nvPr/>
            </p:nvSpPr>
            <p:spPr>
              <a:xfrm>
                <a:off x="1589104" y="4119240"/>
                <a:ext cx="50866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487C2DB-3493-4980-8311-31982E674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104" y="4119240"/>
                <a:ext cx="508664" cy="495649"/>
              </a:xfrm>
              <a:prstGeom prst="rect">
                <a:avLst/>
              </a:prstGeom>
              <a:blipFill>
                <a:blip r:embed="rId1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E67053C-5FBD-4AB3-A236-7542E6388F92}"/>
                  </a:ext>
                </a:extLst>
              </p:cNvPr>
              <p:cNvSpPr txBox="1"/>
              <p:nvPr/>
            </p:nvSpPr>
            <p:spPr>
              <a:xfrm>
                <a:off x="1589103" y="4687410"/>
                <a:ext cx="508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E67053C-5FBD-4AB3-A236-7542E6388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103" y="4687410"/>
                <a:ext cx="50866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>
            <a:extLst>
              <a:ext uri="{FF2B5EF4-FFF2-40B4-BE49-F238E27FC236}">
                <a16:creationId xmlns:a16="http://schemas.microsoft.com/office/drawing/2014/main" id="{26792C02-923D-47E3-AB07-E03D40ED2207}"/>
              </a:ext>
            </a:extLst>
          </p:cNvPr>
          <p:cNvSpPr/>
          <p:nvPr/>
        </p:nvSpPr>
        <p:spPr>
          <a:xfrm>
            <a:off x="2322321" y="3886477"/>
            <a:ext cx="278836" cy="49021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5A5E9C6-F36F-4192-92DA-31923D594C02}"/>
                  </a:ext>
                </a:extLst>
              </p:cNvPr>
              <p:cNvSpPr txBox="1"/>
              <p:nvPr/>
            </p:nvSpPr>
            <p:spPr>
              <a:xfrm>
                <a:off x="2463911" y="3324771"/>
                <a:ext cx="8737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5A5E9C6-F36F-4192-92DA-31923D594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911" y="3324771"/>
                <a:ext cx="87374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弧 17">
            <a:extLst>
              <a:ext uri="{FF2B5EF4-FFF2-40B4-BE49-F238E27FC236}">
                <a16:creationId xmlns:a16="http://schemas.microsoft.com/office/drawing/2014/main" id="{23A53215-B79A-4534-B896-132EC3C60A77}"/>
              </a:ext>
            </a:extLst>
          </p:cNvPr>
          <p:cNvSpPr/>
          <p:nvPr/>
        </p:nvSpPr>
        <p:spPr>
          <a:xfrm>
            <a:off x="2048592" y="4393985"/>
            <a:ext cx="268480" cy="444346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F0CF8A04-D4DD-493A-9FE2-07AC9F34D021}"/>
              </a:ext>
            </a:extLst>
          </p:cNvPr>
          <p:cNvSpPr/>
          <p:nvPr/>
        </p:nvSpPr>
        <p:spPr>
          <a:xfrm>
            <a:off x="2331199" y="3327184"/>
            <a:ext cx="278836" cy="49021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27BD7B8-2BCA-4338-9838-952008BCADA8}"/>
              </a:ext>
            </a:extLst>
          </p:cNvPr>
          <p:cNvSpPr txBox="1"/>
          <p:nvPr/>
        </p:nvSpPr>
        <p:spPr>
          <a:xfrm>
            <a:off x="2543810" y="3981718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8AEDA40-2218-4763-8820-959EED3FC3E4}"/>
              </a:ext>
            </a:extLst>
          </p:cNvPr>
          <p:cNvSpPr txBox="1"/>
          <p:nvPr/>
        </p:nvSpPr>
        <p:spPr>
          <a:xfrm>
            <a:off x="2268602" y="4487745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75EF2E8-967B-45E9-8956-C0902EEEA490}"/>
              </a:ext>
            </a:extLst>
          </p:cNvPr>
          <p:cNvSpPr txBox="1"/>
          <p:nvPr/>
        </p:nvSpPr>
        <p:spPr>
          <a:xfrm>
            <a:off x="235614" y="5002651"/>
            <a:ext cx="320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curve will pass through (0,0)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BAF3592-524F-43B5-BAB8-A2AA8D9A3506}"/>
                  </a:ext>
                </a:extLst>
              </p:cNvPr>
              <p:cNvSpPr txBox="1"/>
              <p:nvPr/>
            </p:nvSpPr>
            <p:spPr>
              <a:xfrm>
                <a:off x="5372469" y="3798448"/>
                <a:ext cx="1491449" cy="50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BAF3592-524F-43B5-BAB8-A2AA8D9A3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469" y="3798448"/>
                <a:ext cx="1491449" cy="501419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7E593EC-AEC4-4C18-BCE4-86C5C5D437D4}"/>
                  </a:ext>
                </a:extLst>
              </p:cNvPr>
              <p:cNvSpPr txBox="1"/>
              <p:nvPr/>
            </p:nvSpPr>
            <p:spPr>
              <a:xfrm>
                <a:off x="4166585" y="5104944"/>
                <a:ext cx="1491449" cy="832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7E593EC-AEC4-4C18-BCE4-86C5C5D43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585" y="5104944"/>
                <a:ext cx="1491449" cy="8327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0AEC5BE-850D-4446-912F-A96C66F644F4}"/>
                  </a:ext>
                </a:extLst>
              </p:cNvPr>
              <p:cNvSpPr txBox="1"/>
              <p:nvPr/>
            </p:nvSpPr>
            <p:spPr>
              <a:xfrm>
                <a:off x="4867922" y="6019343"/>
                <a:ext cx="5297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0AEC5BE-850D-4446-912F-A96C66F64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922" y="6019343"/>
                <a:ext cx="52970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ED954ED-56FF-4F08-BAF5-35C0A7477559}"/>
                  </a:ext>
                </a:extLst>
              </p:cNvPr>
              <p:cNvSpPr txBox="1"/>
              <p:nvPr/>
            </p:nvSpPr>
            <p:spPr>
              <a:xfrm>
                <a:off x="6405238" y="5115301"/>
                <a:ext cx="1491449" cy="832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ED954ED-56FF-4F08-BAF5-35C0A7477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238" y="5115301"/>
                <a:ext cx="1491449" cy="8327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1170183-F07B-4C66-ACB4-8C7E04E0386F}"/>
                  </a:ext>
                </a:extLst>
              </p:cNvPr>
              <p:cNvSpPr txBox="1"/>
              <p:nvPr/>
            </p:nvSpPr>
            <p:spPr>
              <a:xfrm>
                <a:off x="7017798" y="6020823"/>
                <a:ext cx="5297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1170183-F07B-4C66-ACB4-8C7E04E03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798" y="6020823"/>
                <a:ext cx="529701" cy="307777"/>
              </a:xfrm>
              <a:prstGeom prst="rect">
                <a:avLst/>
              </a:prstGeom>
              <a:blipFill>
                <a:blip r:embed="rId18"/>
                <a:stretch>
                  <a:fillRect r="-57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8A74658-FB7C-414D-8BFD-B0B884D45ADB}"/>
              </a:ext>
            </a:extLst>
          </p:cNvPr>
          <p:cNvCxnSpPr>
            <a:cxnSpLocks/>
          </p:cNvCxnSpPr>
          <p:nvPr/>
        </p:nvCxnSpPr>
        <p:spPr>
          <a:xfrm flipH="1">
            <a:off x="5273336" y="4377843"/>
            <a:ext cx="494307" cy="638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C8D3FCC-36A0-4565-B85C-AEA57FB0ED0D}"/>
                  </a:ext>
                </a:extLst>
              </p:cNvPr>
              <p:cNvSpPr txBox="1"/>
              <p:nvPr/>
            </p:nvSpPr>
            <p:spPr>
              <a:xfrm>
                <a:off x="3488219" y="4266203"/>
                <a:ext cx="21934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can use the approximations on the previous slides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C8D3FCC-36A0-4565-B85C-AEA57FB0E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219" y="4266203"/>
                <a:ext cx="2193489" cy="646331"/>
              </a:xfrm>
              <a:prstGeom prst="rect">
                <a:avLst/>
              </a:prstGeom>
              <a:blipFill>
                <a:blip r:embed="rId19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6B611F7-78C8-4205-8DE1-09E07BDC4FED}"/>
              </a:ext>
            </a:extLst>
          </p:cNvPr>
          <p:cNvCxnSpPr>
            <a:cxnSpLocks/>
          </p:cNvCxnSpPr>
          <p:nvPr/>
        </p:nvCxnSpPr>
        <p:spPr>
          <a:xfrm>
            <a:off x="6597589" y="4352690"/>
            <a:ext cx="494307" cy="638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CFF3CDC-C814-4FD3-AEDF-EF1927B6513E}"/>
                  </a:ext>
                </a:extLst>
              </p:cNvPr>
              <p:cNvSpPr txBox="1"/>
              <p:nvPr/>
            </p:nvSpPr>
            <p:spPr>
              <a:xfrm>
                <a:off x="6719690" y="4257326"/>
                <a:ext cx="21934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can use the approximations on the previous slides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CFF3CDC-C814-4FD3-AEDF-EF1927B65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690" y="4257326"/>
                <a:ext cx="2193489" cy="646331"/>
              </a:xfrm>
              <a:prstGeom prst="rect">
                <a:avLst/>
              </a:prstGeom>
              <a:blipFill>
                <a:blip r:embed="rId20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E2D64-4721-45AF-9B08-A4B051A543A1}"/>
                  </a:ext>
                </a:extLst>
              </p:cNvPr>
              <p:cNvSpPr txBox="1"/>
              <p:nvPr/>
            </p:nvSpPr>
            <p:spPr>
              <a:xfrm>
                <a:off x="4359710" y="6309547"/>
                <a:ext cx="36213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there will be asymptotes 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E2D64-4721-45AF-9B08-A4B051A54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710" y="6309547"/>
                <a:ext cx="3621315" cy="276999"/>
              </a:xfrm>
              <a:prstGeom prst="rect">
                <a:avLst/>
              </a:prstGeom>
              <a:blipFill>
                <a:blip r:embed="rId2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0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75EF2E8-967B-45E9-8956-C0902EEEA490}"/>
              </a:ext>
            </a:extLst>
          </p:cNvPr>
          <p:cNvSpPr txBox="1"/>
          <p:nvPr/>
        </p:nvSpPr>
        <p:spPr>
          <a:xfrm>
            <a:off x="271124" y="2969664"/>
            <a:ext cx="2969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curve will pass through (0,0)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E2D64-4721-45AF-9B08-A4B051A543A1}"/>
                  </a:ext>
                </a:extLst>
              </p:cNvPr>
              <p:cNvSpPr txBox="1"/>
              <p:nvPr/>
            </p:nvSpPr>
            <p:spPr>
              <a:xfrm>
                <a:off x="1" y="3255629"/>
                <a:ext cx="34356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will be asymptotes 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E2D64-4721-45AF-9B08-A4B051A54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255629"/>
                <a:ext cx="3435658" cy="276999"/>
              </a:xfrm>
              <a:prstGeom prst="rect">
                <a:avLst/>
              </a:prstGeom>
              <a:blipFill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図 33">
            <a:extLst>
              <a:ext uri="{FF2B5EF4-FFF2-40B4-BE49-F238E27FC236}">
                <a16:creationId xmlns:a16="http://schemas.microsoft.com/office/drawing/2014/main" id="{A49AD95A-4A75-4AE6-9E88-37C95A30E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532" y="1192947"/>
            <a:ext cx="2207917" cy="255267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E9C4104-FCE2-4C0B-8CF8-D203F4EF38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7377" y="1189608"/>
            <a:ext cx="2366324" cy="254924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B9B19E1-579A-4E8F-B406-8406F65DD29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3119" t="28257" r="21652" b="39123"/>
          <a:stretch/>
        </p:blipFill>
        <p:spPr>
          <a:xfrm>
            <a:off x="4403325" y="4266830"/>
            <a:ext cx="3568824" cy="1858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ECDD3F9-2AAE-4E3C-8B59-A5DC36DDB6D3}"/>
                  </a:ext>
                </a:extLst>
              </p:cNvPr>
              <p:cNvSpPr txBox="1"/>
              <p:nvPr/>
            </p:nvSpPr>
            <p:spPr>
              <a:xfrm>
                <a:off x="7096773" y="3959528"/>
                <a:ext cx="10886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𝐭𝐚𝐧𝐡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ECDD3F9-2AAE-4E3C-8B59-A5DC36DDB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773" y="3959528"/>
                <a:ext cx="1088631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B4E191A-BF4E-4BFD-8CCD-2CB523803896}"/>
                  </a:ext>
                </a:extLst>
              </p:cNvPr>
              <p:cNvSpPr txBox="1"/>
              <p:nvPr/>
            </p:nvSpPr>
            <p:spPr>
              <a:xfrm>
                <a:off x="6073456" y="4012166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B4E191A-BF4E-4BFD-8CCD-2CB523803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456" y="4012166"/>
                <a:ext cx="144142" cy="215444"/>
              </a:xfrm>
              <a:prstGeom prst="rect">
                <a:avLst/>
              </a:prstGeom>
              <a:blipFill>
                <a:blip r:embed="rId12"/>
                <a:stretch>
                  <a:fillRect l="-29167" r="-25000" b="-222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941AD0-5488-4EB0-B07B-9D41BDA11298}"/>
                  </a:ext>
                </a:extLst>
              </p:cNvPr>
              <p:cNvSpPr txBox="1"/>
              <p:nvPr/>
            </p:nvSpPr>
            <p:spPr>
              <a:xfrm>
                <a:off x="7999031" y="5075728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941AD0-5488-4EB0-B07B-9D41BDA11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031" y="5075728"/>
                <a:ext cx="144142" cy="215444"/>
              </a:xfrm>
              <a:prstGeom prst="rect">
                <a:avLst/>
              </a:prstGeom>
              <a:blipFill>
                <a:blip r:embed="rId13"/>
                <a:stretch>
                  <a:fillRect l="-16667" r="-8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06EBD94-AA2A-43FB-9C2A-104E3B7CC864}"/>
              </a:ext>
            </a:extLst>
          </p:cNvPr>
          <p:cNvCxnSpPr>
            <a:cxnSpLocks/>
          </p:cNvCxnSpPr>
          <p:nvPr/>
        </p:nvCxnSpPr>
        <p:spPr>
          <a:xfrm>
            <a:off x="4394446" y="4465468"/>
            <a:ext cx="3604335" cy="0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B0C342D-BA4D-4A20-BD14-41682BD84424}"/>
              </a:ext>
            </a:extLst>
          </p:cNvPr>
          <p:cNvCxnSpPr>
            <a:cxnSpLocks/>
          </p:cNvCxnSpPr>
          <p:nvPr/>
        </p:nvCxnSpPr>
        <p:spPr>
          <a:xfrm>
            <a:off x="4387048" y="5914008"/>
            <a:ext cx="3604335" cy="0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5A47CBE-7FE1-43AC-9758-4C9FCFFCDC96}"/>
                  </a:ext>
                </a:extLst>
              </p:cNvPr>
              <p:cNvSpPr txBox="1"/>
              <p:nvPr/>
            </p:nvSpPr>
            <p:spPr>
              <a:xfrm>
                <a:off x="7984540" y="4305757"/>
                <a:ext cx="5707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5A47CBE-7FE1-43AC-9758-4C9FCFFCD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40" y="4305757"/>
                <a:ext cx="570797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B496E9C-2737-4F2B-B404-E38298245F02}"/>
                  </a:ext>
                </a:extLst>
              </p:cNvPr>
              <p:cNvSpPr txBox="1"/>
              <p:nvPr/>
            </p:nvSpPr>
            <p:spPr>
              <a:xfrm>
                <a:off x="8002296" y="5752817"/>
                <a:ext cx="67659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B496E9C-2737-4F2B-B404-E38298245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296" y="5752817"/>
                <a:ext cx="676595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9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6A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1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Hyperbolic functions are part of the ‘conic sections’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Unfortunately, this chapter does not give a wide picture of this area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If you would like to learn more about these and fill in some of the gaps, I suggest the Further Pure 1 textbook, Chapter 3!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5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Hyperbolic functions are part of the ‘conic sections’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The ‘conic sections’ arise from the idea of a plane intersecting one or two ‘nappes’ of a cone (each ‘side’ is called a ‘nappe’)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will be familiar with some of the shapes formed (in each case, the cone is vertical)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Conic Sections | CK-12 Foundation">
            <a:extLst>
              <a:ext uri="{FF2B5EF4-FFF2-40B4-BE49-F238E27FC236}">
                <a16:creationId xmlns:a16="http://schemas.microsoft.com/office/drawing/2014/main" id="{E2FC76EB-63D8-4EED-B10C-7EF23F4BD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5" b="11448"/>
          <a:stretch/>
        </p:blipFill>
        <p:spPr bwMode="auto">
          <a:xfrm>
            <a:off x="3489569" y="3542189"/>
            <a:ext cx="1259983" cy="17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D7F2E6-0E71-4FD4-BC50-35BBD67C9321}"/>
              </a:ext>
            </a:extLst>
          </p:cNvPr>
          <p:cNvSpPr txBox="1"/>
          <p:nvPr/>
        </p:nvSpPr>
        <p:spPr>
          <a:xfrm>
            <a:off x="0" y="0"/>
            <a:ext cx="258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Comic Sans MS" panose="030F0702030302020204" pitchFamily="66" charset="0"/>
                <a:hlinkClick r:id="rId3"/>
              </a:rPr>
              <a:t>https://www.ck12.org/book/ck-12-algebra-ii-with-trigonometry-concepts/section/10.0/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Conic Sections | CK-12 Foundation">
            <a:extLst>
              <a:ext uri="{FF2B5EF4-FFF2-40B4-BE49-F238E27FC236}">
                <a16:creationId xmlns:a16="http://schemas.microsoft.com/office/drawing/2014/main" id="{E8D0A997-3729-4248-94B1-F47EF2983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t="-2725" r="46764" b="14173"/>
          <a:stretch/>
        </p:blipFill>
        <p:spPr bwMode="auto">
          <a:xfrm>
            <a:off x="3553191" y="1270986"/>
            <a:ext cx="1259983" cy="17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nic Sections | CK-12 Foundation">
            <a:extLst>
              <a:ext uri="{FF2B5EF4-FFF2-40B4-BE49-F238E27FC236}">
                <a16:creationId xmlns:a16="http://schemas.microsoft.com/office/drawing/2014/main" id="{EAFD19EF-0505-40A5-84BE-0CFEB94C8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-2802" r="434" b="9180"/>
          <a:stretch/>
        </p:blipFill>
        <p:spPr bwMode="auto">
          <a:xfrm>
            <a:off x="6482824" y="3524436"/>
            <a:ext cx="876765" cy="18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nic Sections | CK-12 Foundation">
            <a:extLst>
              <a:ext uri="{FF2B5EF4-FFF2-40B4-BE49-F238E27FC236}">
                <a16:creationId xmlns:a16="http://schemas.microsoft.com/office/drawing/2014/main" id="{E964E398-1EF7-407F-B981-DCB496BA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7" t="-909" r="18278" b="12357"/>
          <a:stretch/>
        </p:blipFill>
        <p:spPr bwMode="auto">
          <a:xfrm>
            <a:off x="6287514" y="1359762"/>
            <a:ext cx="1259983" cy="17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9C5E9A-8058-46B7-978D-DD4CF5D358A1}"/>
              </a:ext>
            </a:extLst>
          </p:cNvPr>
          <p:cNvSpPr txBox="1"/>
          <p:nvPr/>
        </p:nvSpPr>
        <p:spPr>
          <a:xfrm>
            <a:off x="4651898" y="1757779"/>
            <a:ext cx="151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Circle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 If the plane is horizontal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D1D08A-BA42-4DFE-AC61-0850A47BFD29}"/>
              </a:ext>
            </a:extLst>
          </p:cNvPr>
          <p:cNvSpPr txBox="1"/>
          <p:nvPr/>
        </p:nvSpPr>
        <p:spPr>
          <a:xfrm>
            <a:off x="7217544" y="1615736"/>
            <a:ext cx="192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Ellipse (FP1 CH3)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 If the plane is tilted but still intersects the cone on both sides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B1C403-FC45-4F9F-96CA-ED43CF3726AA}"/>
              </a:ext>
            </a:extLst>
          </p:cNvPr>
          <p:cNvSpPr txBox="1"/>
          <p:nvPr/>
        </p:nvSpPr>
        <p:spPr>
          <a:xfrm>
            <a:off x="4724399" y="3952043"/>
            <a:ext cx="1518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Parabola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 If the plane is parallel to the slope of the cone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35D188-59B7-4E8D-AA6C-6637CDE38978}"/>
              </a:ext>
            </a:extLst>
          </p:cNvPr>
          <p:cNvSpPr txBox="1"/>
          <p:nvPr/>
        </p:nvSpPr>
        <p:spPr>
          <a:xfrm>
            <a:off x="7217544" y="3978676"/>
            <a:ext cx="192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Hyperbola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 If the plane is vertical or tilted so it intersects both sides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070BA8D-3E56-4705-A090-5F046214DC87}"/>
                  </a:ext>
                </a:extLst>
              </p:cNvPr>
              <p:cNvSpPr txBox="1"/>
              <p:nvPr/>
            </p:nvSpPr>
            <p:spPr>
              <a:xfrm>
                <a:off x="4715520" y="4724400"/>
                <a:ext cx="15180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eg</a:t>
                </a:r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070BA8D-3E56-4705-A090-5F046214D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20" y="4724400"/>
                <a:ext cx="1518081" cy="276999"/>
              </a:xfrm>
              <a:prstGeom prst="rect">
                <a:avLst/>
              </a:prstGeom>
              <a:blipFill>
                <a:blip r:embed="rId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FCB36D1-524F-4121-8319-35BE825138E4}"/>
                  </a:ext>
                </a:extLst>
              </p:cNvPr>
              <p:cNvSpPr txBox="1"/>
              <p:nvPr/>
            </p:nvSpPr>
            <p:spPr>
              <a:xfrm>
                <a:off x="4635622" y="2318551"/>
                <a:ext cx="15180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eg</a:t>
                </a:r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FCB36D1-524F-4121-8319-35BE82513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622" y="2318551"/>
                <a:ext cx="1518081" cy="276999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25B641C-4F82-42B6-B64E-288B0D01522C}"/>
                  </a:ext>
                </a:extLst>
              </p:cNvPr>
              <p:cNvSpPr txBox="1"/>
              <p:nvPr/>
            </p:nvSpPr>
            <p:spPr>
              <a:xfrm>
                <a:off x="7618519" y="4724400"/>
                <a:ext cx="1054965" cy="3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eg</a:t>
                </a:r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den>
                    </m:f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25B641C-4F82-42B6-B64E-288B0D015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519" y="4724400"/>
                <a:ext cx="1054965" cy="353110"/>
              </a:xfrm>
              <a:prstGeom prst="rect">
                <a:avLst/>
              </a:prstGeom>
              <a:blipFill>
                <a:blip r:embed="rId6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8F78089-232D-472B-8E36-1CCC7B2ECAA3}"/>
                  </a:ext>
                </a:extLst>
              </p:cNvPr>
              <p:cNvSpPr txBox="1"/>
              <p:nvPr/>
            </p:nvSpPr>
            <p:spPr>
              <a:xfrm>
                <a:off x="7423209" y="2362940"/>
                <a:ext cx="1516604" cy="380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eg</a:t>
                </a:r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9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20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8F78089-232D-472B-8E36-1CCC7B2EC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209" y="2362940"/>
                <a:ext cx="1516604" cy="380489"/>
              </a:xfrm>
              <a:prstGeom prst="rect">
                <a:avLst/>
              </a:prstGeom>
              <a:blipFill>
                <a:blip r:embed="rId7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9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DE5CC51-15AC-4124-AA8F-9AFEDE02D4DB}"/>
              </a:ext>
            </a:extLst>
          </p:cNvPr>
          <p:cNvCxnSpPr>
            <a:cxnSpLocks/>
          </p:cNvCxnSpPr>
          <p:nvPr/>
        </p:nvCxnSpPr>
        <p:spPr>
          <a:xfrm flipV="1">
            <a:off x="1882066" y="2503504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134139A-4094-4196-86AD-E5268ED56D3F}"/>
              </a:ext>
            </a:extLst>
          </p:cNvPr>
          <p:cNvCxnSpPr>
            <a:cxnSpLocks/>
          </p:cNvCxnSpPr>
          <p:nvPr/>
        </p:nvCxnSpPr>
        <p:spPr>
          <a:xfrm rot="5400000" flipV="1">
            <a:off x="1954568" y="2611517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B6F4067-7E4A-406C-9681-D7DCE07911CF}"/>
              </a:ext>
            </a:extLst>
          </p:cNvPr>
          <p:cNvCxnSpPr>
            <a:cxnSpLocks/>
          </p:cNvCxnSpPr>
          <p:nvPr/>
        </p:nvCxnSpPr>
        <p:spPr>
          <a:xfrm flipV="1">
            <a:off x="6499936" y="2487229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0E31AEA-439D-426A-BB60-600496B9B7CB}"/>
              </a:ext>
            </a:extLst>
          </p:cNvPr>
          <p:cNvCxnSpPr>
            <a:cxnSpLocks/>
          </p:cNvCxnSpPr>
          <p:nvPr/>
        </p:nvCxnSpPr>
        <p:spPr>
          <a:xfrm rot="5400000" flipV="1">
            <a:off x="6572438" y="2595242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06F2829-C997-41B2-813B-D0167AD2D45B}"/>
                  </a:ext>
                </a:extLst>
              </p:cNvPr>
              <p:cNvSpPr txBox="1"/>
              <p:nvPr/>
            </p:nvSpPr>
            <p:spPr>
              <a:xfrm>
                <a:off x="2077374" y="3883979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06F2829-C997-41B2-813B-D0167AD2D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374" y="3883979"/>
                <a:ext cx="479395" cy="215444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51E4759-44A6-440C-973F-FFB92C6D44F4}"/>
                  </a:ext>
                </a:extLst>
              </p:cNvPr>
              <p:cNvSpPr txBox="1"/>
              <p:nvPr/>
            </p:nvSpPr>
            <p:spPr>
              <a:xfrm>
                <a:off x="1864311" y="2277123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51E4759-44A6-440C-973F-FFB92C6D4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11" y="2277123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/>
              <p:nvPr/>
            </p:nvSpPr>
            <p:spPr>
              <a:xfrm>
                <a:off x="7902605" y="373453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605" y="373453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/>
              <p:nvPr/>
            </p:nvSpPr>
            <p:spPr>
              <a:xfrm>
                <a:off x="6464423" y="223421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423" y="2234214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楕円 22">
            <a:extLst>
              <a:ext uri="{FF2B5EF4-FFF2-40B4-BE49-F238E27FC236}">
                <a16:creationId xmlns:a16="http://schemas.microsoft.com/office/drawing/2014/main" id="{97C6CE41-9692-46E7-B167-CD55D0C2ECF2}"/>
              </a:ext>
            </a:extLst>
          </p:cNvPr>
          <p:cNvSpPr>
            <a:spLocks noChangeAspect="1"/>
          </p:cNvSpPr>
          <p:nvPr/>
        </p:nvSpPr>
        <p:spPr>
          <a:xfrm>
            <a:off x="1012054" y="3018407"/>
            <a:ext cx="1775534" cy="17755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1249FB7-C0E2-4BA3-9D2C-2876A497B3C7}"/>
                  </a:ext>
                </a:extLst>
              </p:cNvPr>
              <p:cNvSpPr txBox="1"/>
              <p:nvPr/>
            </p:nvSpPr>
            <p:spPr>
              <a:xfrm>
                <a:off x="461639" y="2925193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1249FB7-C0E2-4BA3-9D2C-2876A497B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39" y="2925193"/>
                <a:ext cx="979884" cy="220253"/>
              </a:xfrm>
              <a:prstGeom prst="rect">
                <a:avLst/>
              </a:prstGeom>
              <a:blipFill>
                <a:blip r:embed="rId7"/>
                <a:stretch>
                  <a:fillRect l="-2500" t="-2778" r="-375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E31ED549-0952-41A3-ABA8-A0B4041DD2F3}"/>
              </a:ext>
            </a:extLst>
          </p:cNvPr>
          <p:cNvCxnSpPr/>
          <p:nvPr/>
        </p:nvCxnSpPr>
        <p:spPr>
          <a:xfrm flipV="1">
            <a:off x="1890944" y="3382392"/>
            <a:ext cx="719091" cy="4971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AB48E7C-D1A7-4AF3-B8B8-0EA33617EB0E}"/>
              </a:ext>
            </a:extLst>
          </p:cNvPr>
          <p:cNvCxnSpPr>
            <a:cxnSpLocks/>
          </p:cNvCxnSpPr>
          <p:nvPr/>
        </p:nvCxnSpPr>
        <p:spPr>
          <a:xfrm flipV="1">
            <a:off x="2620392" y="3383872"/>
            <a:ext cx="0" cy="49567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弧 35">
            <a:extLst>
              <a:ext uri="{FF2B5EF4-FFF2-40B4-BE49-F238E27FC236}">
                <a16:creationId xmlns:a16="http://schemas.microsoft.com/office/drawing/2014/main" id="{7F8B04B7-9654-4742-8103-0DEBDFE8F248}"/>
              </a:ext>
            </a:extLst>
          </p:cNvPr>
          <p:cNvSpPr/>
          <p:nvPr/>
        </p:nvSpPr>
        <p:spPr>
          <a:xfrm>
            <a:off x="1189607" y="3462292"/>
            <a:ext cx="914400" cy="914400"/>
          </a:xfrm>
          <a:prstGeom prst="arc">
            <a:avLst>
              <a:gd name="adj1" fmla="val 20363050"/>
              <a:gd name="adj2" fmla="val 213048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0EC78BC-9567-436C-BCCF-AA515366FD81}"/>
                  </a:ext>
                </a:extLst>
              </p:cNvPr>
              <p:cNvSpPr txBox="1"/>
              <p:nvPr/>
            </p:nvSpPr>
            <p:spPr>
              <a:xfrm>
                <a:off x="2104008" y="3715305"/>
                <a:ext cx="12631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0EC78BC-9567-436C-BCCF-AA515366F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08" y="3715305"/>
                <a:ext cx="126317" cy="184666"/>
              </a:xfrm>
              <a:prstGeom prst="rect">
                <a:avLst/>
              </a:prstGeom>
              <a:blipFill>
                <a:blip r:embed="rId8"/>
                <a:stretch>
                  <a:fillRect l="-28571" r="-23810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1F4B494-FDB8-4B87-87B6-0D4A2D6C6FE7}"/>
                  </a:ext>
                </a:extLst>
              </p:cNvPr>
              <p:cNvSpPr txBox="1"/>
              <p:nvPr/>
            </p:nvSpPr>
            <p:spPr>
              <a:xfrm>
                <a:off x="2601156" y="3537750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1F4B494-FDB8-4B87-87B6-0D4A2D6C6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56" y="3537750"/>
                <a:ext cx="479395" cy="215444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6A8A7BA-FD0A-4B1B-B93B-90D5FF114986}"/>
                  </a:ext>
                </a:extLst>
              </p:cNvPr>
              <p:cNvSpPr txBox="1"/>
              <p:nvPr/>
            </p:nvSpPr>
            <p:spPr>
              <a:xfrm>
                <a:off x="2076486" y="3420861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6A8A7BA-FD0A-4B1B-B93B-90D5FF114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486" y="3420861"/>
                <a:ext cx="213065" cy="215444"/>
              </a:xfrm>
              <a:prstGeom prst="rect">
                <a:avLst/>
              </a:prstGeom>
              <a:blipFill>
                <a:blip r:embed="rId10"/>
                <a:stretch>
                  <a:fillRect l="-2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74B0BBC-419F-486E-BD98-9A2A055AAA17}"/>
                  </a:ext>
                </a:extLst>
              </p:cNvPr>
              <p:cNvSpPr txBox="1"/>
              <p:nvPr/>
            </p:nvSpPr>
            <p:spPr>
              <a:xfrm>
                <a:off x="0" y="5105400"/>
                <a:ext cx="37052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unit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mathematicians found they could describe it parametrically using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74B0BBC-419F-486E-BD98-9A2A055AA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05400"/>
                <a:ext cx="3705226" cy="646331"/>
              </a:xfrm>
              <a:prstGeom prst="rect">
                <a:avLst/>
              </a:prstGeom>
              <a:blipFill>
                <a:blip r:embed="rId11"/>
                <a:stretch>
                  <a:fillRect t="-943"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DF65809-F54D-4EDD-8B22-54CDD975221B}"/>
                  </a:ext>
                </a:extLst>
              </p:cNvPr>
              <p:cNvSpPr txBox="1"/>
              <p:nvPr/>
            </p:nvSpPr>
            <p:spPr>
              <a:xfrm>
                <a:off x="95250" y="5829300"/>
                <a:ext cx="3543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A natural follow on question was whether the same could be done for the hyperbolic shape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DF65809-F54D-4EDD-8B22-54CDD9752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5829300"/>
                <a:ext cx="3543300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5EAE663-89BC-4F58-86A5-240E62C95C59}"/>
              </a:ext>
            </a:extLst>
          </p:cNvPr>
          <p:cNvSpPr/>
          <p:nvPr/>
        </p:nvSpPr>
        <p:spPr>
          <a:xfrm>
            <a:off x="6723273" y="2743201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75C1A19-7551-4043-83FB-72AE4C4A9C85}"/>
              </a:ext>
            </a:extLst>
          </p:cNvPr>
          <p:cNvSpPr/>
          <p:nvPr/>
        </p:nvSpPr>
        <p:spPr>
          <a:xfrm flipH="1">
            <a:off x="5348713" y="2744679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/>
              <p:nvPr/>
            </p:nvSpPr>
            <p:spPr>
              <a:xfrm>
                <a:off x="4856086" y="2348145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086" y="2348145"/>
                <a:ext cx="979884" cy="220253"/>
              </a:xfrm>
              <a:prstGeom prst="rect">
                <a:avLst/>
              </a:prstGeom>
              <a:blipFill>
                <a:blip r:embed="rId13"/>
                <a:stretch>
                  <a:fillRect l="-2500" t="-2778" r="-375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D2B8FCF1-94FB-411C-BB05-F61A78C40277}"/>
              </a:ext>
            </a:extLst>
          </p:cNvPr>
          <p:cNvGrpSpPr/>
          <p:nvPr/>
        </p:nvGrpSpPr>
        <p:grpSpPr>
          <a:xfrm>
            <a:off x="2547892" y="3302493"/>
            <a:ext cx="143522" cy="161277"/>
            <a:chOff x="3710866" y="2831977"/>
            <a:chExt cx="143522" cy="161277"/>
          </a:xfrm>
        </p:grpSpPr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4A702E0C-9538-42FC-9120-D07DC7E49643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BF23ECE-31ED-4DD1-AB54-F96416BCE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89317A28-217F-4196-9D9A-5D49F80D70B7}"/>
              </a:ext>
            </a:extLst>
          </p:cNvPr>
          <p:cNvGrpSpPr/>
          <p:nvPr/>
        </p:nvGrpSpPr>
        <p:grpSpPr>
          <a:xfrm>
            <a:off x="6968971" y="3133818"/>
            <a:ext cx="143522" cy="161277"/>
            <a:chOff x="3710866" y="2831977"/>
            <a:chExt cx="143522" cy="161277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6FB38E0E-3B8B-4BB1-B81D-E16A195BB85C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DBC19117-AFAB-4FF6-9206-6A89F78373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/>
              <p:nvPr/>
            </p:nvSpPr>
            <p:spPr>
              <a:xfrm>
                <a:off x="6906827" y="2916315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827" y="2916315"/>
                <a:ext cx="319595" cy="215444"/>
              </a:xfrm>
              <a:prstGeom prst="rect">
                <a:avLst/>
              </a:prstGeom>
              <a:blipFill>
                <a:blip r:embed="rId1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D076791-5DA0-4C98-9BFC-E517C060DBE4}"/>
              </a:ext>
            </a:extLst>
          </p:cNvPr>
          <p:cNvSpPr txBox="1"/>
          <p:nvPr/>
        </p:nvSpPr>
        <p:spPr>
          <a:xfrm>
            <a:off x="4782660" y="5110209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So we are going to try and describe points on this curve parametrically…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537790B-36D0-4935-964C-04572238C868}"/>
                  </a:ext>
                </a:extLst>
              </p:cNvPr>
              <p:cNvSpPr txBox="1"/>
              <p:nvPr/>
            </p:nvSpPr>
            <p:spPr>
              <a:xfrm>
                <a:off x="3268461" y="3778927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537790B-36D0-4935-964C-04572238C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461" y="3778927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1E21FB5-F884-480B-B616-01D1B2BB8434}"/>
                  </a:ext>
                </a:extLst>
              </p:cNvPr>
              <p:cNvSpPr txBox="1"/>
              <p:nvPr/>
            </p:nvSpPr>
            <p:spPr>
              <a:xfrm>
                <a:off x="2485747" y="3093868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1E21FB5-F884-480B-B616-01D1B2BB8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747" y="3093868"/>
                <a:ext cx="319595" cy="215444"/>
              </a:xfrm>
              <a:prstGeom prst="rect">
                <a:avLst/>
              </a:prstGeom>
              <a:blipFill>
                <a:blip r:embed="rId1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CFF8E050-4B04-4C27-8FA6-2CD7946E9654}"/>
              </a:ext>
            </a:extLst>
          </p:cNvPr>
          <p:cNvCxnSpPr>
            <a:cxnSpLocks/>
          </p:cNvCxnSpPr>
          <p:nvPr/>
        </p:nvCxnSpPr>
        <p:spPr>
          <a:xfrm flipH="1">
            <a:off x="1894606" y="3880304"/>
            <a:ext cx="730899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6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  <p:bldP spid="32" grpId="0"/>
      <p:bldP spid="23" grpId="0" animBg="1"/>
      <p:bldP spid="34" grpId="0"/>
      <p:bldP spid="36" grpId="0" animBg="1"/>
      <p:bldP spid="40" grpId="0"/>
      <p:bldP spid="41" grpId="0"/>
      <p:bldP spid="42" grpId="0"/>
      <p:bldP spid="39" grpId="0" animBg="1"/>
      <p:bldP spid="46" grpId="0" animBg="1"/>
      <p:bldP spid="47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B6F4067-7E4A-406C-9681-D7DCE07911CF}"/>
              </a:ext>
            </a:extLst>
          </p:cNvPr>
          <p:cNvCxnSpPr>
            <a:cxnSpLocks/>
          </p:cNvCxnSpPr>
          <p:nvPr/>
        </p:nvCxnSpPr>
        <p:spPr>
          <a:xfrm flipV="1">
            <a:off x="1909829" y="2686405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0E31AEA-439D-426A-BB60-600496B9B7CB}"/>
              </a:ext>
            </a:extLst>
          </p:cNvPr>
          <p:cNvCxnSpPr>
            <a:cxnSpLocks/>
          </p:cNvCxnSpPr>
          <p:nvPr/>
        </p:nvCxnSpPr>
        <p:spPr>
          <a:xfrm rot="5400000" flipV="1">
            <a:off x="1982331" y="2794418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/>
              <p:nvPr/>
            </p:nvSpPr>
            <p:spPr>
              <a:xfrm>
                <a:off x="3312498" y="393371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98" y="3933715"/>
                <a:ext cx="141705" cy="215444"/>
              </a:xfrm>
              <a:prstGeom prst="rect">
                <a:avLst/>
              </a:prstGeom>
              <a:blipFill>
                <a:blip r:embed="rId3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/>
              <p:nvPr/>
            </p:nvSpPr>
            <p:spPr>
              <a:xfrm>
                <a:off x="1874316" y="243339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316" y="2433390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5EAE663-89BC-4F58-86A5-240E62C95C59}"/>
              </a:ext>
            </a:extLst>
          </p:cNvPr>
          <p:cNvSpPr/>
          <p:nvPr/>
        </p:nvSpPr>
        <p:spPr>
          <a:xfrm>
            <a:off x="2133166" y="2942377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75C1A19-7551-4043-83FB-72AE4C4A9C85}"/>
              </a:ext>
            </a:extLst>
          </p:cNvPr>
          <p:cNvSpPr/>
          <p:nvPr/>
        </p:nvSpPr>
        <p:spPr>
          <a:xfrm flipH="1">
            <a:off x="758606" y="2943855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/>
              <p:nvPr/>
            </p:nvSpPr>
            <p:spPr>
              <a:xfrm>
                <a:off x="265979" y="2547321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79" y="2547321"/>
                <a:ext cx="979884" cy="220253"/>
              </a:xfrm>
              <a:prstGeom prst="rect">
                <a:avLst/>
              </a:prstGeom>
              <a:blipFill>
                <a:blip r:embed="rId5"/>
                <a:stretch>
                  <a:fillRect l="-2500" t="-2778" r="-375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89317A28-217F-4196-9D9A-5D49F80D70B7}"/>
              </a:ext>
            </a:extLst>
          </p:cNvPr>
          <p:cNvGrpSpPr/>
          <p:nvPr/>
        </p:nvGrpSpPr>
        <p:grpSpPr>
          <a:xfrm>
            <a:off x="2378864" y="3332994"/>
            <a:ext cx="143522" cy="161277"/>
            <a:chOff x="3710866" y="2831977"/>
            <a:chExt cx="143522" cy="161277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6FB38E0E-3B8B-4BB1-B81D-E16A195BB85C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DBC19117-AFAB-4FF6-9206-6A89F78373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/>
              <p:nvPr/>
            </p:nvSpPr>
            <p:spPr>
              <a:xfrm>
                <a:off x="2316720" y="3115491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20" y="3115491"/>
                <a:ext cx="319595" cy="215444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D076791-5DA0-4C98-9BFC-E517C060DBE4}"/>
              </a:ext>
            </a:extLst>
          </p:cNvPr>
          <p:cNvSpPr txBox="1"/>
          <p:nvPr/>
        </p:nvSpPr>
        <p:spPr>
          <a:xfrm>
            <a:off x="192553" y="5309385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So we are going to try and describe points on this curve parametrically…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1982B7D-C0CE-447F-A654-EAFDB8281D53}"/>
                  </a:ext>
                </a:extLst>
              </p:cNvPr>
              <p:cNvSpPr txBox="1"/>
              <p:nvPr/>
            </p:nvSpPr>
            <p:spPr>
              <a:xfrm>
                <a:off x="4427144" y="1575303"/>
                <a:ext cx="14828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1982B7D-C0CE-447F-A654-EAFDB828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144" y="1575303"/>
                <a:ext cx="1482842" cy="215444"/>
              </a:xfrm>
              <a:prstGeom prst="rect">
                <a:avLst/>
              </a:prstGeom>
              <a:blipFill>
                <a:blip r:embed="rId7"/>
                <a:stretch>
                  <a:fillRect l="-1235" r="-2469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83C22C9-8B8D-4AE5-8D4C-F5B049481387}"/>
                  </a:ext>
                </a:extLst>
              </p:cNvPr>
              <p:cNvSpPr txBox="1"/>
              <p:nvPr/>
            </p:nvSpPr>
            <p:spPr>
              <a:xfrm>
                <a:off x="4751560" y="1999306"/>
                <a:ext cx="15072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83C22C9-8B8D-4AE5-8D4C-F5B049481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560" y="1999306"/>
                <a:ext cx="1507207" cy="215444"/>
              </a:xfrm>
              <a:prstGeom prst="rect">
                <a:avLst/>
              </a:prstGeom>
              <a:blipFill>
                <a:blip r:embed="rId8"/>
                <a:stretch>
                  <a:fillRect l="-2419" r="-161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869A338-AD9E-47D5-8381-8A8B590C04AC}"/>
                  </a:ext>
                </a:extLst>
              </p:cNvPr>
              <p:cNvSpPr txBox="1"/>
              <p:nvPr/>
            </p:nvSpPr>
            <p:spPr>
              <a:xfrm>
                <a:off x="5439623" y="2451980"/>
                <a:ext cx="15072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869A338-AD9E-47D5-8381-8A8B590C0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623" y="2451980"/>
                <a:ext cx="1507207" cy="215444"/>
              </a:xfrm>
              <a:prstGeom prst="rect">
                <a:avLst/>
              </a:prstGeom>
              <a:blipFill>
                <a:blip r:embed="rId9"/>
                <a:stretch>
                  <a:fillRect l="-2419" r="-1613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3CBFAA1-3AD6-4FB7-AB5C-FF985065CC55}"/>
                  </a:ext>
                </a:extLst>
              </p:cNvPr>
              <p:cNvSpPr txBox="1"/>
              <p:nvPr/>
            </p:nvSpPr>
            <p:spPr>
              <a:xfrm>
                <a:off x="5447169" y="2857877"/>
                <a:ext cx="9696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3CBFAA1-3AD6-4FB7-AB5C-FF985065C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69" y="2857877"/>
                <a:ext cx="969624" cy="215444"/>
              </a:xfrm>
              <a:prstGeom prst="rect">
                <a:avLst/>
              </a:prstGeom>
              <a:blipFill>
                <a:blip r:embed="rId10"/>
                <a:stretch>
                  <a:fillRect l="-3774" r="-629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弧 3">
            <a:extLst>
              <a:ext uri="{FF2B5EF4-FFF2-40B4-BE49-F238E27FC236}">
                <a16:creationId xmlns:a16="http://schemas.microsoft.com/office/drawing/2014/main" id="{755F472D-DA93-4698-9E2C-ECF4456F6F79}"/>
              </a:ext>
            </a:extLst>
          </p:cNvPr>
          <p:cNvSpPr/>
          <p:nvPr/>
        </p:nvSpPr>
        <p:spPr>
          <a:xfrm>
            <a:off x="6165411" y="1692998"/>
            <a:ext cx="307817" cy="425512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円弧 60">
            <a:extLst>
              <a:ext uri="{FF2B5EF4-FFF2-40B4-BE49-F238E27FC236}">
                <a16:creationId xmlns:a16="http://schemas.microsoft.com/office/drawing/2014/main" id="{440A8FE8-CC7E-4A67-BFD6-838163EC92DD}"/>
              </a:ext>
            </a:extLst>
          </p:cNvPr>
          <p:cNvSpPr/>
          <p:nvPr/>
        </p:nvSpPr>
        <p:spPr>
          <a:xfrm>
            <a:off x="6826314" y="2145671"/>
            <a:ext cx="307817" cy="425512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円弧 61">
            <a:extLst>
              <a:ext uri="{FF2B5EF4-FFF2-40B4-BE49-F238E27FC236}">
                <a16:creationId xmlns:a16="http://schemas.microsoft.com/office/drawing/2014/main" id="{360EDD48-8EED-4E0C-9A21-5590A37503D9}"/>
              </a:ext>
            </a:extLst>
          </p:cNvPr>
          <p:cNvSpPr/>
          <p:nvPr/>
        </p:nvSpPr>
        <p:spPr>
          <a:xfrm>
            <a:off x="6808207" y="2580237"/>
            <a:ext cx="307817" cy="425512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0E07410-6FF0-420A-8B18-8E53660C2AD3}"/>
                  </a:ext>
                </a:extLst>
              </p:cNvPr>
              <p:cNvSpPr txBox="1"/>
              <p:nvPr/>
            </p:nvSpPr>
            <p:spPr>
              <a:xfrm>
                <a:off x="6446068" y="1720158"/>
                <a:ext cx="1712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0E07410-6FF0-420A-8B18-8E53660C2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068" y="1720158"/>
                <a:ext cx="1712648" cy="307777"/>
              </a:xfrm>
              <a:prstGeom prst="rect">
                <a:avLst/>
              </a:prstGeom>
              <a:blipFill>
                <a:blip r:embed="rId11"/>
                <a:stretch>
                  <a:fillRect l="-1068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BC87131-4BF2-4969-8148-F29AD55DFF87}"/>
                  </a:ext>
                </a:extLst>
              </p:cNvPr>
              <p:cNvSpPr txBox="1"/>
              <p:nvPr/>
            </p:nvSpPr>
            <p:spPr>
              <a:xfrm>
                <a:off x="7116024" y="2172831"/>
                <a:ext cx="1466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BC87131-4BF2-4969-8148-F29AD55DF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024" y="2172831"/>
                <a:ext cx="1466812" cy="307777"/>
              </a:xfrm>
              <a:prstGeom prst="rect">
                <a:avLst/>
              </a:prstGeom>
              <a:blipFill>
                <a:blip r:embed="rId12"/>
                <a:stretch>
                  <a:fillRect l="-1245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8E95AE2-69C8-421E-9FC0-66E8AEC6AAE5}"/>
                  </a:ext>
                </a:extLst>
              </p:cNvPr>
              <p:cNvSpPr txBox="1"/>
              <p:nvPr/>
            </p:nvSpPr>
            <p:spPr>
              <a:xfrm>
                <a:off x="7143185" y="2534969"/>
                <a:ext cx="1267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8E95AE2-69C8-421E-9FC0-66E8AEC6A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85" y="2534969"/>
                <a:ext cx="1267485" cy="523220"/>
              </a:xfrm>
              <a:prstGeom prst="rect">
                <a:avLst/>
              </a:prstGeom>
              <a:blipFill>
                <a:blip r:embed="rId13"/>
                <a:stretch>
                  <a:fillRect l="-481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E91F19D-E765-4643-AA08-D4B13B8EAEB7}"/>
                  </a:ext>
                </a:extLst>
              </p:cNvPr>
              <p:cNvSpPr txBox="1"/>
              <p:nvPr/>
            </p:nvSpPr>
            <p:spPr>
              <a:xfrm>
                <a:off x="4264183" y="3371944"/>
                <a:ext cx="4381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described with parametric equations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E91F19D-E765-4643-AA08-D4B13B8EA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83" y="3371944"/>
                <a:ext cx="4381876" cy="523220"/>
              </a:xfrm>
              <a:prstGeom prst="rect">
                <a:avLst/>
              </a:prstGeom>
              <a:blipFill>
                <a:blip r:embed="rId14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0C2A670-458C-4CEC-8910-54DF99C4C53A}"/>
              </a:ext>
            </a:extLst>
          </p:cNvPr>
          <p:cNvSpPr txBox="1"/>
          <p:nvPr/>
        </p:nvSpPr>
        <p:spPr>
          <a:xfrm>
            <a:off x="4300395" y="5798273"/>
            <a:ext cx="4381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way is the simplest to derive, but is not the way that is used in this chapter though!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(this method is used in FP1 Chapter 3)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08B1DCA3-431B-473C-A4BD-361A0EE6FC18}"/>
                  </a:ext>
                </a:extLst>
              </p:cNvPr>
              <p:cNvSpPr txBox="1"/>
              <p:nvPr/>
            </p:nvSpPr>
            <p:spPr>
              <a:xfrm>
                <a:off x="4246076" y="4096221"/>
                <a:ext cx="4381876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It is really important to note that for this,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does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 the angle of the point from the origin, as for the unit circle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basically just a third parameter, used in the same was we use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parametric equations…</a:t>
                </a: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08B1DCA3-431B-473C-A4BD-361A0EE6F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76" y="4096221"/>
                <a:ext cx="4381876" cy="1600438"/>
              </a:xfrm>
              <a:prstGeom prst="rect">
                <a:avLst/>
              </a:prstGeom>
              <a:blipFill>
                <a:blip r:embed="rId15"/>
                <a:stretch>
                  <a:fillRect t="-763" r="-1532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2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9" grpId="0"/>
      <p:bldP spid="60" grpId="0"/>
      <p:bldP spid="4" grpId="0" animBg="1"/>
      <p:bldP spid="61" grpId="0" animBg="1"/>
      <p:bldP spid="62" grpId="0" animBg="1"/>
      <p:bldP spid="5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B6F4067-7E4A-406C-9681-D7DCE07911CF}"/>
              </a:ext>
            </a:extLst>
          </p:cNvPr>
          <p:cNvCxnSpPr>
            <a:cxnSpLocks/>
          </p:cNvCxnSpPr>
          <p:nvPr/>
        </p:nvCxnSpPr>
        <p:spPr>
          <a:xfrm flipV="1">
            <a:off x="1909829" y="2686405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0E31AEA-439D-426A-BB60-600496B9B7CB}"/>
              </a:ext>
            </a:extLst>
          </p:cNvPr>
          <p:cNvCxnSpPr>
            <a:cxnSpLocks/>
          </p:cNvCxnSpPr>
          <p:nvPr/>
        </p:nvCxnSpPr>
        <p:spPr>
          <a:xfrm rot="5400000" flipV="1">
            <a:off x="1982331" y="2794418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/>
              <p:nvPr/>
            </p:nvSpPr>
            <p:spPr>
              <a:xfrm>
                <a:off x="3312498" y="393371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98" y="3933715"/>
                <a:ext cx="141705" cy="215444"/>
              </a:xfrm>
              <a:prstGeom prst="rect">
                <a:avLst/>
              </a:prstGeom>
              <a:blipFill>
                <a:blip r:embed="rId3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/>
              <p:nvPr/>
            </p:nvSpPr>
            <p:spPr>
              <a:xfrm>
                <a:off x="1874316" y="243339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316" y="2433390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5EAE663-89BC-4F58-86A5-240E62C95C59}"/>
              </a:ext>
            </a:extLst>
          </p:cNvPr>
          <p:cNvSpPr/>
          <p:nvPr/>
        </p:nvSpPr>
        <p:spPr>
          <a:xfrm>
            <a:off x="2133166" y="2942377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75C1A19-7551-4043-83FB-72AE4C4A9C85}"/>
              </a:ext>
            </a:extLst>
          </p:cNvPr>
          <p:cNvSpPr/>
          <p:nvPr/>
        </p:nvSpPr>
        <p:spPr>
          <a:xfrm flipH="1">
            <a:off x="758606" y="2943855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/>
              <p:nvPr/>
            </p:nvSpPr>
            <p:spPr>
              <a:xfrm>
                <a:off x="265979" y="2547321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79" y="2547321"/>
                <a:ext cx="979884" cy="220253"/>
              </a:xfrm>
              <a:prstGeom prst="rect">
                <a:avLst/>
              </a:prstGeom>
              <a:blipFill>
                <a:blip r:embed="rId5"/>
                <a:stretch>
                  <a:fillRect l="-2500" t="-2778" r="-375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89317A28-217F-4196-9D9A-5D49F80D70B7}"/>
              </a:ext>
            </a:extLst>
          </p:cNvPr>
          <p:cNvGrpSpPr/>
          <p:nvPr/>
        </p:nvGrpSpPr>
        <p:grpSpPr>
          <a:xfrm>
            <a:off x="2378864" y="3332994"/>
            <a:ext cx="143522" cy="161277"/>
            <a:chOff x="3710866" y="2831977"/>
            <a:chExt cx="143522" cy="161277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6FB38E0E-3B8B-4BB1-B81D-E16A195BB85C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DBC19117-AFAB-4FF6-9206-6A89F78373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/>
              <p:nvPr/>
            </p:nvSpPr>
            <p:spPr>
              <a:xfrm>
                <a:off x="2316720" y="3115491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20" y="3115491"/>
                <a:ext cx="319595" cy="215444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D076791-5DA0-4C98-9BFC-E517C060DBE4}"/>
              </a:ext>
            </a:extLst>
          </p:cNvPr>
          <p:cNvSpPr txBox="1"/>
          <p:nvPr/>
        </p:nvSpPr>
        <p:spPr>
          <a:xfrm>
            <a:off x="192553" y="5309385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So we are going to try and describe points on this curve parametrically…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A3614E2-2554-4CF4-9D3D-7C57604CED1A}"/>
                  </a:ext>
                </a:extLst>
              </p:cNvPr>
              <p:cNvSpPr txBox="1"/>
              <p:nvPr/>
            </p:nvSpPr>
            <p:spPr>
              <a:xfrm>
                <a:off x="5981324" y="1436482"/>
                <a:ext cx="9696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A3614E2-2554-4CF4-9D3D-7C57604C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24" y="1436482"/>
                <a:ext cx="969624" cy="215444"/>
              </a:xfrm>
              <a:prstGeom prst="rect">
                <a:avLst/>
              </a:prstGeom>
              <a:blipFill>
                <a:blip r:embed="rId7"/>
                <a:stretch>
                  <a:fillRect l="-1887" r="-3774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C641583-64F7-4699-A21F-7F61946A9A44}"/>
                  </a:ext>
                </a:extLst>
              </p:cNvPr>
              <p:cNvSpPr txBox="1"/>
              <p:nvPr/>
            </p:nvSpPr>
            <p:spPr>
              <a:xfrm>
                <a:off x="4422618" y="1851433"/>
                <a:ext cx="2533194" cy="528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C641583-64F7-4699-A21F-7F61946A9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618" y="1851433"/>
                <a:ext cx="2533194" cy="5282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62D4B28-9926-4E35-98FD-34B5D7E798D7}"/>
                  </a:ext>
                </a:extLst>
              </p:cNvPr>
              <p:cNvSpPr txBox="1"/>
              <p:nvPr/>
            </p:nvSpPr>
            <p:spPr>
              <a:xfrm>
                <a:off x="3723992" y="2610415"/>
                <a:ext cx="3172214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62D4B28-9926-4E35-98FD-34B5D7E79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992" y="2610415"/>
                <a:ext cx="3172214" cy="430824"/>
              </a:xfrm>
              <a:prstGeom prst="rect">
                <a:avLst/>
              </a:prstGeom>
              <a:blipFill>
                <a:blip r:embed="rId9"/>
                <a:stretch>
                  <a:fillRect l="-385" r="-769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254B207-497C-49F6-A733-7C4CF526297B}"/>
                  </a:ext>
                </a:extLst>
              </p:cNvPr>
              <p:cNvSpPr txBox="1"/>
              <p:nvPr/>
            </p:nvSpPr>
            <p:spPr>
              <a:xfrm>
                <a:off x="4084622" y="3260755"/>
                <a:ext cx="2884700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254B207-497C-49F6-A733-7C4CF5262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22" y="3260755"/>
                <a:ext cx="2884700" cy="430824"/>
              </a:xfrm>
              <a:prstGeom prst="rect">
                <a:avLst/>
              </a:prstGeom>
              <a:blipFill>
                <a:blip r:embed="rId10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4D348BF-BDA5-4FD5-9808-5F047403B377}"/>
                  </a:ext>
                </a:extLst>
              </p:cNvPr>
              <p:cNvSpPr txBox="1"/>
              <p:nvPr/>
            </p:nvSpPr>
            <p:spPr>
              <a:xfrm>
                <a:off x="4084622" y="3894498"/>
                <a:ext cx="2886303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4D348BF-BDA5-4FD5-9808-5F047403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22" y="3894498"/>
                <a:ext cx="2886303" cy="430824"/>
              </a:xfrm>
              <a:prstGeom prst="rect">
                <a:avLst/>
              </a:prstGeom>
              <a:blipFill>
                <a:blip r:embed="rId11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7D9E4AF-E503-480D-B7BD-646450F27E1B}"/>
                  </a:ext>
                </a:extLst>
              </p:cNvPr>
              <p:cNvSpPr txBox="1"/>
              <p:nvPr/>
            </p:nvSpPr>
            <p:spPr>
              <a:xfrm>
                <a:off x="6466211" y="4544238"/>
                <a:ext cx="473271" cy="402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7D9E4AF-E503-480D-B7BD-646450F27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211" y="4544238"/>
                <a:ext cx="473271" cy="402546"/>
              </a:xfrm>
              <a:prstGeom prst="rect">
                <a:avLst/>
              </a:prstGeom>
              <a:blipFill>
                <a:blip r:embed="rId12"/>
                <a:stretch>
                  <a:fillRect l="-7792" r="-9091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FB3B46A5-A844-4289-B28E-BD2808E0A4BE}"/>
              </a:ext>
            </a:extLst>
          </p:cNvPr>
          <p:cNvSpPr/>
          <p:nvPr/>
        </p:nvSpPr>
        <p:spPr>
          <a:xfrm>
            <a:off x="6901027" y="1540494"/>
            <a:ext cx="245497" cy="57239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EC137BC-77C0-4EBD-81A0-A35FDE451925}"/>
                  </a:ext>
                </a:extLst>
              </p:cNvPr>
              <p:cNvSpPr txBox="1"/>
              <p:nvPr/>
            </p:nvSpPr>
            <p:spPr>
              <a:xfrm>
                <a:off x="7108115" y="1423416"/>
                <a:ext cx="1538735" cy="770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EC137BC-77C0-4EBD-81A0-A35FDE451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115" y="1423416"/>
                <a:ext cx="1538735" cy="770852"/>
              </a:xfrm>
              <a:prstGeom prst="rect">
                <a:avLst/>
              </a:prstGeom>
              <a:blipFill>
                <a:blip r:embed="rId13"/>
                <a:stretch>
                  <a:fillRect b="-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円弧 39">
            <a:extLst>
              <a:ext uri="{FF2B5EF4-FFF2-40B4-BE49-F238E27FC236}">
                <a16:creationId xmlns:a16="http://schemas.microsoft.com/office/drawing/2014/main" id="{C3B2CBE4-AFCD-487D-9199-ED903F3D8C2C}"/>
              </a:ext>
            </a:extLst>
          </p:cNvPr>
          <p:cNvSpPr/>
          <p:nvPr/>
        </p:nvSpPr>
        <p:spPr>
          <a:xfrm>
            <a:off x="6920262" y="2207799"/>
            <a:ext cx="245497" cy="57239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D53E4630-490E-4B4A-8912-5FC2E05C242E}"/>
              </a:ext>
            </a:extLst>
          </p:cNvPr>
          <p:cNvSpPr/>
          <p:nvPr/>
        </p:nvSpPr>
        <p:spPr>
          <a:xfrm>
            <a:off x="6938018" y="2873624"/>
            <a:ext cx="245497" cy="57239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円弧 41">
            <a:extLst>
              <a:ext uri="{FF2B5EF4-FFF2-40B4-BE49-F238E27FC236}">
                <a16:creationId xmlns:a16="http://schemas.microsoft.com/office/drawing/2014/main" id="{0EAC62E6-D4CA-4557-8961-7E22EB5DE0D1}"/>
              </a:ext>
            </a:extLst>
          </p:cNvPr>
          <p:cNvSpPr/>
          <p:nvPr/>
        </p:nvSpPr>
        <p:spPr>
          <a:xfrm>
            <a:off x="6946895" y="3530571"/>
            <a:ext cx="245497" cy="57239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円弧 43">
            <a:extLst>
              <a:ext uri="{FF2B5EF4-FFF2-40B4-BE49-F238E27FC236}">
                <a16:creationId xmlns:a16="http://schemas.microsoft.com/office/drawing/2014/main" id="{B75D0E5A-594D-4E7D-8297-096622C23AE2}"/>
              </a:ext>
            </a:extLst>
          </p:cNvPr>
          <p:cNvSpPr/>
          <p:nvPr/>
        </p:nvSpPr>
        <p:spPr>
          <a:xfrm>
            <a:off x="6946895" y="4187519"/>
            <a:ext cx="245497" cy="57239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656FB31-BB85-47DE-A10C-5C0B48571C03}"/>
              </a:ext>
            </a:extLst>
          </p:cNvPr>
          <p:cNvSpPr txBox="1"/>
          <p:nvPr/>
        </p:nvSpPr>
        <p:spPr>
          <a:xfrm>
            <a:off x="7214649" y="2222405"/>
            <a:ext cx="82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81B4B4C-4FE9-40A9-A363-8BF603441C43}"/>
                  </a:ext>
                </a:extLst>
              </p:cNvPr>
              <p:cNvSpPr txBox="1"/>
              <p:nvPr/>
            </p:nvSpPr>
            <p:spPr>
              <a:xfrm>
                <a:off x="7152506" y="3012518"/>
                <a:ext cx="8285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81B4B4C-4FE9-40A9-A363-8BF603441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506" y="3012518"/>
                <a:ext cx="828521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2ECCCAA-A9CA-4845-AA37-09751030C862}"/>
              </a:ext>
            </a:extLst>
          </p:cNvPr>
          <p:cNvSpPr txBox="1"/>
          <p:nvPr/>
        </p:nvSpPr>
        <p:spPr>
          <a:xfrm>
            <a:off x="7116995" y="3580688"/>
            <a:ext cx="202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single fraction (careful with the signs)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5251544-6A17-4231-BCA9-560FA48BE004}"/>
              </a:ext>
            </a:extLst>
          </p:cNvPr>
          <p:cNvSpPr txBox="1"/>
          <p:nvPr/>
        </p:nvSpPr>
        <p:spPr>
          <a:xfrm>
            <a:off x="7099239" y="4344168"/>
            <a:ext cx="165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left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CE9C5E-91CC-4789-937F-48A540009E96}"/>
              </a:ext>
            </a:extLst>
          </p:cNvPr>
          <p:cNvSpPr/>
          <p:nvPr/>
        </p:nvSpPr>
        <p:spPr>
          <a:xfrm>
            <a:off x="5956916" y="1402672"/>
            <a:ext cx="284086" cy="2574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882BF54-4F3D-4C89-BE52-BC3FC48BE28A}"/>
              </a:ext>
            </a:extLst>
          </p:cNvPr>
          <p:cNvSpPr/>
          <p:nvPr/>
        </p:nvSpPr>
        <p:spPr>
          <a:xfrm>
            <a:off x="6357890" y="1404152"/>
            <a:ext cx="284086" cy="2574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2F6B65B8-2C07-47E7-A7BA-025393BA7159}"/>
              </a:ext>
            </a:extLst>
          </p:cNvPr>
          <p:cNvSpPr/>
          <p:nvPr/>
        </p:nvSpPr>
        <p:spPr>
          <a:xfrm>
            <a:off x="7602244" y="1447060"/>
            <a:ext cx="920319" cy="3728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4B87422-0AFB-4903-BC0D-DE981CE9E51C}"/>
              </a:ext>
            </a:extLst>
          </p:cNvPr>
          <p:cNvSpPr/>
          <p:nvPr/>
        </p:nvSpPr>
        <p:spPr>
          <a:xfrm>
            <a:off x="5632880" y="1824361"/>
            <a:ext cx="972105" cy="61699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CCD4B8B3-D9F2-41B7-8642-C03D40A54F7E}"/>
              </a:ext>
            </a:extLst>
          </p:cNvPr>
          <p:cNvSpPr/>
          <p:nvPr/>
        </p:nvSpPr>
        <p:spPr>
          <a:xfrm>
            <a:off x="4435874" y="1816963"/>
            <a:ext cx="997259" cy="6243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BDF32D83-BAAB-4A3C-B275-455A1FD17D79}"/>
              </a:ext>
            </a:extLst>
          </p:cNvPr>
          <p:cNvSpPr/>
          <p:nvPr/>
        </p:nvSpPr>
        <p:spPr>
          <a:xfrm>
            <a:off x="7621479" y="1777013"/>
            <a:ext cx="920319" cy="3728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F1E7E57-2BF2-42D3-854F-FD01B70A2485}"/>
              </a:ext>
            </a:extLst>
          </p:cNvPr>
          <p:cNvCxnSpPr>
            <a:cxnSpLocks/>
          </p:cNvCxnSpPr>
          <p:nvPr/>
        </p:nvCxnSpPr>
        <p:spPr>
          <a:xfrm flipV="1">
            <a:off x="4083727" y="3879542"/>
            <a:ext cx="292964" cy="23082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1DED54DE-3CD6-4AB2-A83A-3732DC3FFFF5}"/>
              </a:ext>
            </a:extLst>
          </p:cNvPr>
          <p:cNvCxnSpPr>
            <a:cxnSpLocks/>
          </p:cNvCxnSpPr>
          <p:nvPr/>
        </p:nvCxnSpPr>
        <p:spPr>
          <a:xfrm flipV="1">
            <a:off x="5424255" y="3888420"/>
            <a:ext cx="292964" cy="23082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AB68950-D5E2-40FB-8867-3D1C74B1DB21}"/>
              </a:ext>
            </a:extLst>
          </p:cNvPr>
          <p:cNvCxnSpPr>
            <a:cxnSpLocks/>
          </p:cNvCxnSpPr>
          <p:nvPr/>
        </p:nvCxnSpPr>
        <p:spPr>
          <a:xfrm flipV="1">
            <a:off x="4891595" y="3897298"/>
            <a:ext cx="292964" cy="23082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910533C2-E44F-48F4-A485-188556CFFAF2}"/>
              </a:ext>
            </a:extLst>
          </p:cNvPr>
          <p:cNvCxnSpPr>
            <a:cxnSpLocks/>
          </p:cNvCxnSpPr>
          <p:nvPr/>
        </p:nvCxnSpPr>
        <p:spPr>
          <a:xfrm flipV="1">
            <a:off x="6258756" y="3897298"/>
            <a:ext cx="292964" cy="23082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0C2483EF-757E-4EA9-80EB-08AB7A1193C4}"/>
                  </a:ext>
                </a:extLst>
              </p:cNvPr>
              <p:cNvSpPr txBox="1"/>
              <p:nvPr/>
            </p:nvSpPr>
            <p:spPr>
              <a:xfrm>
                <a:off x="3965421" y="5205303"/>
                <a:ext cx="4645918" cy="724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original relationship can also be written parametrically using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0C2483EF-757E-4EA9-80EB-08AB7A119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421" y="5205303"/>
                <a:ext cx="4645918" cy="724301"/>
              </a:xfrm>
              <a:prstGeom prst="rect">
                <a:avLst/>
              </a:prstGeom>
              <a:blipFill>
                <a:blip r:embed="rId15"/>
                <a:stretch>
                  <a:fillRect l="-131" t="-1681" r="-1573" b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21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4" grpId="0"/>
      <p:bldP spid="35" grpId="0"/>
      <p:bldP spid="36" grpId="0"/>
      <p:bldP spid="37" grpId="0" animBg="1"/>
      <p:bldP spid="38" grpId="0"/>
      <p:bldP spid="40" grpId="0" animBg="1"/>
      <p:bldP spid="41" grpId="0" animBg="1"/>
      <p:bldP spid="42" grpId="0" animBg="1"/>
      <p:bldP spid="44" grpId="0" animBg="1"/>
      <p:bldP spid="45" grpId="0"/>
      <p:bldP spid="48" grpId="0"/>
      <p:bldP spid="52" grpId="0"/>
      <p:bldP spid="58" grpId="0"/>
      <p:bldP spid="6" grpId="0" animBg="1"/>
      <p:bldP spid="6" grpId="1" animBg="1"/>
      <p:bldP spid="59" grpId="0" animBg="1"/>
      <p:bldP spid="59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E7DD7A79-43BC-49CF-8EB0-B4652691F942}"/>
              </a:ext>
            </a:extLst>
          </p:cNvPr>
          <p:cNvCxnSpPr>
            <a:cxnSpLocks/>
          </p:cNvCxnSpPr>
          <p:nvPr/>
        </p:nvCxnSpPr>
        <p:spPr>
          <a:xfrm flipV="1">
            <a:off x="6244516" y="1255729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11ADE9F6-3917-463A-844D-9A7DAD786ECE}"/>
              </a:ext>
            </a:extLst>
          </p:cNvPr>
          <p:cNvCxnSpPr>
            <a:cxnSpLocks/>
          </p:cNvCxnSpPr>
          <p:nvPr/>
        </p:nvCxnSpPr>
        <p:spPr>
          <a:xfrm rot="5400000" flipV="1">
            <a:off x="6317018" y="1363742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E65CCBC0-6F0C-42E8-A890-2A46A6E4134B}"/>
              </a:ext>
            </a:extLst>
          </p:cNvPr>
          <p:cNvCxnSpPr>
            <a:cxnSpLocks/>
          </p:cNvCxnSpPr>
          <p:nvPr/>
        </p:nvCxnSpPr>
        <p:spPr>
          <a:xfrm flipV="1">
            <a:off x="6261811" y="4081078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F57F712E-6C88-4ECA-9CAA-0C1E16447336}"/>
              </a:ext>
            </a:extLst>
          </p:cNvPr>
          <p:cNvCxnSpPr>
            <a:cxnSpLocks/>
          </p:cNvCxnSpPr>
          <p:nvPr/>
        </p:nvCxnSpPr>
        <p:spPr>
          <a:xfrm rot="5400000" flipV="1">
            <a:off x="6334313" y="4189091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5911649-7A9D-4C9F-A9C3-48A12ACAB500}"/>
                  </a:ext>
                </a:extLst>
              </p:cNvPr>
              <p:cNvSpPr txBox="1"/>
              <p:nvPr/>
            </p:nvSpPr>
            <p:spPr>
              <a:xfrm>
                <a:off x="6439824" y="2636204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5911649-7A9D-4C9F-A9C3-48A12ACAB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824" y="2636204"/>
                <a:ext cx="479395" cy="215444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9192E7E-437C-42F2-BCC7-A44241D171C5}"/>
                  </a:ext>
                </a:extLst>
              </p:cNvPr>
              <p:cNvSpPr txBox="1"/>
              <p:nvPr/>
            </p:nvSpPr>
            <p:spPr>
              <a:xfrm>
                <a:off x="6226761" y="102934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9192E7E-437C-42F2-BCC7-A44241D17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761" y="1029348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BB2A3291-1307-4FC5-9E84-B1FBED0435F8}"/>
                  </a:ext>
                </a:extLst>
              </p:cNvPr>
              <p:cNvSpPr txBox="1"/>
              <p:nvPr/>
            </p:nvSpPr>
            <p:spPr>
              <a:xfrm>
                <a:off x="7664480" y="5328388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BB2A3291-1307-4FC5-9E84-B1FBED043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480" y="5328388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6B70BC5C-D56D-49AC-A7CA-59088C2E7FF8}"/>
                  </a:ext>
                </a:extLst>
              </p:cNvPr>
              <p:cNvSpPr txBox="1"/>
              <p:nvPr/>
            </p:nvSpPr>
            <p:spPr>
              <a:xfrm>
                <a:off x="6226298" y="3828063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6B70BC5C-D56D-49AC-A7CA-59088C2E7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298" y="3828063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楕円 74">
            <a:extLst>
              <a:ext uri="{FF2B5EF4-FFF2-40B4-BE49-F238E27FC236}">
                <a16:creationId xmlns:a16="http://schemas.microsoft.com/office/drawing/2014/main" id="{B18F0FB4-4FD9-4BFD-9090-06C88B2E3EEF}"/>
              </a:ext>
            </a:extLst>
          </p:cNvPr>
          <p:cNvSpPr>
            <a:spLocks noChangeAspect="1"/>
          </p:cNvSpPr>
          <p:nvPr/>
        </p:nvSpPr>
        <p:spPr>
          <a:xfrm>
            <a:off x="5374504" y="1770632"/>
            <a:ext cx="1775534" cy="17755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481C9B5-FE56-481F-8F67-BFA8310F7E6D}"/>
                  </a:ext>
                </a:extLst>
              </p:cNvPr>
              <p:cNvSpPr txBox="1"/>
              <p:nvPr/>
            </p:nvSpPr>
            <p:spPr>
              <a:xfrm>
                <a:off x="4824089" y="1677418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481C9B5-FE56-481F-8F67-BFA8310F7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89" y="1677418"/>
                <a:ext cx="979884" cy="220253"/>
              </a:xfrm>
              <a:prstGeom prst="rect">
                <a:avLst/>
              </a:prstGeom>
              <a:blipFill>
                <a:blip r:embed="rId6"/>
                <a:stretch>
                  <a:fillRect l="-1863" t="-2778" r="-310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217D8C74-BB8A-4ADF-906B-3326C26AB7AA}"/>
              </a:ext>
            </a:extLst>
          </p:cNvPr>
          <p:cNvCxnSpPr/>
          <p:nvPr/>
        </p:nvCxnSpPr>
        <p:spPr>
          <a:xfrm flipV="1">
            <a:off x="6253394" y="2134617"/>
            <a:ext cx="719091" cy="4971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765A4C86-8DD8-4AEC-B0E5-9CE9D37A87ED}"/>
              </a:ext>
            </a:extLst>
          </p:cNvPr>
          <p:cNvCxnSpPr>
            <a:cxnSpLocks/>
          </p:cNvCxnSpPr>
          <p:nvPr/>
        </p:nvCxnSpPr>
        <p:spPr>
          <a:xfrm flipV="1">
            <a:off x="6982842" y="2136097"/>
            <a:ext cx="0" cy="49567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円弧 78">
            <a:extLst>
              <a:ext uri="{FF2B5EF4-FFF2-40B4-BE49-F238E27FC236}">
                <a16:creationId xmlns:a16="http://schemas.microsoft.com/office/drawing/2014/main" id="{C6D64D3B-ABE5-458A-B39F-4AA38F8174ED}"/>
              </a:ext>
            </a:extLst>
          </p:cNvPr>
          <p:cNvSpPr/>
          <p:nvPr/>
        </p:nvSpPr>
        <p:spPr>
          <a:xfrm>
            <a:off x="5552057" y="2214517"/>
            <a:ext cx="914400" cy="914400"/>
          </a:xfrm>
          <a:prstGeom prst="arc">
            <a:avLst>
              <a:gd name="adj1" fmla="val 20363050"/>
              <a:gd name="adj2" fmla="val 214052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944D593-6C75-4921-8DFF-418FF99F04A0}"/>
                  </a:ext>
                </a:extLst>
              </p:cNvPr>
              <p:cNvSpPr txBox="1"/>
              <p:nvPr/>
            </p:nvSpPr>
            <p:spPr>
              <a:xfrm>
                <a:off x="6466458" y="2467530"/>
                <a:ext cx="12631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944D593-6C75-4921-8DFF-418FF99F0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458" y="2467530"/>
                <a:ext cx="126317" cy="184666"/>
              </a:xfrm>
              <a:prstGeom prst="rect">
                <a:avLst/>
              </a:prstGeom>
              <a:blipFill>
                <a:blip r:embed="rId7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2C1F200B-7D24-46CF-B0C2-57E43067689D}"/>
                  </a:ext>
                </a:extLst>
              </p:cNvPr>
              <p:cNvSpPr txBox="1"/>
              <p:nvPr/>
            </p:nvSpPr>
            <p:spPr>
              <a:xfrm>
                <a:off x="6963606" y="2289975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2C1F200B-7D24-46CF-B0C2-57E430676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606" y="2289975"/>
                <a:ext cx="479395" cy="215444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4903B0E0-0C1E-4981-93A0-89A789F3E802}"/>
                  </a:ext>
                </a:extLst>
              </p:cNvPr>
              <p:cNvSpPr txBox="1"/>
              <p:nvPr/>
            </p:nvSpPr>
            <p:spPr>
              <a:xfrm>
                <a:off x="6438936" y="2173086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4903B0E0-0C1E-4981-93A0-89A789F3E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36" y="2173086"/>
                <a:ext cx="213065" cy="215444"/>
              </a:xfrm>
              <a:prstGeom prst="rect">
                <a:avLst/>
              </a:prstGeom>
              <a:blipFill>
                <a:blip r:embed="rId9"/>
                <a:stretch>
                  <a:fillRect l="-2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648903EE-5FCB-4912-86A3-D53FF0C856D6}"/>
              </a:ext>
            </a:extLst>
          </p:cNvPr>
          <p:cNvSpPr/>
          <p:nvPr/>
        </p:nvSpPr>
        <p:spPr>
          <a:xfrm>
            <a:off x="6485148" y="4337050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A51A306-9EE5-4970-ACA2-404E0EED3C3C}"/>
              </a:ext>
            </a:extLst>
          </p:cNvPr>
          <p:cNvSpPr/>
          <p:nvPr/>
        </p:nvSpPr>
        <p:spPr>
          <a:xfrm flipH="1">
            <a:off x="5110588" y="4338528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FB4D20F2-8E8D-48D4-A197-4635F32571B0}"/>
                  </a:ext>
                </a:extLst>
              </p:cNvPr>
              <p:cNvSpPr txBox="1"/>
              <p:nvPr/>
            </p:nvSpPr>
            <p:spPr>
              <a:xfrm>
                <a:off x="4617961" y="3941994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FB4D20F2-8E8D-48D4-A197-4635F3257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961" y="3941994"/>
                <a:ext cx="979884" cy="220253"/>
              </a:xfrm>
              <a:prstGeom prst="rect">
                <a:avLst/>
              </a:prstGeom>
              <a:blipFill>
                <a:blip r:embed="rId10"/>
                <a:stretch>
                  <a:fillRect l="-2500" t="-2778" r="-375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B798BDA7-A90F-482A-9B28-594527A31906}"/>
              </a:ext>
            </a:extLst>
          </p:cNvPr>
          <p:cNvGrpSpPr/>
          <p:nvPr/>
        </p:nvGrpSpPr>
        <p:grpSpPr>
          <a:xfrm>
            <a:off x="6910342" y="2054718"/>
            <a:ext cx="143522" cy="161277"/>
            <a:chOff x="3710866" y="2831977"/>
            <a:chExt cx="143522" cy="161277"/>
          </a:xfrm>
        </p:grpSpPr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A62CAE62-3D49-4FB3-A711-76B48FD06AFB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ADF63FF7-DC8F-440D-A560-27B93A3EA5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5816DB94-C4A9-4149-AD22-80B9F5866D11}"/>
              </a:ext>
            </a:extLst>
          </p:cNvPr>
          <p:cNvGrpSpPr/>
          <p:nvPr/>
        </p:nvGrpSpPr>
        <p:grpSpPr>
          <a:xfrm>
            <a:off x="6730846" y="4727667"/>
            <a:ext cx="143522" cy="161277"/>
            <a:chOff x="3710866" y="2831977"/>
            <a:chExt cx="143522" cy="161277"/>
          </a:xfrm>
        </p:grpSpPr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026B38D1-37EA-48AF-BC15-FD92725C0071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15F70119-D3B4-4E26-AEC3-6EC4570000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8327449D-37AC-41F6-8802-7C11FCDCE82D}"/>
                  </a:ext>
                </a:extLst>
              </p:cNvPr>
              <p:cNvSpPr txBox="1"/>
              <p:nvPr/>
            </p:nvSpPr>
            <p:spPr>
              <a:xfrm>
                <a:off x="6668702" y="4510164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8327449D-37AC-41F6-8802-7C11FCDCE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702" y="4510164"/>
                <a:ext cx="319595" cy="215444"/>
              </a:xfrm>
              <a:prstGeom prst="rect">
                <a:avLst/>
              </a:prstGeom>
              <a:blipFill>
                <a:blip r:embed="rId11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21A67544-401F-4CD6-9522-8D0FA3052DBD}"/>
                  </a:ext>
                </a:extLst>
              </p:cNvPr>
              <p:cNvSpPr txBox="1"/>
              <p:nvPr/>
            </p:nvSpPr>
            <p:spPr>
              <a:xfrm>
                <a:off x="7630911" y="253115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21A67544-401F-4CD6-9522-8D0FA3052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911" y="2531152"/>
                <a:ext cx="141705" cy="215444"/>
              </a:xfrm>
              <a:prstGeom prst="rect">
                <a:avLst/>
              </a:prstGeom>
              <a:blipFill>
                <a:blip r:embed="rId12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5C50242C-D8B3-4EA4-B6D0-710A4B2CF501}"/>
                  </a:ext>
                </a:extLst>
              </p:cNvPr>
              <p:cNvSpPr txBox="1"/>
              <p:nvPr/>
            </p:nvSpPr>
            <p:spPr>
              <a:xfrm>
                <a:off x="6848197" y="1846093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5C50242C-D8B3-4EA4-B6D0-710A4B2CF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197" y="1846093"/>
                <a:ext cx="319595" cy="215444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547F86DD-616C-4B4B-9390-995623ADE2E7}"/>
              </a:ext>
            </a:extLst>
          </p:cNvPr>
          <p:cNvCxnSpPr>
            <a:cxnSpLocks/>
          </p:cNvCxnSpPr>
          <p:nvPr/>
        </p:nvCxnSpPr>
        <p:spPr>
          <a:xfrm flipH="1">
            <a:off x="6257056" y="2632529"/>
            <a:ext cx="730899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8C0A84DC-898F-49BF-A46A-B78EBCB3769E}"/>
              </a:ext>
            </a:extLst>
          </p:cNvPr>
          <p:cNvCxnSpPr>
            <a:cxnSpLocks/>
          </p:cNvCxnSpPr>
          <p:nvPr/>
        </p:nvCxnSpPr>
        <p:spPr>
          <a:xfrm flipV="1">
            <a:off x="6799962" y="4797381"/>
            <a:ext cx="0" cy="65409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32FAA1E9-F5BC-4F8A-AE19-BCB79ACB560E}"/>
              </a:ext>
            </a:extLst>
          </p:cNvPr>
          <p:cNvCxnSpPr>
            <a:cxnSpLocks/>
          </p:cNvCxnSpPr>
          <p:nvPr/>
        </p:nvCxnSpPr>
        <p:spPr>
          <a:xfrm flipH="1">
            <a:off x="6261502" y="5462088"/>
            <a:ext cx="542523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A20DC012-4338-445A-9E2D-32FBE22AD1C5}"/>
                  </a:ext>
                </a:extLst>
              </p:cNvPr>
              <p:cNvSpPr txBox="1"/>
              <p:nvPr/>
            </p:nvSpPr>
            <p:spPr>
              <a:xfrm>
                <a:off x="6319809" y="5462588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A20DC012-4338-445A-9E2D-32FBE22AD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809" y="5462588"/>
                <a:ext cx="479395" cy="215444"/>
              </a:xfrm>
              <a:prstGeom prst="rect">
                <a:avLst/>
              </a:prstGeom>
              <a:blipFill>
                <a:blip r:embed="rId14"/>
                <a:stretch>
                  <a:fillRect l="-12821" r="-897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49673E80-60DC-4332-B1D4-587F02E8BC0F}"/>
                  </a:ext>
                </a:extLst>
              </p:cNvPr>
              <p:cNvSpPr txBox="1"/>
              <p:nvPr/>
            </p:nvSpPr>
            <p:spPr>
              <a:xfrm>
                <a:off x="6835971" y="4994439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49673E80-60DC-4332-B1D4-587F02E8B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971" y="4994439"/>
                <a:ext cx="479395" cy="215444"/>
              </a:xfrm>
              <a:prstGeom prst="rect">
                <a:avLst/>
              </a:prstGeom>
              <a:blipFill>
                <a:blip r:embed="rId15"/>
                <a:stretch>
                  <a:fillRect l="-8861" r="-759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AD339174-8095-4959-A8BF-2E00EE09DFEC}"/>
                  </a:ext>
                </a:extLst>
              </p:cNvPr>
              <p:cNvSpPr txBox="1"/>
              <p:nvPr/>
            </p:nvSpPr>
            <p:spPr>
              <a:xfrm>
                <a:off x="123825" y="2695575"/>
                <a:ext cx="3971925" cy="237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Similar to the unit circle, the horizontal distances are described using sine and cosine, but in this case 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sinh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cosh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(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sinh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means ‘hyperbolic sine’)</a:t>
                </a:r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We also just saw that the horizontal and vertical distances can be described using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It therefore follows that:</a:t>
                </a:r>
              </a:p>
            </p:txBody>
          </p:sp>
        </mc:Choice>
        <mc:Fallback xmlns="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AD339174-8095-4959-A8BF-2E00EE09D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" y="2695575"/>
                <a:ext cx="3971925" cy="2379113"/>
              </a:xfrm>
              <a:prstGeom prst="rect">
                <a:avLst/>
              </a:prstGeom>
              <a:blipFill>
                <a:blip r:embed="rId16"/>
                <a:stretch>
                  <a:fillRect t="-513" r="-460" b="-17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395287" y="5381625"/>
                <a:ext cx="1419363" cy="440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" y="5381625"/>
                <a:ext cx="1419363" cy="44095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2462212" y="5372100"/>
                <a:ext cx="1440202" cy="440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12" y="5372100"/>
                <a:ext cx="1440202" cy="4409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A3B9153A-89E4-403E-8253-ADA4CFCB0E04}"/>
              </a:ext>
            </a:extLst>
          </p:cNvPr>
          <p:cNvSpPr txBox="1"/>
          <p:nvPr/>
        </p:nvSpPr>
        <p:spPr>
          <a:xfrm>
            <a:off x="2014537" y="5524500"/>
            <a:ext cx="29174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and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02E54D12-4614-41E9-800A-C62F51C815D1}"/>
                  </a:ext>
                </a:extLst>
              </p:cNvPr>
              <p:cNvSpPr txBox="1"/>
              <p:nvPr/>
            </p:nvSpPr>
            <p:spPr>
              <a:xfrm>
                <a:off x="669771" y="5919678"/>
                <a:ext cx="30926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(Remember that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just being used as a third parameter now, not an angle)</a:t>
                </a:r>
              </a:p>
            </p:txBody>
          </p:sp>
        </mc:Choice>
        <mc:Fallback xmlns=""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02E54D12-4614-41E9-800A-C62F51C81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71" y="5919678"/>
                <a:ext cx="3092604" cy="461665"/>
              </a:xfrm>
              <a:prstGeom prst="rect">
                <a:avLst/>
              </a:prstGeom>
              <a:blipFill>
                <a:blip r:embed="rId1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9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" grpId="0"/>
      <p:bldP spid="105" grpId="0"/>
      <p:bldP spid="106" grpId="0"/>
      <p:bldP spid="10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5DF358-8EA2-4CCA-BFA4-369ED693C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51634A-3906-499D-8471-49141AC54F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6405D1-02F1-40C2-BDEE-3B20C53C0A24}">
  <ds:schemaRefs>
    <ds:schemaRef ds:uri="00eee050-7eda-4a68-8825-514e694f5f0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8db98b4-7c56-4667-9532-fea666d1ed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1934</TotalTime>
  <Words>4187</Words>
  <Application>Microsoft Office PowerPoint</Application>
  <PresentationFormat>On-screen Show (4:3)</PresentationFormat>
  <Paragraphs>423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Kristen ITC</vt:lpstr>
      <vt:lpstr>Segoe UI Black</vt:lpstr>
      <vt:lpstr>Wingdings</vt:lpstr>
      <vt:lpstr>Office テーマ</vt:lpstr>
      <vt:lpstr>PowerPoint Presentation</vt:lpstr>
      <vt:lpstr>Prior Knowledge Check</vt:lpstr>
      <vt:lpstr>PowerPoint Presentation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Mr G Westwater (Staff)</cp:lastModifiedBy>
  <cp:revision>381</cp:revision>
  <dcterms:created xsi:type="dcterms:W3CDTF">2017-08-14T15:35:38Z</dcterms:created>
  <dcterms:modified xsi:type="dcterms:W3CDTF">2021-08-27T08:03:33Z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