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82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3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8.xml"/><Relationship Id="rId5" Type="http://schemas.openxmlformats.org/officeDocument/2006/relationships/slide" Target="slide23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5.png"/><Relationship Id="rId2" Type="http://schemas.openxmlformats.org/officeDocument/2006/relationships/image" Target="../media/image3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8.png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1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4.png"/><Relationship Id="rId2" Type="http://schemas.openxmlformats.org/officeDocument/2006/relationships/image" Target="../media/image3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7.png"/><Relationship Id="rId2" Type="http://schemas.openxmlformats.org/officeDocument/2006/relationships/image" Target="../media/image3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3.png"/><Relationship Id="rId2" Type="http://schemas.openxmlformats.org/officeDocument/2006/relationships/image" Target="../media/image3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6.png"/><Relationship Id="rId2" Type="http://schemas.openxmlformats.org/officeDocument/2006/relationships/image" Target="../media/image3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9.png"/><Relationship Id="rId2" Type="http://schemas.openxmlformats.org/officeDocument/2006/relationships/image" Target="../media/image3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2.png"/><Relationship Id="rId2" Type="http://schemas.openxmlformats.org/officeDocument/2006/relationships/image" Target="../media/image3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5.png"/><Relationship Id="rId2" Type="http://schemas.openxmlformats.org/officeDocument/2006/relationships/image" Target="../media/image3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3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40.png"/><Relationship Id="rId2" Type="http://schemas.openxmlformats.org/officeDocument/2006/relationships/image" Target="../media/image39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2.png"/><Relationship Id="rId2" Type="http://schemas.openxmlformats.org/officeDocument/2006/relationships/image" Target="../media/image4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5.png"/><Relationship Id="rId2" Type="http://schemas.openxmlformats.org/officeDocument/2006/relationships/image" Target="../media/image4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8.png"/><Relationship Id="rId2" Type="http://schemas.openxmlformats.org/officeDocument/2006/relationships/image" Target="../media/image4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1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7.png"/><Relationship Id="rId2" Type="http://schemas.openxmlformats.org/officeDocument/2006/relationships/image" Target="../media/image3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4.png"/><Relationship Id="rId2" Type="http://schemas.openxmlformats.org/officeDocument/2006/relationships/image" Target="../media/image4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7.png"/><Relationship Id="rId2" Type="http://schemas.openxmlformats.org/officeDocument/2006/relationships/image" Target="../media/image4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image" Target="../media/image4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3.png"/><Relationship Id="rId2" Type="http://schemas.openxmlformats.org/officeDocument/2006/relationships/image" Target="../media/image4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90.png"/><Relationship Id="rId2" Type="http://schemas.openxmlformats.org/officeDocument/2006/relationships/image" Target="../media/image40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30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50.png"/><Relationship Id="rId2" Type="http://schemas.openxmlformats.org/officeDocument/2006/relationships/image" Target="../media/image41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6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80.png"/><Relationship Id="rId2" Type="http://schemas.openxmlformats.org/officeDocument/2006/relationships/image" Target="../media/image4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9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7.png"/><Relationship Id="rId2" Type="http://schemas.openxmlformats.org/officeDocument/2006/relationships/image" Target="../media/image3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3.png"/><Relationship Id="rId2" Type="http://schemas.openxmlformats.org/officeDocument/2006/relationships/image" Target="../media/image3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6.png"/><Relationship Id="rId2" Type="http://schemas.openxmlformats.org/officeDocument/2006/relationships/image" Target="../media/image3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9.png"/><Relationship Id="rId2" Type="http://schemas.openxmlformats.org/officeDocument/2006/relationships/image" Target="../media/image3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2.png"/><Relationship Id="rId2" Type="http://schemas.openxmlformats.org/officeDocument/2006/relationships/image" Target="../media/image3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6) Matrices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077694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6.1) Introduction to matrices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6.2) Matrix multiplication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6.3) Determinants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6.4) Inverting a 2 x 2 matrix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6.5) Inverting a 3 x 3 matrix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6.6) Solving systems of equations using matrices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4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8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5427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product of these matrices where possible: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5427511"/>
              </a:xfrm>
              <a:prstGeom prst="rect">
                <a:avLst/>
              </a:prstGeom>
              <a:blipFill>
                <a:blip r:embed="rId2"/>
                <a:stretch>
                  <a:fillRect l="-667" t="-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35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product of these matrices where possible: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35979"/>
              </a:xfrm>
              <a:prstGeom prst="rect">
                <a:avLst/>
              </a:prstGeom>
              <a:blipFill>
                <a:blip r:embed="rId3"/>
                <a:stretch>
                  <a:fillRect l="-667" t="-1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7631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106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2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36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364511"/>
              </a:xfrm>
              <a:prstGeom prst="rect">
                <a:avLst/>
              </a:prstGeom>
              <a:blipFill>
                <a:blip r:embed="rId2"/>
                <a:stretch>
                  <a:fillRect l="-667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36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364511"/>
              </a:xfrm>
              <a:prstGeom prst="rect">
                <a:avLst/>
              </a:prstGeom>
              <a:blipFill>
                <a:blip r:embed="rId3"/>
                <a:stretch>
                  <a:fillRect l="-667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30408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30408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53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226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226781"/>
              </a:xfrm>
              <a:prstGeom prst="rect">
                <a:avLst/>
              </a:prstGeom>
              <a:blipFill>
                <a:blip r:embed="rId2"/>
                <a:stretch>
                  <a:fillRect l="-667" t="-5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65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65805"/>
              </a:xfrm>
              <a:prstGeom prst="rect">
                <a:avLst/>
              </a:prstGeom>
              <a:blipFill>
                <a:blip r:embed="rId3"/>
                <a:stretch>
                  <a:fillRect l="-667" t="-1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502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99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63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502958"/>
              </a:xfrm>
              <a:prstGeom prst="rect">
                <a:avLst/>
              </a:prstGeom>
              <a:blipFill>
                <a:blip r:embed="rId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28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2980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2980560"/>
              </a:xfrm>
              <a:prstGeom prst="rect">
                <a:avLst/>
              </a:prstGeom>
              <a:blipFill>
                <a:blip r:embed="rId2"/>
                <a:stretch>
                  <a:fillRect l="-667" t="-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97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97782"/>
              </a:xfrm>
              <a:prstGeom prst="rect">
                <a:avLst/>
              </a:prstGeom>
              <a:blipFill>
                <a:blip r:embed="rId3"/>
                <a:stretch>
                  <a:fillRect l="-667" t="-2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502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502958"/>
              </a:xfrm>
              <a:prstGeom prst="rect">
                <a:avLst/>
              </a:prstGeom>
              <a:blipFill>
                <a:blip r:embed="rId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0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891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891159"/>
              </a:xfrm>
              <a:prstGeom prst="rect">
                <a:avLst/>
              </a:prstGeom>
              <a:blipFill>
                <a:blip r:embed="rId2"/>
                <a:stretch>
                  <a:fillRect l="-667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891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891159"/>
              </a:xfrm>
              <a:prstGeom prst="rect">
                <a:avLst/>
              </a:prstGeom>
              <a:blipFill>
                <a:blip r:embed="rId3"/>
                <a:stretch>
                  <a:fillRect l="-667" b="-3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3028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028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5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749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mr>
                    </m:m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=(0)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749179"/>
              </a:xfrm>
              <a:prstGeom prst="rect">
                <a:avLst/>
              </a:prstGeom>
              <a:blipFill>
                <a:blip r:embed="rId2"/>
                <a:stretch>
                  <a:fillRect l="-667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49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</m:m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=(0)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49179"/>
              </a:xfrm>
              <a:prstGeom prst="rect">
                <a:avLst/>
              </a:prstGeom>
              <a:blipFill>
                <a:blip r:embed="rId3"/>
                <a:stretch>
                  <a:fillRect l="-667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501356"/>
              </a:xfrm>
              <a:prstGeom prst="rect">
                <a:avLst/>
              </a:prstGeom>
              <a:blipFill>
                <a:blip r:embed="rId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2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5427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5427511"/>
              </a:xfrm>
              <a:prstGeom prst="rect">
                <a:avLst/>
              </a:prstGeom>
              <a:blipFill>
                <a:blip r:embed="rId2"/>
                <a:stretch>
                  <a:fillRect l="-667" t="-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0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03425"/>
              </a:xfrm>
              <a:prstGeom prst="rect">
                <a:avLst/>
              </a:prstGeom>
              <a:blipFill>
                <a:blip r:embed="rId3"/>
                <a:stretch>
                  <a:fillRect l="-667" t="-1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7631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304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6.3) Determinants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19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017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Calculate the determinant then decide if the matrix has an inverse.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017527"/>
              </a:xfrm>
              <a:prstGeom prst="rect">
                <a:avLst/>
              </a:prstGeom>
              <a:blipFill>
                <a:blip r:embed="rId2"/>
                <a:stretch>
                  <a:fillRect l="-1333" t="-729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261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Calculate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determinant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then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decide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if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matrix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has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an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inverse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2619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3D3520-A5EB-4DB7-95D1-13EDF7A8B3FC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Yes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No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3D3520-A5EB-4DB7-95D1-13EDF7A8B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2585323"/>
              </a:xfrm>
              <a:prstGeom prst="rect">
                <a:avLst/>
              </a:prstGeom>
              <a:blipFill>
                <a:blip r:embed="rId4"/>
                <a:stretch>
                  <a:fillRect t="-1415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43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80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singular, 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80800"/>
              </a:xfrm>
              <a:prstGeom prst="rect">
                <a:avLst/>
              </a:prstGeom>
              <a:blipFill>
                <a:blip r:embed="rId2"/>
                <a:stretch>
                  <a:fillRect l="-1333" r="-1067" b="-7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80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singular,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80800"/>
              </a:xfrm>
              <a:prstGeom prst="rect">
                <a:avLst/>
              </a:prstGeom>
              <a:blipFill>
                <a:blip r:embed="rId3"/>
                <a:stretch>
                  <a:fillRect l="-1333" r="-1067" b="-7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3D3520-A5EB-4DB7-95D1-13EDF7A8B3FC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3D3520-A5EB-4DB7-95D1-13EDF7A8B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955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6.1) Introduction to matrices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52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minor of: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2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-3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7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522859"/>
              </a:xfrm>
              <a:prstGeom prst="rect">
                <a:avLst/>
              </a:prstGeom>
              <a:blipFill>
                <a:blip r:embed="rId2"/>
                <a:stretch>
                  <a:fillRect l="-1467" b="-9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52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minor of: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5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0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-6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522859"/>
              </a:xfrm>
              <a:prstGeom prst="rect">
                <a:avLst/>
              </a:prstGeom>
              <a:blipFill>
                <a:blip r:embed="rId3"/>
                <a:stretch>
                  <a:fillRect l="-1467" b="-1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081019-A6CB-4F3B-A979-71738C28D87F}"/>
                  </a:ext>
                </a:extLst>
              </p:cNvPr>
              <p:cNvSpPr txBox="1"/>
              <p:nvPr/>
            </p:nvSpPr>
            <p:spPr>
              <a:xfrm>
                <a:off x="6123972" y="1775005"/>
                <a:ext cx="2011680" cy="4805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081019-A6CB-4F3B-A979-71738C28D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972" y="1775005"/>
                <a:ext cx="2011680" cy="48058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0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1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Calculate the determinant: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13987"/>
              </a:xfrm>
              <a:prstGeom prst="rect">
                <a:avLst/>
              </a:prstGeom>
              <a:blipFill>
                <a:blip r:embed="rId2"/>
                <a:stretch>
                  <a:fillRect l="-1333" t="-3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1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Calculate the determinant: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13987"/>
              </a:xfrm>
              <a:prstGeom prst="rect">
                <a:avLst/>
              </a:prstGeom>
              <a:blipFill>
                <a:blip r:embed="rId3"/>
                <a:stretch>
                  <a:fillRect l="-1333" t="-2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F2B3624-B600-49F4-8B00-4236A3551F24}"/>
                  </a:ext>
                </a:extLst>
              </p:cNvPr>
              <p:cNvSpPr txBox="1"/>
              <p:nvPr/>
            </p:nvSpPr>
            <p:spPr>
              <a:xfrm>
                <a:off x="4572000" y="167118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F2B3624-B600-49F4-8B00-4236A3551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18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62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84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singular, find the possible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840825"/>
              </a:xfrm>
              <a:prstGeom prst="rect">
                <a:avLst/>
              </a:prstGeom>
              <a:blipFill>
                <a:blip r:embed="rId2"/>
                <a:stretch>
                  <a:fillRect l="-1333" r="-1467" b="-43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84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singular, find the possible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840825"/>
              </a:xfrm>
              <a:prstGeom prst="rect">
                <a:avLst/>
              </a:prstGeom>
              <a:blipFill>
                <a:blip r:embed="rId3"/>
                <a:stretch>
                  <a:fillRect l="-1333" r="-1467" b="-49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F6F150-C14B-4CA4-B4A0-49CD5CB14D63}"/>
                  </a:ext>
                </a:extLst>
              </p:cNvPr>
              <p:cNvSpPr txBox="1"/>
              <p:nvPr/>
            </p:nvSpPr>
            <p:spPr>
              <a:xfrm>
                <a:off x="4566983" y="2289096"/>
                <a:ext cx="4572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F6F150-C14B-4CA4-B4A0-49CD5CB14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289096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72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6.4) Inverting a 2 x 2 matrix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28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70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inverse matrix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709751"/>
              </a:xfrm>
              <a:prstGeom prst="rect">
                <a:avLst/>
              </a:prstGeom>
              <a:blipFill>
                <a:blip r:embed="rId2"/>
                <a:stretch>
                  <a:fillRect l="-1333" t="-7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inverse matrix for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13327"/>
              </a:xfrm>
              <a:prstGeom prst="rect">
                <a:avLst/>
              </a:prstGeom>
              <a:blipFill>
                <a:blip r:embed="rId3"/>
                <a:stretch>
                  <a:fillRect l="-1333" t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0645FF-998D-4BEE-90EB-207ECC5E8894}"/>
                  </a:ext>
                </a:extLst>
              </p:cNvPr>
              <p:cNvSpPr txBox="1"/>
              <p:nvPr/>
            </p:nvSpPr>
            <p:spPr>
              <a:xfrm>
                <a:off x="4566983" y="1374992"/>
                <a:ext cx="45720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0645FF-998D-4BEE-90EB-207ECC5E8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74992"/>
                <a:ext cx="4572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22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819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what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singular? 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not this value, find the inverse.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819683"/>
              </a:xfrm>
              <a:prstGeom prst="rect">
                <a:avLst/>
              </a:prstGeom>
              <a:blipFill>
                <a:blip r:embed="rId2"/>
                <a:stretch>
                  <a:fillRect l="-1333" r="-1333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819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what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+2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3−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𝑝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singular? 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not this value, find the inverse.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819683"/>
              </a:xfrm>
              <a:prstGeom prst="rect">
                <a:avLst/>
              </a:prstGeom>
              <a:blipFill>
                <a:blip r:embed="rId3"/>
                <a:stretch>
                  <a:fillRect l="-1333" r="-1333" b="-28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23E696-9C92-47B0-B583-71DD160BDE58}"/>
                  </a:ext>
                </a:extLst>
              </p:cNvPr>
              <p:cNvSpPr txBox="1"/>
              <p:nvPr/>
            </p:nvSpPr>
            <p:spPr>
              <a:xfrm>
                <a:off x="4566983" y="1374992"/>
                <a:ext cx="4572000" cy="256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14−3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3−</m:t>
                                </m:r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GB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en-GB" b="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23E696-9C92-47B0-B583-71DD160BD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74992"/>
                <a:ext cx="4572000" cy="2564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60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non-singular matrices,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𝑨𝑩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1" smtClean="0">
                        <a:latin typeface="Cambria Math" panose="02040503050406030204" pitchFamily="18" charset="0"/>
                      </a:rPr>
                      <m:t>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non-singular matrices,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>
                                <a:latin typeface="Cambria Math" panose="02040503050406030204" pitchFamily="18" charset="0"/>
                              </a:rPr>
                              <m:t>𝐏𝐐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B56F6-B94B-48EC-91BC-8E9351996551}"/>
                  </a:ext>
                </a:extLst>
              </p:cNvPr>
              <p:cNvSpPr txBox="1"/>
              <p:nvPr/>
            </p:nvSpPr>
            <p:spPr>
              <a:xfrm>
                <a:off x="4572000" y="1374992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𝑃𝑄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𝑃𝑄𝐶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𝐼𝑄𝐶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𝑃𝑄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B56F6-B94B-48EC-91BC-8E9351996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4992"/>
                <a:ext cx="4572000" cy="3170099"/>
              </a:xfrm>
              <a:prstGeom prst="rect">
                <a:avLst/>
              </a:prstGeom>
              <a:blipFill>
                <a:blip r:embed="rId4"/>
                <a:stretch>
                  <a:fillRect t="-1154" b="-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03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non-singular matrices such that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𝐀𝐁𝐀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𝐈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prove that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GB" sz="20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14876"/>
              </a:xfrm>
              <a:prstGeom prst="rect">
                <a:avLst/>
              </a:prstGeom>
              <a:blipFill>
                <a:blip r:embed="rId2"/>
                <a:stretch>
                  <a:fillRect l="-1333" t="-5128" r="-2400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non-singular matrices such that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𝐁𝐀𝐁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𝐈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prove that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GB" sz="20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14876"/>
              </a:xfrm>
              <a:prstGeom prst="rect">
                <a:avLst/>
              </a:prstGeom>
              <a:blipFill>
                <a:blip r:embed="rId3"/>
                <a:stretch>
                  <a:fillRect l="-1333" t="-4237" r="-2400" b="-14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47598D-554A-4F43-96FF-3829B92D9CC2}"/>
                  </a:ext>
                </a:extLst>
              </p:cNvPr>
              <p:cNvSpPr txBox="1"/>
              <p:nvPr/>
            </p:nvSpPr>
            <p:spPr>
              <a:xfrm>
                <a:off x="4572000" y="1374992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𝐵𝐴𝐵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𝐵𝐴𝐵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𝐼𝐴𝐵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𝐴𝐼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47598D-554A-4F43-96FF-3829B92D9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4992"/>
                <a:ext cx="4572000" cy="2246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4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6.5) Inverting a 3 x 3 matrix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47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0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06210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0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06210"/>
              </a:xfrm>
              <a:prstGeom prst="rect">
                <a:avLst/>
              </a:prstGeom>
              <a:blipFill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E0DEAD-D471-4D79-8969-EFCB7025263B}"/>
                  </a:ext>
                </a:extLst>
              </p:cNvPr>
              <p:cNvSpPr txBox="1"/>
              <p:nvPr/>
            </p:nvSpPr>
            <p:spPr>
              <a:xfrm>
                <a:off x="4572000" y="1374992"/>
                <a:ext cx="4572000" cy="90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E0DEAD-D471-4D79-8969-EFCB70252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4992"/>
                <a:ext cx="4572000" cy="9062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0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517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size of the matrix: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5174686"/>
              </a:xfrm>
              <a:prstGeom prst="rect">
                <a:avLst/>
              </a:prstGeom>
              <a:blipFill>
                <a:blip r:embed="rId2"/>
                <a:stretch>
                  <a:fillRect l="-667" t="-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74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size of the matrix: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74643"/>
              </a:xfrm>
              <a:prstGeom prst="rect">
                <a:avLst/>
              </a:prstGeom>
              <a:blipFill>
                <a:blip r:embed="rId3"/>
                <a:stretch>
                  <a:fillRect l="-667" t="-9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37978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9788"/>
                <a:ext cx="4572000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60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20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20270"/>
              </a:xfrm>
              <a:prstGeom prst="rect">
                <a:avLst/>
              </a:prstGeom>
              <a:blipFill>
                <a:blip r:embed="rId2"/>
                <a:stretch>
                  <a:fillRect l="-1333" b="-8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11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11935"/>
              </a:xfrm>
              <a:prstGeom prst="rect">
                <a:avLst/>
              </a:prstGeom>
              <a:blipFill>
                <a:blip r:embed="rId3"/>
                <a:stretch>
                  <a:fillRect l="-1333" b="-8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C59E93-5098-4A24-863D-C5D8EC843ED3}"/>
                  </a:ext>
                </a:extLst>
              </p:cNvPr>
              <p:cNvSpPr txBox="1"/>
              <p:nvPr/>
            </p:nvSpPr>
            <p:spPr>
              <a:xfrm>
                <a:off x="4572000" y="1673005"/>
                <a:ext cx="4572000" cy="662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1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C59E93-5098-4A24-863D-C5D8EC843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3005"/>
                <a:ext cx="4572000" cy="6621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42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341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>
                                <a:latin typeface="Cambria Math" panose="02040503050406030204" pitchFamily="18" charset="0"/>
                              </a:rPr>
                              <m:t>𝐀𝐁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341923"/>
              </a:xfrm>
              <a:prstGeom prst="rect">
                <a:avLst/>
              </a:prstGeom>
              <a:blipFill>
                <a:blip r:embed="rId2"/>
                <a:stretch>
                  <a:fillRect l="-1333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333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>
                                <a:latin typeface="Cambria Math" panose="02040503050406030204" pitchFamily="18" charset="0"/>
                              </a:rPr>
                              <m:t>𝐀𝐁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333588"/>
              </a:xfrm>
              <a:prstGeom prst="rect">
                <a:avLst/>
              </a:prstGeom>
              <a:blipFill>
                <a:blip r:embed="rId3"/>
                <a:stretch>
                  <a:fillRect l="-1333" b="-3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5C85A5-8D87-4456-99E2-9DC87E7339D1}"/>
                  </a:ext>
                </a:extLst>
              </p:cNvPr>
              <p:cNvSpPr txBox="1"/>
              <p:nvPr/>
            </p:nvSpPr>
            <p:spPr>
              <a:xfrm>
                <a:off x="4572000" y="2766896"/>
                <a:ext cx="4572000" cy="2093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r>
                  <a:rPr lang="en-GB" sz="1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sz="1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5C85A5-8D87-4456-99E2-9DC87E733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66896"/>
                <a:ext cx="4572000" cy="20936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34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71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inverse matrix of A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27919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20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inverse matrix of A in terms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20142"/>
              </a:xfrm>
              <a:prstGeom prst="rect">
                <a:avLst/>
              </a:prstGeom>
              <a:blipFill>
                <a:blip r:embed="rId3"/>
                <a:stretch>
                  <a:fillRect l="-133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165E82-126B-40B4-A56C-A2AED024F982}"/>
                  </a:ext>
                </a:extLst>
              </p:cNvPr>
              <p:cNvSpPr txBox="1"/>
              <p:nvPr/>
            </p:nvSpPr>
            <p:spPr>
              <a:xfrm>
                <a:off x="4510711" y="1598119"/>
                <a:ext cx="4628271" cy="930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165E82-126B-40B4-A56C-A2AED024F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711" y="1598119"/>
                <a:ext cx="4628271" cy="930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85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00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inverse of the matrix using elementary row operations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00961"/>
              </a:xfrm>
              <a:prstGeom prst="rect">
                <a:avLst/>
              </a:prstGeom>
              <a:blipFill>
                <a:blip r:embed="rId2"/>
                <a:stretch>
                  <a:fillRect l="-1067" t="-2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inverse of the matrix using elementary row operations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78904"/>
              </a:xfrm>
              <a:prstGeom prst="rect">
                <a:avLst/>
              </a:prstGeom>
              <a:blipFill>
                <a:blip r:embed="rId3"/>
                <a:stretch>
                  <a:fillRect l="-1200" t="-22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1DB7AE3-F2AF-45B1-8B8B-7D4A04FA9533}"/>
                  </a:ext>
                </a:extLst>
              </p:cNvPr>
              <p:cNvSpPr txBox="1"/>
              <p:nvPr/>
            </p:nvSpPr>
            <p:spPr>
              <a:xfrm>
                <a:off x="4577017" y="1845033"/>
                <a:ext cx="4566983" cy="930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1DB7AE3-F2AF-45B1-8B8B-7D4A04FA9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45033"/>
                <a:ext cx="4566983" cy="930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4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563394" cy="527222"/>
          </a:xfrm>
        </p:spPr>
        <p:txBody>
          <a:bodyPr/>
          <a:lstStyle/>
          <a:p>
            <a:r>
              <a:rPr lang="en-GB" dirty="0"/>
              <a:t>6.6) Solving systems of equations using matrices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849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71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-8878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1071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simultaneous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10711" cy="1323439"/>
              </a:xfrm>
              <a:prstGeom prst="rect">
                <a:avLst/>
              </a:prstGeom>
              <a:blipFill>
                <a:blip r:embed="rId2"/>
                <a:stretch>
                  <a:fillRect l="-1351" t="-2765" b="-1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10712" y="452736"/>
                <a:ext cx="462827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simultaneous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=21</m:t>
                      </m:r>
                    </m:oMath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=−16</m:t>
                      </m:r>
                    </m:oMath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712" y="452736"/>
                <a:ext cx="4628271" cy="1323439"/>
              </a:xfrm>
              <a:prstGeom prst="rect">
                <a:avLst/>
              </a:prstGeom>
              <a:blipFill>
                <a:blip r:embed="rId3"/>
                <a:stretch>
                  <a:fillRect l="-1449" t="-2304" b="-3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8F77ADB-BC1A-4A83-BB47-04546FC220C4}"/>
                  </a:ext>
                </a:extLst>
              </p:cNvPr>
              <p:cNvSpPr txBox="1"/>
              <p:nvPr/>
            </p:nvSpPr>
            <p:spPr>
              <a:xfrm>
                <a:off x="4505694" y="1819871"/>
                <a:ext cx="46282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8F77ADB-BC1A-4A83-BB47-04546FC22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694" y="1819871"/>
                <a:ext cx="462827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1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74982"/>
            <a:ext cx="457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llama farmer has three types of llama: woolly, classic and Suri. Initially his flock had 2810 llamas in it. There were 160 more woolly llamas than classic.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After one year: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woolly llamas had increased by 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classic llamas had increased by 3%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Suri llamas had decreased by 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Overall the flock size had increased by 46</a:t>
            </a:r>
          </a:p>
          <a:p>
            <a:endParaRPr lang="en-GB" sz="1400" dirty="0">
              <a:latin typeface="Candara" panose="020E0502030303020204" pitchFamily="34" charset="0"/>
            </a:endParaRPr>
          </a:p>
          <a:p>
            <a:r>
              <a:rPr lang="en-GB" sz="1400" dirty="0">
                <a:latin typeface="Candara" panose="020E0502030303020204" pitchFamily="34" charset="0"/>
              </a:rPr>
              <a:t>Form and solve a matrix equation to find out how many of each type of llama there were in the initial flock.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200"/>
            <a:ext cx="457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colony of 1000 mole-rats is made up of adult males, adult females and youngsters. Originally there were 100 more adult females than adult males.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After one year: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adult males had increased by 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adult females had increased by 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youngsters had decreased by 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total number of mole-rats had decreased by 20</a:t>
            </a:r>
          </a:p>
          <a:p>
            <a:endParaRPr lang="en-GB" sz="1400" dirty="0">
              <a:latin typeface="Candara" panose="020E0502030303020204" pitchFamily="34" charset="0"/>
            </a:endParaRPr>
          </a:p>
          <a:p>
            <a:r>
              <a:rPr lang="en-GB" sz="1400" dirty="0">
                <a:latin typeface="Candara" panose="020E0502030303020204" pitchFamily="34" charset="0"/>
              </a:rPr>
              <a:t>Form and solve a matrix equation to find out how many of each type of mole-rat were in the original colony.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7" y="304742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adult males, 200 adult females, 700 youngsters in the original colony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4742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5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system of equations is consistent and has a single solution. Determine the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=7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=11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system of equations is consistent and has a single solution. Determine the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=13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=11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200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7" y="179602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≠15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9602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5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71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system of equations is shown below: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each of the following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determine whether the system of equations is consistent or inconsistent.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If the system is consistent, determine whether there is a unique solution or an infinity of solutions.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 each case, identify the geometric configuration of the plane corresponding to each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                         (b)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462213"/>
              </a:xfrm>
              <a:prstGeom prst="rect">
                <a:avLst/>
              </a:prstGeom>
              <a:blipFill>
                <a:blip r:embed="rId2"/>
                <a:stretch>
                  <a:fillRect l="-400" t="-496" b="-1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01835" y="452736"/>
                <a:ext cx="4637148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system of equations is shown below: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each of the following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determine whether the system of equations is consistent or inconsistent.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If the system is consistent, determine whether there is a unique solution or an infinity of solutions.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 each case, identify the geometric configuration of the plane corresponding to each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35" y="452736"/>
                <a:ext cx="4637148" cy="2462213"/>
              </a:xfrm>
              <a:prstGeom prst="rect">
                <a:avLst/>
              </a:prstGeom>
              <a:blipFill>
                <a:blip r:embed="rId3"/>
                <a:stretch>
                  <a:fillRect l="-394" t="-248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35BE3-44B6-4CBB-8958-996FD3749AC1}"/>
                  </a:ext>
                </a:extLst>
              </p:cNvPr>
              <p:cNvSpPr txBox="1"/>
              <p:nvPr/>
            </p:nvSpPr>
            <p:spPr>
              <a:xfrm>
                <a:off x="4539426" y="2919413"/>
                <a:ext cx="4637148" cy="2959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             (1)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             (2)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       (3)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+2×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     (4)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Equations (4) and (5) are consistent so system is consistent and has an infinity of solutions. Planes meet at a sheaf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35BE3-44B6-4CBB-8958-996FD3749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426" y="2919413"/>
                <a:ext cx="4637148" cy="2959528"/>
              </a:xfrm>
              <a:prstGeom prst="rect">
                <a:avLst/>
              </a:prstGeom>
              <a:blipFill>
                <a:blip r:embed="rId4"/>
                <a:stretch>
                  <a:fillRect l="-789" b="-18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3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71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system of equations is shown below: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latin typeface="Cambria Math" panose="02040503050406030204" pitchFamily="18" charset="0"/>
                  </a:rPr>
                </a:br>
                <a:r>
                  <a:rPr lang="en-GB" sz="1400" i="1" dirty="0">
                    <a:latin typeface="Cambria Math" panose="02040503050406030204" pitchFamily="18" charset="0"/>
                  </a:rPr>
                  <a:t>                          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latin typeface="Cambria Math" panose="02040503050406030204" pitchFamily="18" charset="0"/>
                  </a:rPr>
                </a:br>
                <a:r>
                  <a:rPr lang="en-GB" sz="1400" i="1" dirty="0">
                    <a:latin typeface="Cambria Math" panose="020405030504060302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400" b="0" i="1" dirty="0">
                  <a:latin typeface="Cambria Math" panose="02040503050406030204" pitchFamily="18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each of the following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determine whether the system of equations is consistent or inconsistent.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If the system is consistent, determine whether there is a unique solution or an infinity of solutions.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 each case, identify the corresponding geometric configuration.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=6,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893100"/>
              </a:xfrm>
              <a:prstGeom prst="rect">
                <a:avLst/>
              </a:prstGeom>
              <a:blipFill>
                <a:blip r:embed="rId2"/>
                <a:stretch>
                  <a:fillRect l="-400" t="-422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01835" y="452736"/>
                <a:ext cx="4637148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system of equations is shown below: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𝑟𝑦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latin typeface="Cambria Math" panose="02040503050406030204" pitchFamily="18" charset="0"/>
                  </a:rPr>
                </a:br>
                <a:r>
                  <a:rPr lang="en-GB" sz="1400" i="1" dirty="0">
                    <a:latin typeface="Cambria Math" panose="02040503050406030204" pitchFamily="18" charset="0"/>
                  </a:rPr>
                  <a:t>   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latin typeface="Cambria Math" panose="02040503050406030204" pitchFamily="18" charset="0"/>
                  </a:rPr>
                </a:br>
                <a:r>
                  <a:rPr lang="en-GB" sz="1400" i="1" dirty="0">
                    <a:latin typeface="Cambria Math" panose="020405030504060302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400" i="1" dirty="0">
                  <a:latin typeface="Cambria Math" panose="02040503050406030204" pitchFamily="18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each of the following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determine whether the system of equations is consistent or inconsistent.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If the system is consistent, determine whether there is a unique solution or an infinity of solutions.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 each case, identify the corresponding geometric configuration.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35" y="452736"/>
                <a:ext cx="4637148" cy="2677656"/>
              </a:xfrm>
              <a:prstGeom prst="rect">
                <a:avLst/>
              </a:prstGeom>
              <a:blipFill>
                <a:blip r:embed="rId3"/>
                <a:stretch>
                  <a:fillRect l="-394" t="-227" b="-1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35BE3-44B6-4CBB-8958-996FD3749AC1}"/>
                  </a:ext>
                </a:extLst>
              </p:cNvPr>
              <p:cNvSpPr txBox="1"/>
              <p:nvPr/>
            </p:nvSpPr>
            <p:spPr>
              <a:xfrm>
                <a:off x="4519590" y="3239009"/>
                <a:ext cx="4637148" cy="24670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             (1)</m:t>
                    </m:r>
                  </m:oMath>
                </a14:m>
                <a: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/>
                </a:r>
                <a:b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</a:br>
                <a: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             (2)</m:t>
                    </m:r>
                  </m:oMath>
                </a14:m>
                <a: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/>
                </a:r>
                <a:b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          (3)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All three planes are parallel and non-identical.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system of equations is inconsistent and has no solutions.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35BE3-44B6-4CBB-8958-996FD3749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590" y="3239009"/>
                <a:ext cx="4637148" cy="2467086"/>
              </a:xfrm>
              <a:prstGeom prst="rect">
                <a:avLst/>
              </a:prstGeom>
              <a:blipFill>
                <a:blip r:embed="rId4"/>
                <a:stretch>
                  <a:fillRect l="-657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03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4523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(where possible):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4523482"/>
              </a:xfrm>
              <a:prstGeom prst="rect">
                <a:avLst/>
              </a:prstGeom>
              <a:blipFill>
                <a:blip r:embed="rId2"/>
                <a:stretch>
                  <a:fillRect l="-667" t="-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61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(where possible):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610732"/>
              </a:xfrm>
              <a:prstGeom prst="rect">
                <a:avLst/>
              </a:prstGeom>
              <a:blipFill>
                <a:blip r:embed="rId3"/>
                <a:stretch>
                  <a:fillRect l="-667" t="-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1418832"/>
                <a:ext cx="4572000" cy="22208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Not additively conformable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18832"/>
                <a:ext cx="4572000" cy="2220864"/>
              </a:xfrm>
              <a:prstGeom prst="rect">
                <a:avLst/>
              </a:prstGeom>
              <a:blipFill>
                <a:blip r:embed="rId4"/>
                <a:stretch>
                  <a:fillRect b="-2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54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12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−7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129575"/>
              </a:xfrm>
              <a:prstGeom prst="rect">
                <a:avLst/>
              </a:prstGeom>
              <a:blipFill>
                <a:blip r:embed="rId2"/>
                <a:stretch>
                  <a:fillRect l="-667" t="-5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8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89758"/>
              </a:xfrm>
              <a:prstGeom prst="rect">
                <a:avLst/>
              </a:prstGeom>
              <a:blipFill>
                <a:blip r:embed="rId3"/>
                <a:stretch>
                  <a:fillRect l="-667" t="-1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379788"/>
                <a:ext cx="4572000" cy="764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9788"/>
                <a:ext cx="4572000" cy="764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99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770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770404"/>
              </a:xfrm>
              <a:prstGeom prst="rect">
                <a:avLst/>
              </a:prstGeom>
              <a:blipFill>
                <a:blip r:embed="rId2"/>
                <a:stretch>
                  <a:fillRect l="-667" t="-2381" b="-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54053"/>
              </a:xfrm>
              <a:prstGeom prst="rect">
                <a:avLst/>
              </a:prstGeom>
              <a:blipFill>
                <a:blip r:embed="rId3"/>
                <a:stretch>
                  <a:fillRect l="-667" t="-2419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379788"/>
                <a:ext cx="4572000" cy="553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9788"/>
                <a:ext cx="4572000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27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identity matrix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latin typeface="Candara" panose="020E0502030303020204" pitchFamily="34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identity matrix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293209"/>
              </a:xfrm>
              <a:prstGeom prst="rect">
                <a:avLst/>
              </a:prstGeom>
              <a:blipFill>
                <a:blip r:embed="rId2"/>
                <a:stretch>
                  <a:fillRect l="-667" t="-556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identity matrix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38554"/>
              </a:xfrm>
              <a:prstGeom prst="rect">
                <a:avLst/>
              </a:prstGeom>
              <a:blipFill>
                <a:blip r:embed="rId3"/>
                <a:stretch>
                  <a:fillRect l="-667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791290"/>
                <a:ext cx="4572000" cy="10176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eqArr>
                                <m:eqArr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den>
                          </m:f>
                          <m:f>
                            <m:fPr>
                              <m:type m:val="noBar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eqArr>
                                <m:eqArr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den>
                          </m:f>
                          <m:f>
                            <m:fPr>
                              <m:type m:val="noBar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eqArr>
                                <m:eqArr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den>
                          </m:f>
                          <m:f>
                            <m:fPr>
                              <m:type m:val="noBar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eqArr>
                                <m:eqArr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791290"/>
                <a:ext cx="4572000" cy="10176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186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6.2) Matrix multiplication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8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7498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Determine the size of the matrix AB given the dimensions of A and B</a:t>
            </a:r>
          </a:p>
          <a:p>
            <a:endParaRPr lang="en-GB" sz="1600" b="0" dirty="0"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Determine the size of the matrix AB given the dimensions of A and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7E9533FD-BAF5-4A8A-A338-41D586D20CDC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63371" y="1157272"/>
              <a:ext cx="4015665" cy="3520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44577806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65497385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952650818"/>
                        </a:ext>
                      </a:extLst>
                    </a:gridCol>
                  </a:tblGrid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AB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(if valid)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788407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7770302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4059826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751717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85133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8124884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055802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193204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2830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7E9533FD-BAF5-4A8A-A338-41D586D20C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6489548"/>
                  </p:ext>
                </p:extLst>
              </p:nvPr>
            </p:nvGraphicFramePr>
            <p:xfrm>
              <a:off x="263371" y="1157272"/>
              <a:ext cx="4015665" cy="3520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44577806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65497385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95265081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AB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(if valid)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788407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120635" r="-200909" b="-7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120635" r="-101826" b="-7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7770302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220635" r="-200909" b="-6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220635" r="-101826" b="-6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4059826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320635" r="-200909" b="-5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320635" r="-101826" b="-5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751717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420635" r="-200909" b="-4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420635" r="-101826" b="-4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85133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520635" r="-200909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520635" r="-101826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8124884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620635" r="-200909" b="-2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620635" r="-101826" b="-2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055802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720635" r="-200909" b="-1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720635" r="-101826" b="-1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193204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820635" r="-200909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820635" r="-101826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2830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ABC33E91-0CB8-45FF-A835-593E051C0B5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45150" y="1157272"/>
              <a:ext cx="4015665" cy="2371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44577806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65497385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952650818"/>
                        </a:ext>
                      </a:extLst>
                    </a:gridCol>
                  </a:tblGrid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AB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(if valid)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788407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7770302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4059826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751717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85133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95496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ABC33E91-0CB8-45FF-A835-593E051C0B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0305932"/>
                  </p:ext>
                </p:extLst>
              </p:nvPr>
            </p:nvGraphicFramePr>
            <p:xfrm>
              <a:off x="4845150" y="1157272"/>
              <a:ext cx="4015665" cy="2371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44577806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65497385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95265081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AB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(if valid)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788407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120635" r="-200909" b="-4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120635" r="-100909" b="-4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7770302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220635" r="-200909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220635" r="-100909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4059826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320635" r="-200909" b="-2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320635" r="-100909" b="-2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751717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420635" r="-200909" b="-1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420635" r="-100909" b="-1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85133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520635" r="-200909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520635" r="-100909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954960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5392C609-74E8-4445-846B-AF5806FF7F7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522260" y="1614472"/>
              <a:ext cx="1338555" cy="1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1755421077"/>
                        </a:ext>
                      </a:extLst>
                    </a:gridCol>
                  </a:tblGrid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078020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Not 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3803088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3409255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Not 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2171013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0655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5392C609-74E8-4445-846B-AF5806FF7F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9113895"/>
                  </p:ext>
                </p:extLst>
              </p:nvPr>
            </p:nvGraphicFramePr>
            <p:xfrm>
              <a:off x="7522260" y="1614472"/>
              <a:ext cx="1338555" cy="1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1755421077"/>
                        </a:ext>
                      </a:extLst>
                    </a:gridCol>
                  </a:tblGrid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52" t="-1587" r="-905" b="-40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078020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Not 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3803088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52" t="-201587" r="-905" b="-20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3409255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Not 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2171013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52" t="-401587" r="-905" b="-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0655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791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9867</TotalTime>
  <Words>4380</Words>
  <Application>Microsoft Office PowerPoint</Application>
  <PresentationFormat>On-screen Show (4:3)</PresentationFormat>
  <Paragraphs>567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Cambria Math</vt:lpstr>
      <vt:lpstr>Candara</vt:lpstr>
      <vt:lpstr>Office Theme</vt:lpstr>
      <vt:lpstr>6) Matrices</vt:lpstr>
      <vt:lpstr>6.1) Introduction to matrices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6.2) Matrix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6.3) Determinants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6.4) Inverting a 2 x 2 matrix</vt:lpstr>
      <vt:lpstr>PowerPoint Presentation</vt:lpstr>
      <vt:lpstr>PowerPoint Presentation</vt:lpstr>
      <vt:lpstr>PowerPoint Presentation</vt:lpstr>
      <vt:lpstr>PowerPoint Presentation</vt:lpstr>
      <vt:lpstr>6.5) Inverting a 3 x 3 matrix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6.6) Solving systems of equations using matrices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545</cp:revision>
  <dcterms:created xsi:type="dcterms:W3CDTF">2020-05-18T02:11:06Z</dcterms:created>
  <dcterms:modified xsi:type="dcterms:W3CDTF">2021-08-28T11:18:11Z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