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4"/>
  </p:notesMasterIdLst>
  <p:handoutMasterIdLst>
    <p:handoutMasterId r:id="rId4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handoutMaster" Target="handoutMasters/handoutMaster1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1826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slide" Target="slide3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28.xml"/><Relationship Id="rId5" Type="http://schemas.openxmlformats.org/officeDocument/2006/relationships/slide" Target="slide23.xml"/><Relationship Id="rId4" Type="http://schemas.openxmlformats.org/officeDocument/2006/relationships/slide" Target="slide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5.png"/><Relationship Id="rId2" Type="http://schemas.openxmlformats.org/officeDocument/2006/relationships/image" Target="../media/image36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6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8.png"/><Relationship Id="rId2" Type="http://schemas.openxmlformats.org/officeDocument/2006/relationships/image" Target="../media/image36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6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1.png"/><Relationship Id="rId2" Type="http://schemas.openxmlformats.org/officeDocument/2006/relationships/image" Target="../media/image3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7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4.png"/><Relationship Id="rId2" Type="http://schemas.openxmlformats.org/officeDocument/2006/relationships/image" Target="../media/image37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7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7.png"/><Relationship Id="rId2" Type="http://schemas.openxmlformats.org/officeDocument/2006/relationships/image" Target="../media/image37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7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0.png"/><Relationship Id="rId2" Type="http://schemas.openxmlformats.org/officeDocument/2006/relationships/image" Target="../media/image37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8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3.png"/><Relationship Id="rId2" Type="http://schemas.openxmlformats.org/officeDocument/2006/relationships/image" Target="../media/image38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8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6.png"/><Relationship Id="rId2" Type="http://schemas.openxmlformats.org/officeDocument/2006/relationships/image" Target="../media/image38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8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9.png"/><Relationship Id="rId2" Type="http://schemas.openxmlformats.org/officeDocument/2006/relationships/image" Target="../media/image38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2.png"/><Relationship Id="rId2" Type="http://schemas.openxmlformats.org/officeDocument/2006/relationships/image" Target="../media/image39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5.png"/><Relationship Id="rId2" Type="http://schemas.openxmlformats.org/officeDocument/2006/relationships/image" Target="../media/image39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8.png"/><Relationship Id="rId2" Type="http://schemas.openxmlformats.org/officeDocument/2006/relationships/image" Target="../media/image39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9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40.png"/><Relationship Id="rId2" Type="http://schemas.openxmlformats.org/officeDocument/2006/relationships/image" Target="../media/image39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2.png"/><Relationship Id="rId2" Type="http://schemas.openxmlformats.org/officeDocument/2006/relationships/image" Target="../media/image4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5.png"/><Relationship Id="rId2" Type="http://schemas.openxmlformats.org/officeDocument/2006/relationships/image" Target="../media/image40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8.png"/><Relationship Id="rId2" Type="http://schemas.openxmlformats.org/officeDocument/2006/relationships/image" Target="../media/image40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9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1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7.png"/><Relationship Id="rId2" Type="http://schemas.openxmlformats.org/officeDocument/2006/relationships/image" Target="../media/image34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48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4.png"/><Relationship Id="rId2" Type="http://schemas.openxmlformats.org/officeDocument/2006/relationships/image" Target="../media/image4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1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7.png"/><Relationship Id="rId2" Type="http://schemas.openxmlformats.org/officeDocument/2006/relationships/image" Target="../media/image4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18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0.png"/><Relationship Id="rId2" Type="http://schemas.openxmlformats.org/officeDocument/2006/relationships/image" Target="../media/image41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21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3.png"/><Relationship Id="rId2" Type="http://schemas.openxmlformats.org/officeDocument/2006/relationships/image" Target="../media/image42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24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90.png"/><Relationship Id="rId2" Type="http://schemas.openxmlformats.org/officeDocument/2006/relationships/image" Target="../media/image40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25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30.pn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50.png"/><Relationship Id="rId2" Type="http://schemas.openxmlformats.org/officeDocument/2006/relationships/image" Target="../media/image41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160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80.png"/><Relationship Id="rId2" Type="http://schemas.openxmlformats.org/officeDocument/2006/relationships/image" Target="../media/image41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190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7.png"/><Relationship Id="rId2" Type="http://schemas.openxmlformats.org/officeDocument/2006/relationships/image" Target="../media/image30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2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0.png"/><Relationship Id="rId2" Type="http://schemas.openxmlformats.org/officeDocument/2006/relationships/image" Target="../media/image34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5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3.png"/><Relationship Id="rId2" Type="http://schemas.openxmlformats.org/officeDocument/2006/relationships/image" Target="../media/image35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5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6.png"/><Relationship Id="rId2" Type="http://schemas.openxmlformats.org/officeDocument/2006/relationships/image" Target="../media/image35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5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9.png"/><Relationship Id="rId2" Type="http://schemas.openxmlformats.org/officeDocument/2006/relationships/image" Target="../media/image35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6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2.png"/><Relationship Id="rId2" Type="http://schemas.openxmlformats.org/officeDocument/2006/relationships/image" Target="../media/image36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6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6) Matrices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077694"/>
              </p:ext>
            </p:extLst>
          </p:nvPr>
        </p:nvGraphicFramePr>
        <p:xfrm>
          <a:off x="-1" y="737040"/>
          <a:ext cx="9143999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6.1) Introduction to matrices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6.2) Matrix multiplication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6.3) Determinants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6.4) Inverting a 2 x 2 matrix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6.5) Inverting a 3 x 3 matrix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184251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7" action="ppaction://hlinksldjump"/>
                        </a:rPr>
                        <a:t>6.6) Solving systems of equations using matrices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45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080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5427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product of these matrices where possible: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5427511"/>
              </a:xfrm>
              <a:prstGeom prst="rect">
                <a:avLst/>
              </a:prstGeom>
              <a:blipFill>
                <a:blip r:embed="rId2"/>
                <a:stretch>
                  <a:fillRect l="-667" t="-3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35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product of these matrices where possible: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35979"/>
              </a:xfrm>
              <a:prstGeom prst="rect">
                <a:avLst/>
              </a:prstGeom>
              <a:blipFill>
                <a:blip r:embed="rId3"/>
                <a:stretch>
                  <a:fillRect l="-667" t="-14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541314"/>
                <a:ext cx="4572000" cy="7631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27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61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68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75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95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106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117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41314"/>
                <a:ext cx="4572000" cy="7631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527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3364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3364511"/>
              </a:xfrm>
              <a:prstGeom prst="rect">
                <a:avLst/>
              </a:prstGeom>
              <a:blipFill>
                <a:blip r:embed="rId2"/>
                <a:stretch>
                  <a:fillRect l="-667" t="-5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364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364511"/>
              </a:xfrm>
              <a:prstGeom prst="rect">
                <a:avLst/>
              </a:prstGeom>
              <a:blipFill>
                <a:blip r:embed="rId3"/>
                <a:stretch>
                  <a:fillRect l="-667" t="-5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541314"/>
                <a:ext cx="4572000" cy="30408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41314"/>
                <a:ext cx="4572000" cy="30408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653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32267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e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3226781"/>
              </a:xfrm>
              <a:prstGeom prst="rect">
                <a:avLst/>
              </a:prstGeom>
              <a:blipFill>
                <a:blip r:embed="rId2"/>
                <a:stretch>
                  <a:fillRect l="-667" t="-5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658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e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65805"/>
              </a:xfrm>
              <a:prstGeom prst="rect">
                <a:avLst/>
              </a:prstGeom>
              <a:blipFill>
                <a:blip r:embed="rId3"/>
                <a:stretch>
                  <a:fillRect l="-667" t="-1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541314"/>
                <a:ext cx="4572000" cy="5029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99</m:t>
                                </m:r>
                              </m:e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90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63</m:t>
                                </m:r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41314"/>
                <a:ext cx="4572000" cy="502958"/>
              </a:xfrm>
              <a:prstGeom prst="rect">
                <a:avLst/>
              </a:prstGeom>
              <a:blipFill>
                <a:blip r:embed="rId4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428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2980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2980560"/>
              </a:xfrm>
              <a:prstGeom prst="rect">
                <a:avLst/>
              </a:prstGeom>
              <a:blipFill>
                <a:blip r:embed="rId2"/>
                <a:stretch>
                  <a:fillRect l="-667" t="-6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977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e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97782"/>
              </a:xfrm>
              <a:prstGeom prst="rect">
                <a:avLst/>
              </a:prstGeom>
              <a:blipFill>
                <a:blip r:embed="rId3"/>
                <a:stretch>
                  <a:fillRect l="-667" t="-22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541314"/>
                <a:ext cx="4572000" cy="5029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𝑐𝑘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41314"/>
                <a:ext cx="4572000" cy="502958"/>
              </a:xfrm>
              <a:prstGeom prst="rect">
                <a:avLst/>
              </a:prstGeom>
              <a:blipFill>
                <a:blip r:embed="rId4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502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8911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−9</m:t>
                              </m:r>
                            </m: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11</m:t>
                              </m:r>
                            </m:e>
                          </m:mr>
                        </m:m>
                      </m:e>
                    </m:d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891159"/>
              </a:xfrm>
              <a:prstGeom prst="rect">
                <a:avLst/>
              </a:prstGeom>
              <a:blipFill>
                <a:blip r:embed="rId2"/>
                <a:stretch>
                  <a:fillRect l="-667" b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8911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dirty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600" i="1" dirty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GB" sz="1600" i="1" dirty="0">
                  <a:latin typeface="Cambria Math" panose="02040503050406030204" pitchFamily="18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−8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</m:m>
                      </m:e>
                    </m:d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891159"/>
              </a:xfrm>
              <a:prstGeom prst="rect">
                <a:avLst/>
              </a:prstGeom>
              <a:blipFill>
                <a:blip r:embed="rId3"/>
                <a:stretch>
                  <a:fillRect l="-667" b="-35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2302818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=3,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302818"/>
                <a:ext cx="45720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856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7491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=(</m:t>
                    </m:r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mr>
                    </m:m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=(0)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749179"/>
              </a:xfrm>
              <a:prstGeom prst="rect">
                <a:avLst/>
              </a:prstGeom>
              <a:blipFill>
                <a:blip r:embed="rId2"/>
                <a:stretch>
                  <a:fillRect l="-667" b="-97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491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=(</m:t>
                    </m:r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mr>
                    </m:m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𝐵𝐴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=(0)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49179"/>
              </a:xfrm>
              <a:prstGeom prst="rect">
                <a:avLst/>
              </a:prstGeom>
              <a:blipFill>
                <a:blip r:embed="rId3"/>
                <a:stretch>
                  <a:fillRect l="-667" b="-97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541314"/>
                <a:ext cx="4572000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41314"/>
                <a:ext cx="4572000" cy="501356"/>
              </a:xfrm>
              <a:prstGeom prst="rect">
                <a:avLst/>
              </a:prstGeom>
              <a:blipFill>
                <a:blip r:embed="rId4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227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5427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5427511"/>
              </a:xfrm>
              <a:prstGeom prst="rect">
                <a:avLst/>
              </a:prstGeom>
              <a:blipFill>
                <a:blip r:embed="rId2"/>
                <a:stretch>
                  <a:fillRect l="-667" t="-3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034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GB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GB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03425"/>
              </a:xfrm>
              <a:prstGeom prst="rect">
                <a:avLst/>
              </a:prstGeom>
              <a:blipFill>
                <a:blip r:embed="rId3"/>
                <a:stretch>
                  <a:fillRect l="-667" t="-1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541314"/>
                <a:ext cx="4572000" cy="7631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41314"/>
                <a:ext cx="4572000" cy="7631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304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6.3) Determinants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9198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0175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Calculate the determinant then decide if the matrix has an inverse.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00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200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200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000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200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200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200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000" b="0" i="0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017527"/>
              </a:xfrm>
              <a:prstGeom prst="rect">
                <a:avLst/>
              </a:prstGeom>
              <a:blipFill>
                <a:blip r:embed="rId2"/>
                <a:stretch>
                  <a:fillRect l="-1333" t="-729" r="-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261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Calculate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the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smtClean="0">
                          <a:latin typeface="Candara" panose="020E0502030303020204" pitchFamily="34" charset="0"/>
                        </a:rPr>
                        <m:t>determinant</m:t>
                      </m:r>
                      <m:r>
                        <m:rPr>
                          <m:nor/>
                        </m:rPr>
                        <a:rPr lang="en-GB" sz="200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smtClean="0">
                          <a:latin typeface="Candara" panose="020E0502030303020204" pitchFamily="34" charset="0"/>
                        </a:rPr>
                        <m:t>then</m:t>
                      </m:r>
                      <m:r>
                        <m:rPr>
                          <m:nor/>
                        </m:rPr>
                        <a:rPr lang="en-GB" sz="200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smtClean="0">
                          <a:latin typeface="Candara" panose="020E0502030303020204" pitchFamily="34" charset="0"/>
                        </a:rPr>
                        <m:t>decide</m:t>
                      </m:r>
                      <m:r>
                        <m:rPr>
                          <m:nor/>
                        </m:rPr>
                        <a:rPr lang="en-GB" sz="200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if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the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matrix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has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an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inverse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.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000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200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2000">
                                    <a:latin typeface="Cambria Math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>
                                    <a:latin typeface="Cambria Math"/>
                                  </a:rPr>
                                  <m:t>10</m:t>
                                </m:r>
                              </m:e>
                              <m:e>
                                <m:r>
                                  <a:rPr lang="en-GB" sz="200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200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2619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43D3520-A5EB-4DB7-95D1-13EDF7A8B3FC}"/>
                  </a:ext>
                </a:extLst>
              </p:cNvPr>
              <p:cNvSpPr txBox="1"/>
              <p:nvPr/>
            </p:nvSpPr>
            <p:spPr>
              <a:xfrm>
                <a:off x="4572000" y="1541314"/>
                <a:ext cx="4572000" cy="25853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−7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Yes</a:t>
                </a: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No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43D3520-A5EB-4DB7-95D1-13EDF7A8B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41314"/>
                <a:ext cx="4572000" cy="2585323"/>
              </a:xfrm>
              <a:prstGeom prst="rect">
                <a:avLst/>
              </a:prstGeom>
              <a:blipFill>
                <a:blip r:embed="rId4"/>
                <a:stretch>
                  <a:fillRect t="-1415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243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80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4−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b="1" i="0" smtClean="0">
                        <a:latin typeface="Cambria Math" panose="02040503050406030204" pitchFamily="18" charset="0"/>
                      </a:rPr>
                      <m:t>𝐀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singular, find the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80800"/>
              </a:xfrm>
              <a:prstGeom prst="rect">
                <a:avLst/>
              </a:prstGeom>
              <a:blipFill>
                <a:blip r:embed="rId2"/>
                <a:stretch>
                  <a:fillRect l="-1333" r="-1067" b="-76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80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3−</m:t>
                                </m:r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b="1">
                        <a:latin typeface="Cambria Math" panose="02040503050406030204" pitchFamily="18" charset="0"/>
                      </a:rPr>
                      <m:t>𝐀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singular, find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80800"/>
              </a:xfrm>
              <a:prstGeom prst="rect">
                <a:avLst/>
              </a:prstGeom>
              <a:blipFill>
                <a:blip r:embed="rId3"/>
                <a:stretch>
                  <a:fillRect l="-1333" r="-1067" b="-76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43D3520-A5EB-4DB7-95D1-13EDF7A8B3FC}"/>
                  </a:ext>
                </a:extLst>
              </p:cNvPr>
              <p:cNvSpPr txBox="1"/>
              <p:nvPr/>
            </p:nvSpPr>
            <p:spPr>
              <a:xfrm>
                <a:off x="4572000" y="1541314"/>
                <a:ext cx="4572000" cy="612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43D3520-A5EB-4DB7-95D1-13EDF7A8B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41314"/>
                <a:ext cx="4572000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955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6.1) Introduction to matrices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54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5228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minor of:</a:t>
                </a: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2</a:t>
                </a: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-3</a:t>
                </a: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7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522859"/>
              </a:xfrm>
              <a:prstGeom prst="rect">
                <a:avLst/>
              </a:prstGeom>
              <a:blipFill>
                <a:blip r:embed="rId2"/>
                <a:stretch>
                  <a:fillRect l="-1467" b="-9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55228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minor of:</a:t>
                </a: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5</a:t>
                </a: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0</a:t>
                </a: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-6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5522859"/>
              </a:xfrm>
              <a:prstGeom prst="rect">
                <a:avLst/>
              </a:prstGeom>
              <a:blipFill>
                <a:blip r:embed="rId3"/>
                <a:stretch>
                  <a:fillRect l="-1467" b="-11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9081019-A6CB-4F3B-A979-71738C28D87F}"/>
                  </a:ext>
                </a:extLst>
              </p:cNvPr>
              <p:cNvSpPr txBox="1"/>
              <p:nvPr/>
            </p:nvSpPr>
            <p:spPr>
              <a:xfrm>
                <a:off x="6123972" y="1775005"/>
                <a:ext cx="2011680" cy="48058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=37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9081019-A6CB-4F3B-A979-71738C28D8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3972" y="1775005"/>
                <a:ext cx="2011680" cy="48058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702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1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Calculate the determinant: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13987"/>
              </a:xfrm>
              <a:prstGeom prst="rect">
                <a:avLst/>
              </a:prstGeom>
              <a:blipFill>
                <a:blip r:embed="rId2"/>
                <a:stretch>
                  <a:fillRect l="-1333" t="-3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1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Calculate the determinant: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13987"/>
              </a:xfrm>
              <a:prstGeom prst="rect">
                <a:avLst/>
              </a:prstGeom>
              <a:blipFill>
                <a:blip r:embed="rId3"/>
                <a:stretch>
                  <a:fillRect l="-1333" t="-2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F2B3624-B600-49F4-8B00-4236A3551F24}"/>
                  </a:ext>
                </a:extLst>
              </p:cNvPr>
              <p:cNvSpPr txBox="1"/>
              <p:nvPr/>
            </p:nvSpPr>
            <p:spPr>
              <a:xfrm>
                <a:off x="4572000" y="1671187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F2B3624-B600-49F4-8B00-4236A3551F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71187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0628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840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constant.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singular, find the possible values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840825"/>
              </a:xfrm>
              <a:prstGeom prst="rect">
                <a:avLst/>
              </a:prstGeom>
              <a:blipFill>
                <a:blip r:embed="rId2"/>
                <a:stretch>
                  <a:fillRect l="-1333" r="-1467" b="-43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840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constant.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singular, find the possible values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840825"/>
              </a:xfrm>
              <a:prstGeom prst="rect">
                <a:avLst/>
              </a:prstGeom>
              <a:blipFill>
                <a:blip r:embed="rId3"/>
                <a:stretch>
                  <a:fillRect l="-1333" r="-1467" b="-49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FF6F150-C14B-4CA4-B4A0-49CD5CB14D63}"/>
                  </a:ext>
                </a:extLst>
              </p:cNvPr>
              <p:cNvSpPr txBox="1"/>
              <p:nvPr/>
            </p:nvSpPr>
            <p:spPr>
              <a:xfrm>
                <a:off x="4566983" y="2289096"/>
                <a:ext cx="45720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,−9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FF6F150-C14B-4CA4-B4A0-49CD5CB14D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2289096"/>
                <a:ext cx="45720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072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6.4) Inverting a 2 x 2 matrix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2288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70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inverse matrix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709751"/>
              </a:xfrm>
              <a:prstGeom prst="rect">
                <a:avLst/>
              </a:prstGeom>
              <a:blipFill>
                <a:blip r:embed="rId2"/>
                <a:stretch>
                  <a:fillRect l="-1333" t="-7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13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inverse matrix for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20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13327"/>
              </a:xfrm>
              <a:prstGeom prst="rect">
                <a:avLst/>
              </a:prstGeom>
              <a:blipFill>
                <a:blip r:embed="rId3"/>
                <a:stretch>
                  <a:fillRect l="-1333" t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F0645FF-998D-4BEE-90EB-207ECC5E8894}"/>
                  </a:ext>
                </a:extLst>
              </p:cNvPr>
              <p:cNvSpPr txBox="1"/>
              <p:nvPr/>
            </p:nvSpPr>
            <p:spPr>
              <a:xfrm>
                <a:off x="4566983" y="1374992"/>
                <a:ext cx="457200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</m:m>
                      </m:e>
                    </m:d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F0645FF-998D-4BEE-90EB-207ECC5E88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374992"/>
                <a:ext cx="4572000" cy="7146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1222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2819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For what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/>
                      </a:rPr>
                      <m:t>𝑝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2−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singular? </a:t>
                </a: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/>
                      </a:rPr>
                      <m:t>𝑝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not this value, find the inverse.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2819683"/>
              </a:xfrm>
              <a:prstGeom prst="rect">
                <a:avLst/>
              </a:prstGeom>
              <a:blipFill>
                <a:blip r:embed="rId2"/>
                <a:stretch>
                  <a:fillRect l="-1333" r="-1333" b="-3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2819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For what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/>
                      </a:rPr>
                      <m:t>𝑝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/>
                                </a:rPr>
                                <m:t>𝑝</m:t>
                              </m:r>
                              <m:r>
                                <a:rPr lang="en-GB" sz="2000" i="1">
                                  <a:latin typeface="Cambria Math"/>
                                </a:rPr>
                                <m:t>+2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/>
                                </a:rPr>
                                <m:t>3−</m:t>
                              </m:r>
                              <m:r>
                                <a:rPr lang="en-GB" sz="2000" i="1">
                                  <a:latin typeface="Cambria Math"/>
                                </a:rPr>
                                <m:t>𝑝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singular? </a:t>
                </a: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/>
                      </a:rPr>
                      <m:t>𝑝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not this value, find the inverse.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2819683"/>
              </a:xfrm>
              <a:prstGeom prst="rect">
                <a:avLst/>
              </a:prstGeom>
              <a:blipFill>
                <a:blip r:embed="rId3"/>
                <a:stretch>
                  <a:fillRect l="-1333" r="-1333" b="-28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D23E696-9C92-47B0-B583-71DD160BDE58}"/>
                  </a:ext>
                </a:extLst>
              </p:cNvPr>
              <p:cNvSpPr txBox="1"/>
              <p:nvPr/>
            </p:nvSpPr>
            <p:spPr>
              <a:xfrm>
                <a:off x="4566983" y="1374992"/>
                <a:ext cx="4572000" cy="25648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14−3</m:t>
                          </m:r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</m:t>
                          </m:r>
                        </m:den>
                      </m:f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3−</m:t>
                                </m:r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𝑝</m:t>
                                </m:r>
                              </m:e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d>
                                  <m:dPr>
                                    <m:ctrlPr>
                                      <a:rPr lang="en-GB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b="0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𝑝</m:t>
                                    </m:r>
                                    <m:r>
                                      <a:rPr lang="en-GB" b="0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+2</m:t>
                                    </m:r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D23E696-9C92-47B0-B583-71DD160BDE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374992"/>
                <a:ext cx="4572000" cy="25648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560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000" b="1" i="0" smtClean="0">
                        <a:latin typeface="Cambria Math" panose="02040503050406030204" pitchFamily="18" charset="0"/>
                      </a:rPr>
                      <m:t>𝐀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1" i="0" smtClean="0">
                        <a:latin typeface="Cambria Math" panose="02040503050406030204" pitchFamily="18" charset="0"/>
                      </a:rPr>
                      <m:t>𝐁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non-singular matrices, 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𝑨𝑩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000" b="1" smtClean="0">
                        <a:latin typeface="Cambria Math" panose="02040503050406030204" pitchFamily="18" charset="0"/>
                      </a:rPr>
                      <m:t>𝐏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1">
                        <a:latin typeface="Cambria Math" panose="02040503050406030204" pitchFamily="18" charset="0"/>
                      </a:rPr>
                      <m:t>𝐐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non-singular matrices, 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1">
                                <a:latin typeface="Cambria Math" panose="02040503050406030204" pitchFamily="18" charset="0"/>
                              </a:rPr>
                              <m:t>𝐏𝐐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>
                            <a:latin typeface="Cambria Math" panose="02040503050406030204" pitchFamily="18" charset="0"/>
                          </a:rPr>
                          <m:t>𝐐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>
                            <a:latin typeface="Cambria Math" panose="02040503050406030204" pitchFamily="18" charset="0"/>
                          </a:rPr>
                          <m:t>𝐏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3CB56F6-B94B-48EC-91BC-8E9351996551}"/>
                  </a:ext>
                </a:extLst>
              </p:cNvPr>
              <p:cNvSpPr txBox="1"/>
              <p:nvPr/>
            </p:nvSpPr>
            <p:spPr>
              <a:xfrm>
                <a:off x="4572000" y="1374992"/>
                <a:ext cx="4572000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𝑃𝑄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𝑃𝑄</m:t>
                        </m:r>
                      </m:e>
                    </m:d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𝑃𝑄</m:t>
                        </m:r>
                      </m:e>
                    </m:d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𝑃𝑄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𝑃𝑄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    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𝑃𝑄𝐶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𝐼𝑄𝐶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𝑄𝐶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𝑄𝐶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𝐼𝐶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𝑃𝑄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3CB56F6-B94B-48EC-91BC-8E93519965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74992"/>
                <a:ext cx="4572000" cy="3170099"/>
              </a:xfrm>
              <a:prstGeom prst="rect">
                <a:avLst/>
              </a:prstGeom>
              <a:blipFill>
                <a:blip r:embed="rId4"/>
                <a:stretch>
                  <a:fillRect t="-1154" b="-1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503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714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non-singular matrices such that </a:t>
                </a:r>
                <a14:m>
                  <m:oMath xmlns:m="http://schemas.openxmlformats.org/officeDocument/2006/math">
                    <m:r>
                      <a:rPr lang="en-GB" sz="2000" b="1" i="0" smtClean="0">
                        <a:latin typeface="Cambria Math" panose="02040503050406030204" pitchFamily="18" charset="0"/>
                      </a:rPr>
                      <m:t>𝐀𝐁𝐀</m:t>
                    </m:r>
                    <m:r>
                      <a:rPr lang="en-GB" sz="2000" b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>
                        <a:latin typeface="Cambria Math" panose="02040503050406030204" pitchFamily="18" charset="0"/>
                      </a:rPr>
                      <m:t>𝐈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prove that </a:t>
                </a:r>
                <a14:m>
                  <m:oMath xmlns:m="http://schemas.openxmlformats.org/officeDocument/2006/math">
                    <m:r>
                      <a:rPr lang="en-GB" sz="2000" b="1" i="0" smtClean="0">
                        <a:latin typeface="Cambria Math" panose="02040503050406030204" pitchFamily="18" charset="0"/>
                      </a:rPr>
                      <m:t>𝐁</m:t>
                    </m:r>
                    <m:r>
                      <a:rPr lang="en-GB" sz="2000" b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0" smtClean="0"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p>
                        <m:r>
                          <a:rPr lang="en-GB" sz="200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GB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0" smtClean="0"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p>
                        <m:r>
                          <a:rPr lang="en-GB" sz="20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000" b="1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</m:oMath>
                </a14:m>
                <a:endParaRPr lang="en-GB" sz="20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714876"/>
              </a:xfrm>
              <a:prstGeom prst="rect">
                <a:avLst/>
              </a:prstGeom>
              <a:blipFill>
                <a:blip r:embed="rId2"/>
                <a:stretch>
                  <a:fillRect l="-1333" t="-5128" r="-2400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14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non-singular matrices such that </a:t>
                </a:r>
                <a14:m>
                  <m:oMath xmlns:m="http://schemas.openxmlformats.org/officeDocument/2006/math">
                    <m:r>
                      <a:rPr lang="en-GB" sz="2000" b="1">
                        <a:latin typeface="Cambria Math" panose="02040503050406030204" pitchFamily="18" charset="0"/>
                      </a:rPr>
                      <m:t>𝐁𝐀𝐁</m:t>
                    </m:r>
                    <m:r>
                      <a:rPr lang="en-GB" sz="2000" b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>
                        <a:latin typeface="Cambria Math" panose="02040503050406030204" pitchFamily="18" charset="0"/>
                      </a:rPr>
                      <m:t>𝐈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prove that </a:t>
                </a:r>
                <a14:m>
                  <m:oMath xmlns:m="http://schemas.openxmlformats.org/officeDocument/2006/math">
                    <m:r>
                      <a:rPr lang="en-GB" sz="2000" b="1">
                        <a:latin typeface="Cambria Math" panose="02040503050406030204" pitchFamily="18" charset="0"/>
                      </a:rPr>
                      <m:t>𝐀</m:t>
                    </m:r>
                    <m:r>
                      <a:rPr lang="en-GB" sz="2000" b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>
                            <a:latin typeface="Cambria Math" panose="02040503050406030204" pitchFamily="18" charset="0"/>
                          </a:rPr>
                          <m:t>𝐁</m:t>
                        </m:r>
                      </m:e>
                      <m:sup>
                        <m:r>
                          <a:rPr lang="en-GB" sz="200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GB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>
                            <a:latin typeface="Cambria Math" panose="02040503050406030204" pitchFamily="18" charset="0"/>
                          </a:rPr>
                          <m:t>𝐁</m:t>
                        </m:r>
                      </m:e>
                      <m:sup>
                        <m:r>
                          <a:rPr lang="en-GB" sz="20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000" b="1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</m:oMath>
                </a14:m>
                <a:endParaRPr lang="en-GB" sz="20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14876"/>
              </a:xfrm>
              <a:prstGeom prst="rect">
                <a:avLst/>
              </a:prstGeom>
              <a:blipFill>
                <a:blip r:embed="rId3"/>
                <a:stretch>
                  <a:fillRect l="-1333" t="-4237" r="-2400" b="-144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347598D-554A-4F43-96FF-3829B92D9CC2}"/>
                  </a:ext>
                </a:extLst>
              </p:cNvPr>
              <p:cNvSpPr txBox="1"/>
              <p:nvPr/>
            </p:nvSpPr>
            <p:spPr>
              <a:xfrm>
                <a:off x="4572000" y="1374992"/>
                <a:ext cx="457200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𝐵𝐴𝐵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𝐵𝐴𝐵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𝐼𝐴𝐵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𝐴𝐵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𝐴𝐼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347598D-554A-4F43-96FF-3829B92D9C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74992"/>
                <a:ext cx="4572000" cy="22467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0474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6.5) Inverting a 3 x 3 matrix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3474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9062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000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906210"/>
              </a:xfrm>
              <a:prstGeom prst="rect">
                <a:avLst/>
              </a:prstGeom>
              <a:blipFill>
                <a:blip r:embed="rId2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062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000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06210"/>
              </a:xfrm>
              <a:prstGeom prst="rect">
                <a:avLst/>
              </a:prstGeom>
              <a:blipFill>
                <a:blip r:embed="rId3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3E0DEAD-D471-4D79-8969-EFCB7025263B}"/>
                  </a:ext>
                </a:extLst>
              </p:cNvPr>
              <p:cNvSpPr txBox="1"/>
              <p:nvPr/>
            </p:nvSpPr>
            <p:spPr>
              <a:xfrm>
                <a:off x="4572000" y="1374992"/>
                <a:ext cx="4572000" cy="9062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GB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GB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−7</m:t>
                                </m:r>
                              </m:e>
                              <m:e>
                                <m:r>
                                  <a:rPr lang="en-GB" sz="2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3E0DEAD-D471-4D79-8969-EFCB702526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74992"/>
                <a:ext cx="4572000" cy="9062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506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51746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Write down the size of the matrix: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5174686"/>
              </a:xfrm>
              <a:prstGeom prst="rect">
                <a:avLst/>
              </a:prstGeom>
              <a:blipFill>
                <a:blip r:embed="rId2"/>
                <a:stretch>
                  <a:fillRect l="-667" t="-3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74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Write down the size of the matrix: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74643"/>
              </a:xfrm>
              <a:prstGeom prst="rect">
                <a:avLst/>
              </a:prstGeom>
              <a:blipFill>
                <a:blip r:embed="rId3"/>
                <a:stretch>
                  <a:fillRect l="-667" t="-9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379788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</m:t>
                      </m:r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79788"/>
                <a:ext cx="4572000" cy="13234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260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20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>
                        <a:latin typeface="Cambria Math" panose="02040503050406030204" pitchFamily="18" charset="0"/>
                      </a:rPr>
                      <m:t>𝐀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20270"/>
              </a:xfrm>
              <a:prstGeom prst="rect">
                <a:avLst/>
              </a:prstGeom>
              <a:blipFill>
                <a:blip r:embed="rId2"/>
                <a:stretch>
                  <a:fillRect l="-1333" b="-8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11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>
                        <a:latin typeface="Cambria Math" panose="02040503050406030204" pitchFamily="18" charset="0"/>
                      </a:rPr>
                      <m:t>𝐀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11935"/>
              </a:xfrm>
              <a:prstGeom prst="rect">
                <a:avLst/>
              </a:prstGeom>
              <a:blipFill>
                <a:blip r:embed="rId3"/>
                <a:stretch>
                  <a:fillRect l="-1333" b="-80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2C59E93-5098-4A24-863D-C5D8EC843ED3}"/>
                  </a:ext>
                </a:extLst>
              </p:cNvPr>
              <p:cNvSpPr txBox="1"/>
              <p:nvPr/>
            </p:nvSpPr>
            <p:spPr>
              <a:xfrm>
                <a:off x="4572000" y="1673005"/>
                <a:ext cx="4572000" cy="662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GB" sz="1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4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2C59E93-5098-4A24-863D-C5D8EC843E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73005"/>
                <a:ext cx="4572000" cy="6621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642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23419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GB" sz="2000" b="1">
                        <a:latin typeface="Cambria Math" panose="02040503050406030204" pitchFamily="18" charset="0"/>
                      </a:rPr>
                      <m:t>𝐁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1">
                                <a:latin typeface="Cambria Math" panose="02040503050406030204" pitchFamily="18" charset="0"/>
                              </a:rPr>
                              <m:t>𝐀𝐁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2341923"/>
              </a:xfrm>
              <a:prstGeom prst="rect">
                <a:avLst/>
              </a:prstGeom>
              <a:blipFill>
                <a:blip r:embed="rId2"/>
                <a:stretch>
                  <a:fillRect l="-1333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23335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GB" sz="2000" b="1">
                        <a:latin typeface="Cambria Math" panose="02040503050406030204" pitchFamily="18" charset="0"/>
                      </a:rPr>
                      <m:t>𝐁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1">
                                <a:latin typeface="Cambria Math" panose="02040503050406030204" pitchFamily="18" charset="0"/>
                              </a:rPr>
                              <m:t>𝐀𝐁</m:t>
                            </m:r>
                          </m:e>
                        </m:d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−17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1" i="1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2333588"/>
              </a:xfrm>
              <a:prstGeom prst="rect">
                <a:avLst/>
              </a:prstGeom>
              <a:blipFill>
                <a:blip r:embed="rId3"/>
                <a:stretch>
                  <a:fillRect l="-1333" b="-3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15C85A5-8D87-4456-99E2-9DC87E7339D1}"/>
                  </a:ext>
                </a:extLst>
              </p:cNvPr>
              <p:cNvSpPr txBox="1"/>
              <p:nvPr/>
            </p:nvSpPr>
            <p:spPr>
              <a:xfrm>
                <a:off x="4572000" y="2766896"/>
                <a:ext cx="4572000" cy="20936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sSup>
                        <m:sSup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𝐴𝐵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𝐴𝐵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𝐴𝐵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r>
                  <a:rPr lang="en-GB" sz="14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14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:r>
                  <a:rPr lang="en-GB" sz="14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−17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4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endParaRPr lang="en-GB" sz="14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15C85A5-8D87-4456-99E2-9DC87E7339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766896"/>
                <a:ext cx="4572000" cy="20936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6349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1071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5279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≠−1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inverse matrix of A in terms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527919"/>
              </a:xfrm>
              <a:prstGeom prst="rect">
                <a:avLst/>
              </a:prstGeom>
              <a:blipFill>
                <a:blip r:embed="rId2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201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≠1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inverse matrix of A in terms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20142"/>
              </a:xfrm>
              <a:prstGeom prst="rect">
                <a:avLst/>
              </a:prstGeom>
              <a:blipFill>
                <a:blip r:embed="rId3"/>
                <a:stretch>
                  <a:fillRect l="-1333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C165E82-126B-40B4-A56C-A2AED024F982}"/>
                  </a:ext>
                </a:extLst>
              </p:cNvPr>
              <p:cNvSpPr txBox="1"/>
              <p:nvPr/>
            </p:nvSpPr>
            <p:spPr>
              <a:xfrm>
                <a:off x="4510711" y="1598119"/>
                <a:ext cx="4628271" cy="930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2−2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C165E82-126B-40B4-A56C-A2AED024F9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0711" y="1598119"/>
                <a:ext cx="4628271" cy="9307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385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4009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inverse of the matrix using elementary row operations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400961"/>
              </a:xfrm>
              <a:prstGeom prst="rect">
                <a:avLst/>
              </a:prstGeom>
              <a:blipFill>
                <a:blip r:embed="rId2"/>
                <a:stretch>
                  <a:fillRect l="-1067" t="-26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3789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inverse of the matrix using elementary row operations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378904"/>
              </a:xfrm>
              <a:prstGeom prst="rect">
                <a:avLst/>
              </a:prstGeom>
              <a:blipFill>
                <a:blip r:embed="rId3"/>
                <a:stretch>
                  <a:fillRect l="-1200" t="-22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1DB7AE3-F2AF-45B1-8B8B-7D4A04FA9533}"/>
                  </a:ext>
                </a:extLst>
              </p:cNvPr>
              <p:cNvSpPr txBox="1"/>
              <p:nvPr/>
            </p:nvSpPr>
            <p:spPr>
              <a:xfrm>
                <a:off x="4577017" y="1845033"/>
                <a:ext cx="4566983" cy="930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−7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1DB7AE3-F2AF-45B1-8B8B-7D4A04FA95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845033"/>
                <a:ext cx="4566983" cy="9307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442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563394" cy="527222"/>
          </a:xfrm>
        </p:spPr>
        <p:txBody>
          <a:bodyPr/>
          <a:lstStyle/>
          <a:p>
            <a:r>
              <a:rPr lang="en-GB" dirty="0"/>
              <a:t>6.6) Solving systems of equations using matrices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8496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1071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-8878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10711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simultaneous equations: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10711" cy="1323439"/>
              </a:xfrm>
              <a:prstGeom prst="rect">
                <a:avLst/>
              </a:prstGeom>
              <a:blipFill>
                <a:blip r:embed="rId2"/>
                <a:stretch>
                  <a:fillRect l="-1351" t="-2765" b="-13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10712" y="452736"/>
                <a:ext cx="4628271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simultaneous equations: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=21</m:t>
                      </m:r>
                    </m:oMath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=−16</m:t>
                      </m:r>
                    </m:oMath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0712" y="452736"/>
                <a:ext cx="4628271" cy="1323439"/>
              </a:xfrm>
              <a:prstGeom prst="rect">
                <a:avLst/>
              </a:prstGeom>
              <a:blipFill>
                <a:blip r:embed="rId3"/>
                <a:stretch>
                  <a:fillRect l="-1449" t="-2304" b="-36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8F77ADB-BC1A-4A83-BB47-04546FC220C4}"/>
                  </a:ext>
                </a:extLst>
              </p:cNvPr>
              <p:cNvSpPr txBox="1"/>
              <p:nvPr/>
            </p:nvSpPr>
            <p:spPr>
              <a:xfrm>
                <a:off x="4505694" y="1819871"/>
                <a:ext cx="462827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8F77ADB-BC1A-4A83-BB47-04546FC22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694" y="1819871"/>
                <a:ext cx="4628271" cy="400110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81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74982"/>
            <a:ext cx="4572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ndara" panose="020E0502030303020204" pitchFamily="34" charset="0"/>
              </a:rPr>
              <a:t>A llama farmer has three types of llama: woolly, classic and Suri. Initially his flock had 2810 llamas in it. There were 160 more woolly llamas than classic.</a:t>
            </a:r>
          </a:p>
          <a:p>
            <a:r>
              <a:rPr lang="en-GB" sz="1400" dirty="0">
                <a:latin typeface="Candara" panose="020E0502030303020204" pitchFamily="34" charset="0"/>
              </a:rPr>
              <a:t>After one year: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latin typeface="Candara" panose="020E0502030303020204" pitchFamily="34" charset="0"/>
              </a:rPr>
              <a:t>The number of woolly llamas had increased by 5%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latin typeface="Candara" panose="020E0502030303020204" pitchFamily="34" charset="0"/>
              </a:rPr>
              <a:t>The number of classic llamas had increased by 3%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latin typeface="Candara" panose="020E0502030303020204" pitchFamily="34" charset="0"/>
              </a:rPr>
              <a:t>The number of Suri llamas had decreased by 4%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latin typeface="Candara" panose="020E0502030303020204" pitchFamily="34" charset="0"/>
              </a:rPr>
              <a:t>Overall the flock size had increased by 46</a:t>
            </a:r>
          </a:p>
          <a:p>
            <a:endParaRPr lang="en-GB" sz="1400" dirty="0">
              <a:latin typeface="Candara" panose="020E0502030303020204" pitchFamily="34" charset="0"/>
            </a:endParaRPr>
          </a:p>
          <a:p>
            <a:r>
              <a:rPr lang="en-GB" sz="1400" dirty="0">
                <a:latin typeface="Candara" panose="020E0502030303020204" pitchFamily="34" charset="0"/>
              </a:rPr>
              <a:t>Form and solve a matrix equation to find out how many of each type of llama there were in the initial flock.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200"/>
            <a:ext cx="4572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ndara" panose="020E0502030303020204" pitchFamily="34" charset="0"/>
              </a:rPr>
              <a:t>A colony of 1000 mole-rats is made up of adult males, adult females and youngsters. Originally there were 100 more adult females than adult males.</a:t>
            </a:r>
          </a:p>
          <a:p>
            <a:r>
              <a:rPr lang="en-GB" sz="1400" dirty="0">
                <a:latin typeface="Candara" panose="020E0502030303020204" pitchFamily="34" charset="0"/>
              </a:rPr>
              <a:t>After one year: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andara" panose="020E0502030303020204" pitchFamily="34" charset="0"/>
              </a:rPr>
              <a:t>The number of adult males had increased by 2%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andara" panose="020E0502030303020204" pitchFamily="34" charset="0"/>
              </a:rPr>
              <a:t>The number of adult females had increased by 3%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andara" panose="020E0502030303020204" pitchFamily="34" charset="0"/>
              </a:rPr>
              <a:t>The number of youngsters had decreased by 4%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andara" panose="020E0502030303020204" pitchFamily="34" charset="0"/>
              </a:rPr>
              <a:t>The total number of mole-rats had decreased by 20</a:t>
            </a:r>
          </a:p>
          <a:p>
            <a:endParaRPr lang="en-GB" sz="1400" dirty="0">
              <a:latin typeface="Candara" panose="020E0502030303020204" pitchFamily="34" charset="0"/>
            </a:endParaRPr>
          </a:p>
          <a:p>
            <a:r>
              <a:rPr lang="en-GB" sz="1400" dirty="0">
                <a:latin typeface="Candara" panose="020E0502030303020204" pitchFamily="34" charset="0"/>
              </a:rPr>
              <a:t>Form and solve a matrix equation to find out how many of each type of mole-rat were in the original colony.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7017" y="3047421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100 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adult males, 200 adult females, 700 youngsters in the original colony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047421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358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system of equations is consistent and has a single solution. Determine the possible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=7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=11</m:t>
                      </m:r>
                    </m:oMath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667" t="-13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200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system of equations is consistent and has a single solution. Determine the possible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=13</m:t>
                      </m:r>
                    </m:oMath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𝑘𝑧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=11</m:t>
                      </m:r>
                    </m:oMath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200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800" t="-13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7017" y="1796028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≠15</m:t>
                      </m:r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796028"/>
                <a:ext cx="45720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35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1071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system of equations is shown below: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𝑘𝑦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𝑘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𝑘𝑥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For each of the following values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determine whether the system of equations is consistent or inconsistent.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If the system is consistent, determine whether there is a unique solution or an infinity of solutions.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In each case, identify the geometric configuration of the plane corresponding to each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                            (b)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=−6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2462213"/>
              </a:xfrm>
              <a:prstGeom prst="rect">
                <a:avLst/>
              </a:prstGeom>
              <a:blipFill>
                <a:blip r:embed="rId2"/>
                <a:stretch>
                  <a:fillRect l="-400" t="-496" b="-1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01835" y="452736"/>
                <a:ext cx="4637148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system of equations is shown below: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𝑘𝑦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𝑘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𝑘𝑥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For each of the following values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determine whether the system of equations is consistent or inconsistent.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If the system is consistent, determine whether there is a unique solution or an infinity of solutions.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In each case, identify the geometric configuration of the plane corresponding to each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(a)  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835" y="452736"/>
                <a:ext cx="4637148" cy="2462213"/>
              </a:xfrm>
              <a:prstGeom prst="rect">
                <a:avLst/>
              </a:prstGeom>
              <a:blipFill>
                <a:blip r:embed="rId3"/>
                <a:stretch>
                  <a:fillRect l="-394" t="-248" b="-1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2835BE3-44B6-4CBB-8958-996FD3749AC1}"/>
                  </a:ext>
                </a:extLst>
              </p:cNvPr>
              <p:cNvSpPr txBox="1"/>
              <p:nvPr/>
            </p:nvSpPr>
            <p:spPr>
              <a:xfrm>
                <a:off x="4539426" y="2919413"/>
                <a:ext cx="4637148" cy="29595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: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             (1)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             (2)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       (3)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+2×</m:t>
                    </m:r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     (4)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(5)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Equations (4) and (5) are consistent so system is consistent and has an infinity of solutions. Planes meet at a sheaf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2835BE3-44B6-4CBB-8958-996FD3749A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426" y="2919413"/>
                <a:ext cx="4637148" cy="2959528"/>
              </a:xfrm>
              <a:prstGeom prst="rect">
                <a:avLst/>
              </a:prstGeom>
              <a:blipFill>
                <a:blip r:embed="rId4"/>
                <a:stretch>
                  <a:fillRect l="-789" b="-18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337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1071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2893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system of equations is shown below: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                                  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400" i="1" dirty="0">
                    <a:latin typeface="Cambria Math" panose="02040503050406030204" pitchFamily="18" charset="0"/>
                  </a:rPr>
                  <a:t/>
                </a:r>
                <a:br>
                  <a:rPr lang="en-GB" sz="1400" i="1" dirty="0">
                    <a:latin typeface="Cambria Math" panose="02040503050406030204" pitchFamily="18" charset="0"/>
                  </a:rPr>
                </a:br>
                <a:r>
                  <a:rPr lang="en-GB" sz="1400" i="1" dirty="0">
                    <a:latin typeface="Cambria Math" panose="02040503050406030204" pitchFamily="18" charset="0"/>
                  </a:rPr>
                  <a:t>                                 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−12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i="1" dirty="0">
                    <a:latin typeface="Cambria Math" panose="02040503050406030204" pitchFamily="18" charset="0"/>
                  </a:rPr>
                  <a:t/>
                </a:r>
                <a:br>
                  <a:rPr lang="en-GB" sz="1400" i="1" dirty="0">
                    <a:latin typeface="Cambria Math" panose="02040503050406030204" pitchFamily="18" charset="0"/>
                  </a:rPr>
                </a:br>
                <a:r>
                  <a:rPr lang="en-GB" sz="1400" i="1" dirty="0">
                    <a:latin typeface="Cambria Math" panose="02040503050406030204" pitchFamily="18" charset="0"/>
                  </a:rPr>
                  <a:t>                               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+18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GB" sz="1400" b="0" i="1" dirty="0">
                  <a:latin typeface="Cambria Math" panose="02040503050406030204" pitchFamily="18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For each of the following values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determine whether the system of equations is consistent or inconsistent.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If the system is consistent, determine whether there is a unique solution or an infinity of solutions.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In each case, identify the corresponding geometric configuration.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=2,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=5,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=4,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1400" b="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=2,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=4,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=6,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=−6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2893100"/>
              </a:xfrm>
              <a:prstGeom prst="rect">
                <a:avLst/>
              </a:prstGeom>
              <a:blipFill>
                <a:blip r:embed="rId2"/>
                <a:stretch>
                  <a:fillRect l="-400" t="-422"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01835" y="452736"/>
                <a:ext cx="4637148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system of equations is shown below: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                                  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𝑟𝑦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400" i="1" dirty="0">
                    <a:latin typeface="Cambria Math" panose="02040503050406030204" pitchFamily="18" charset="0"/>
                  </a:rPr>
                  <a:t/>
                </a:r>
                <a:br>
                  <a:rPr lang="en-GB" sz="1400" i="1" dirty="0">
                    <a:latin typeface="Cambria Math" panose="02040503050406030204" pitchFamily="18" charset="0"/>
                  </a:rPr>
                </a:br>
                <a:r>
                  <a:rPr lang="en-GB" sz="1400" i="1" dirty="0">
                    <a:latin typeface="Cambria Math" panose="02040503050406030204" pitchFamily="18" charset="0"/>
                  </a:rPr>
                  <a:t>                                  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𝑟𝑥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−12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i="1" dirty="0">
                    <a:latin typeface="Cambria Math" panose="02040503050406030204" pitchFamily="18" charset="0"/>
                  </a:rPr>
                  <a:t/>
                </a:r>
                <a:br>
                  <a:rPr lang="en-GB" sz="1400" i="1" dirty="0">
                    <a:latin typeface="Cambria Math" panose="02040503050406030204" pitchFamily="18" charset="0"/>
                  </a:rPr>
                </a:br>
                <a:r>
                  <a:rPr lang="en-GB" sz="1400" i="1" dirty="0">
                    <a:latin typeface="Cambria Math" panose="02040503050406030204" pitchFamily="18" charset="0"/>
                  </a:rPr>
                  <a:t>                               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+18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GB" sz="1400" i="1" dirty="0">
                  <a:latin typeface="Cambria Math" panose="02040503050406030204" pitchFamily="18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For each of the following values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determine whether the system of equations is consistent or inconsistent.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If the system is consistent, determine whether there is a unique solution or an infinity of solutions.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In each case, identify the corresponding geometric configuration.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=2,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=4,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=6,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=−5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835" y="452736"/>
                <a:ext cx="4637148" cy="2677656"/>
              </a:xfrm>
              <a:prstGeom prst="rect">
                <a:avLst/>
              </a:prstGeom>
              <a:blipFill>
                <a:blip r:embed="rId3"/>
                <a:stretch>
                  <a:fillRect l="-394" t="-227" b="-1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2835BE3-44B6-4CBB-8958-996FD3749AC1}"/>
                  </a:ext>
                </a:extLst>
              </p:cNvPr>
              <p:cNvSpPr txBox="1"/>
              <p:nvPr/>
            </p:nvSpPr>
            <p:spPr>
              <a:xfrm>
                <a:off x="4519590" y="3239009"/>
                <a:ext cx="4637148" cy="24670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             (1)</m:t>
                    </m:r>
                  </m:oMath>
                </a14:m>
                <a:r>
                  <a:rPr lang="en-GB" sz="1600" b="0" i="1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/>
                </a:r>
                <a:br>
                  <a:rPr lang="en-GB" sz="1600" b="0" i="1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</a:br>
                <a:r>
                  <a:rPr lang="en-GB" sz="1600" b="0" i="1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−12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             (2)</m:t>
                    </m:r>
                  </m:oMath>
                </a14:m>
                <a:r>
                  <a:rPr lang="en-GB" sz="1600" b="0" i="1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/>
                </a:r>
                <a:br>
                  <a:rPr lang="en-GB" sz="1600" b="0" i="1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+18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=−5          (3)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All three planes are parallel and non-identical.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system of equations is inconsistent and has no solutions.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2835BE3-44B6-4CBB-8958-996FD3749A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590" y="3239009"/>
                <a:ext cx="4637148" cy="2467086"/>
              </a:xfrm>
              <a:prstGeom prst="rect">
                <a:avLst/>
              </a:prstGeom>
              <a:blipFill>
                <a:blip r:embed="rId4"/>
                <a:stretch>
                  <a:fillRect l="-657"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103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45234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(where possible):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4523482"/>
              </a:xfrm>
              <a:prstGeom prst="rect">
                <a:avLst/>
              </a:prstGeom>
              <a:blipFill>
                <a:blip r:embed="rId2"/>
                <a:stretch>
                  <a:fillRect l="-667" t="-4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610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(where possible):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−7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610732"/>
              </a:xfrm>
              <a:prstGeom prst="rect">
                <a:avLst/>
              </a:prstGeom>
              <a:blipFill>
                <a:blip r:embed="rId3"/>
                <a:stretch>
                  <a:fillRect l="-667" t="-5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7019" y="1418832"/>
                <a:ext cx="4572000" cy="22208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Not additively conformable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418832"/>
                <a:ext cx="4572000" cy="2220864"/>
              </a:xfrm>
              <a:prstGeom prst="rect">
                <a:avLst/>
              </a:prstGeom>
              <a:blipFill>
                <a:blip r:embed="rId4"/>
                <a:stretch>
                  <a:fillRect b="-27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6542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31295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5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−7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3129575"/>
              </a:xfrm>
              <a:prstGeom prst="rect">
                <a:avLst/>
              </a:prstGeom>
              <a:blipFill>
                <a:blip r:embed="rId2"/>
                <a:stretch>
                  <a:fillRect l="-667" t="-5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89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7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89758"/>
              </a:xfrm>
              <a:prstGeom prst="rect">
                <a:avLst/>
              </a:prstGeom>
              <a:blipFill>
                <a:blip r:embed="rId3"/>
                <a:stretch>
                  <a:fillRect l="-667" t="-18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379788"/>
                <a:ext cx="4572000" cy="764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28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79788"/>
                <a:ext cx="4572000" cy="7647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7996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7704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b="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770404"/>
              </a:xfrm>
              <a:prstGeom prst="rect">
                <a:avLst/>
              </a:prstGeom>
              <a:blipFill>
                <a:blip r:embed="rId2"/>
                <a:stretch>
                  <a:fillRect l="-667" t="-2381" b="-7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54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54053"/>
              </a:xfrm>
              <a:prstGeom prst="rect">
                <a:avLst/>
              </a:prstGeom>
              <a:blipFill>
                <a:blip r:embed="rId3"/>
                <a:stretch>
                  <a:fillRect l="-667" t="-2419" b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379788"/>
                <a:ext cx="4572000" cy="5533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79788"/>
                <a:ext cx="4572000" cy="5533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627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Write down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×2</m:t>
                    </m:r>
                  </m:oMath>
                </a14:m>
                <a:r>
                  <a:rPr lang="en-GB" sz="1600" b="0" dirty="0">
                    <a:latin typeface="Candara" panose="020E0502030303020204" pitchFamily="34" charset="0"/>
                  </a:rPr>
                  <a:t> identity matrix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b="0" dirty="0">
                    <a:latin typeface="Candara" panose="020E0502030303020204" pitchFamily="34" charset="0"/>
                  </a:rPr>
                  <a:t>Write down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</m:t>
                    </m:r>
                  </m:oMath>
                </a14:m>
                <a:r>
                  <a:rPr lang="en-GB" sz="1600" b="0" dirty="0">
                    <a:latin typeface="Candara" panose="020E0502030303020204" pitchFamily="34" charset="0"/>
                  </a:rPr>
                  <a:t> identity matrix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3293209"/>
              </a:xfrm>
              <a:prstGeom prst="rect">
                <a:avLst/>
              </a:prstGeom>
              <a:blipFill>
                <a:blip r:embed="rId2"/>
                <a:stretch>
                  <a:fillRect l="-667" t="-556" b="-14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Write down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identity matrix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38554"/>
              </a:xfrm>
              <a:prstGeom prst="rect">
                <a:avLst/>
              </a:prstGeom>
              <a:blipFill>
                <a:blip r:embed="rId3"/>
                <a:stretch>
                  <a:fillRect l="-667"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7019" y="791290"/>
                <a:ext cx="4572000" cy="10176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eqArr>
                                <m:eqArrPr>
                                  <m:ctrlP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eqArr>
                            </m:den>
                          </m:f>
                          <m:f>
                            <m:fPr>
                              <m:type m:val="noBar"/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num>
                            <m:den>
                              <m:eqArr>
                                <m:eqArr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eqArr>
                            </m:den>
                          </m:f>
                          <m:f>
                            <m:fPr>
                              <m:type m:val="noBar"/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num>
                            <m:den>
                              <m:eqArr>
                                <m:eqArr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eqArr>
                            </m:den>
                          </m:f>
                          <m:f>
                            <m:fPr>
                              <m:type m:val="noBar"/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num>
                            <m:den>
                              <m:eqArr>
                                <m:eqArr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eqArr>
                            </m:den>
                          </m:f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791290"/>
                <a:ext cx="4572000" cy="10176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186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6.2) Matrix multiplication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684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74982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Determine the size of the matrix AB given the dimensions of A and B</a:t>
            </a:r>
          </a:p>
          <a:p>
            <a:endParaRPr lang="en-GB" sz="1600" b="0" dirty="0">
              <a:latin typeface="Candara" panose="020E0502030303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66983" y="452736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Determine the size of the matrix AB given the dimensions of A and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7E9533FD-BAF5-4A8A-A338-41D586D20CDC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63371" y="1157272"/>
              <a:ext cx="4015665" cy="3520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38555">
                      <a:extLst>
                        <a:ext uri="{9D8B030D-6E8A-4147-A177-3AD203B41FA5}">
                          <a16:colId xmlns:a16="http://schemas.microsoft.com/office/drawing/2014/main" val="445778069"/>
                        </a:ext>
                      </a:extLst>
                    </a:gridCol>
                    <a:gridCol w="1338555">
                      <a:extLst>
                        <a:ext uri="{9D8B030D-6E8A-4147-A177-3AD203B41FA5}">
                          <a16:colId xmlns:a16="http://schemas.microsoft.com/office/drawing/2014/main" val="1654973859"/>
                        </a:ext>
                      </a:extLst>
                    </a:gridCol>
                    <a:gridCol w="1338555">
                      <a:extLst>
                        <a:ext uri="{9D8B030D-6E8A-4147-A177-3AD203B41FA5}">
                          <a16:colId xmlns:a16="http://schemas.microsoft.com/office/drawing/2014/main" val="1952650818"/>
                        </a:ext>
                      </a:extLst>
                    </a:gridCol>
                  </a:tblGrid>
                  <a:tr h="3828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Dimensions of 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Dimensions of 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Dimensions of AB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(if valid)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17884071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×2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×1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7770302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×2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×4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4059826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×2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×2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87517179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×4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×2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4851339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×4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×2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8124884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×4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×4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558021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×2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×4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3193204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×2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×2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62830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7E9533FD-BAF5-4A8A-A338-41D586D20CD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96489548"/>
                  </p:ext>
                </p:extLst>
              </p:nvPr>
            </p:nvGraphicFramePr>
            <p:xfrm>
              <a:off x="263371" y="1157272"/>
              <a:ext cx="4015665" cy="3520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38555">
                      <a:extLst>
                        <a:ext uri="{9D8B030D-6E8A-4147-A177-3AD203B41FA5}">
                          <a16:colId xmlns:a16="http://schemas.microsoft.com/office/drawing/2014/main" val="445778069"/>
                        </a:ext>
                      </a:extLst>
                    </a:gridCol>
                    <a:gridCol w="1338555">
                      <a:extLst>
                        <a:ext uri="{9D8B030D-6E8A-4147-A177-3AD203B41FA5}">
                          <a16:colId xmlns:a16="http://schemas.microsoft.com/office/drawing/2014/main" val="1654973859"/>
                        </a:ext>
                      </a:extLst>
                    </a:gridCol>
                    <a:gridCol w="1338555">
                      <a:extLst>
                        <a:ext uri="{9D8B030D-6E8A-4147-A177-3AD203B41FA5}">
                          <a16:colId xmlns:a16="http://schemas.microsoft.com/office/drawing/2014/main" val="1952650818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Dimensions of 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Dimensions of 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Dimensions of AB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(if valid)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17884071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5" t="-120635" r="-200909" b="-7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913" t="-120635" r="-101826" b="-7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7770302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5" t="-220635" r="-200909" b="-6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913" t="-220635" r="-101826" b="-6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4059826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5" t="-320635" r="-200909" b="-5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913" t="-320635" r="-101826" b="-5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87517179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5" t="-420635" r="-200909" b="-4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913" t="-420635" r="-101826" b="-4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4851339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5" t="-520635" r="-200909" b="-3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913" t="-520635" r="-101826" b="-3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8124884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5" t="-620635" r="-200909" b="-2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913" t="-620635" r="-101826" b="-2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558021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5" t="-720635" r="-200909" b="-1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913" t="-720635" r="-101826" b="-1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3193204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5" t="-820635" r="-200909" b="-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913" t="-820635" r="-101826" b="-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628309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ABC33E91-0CB8-45FF-A835-593E051C0B57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845150" y="1157272"/>
              <a:ext cx="4015665" cy="23716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38555">
                      <a:extLst>
                        <a:ext uri="{9D8B030D-6E8A-4147-A177-3AD203B41FA5}">
                          <a16:colId xmlns:a16="http://schemas.microsoft.com/office/drawing/2014/main" val="445778069"/>
                        </a:ext>
                      </a:extLst>
                    </a:gridCol>
                    <a:gridCol w="1338555">
                      <a:extLst>
                        <a:ext uri="{9D8B030D-6E8A-4147-A177-3AD203B41FA5}">
                          <a16:colId xmlns:a16="http://schemas.microsoft.com/office/drawing/2014/main" val="1654973859"/>
                        </a:ext>
                      </a:extLst>
                    </a:gridCol>
                    <a:gridCol w="1338555">
                      <a:extLst>
                        <a:ext uri="{9D8B030D-6E8A-4147-A177-3AD203B41FA5}">
                          <a16:colId xmlns:a16="http://schemas.microsoft.com/office/drawing/2014/main" val="1952650818"/>
                        </a:ext>
                      </a:extLst>
                    </a:gridCol>
                  </a:tblGrid>
                  <a:tr h="3828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Dimensions of 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Dimensions of 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Dimensions of AB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(if valid)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17884071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×3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+mn-ea"/>
                                  </a:rPr>
                                  <m:t>3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×1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7770302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+mn-ea"/>
                                  </a:rPr>
                                  <m:t>1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×4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+mn-ea"/>
                                  </a:rPr>
                                  <m:t>1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×4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4059826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+mn-ea"/>
                                  </a:rPr>
                                  <m:t>1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×4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+mn-ea"/>
                                  </a:rPr>
                                  <m:t>4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×1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87517179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+mn-ea"/>
                                  </a:rPr>
                                  <m:t>2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×5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+mn-ea"/>
                                  </a:rPr>
                                  <m:t>3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×4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4851339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×3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×3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2954960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ABC33E91-0CB8-45FF-A835-593E051C0B5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00305932"/>
                  </p:ext>
                </p:extLst>
              </p:nvPr>
            </p:nvGraphicFramePr>
            <p:xfrm>
              <a:off x="4845150" y="1157272"/>
              <a:ext cx="4015665" cy="23716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38555">
                      <a:extLst>
                        <a:ext uri="{9D8B030D-6E8A-4147-A177-3AD203B41FA5}">
                          <a16:colId xmlns:a16="http://schemas.microsoft.com/office/drawing/2014/main" val="445778069"/>
                        </a:ext>
                      </a:extLst>
                    </a:gridCol>
                    <a:gridCol w="1338555">
                      <a:extLst>
                        <a:ext uri="{9D8B030D-6E8A-4147-A177-3AD203B41FA5}">
                          <a16:colId xmlns:a16="http://schemas.microsoft.com/office/drawing/2014/main" val="1654973859"/>
                        </a:ext>
                      </a:extLst>
                    </a:gridCol>
                    <a:gridCol w="1338555">
                      <a:extLst>
                        <a:ext uri="{9D8B030D-6E8A-4147-A177-3AD203B41FA5}">
                          <a16:colId xmlns:a16="http://schemas.microsoft.com/office/drawing/2014/main" val="1952650818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Dimensions of 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Dimensions of 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Dimensions of AB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(if valid)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17884071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55" t="-120635" r="-200909" b="-4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455" t="-120635" r="-100909" b="-4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7770302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55" t="-220635" r="-200909" b="-3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455" t="-220635" r="-100909" b="-3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4059826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55" t="-320635" r="-200909" b="-2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455" t="-320635" r="-100909" b="-2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87517179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55" t="-420635" r="-200909" b="-1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455" t="-420635" r="-100909" b="-1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4851339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55" t="-520635" r="-200909" b="-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455" t="-520635" r="-100909" b="-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2954960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5392C609-74E8-4445-846B-AF5806FF7F7E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7522260" y="1614472"/>
              <a:ext cx="1338555" cy="1914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38555">
                      <a:extLst>
                        <a:ext uri="{9D8B030D-6E8A-4147-A177-3AD203B41FA5}">
                          <a16:colId xmlns:a16="http://schemas.microsoft.com/office/drawing/2014/main" val="1755421077"/>
                        </a:ext>
                      </a:extLst>
                    </a:gridCol>
                  </a:tblGrid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×1</m:t>
                                </m:r>
                              </m:oMath>
                            </m:oMathPara>
                          </a14:m>
                          <a:endParaRPr lang="en-GB" sz="18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80780209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Not valid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53803088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GB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×1</m:t>
                                </m:r>
                              </m:oMath>
                            </m:oMathPara>
                          </a14:m>
                          <a:endParaRPr lang="en-GB" sz="18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03409255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Not valid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02171013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×3</m:t>
                                </m:r>
                              </m:oMath>
                            </m:oMathPara>
                          </a14:m>
                          <a:endParaRPr lang="en-GB" sz="18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706558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5392C609-74E8-4445-846B-AF5806FF7F7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69113895"/>
                  </p:ext>
                </p:extLst>
              </p:nvPr>
            </p:nvGraphicFramePr>
            <p:xfrm>
              <a:off x="7522260" y="1614472"/>
              <a:ext cx="1338555" cy="1914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38555">
                      <a:extLst>
                        <a:ext uri="{9D8B030D-6E8A-4147-A177-3AD203B41FA5}">
                          <a16:colId xmlns:a16="http://schemas.microsoft.com/office/drawing/2014/main" val="1755421077"/>
                        </a:ext>
                      </a:extLst>
                    </a:gridCol>
                  </a:tblGrid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52" t="-1587" r="-905" b="-4031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80780209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Not valid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53803088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52" t="-201587" r="-905" b="-2031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03409255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Not valid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02171013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52" t="-401587" r="-905" b="-31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706558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9791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757621-486B-4CF1-AF49-5BA2A66F5CFF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9867</TotalTime>
  <Words>4380</Words>
  <Application>Microsoft Office PowerPoint</Application>
  <PresentationFormat>On-screen Show (4:3)</PresentationFormat>
  <Paragraphs>567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Cambria Math</vt:lpstr>
      <vt:lpstr>Candara</vt:lpstr>
      <vt:lpstr>Office Theme</vt:lpstr>
      <vt:lpstr>6) Matrices</vt:lpstr>
      <vt:lpstr>6.1) Introduction to matrices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6.2) Matrix multiplication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6.3) Determinants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6.4) Inverting a 2 x 2 matrix</vt:lpstr>
      <vt:lpstr>PowerPoint Presentation</vt:lpstr>
      <vt:lpstr>PowerPoint Presentation</vt:lpstr>
      <vt:lpstr>PowerPoint Presentation</vt:lpstr>
      <vt:lpstr>PowerPoint Presentation</vt:lpstr>
      <vt:lpstr>6.5) Inverting a 3 x 3 matrix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6.6) Solving systems of equations using matrices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545</cp:revision>
  <dcterms:created xsi:type="dcterms:W3CDTF">2020-05-18T02:11:06Z</dcterms:created>
  <dcterms:modified xsi:type="dcterms:W3CDTF">2021-08-28T11:18:11Z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