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889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864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13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965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912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0873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689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193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51.png"/><Relationship Id="rId4" Type="http://schemas.openxmlformats.org/officeDocument/2006/relationships/image" Target="../media/image99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6.png"/><Relationship Id="rId4" Type="http://schemas.openxmlformats.org/officeDocument/2006/relationships/image" Target="../media/image99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98.png"/><Relationship Id="rId4" Type="http://schemas.openxmlformats.org/officeDocument/2006/relationships/image" Target="../media/image99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02.png"/><Relationship Id="rId4" Type="http://schemas.openxmlformats.org/officeDocument/2006/relationships/image" Target="../media/image100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05.png"/><Relationship Id="rId4" Type="http://schemas.openxmlformats.org/officeDocument/2006/relationships/image" Target="../media/image100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08.png"/><Relationship Id="rId4" Type="http://schemas.openxmlformats.org/officeDocument/2006/relationships/image" Target="../media/image100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esmos.com/" TargetMode="External"/><Relationship Id="rId3" Type="http://schemas.openxmlformats.org/officeDocument/2006/relationships/image" Target="../media/image1009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image" Target="../media/image1011.png"/><Relationship Id="rId4" Type="http://schemas.openxmlformats.org/officeDocument/2006/relationships/image" Target="../media/image10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5.4) Tangents to polar curves</a:t>
            </a:r>
          </a:p>
        </p:txBody>
      </p:sp>
    </p:spTree>
    <p:extLst>
      <p:ext uri="{BB962C8B-B14F-4D97-AF65-F5344CB8AC3E}">
        <p14:creationId xmlns:p14="http://schemas.microsoft.com/office/powerpoint/2010/main" val="769460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coordinates of the points on </a:t>
                </a:r>
              </a:p>
              <a:p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func>
                          <m:func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the tangents are parallel to the initial line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800" t="-2190" r="-1333" b="-80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coordinates of the points on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1+</m:t>
                        </m:r>
                        <m:func>
                          <m:func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the tangents are parallel to the initial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830997"/>
              </a:xfrm>
              <a:prstGeom prst="rect">
                <a:avLst/>
              </a:prstGeom>
              <a:blipFill>
                <a:blip r:embed="rId4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BD87FF1-6D34-4DE7-AC44-0CEF1C9692B8}"/>
                  </a:ext>
                </a:extLst>
              </p:cNvPr>
              <p:cNvSpPr/>
              <p:nvPr/>
            </p:nvSpPr>
            <p:spPr>
              <a:xfrm>
                <a:off x="4572000" y="1292662"/>
                <a:ext cx="4572001" cy="46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6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sz="16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GB" sz="16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±</m:t>
                        </m:r>
                        <m:f>
                          <m:fPr>
                            <m:ctrlPr>
                              <a:rPr lang="en-GB" sz="16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GB" sz="16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(0, 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BD87FF1-6D34-4DE7-AC44-0CEF1C9692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92662"/>
                <a:ext cx="4572001" cy="460832"/>
              </a:xfrm>
              <a:prstGeom prst="rect">
                <a:avLst/>
              </a:prstGeom>
              <a:blipFill>
                <a:blip r:embed="rId5"/>
                <a:stretch>
                  <a:fillRect b="-3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202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coordinates of the points on </a:t>
                </a:r>
              </a:p>
              <a:p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func>
                          <m:func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the tangents are perpendicular to the initial line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800" t="-2190" b="-80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coordinates of the points on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1+</m:t>
                        </m:r>
                        <m:func>
                          <m:func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the tangents are perpendicular to the initial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830997"/>
              </a:xfrm>
              <a:prstGeom prst="rect">
                <a:avLst/>
              </a:prstGeom>
              <a:blipFill>
                <a:blip r:embed="rId4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BD87FF1-6D34-4DE7-AC44-0CEF1C9692B8}"/>
                  </a:ext>
                </a:extLst>
              </p:cNvPr>
              <p:cNvSpPr/>
              <p:nvPr/>
            </p:nvSpPr>
            <p:spPr>
              <a:xfrm>
                <a:off x="4572000" y="1292662"/>
                <a:ext cx="4572001" cy="5316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GB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en-GB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0</m:t>
                        </m:r>
                      </m:e>
                    </m:d>
                    <m:r>
                      <a:rPr lang="en-GB" sz="1600" b="0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(0, 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)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2−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</m:d>
                          </m:num>
                          <m:den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 ±</m:t>
                        </m:r>
                        <m:f>
                          <m:f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BD87FF1-6D34-4DE7-AC44-0CEF1C9692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92662"/>
                <a:ext cx="4572001" cy="5316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3223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741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curve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polar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=1+3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   0≤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At the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tangent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parallel to the initial line.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the pole, find the exact length of the line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𝑂𝑃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741887"/>
              </a:xfrm>
              <a:prstGeom prst="rect">
                <a:avLst/>
              </a:prstGeom>
              <a:blipFill>
                <a:blip r:embed="rId3"/>
                <a:stretch>
                  <a:fillRect l="-800" t="-1049" b="-34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741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curve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polar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=1+2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,   0≤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At 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tangent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parallel to the initial line.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the pole, find the exact length of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741887"/>
              </a:xfrm>
              <a:prstGeom prst="rect">
                <a:avLst/>
              </a:prstGeom>
              <a:blipFill>
                <a:blip r:embed="rId4"/>
                <a:stretch>
                  <a:fillRect l="-667" t="-1053" b="-38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BD87FF1-6D34-4DE7-AC44-0CEF1C9692B8}"/>
                  </a:ext>
                </a:extLst>
              </p:cNvPr>
              <p:cNvSpPr/>
              <p:nvPr/>
            </p:nvSpPr>
            <p:spPr>
              <a:xfrm>
                <a:off x="4571999" y="2066663"/>
                <a:ext cx="4572001" cy="6087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3+</m:t>
                          </m:r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33</m:t>
                              </m:r>
                            </m:e>
                          </m:rad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BD87FF1-6D34-4DE7-AC44-0CEF1C9692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2066663"/>
                <a:ext cx="4572001" cy="6087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0424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33040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points on the spiral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GB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0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the tangents are: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600" dirty="0">
                    <a:latin typeface="Candara" panose="020E0502030303020204" pitchFamily="34" charset="0"/>
                  </a:rPr>
                  <a:t>Perpendicular to the initial line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600" dirty="0">
                    <a:latin typeface="Candara" panose="020E0502030303020204" pitchFamily="34" charset="0"/>
                  </a:rPr>
                  <a:t>Perpendicular to the initial line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3304046"/>
              </a:xfrm>
              <a:prstGeom prst="rect">
                <a:avLst/>
              </a:prstGeom>
              <a:blipFill>
                <a:blip r:embed="rId3"/>
                <a:stretch>
                  <a:fillRect l="-800" t="-185" b="-14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33040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points on the spiral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GB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0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the tangents are: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600" dirty="0">
                    <a:latin typeface="Candara" panose="020E0502030303020204" pitchFamily="34" charset="0"/>
                  </a:rPr>
                  <a:t>Perpendicular to the initial line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600" dirty="0">
                    <a:latin typeface="Candara" panose="020E0502030303020204" pitchFamily="34" charset="0"/>
                  </a:rPr>
                  <a:t>Perpendicular to the initial line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3304046"/>
              </a:xfrm>
              <a:prstGeom prst="rect">
                <a:avLst/>
              </a:prstGeom>
              <a:blipFill>
                <a:blip r:embed="rId4"/>
                <a:stretch>
                  <a:fillRect l="-667" t="-185" b="-14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BD87FF1-6D34-4DE7-AC44-0CEF1C9692B8}"/>
                  </a:ext>
                </a:extLst>
              </p:cNvPr>
              <p:cNvSpPr/>
              <p:nvPr/>
            </p:nvSpPr>
            <p:spPr>
              <a:xfrm>
                <a:off x="4582033" y="1303184"/>
                <a:ext cx="4572001" cy="28007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(9.15, 1.11)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(212, 2.68)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BD87FF1-6D34-4DE7-AC44-0CEF1C9692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303184"/>
                <a:ext cx="4572001" cy="2800767"/>
              </a:xfrm>
              <a:prstGeom prst="rect">
                <a:avLst/>
              </a:prstGeom>
              <a:blipFill>
                <a:blip r:embed="rId5"/>
                <a:stretch>
                  <a:fillRect b="-4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4435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2494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sz="1600" dirty="0">
                    <a:latin typeface="Candara" panose="020E0502030303020204" pitchFamily="34" charset="0"/>
                  </a:rPr>
                  <a:t>Find the equation and the points of contact of the tangents to the curve </a:t>
                </a:r>
                <a:br>
                  <a:rPr lang="en-GB" sz="16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𝑎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, 0≤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≤</m:t>
                          </m:r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that are parallel to the initial line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249445"/>
              </a:xfrm>
              <a:prstGeom prst="rect">
                <a:avLst/>
              </a:prstGeom>
              <a:blipFill>
                <a:blip r:embed="rId3"/>
                <a:stretch>
                  <a:fillRect l="-800" t="-1463" b="-53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2494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sz="1600" dirty="0">
                    <a:latin typeface="Candara" panose="020E0502030303020204" pitchFamily="34" charset="0"/>
                  </a:rPr>
                  <a:t>Find the equation and the points of contact of the tangents to the curve </a:t>
                </a:r>
                <a:br>
                  <a:rPr lang="en-GB" sz="16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𝑎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, 0≤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≤</m:t>
                          </m:r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that are parallel to the initial line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249445"/>
              </a:xfrm>
              <a:prstGeom prst="rect">
                <a:avLst/>
              </a:prstGeom>
              <a:blipFill>
                <a:blip r:embed="rId4"/>
                <a:stretch>
                  <a:fillRect l="-667" t="-1463" b="-53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BD87FF1-6D34-4DE7-AC44-0CEF1C9692B8}"/>
                  </a:ext>
                </a:extLst>
              </p:cNvPr>
              <p:cNvSpPr/>
              <p:nvPr/>
            </p:nvSpPr>
            <p:spPr>
              <a:xfrm>
                <a:off x="4592066" y="1720038"/>
                <a:ext cx="4572001" cy="9997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(0, 0)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; Tangent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ad>
                              <m:radPr>
                                <m:degHide m:val="on"/>
                                <m:ctrlP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 0.955</m:t>
                        </m:r>
                      </m:e>
                    </m:d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; Tangent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ad>
                          <m:radPr>
                            <m:degHide m:val="on"/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𝑐𝑜𝑠𝑒𝑐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BD87FF1-6D34-4DE7-AC44-0CEF1C9692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720038"/>
                <a:ext cx="4572001" cy="999761"/>
              </a:xfrm>
              <a:prstGeom prst="rect">
                <a:avLst/>
              </a:prstGeom>
              <a:blipFill>
                <a:blip r:embed="rId5"/>
                <a:stretch>
                  <a:fillRect t="-18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5887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2494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sz="1600" dirty="0">
                    <a:latin typeface="Candara" panose="020E0502030303020204" pitchFamily="34" charset="0"/>
                  </a:rPr>
                  <a:t>Find the equation and the points of contact of the tangents to the curve </a:t>
                </a:r>
                <a:br>
                  <a:rPr lang="en-GB" sz="16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𝑎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, 0≤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≤</m:t>
                          </m:r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that are perpendicular to the initial line.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249445"/>
              </a:xfrm>
              <a:prstGeom prst="rect">
                <a:avLst/>
              </a:prstGeom>
              <a:blipFill>
                <a:blip r:embed="rId3"/>
                <a:stretch>
                  <a:fillRect l="-800" t="-1463" b="-53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2494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sz="1600" dirty="0">
                    <a:latin typeface="Candara" panose="020E0502030303020204" pitchFamily="34" charset="0"/>
                  </a:rPr>
                  <a:t>Find the equation and the points of contact of the tangents to the curve </a:t>
                </a:r>
                <a:br>
                  <a:rPr lang="en-GB" sz="16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𝑎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, 0≤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≤</m:t>
                          </m:r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that are perpendicular to the initial line.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249445"/>
              </a:xfrm>
              <a:prstGeom prst="rect">
                <a:avLst/>
              </a:prstGeom>
              <a:blipFill>
                <a:blip r:embed="rId4"/>
                <a:stretch>
                  <a:fillRect l="-667" t="-1463" b="-53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BD87FF1-6D34-4DE7-AC44-0CEF1C9692B8}"/>
                  </a:ext>
                </a:extLst>
              </p:cNvPr>
              <p:cNvSpPr/>
              <p:nvPr/>
            </p:nvSpPr>
            <p:spPr>
              <a:xfrm>
                <a:off x="4582033" y="1821812"/>
                <a:ext cx="4572001" cy="10648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(0, 0)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; Tangent </a:t>
                </a:r>
                <a14:m>
                  <m:oMath xmlns:m="http://schemas.openxmlformats.org/officeDocument/2006/math">
                    <m:r>
                      <a:rPr lang="en-GB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ad>
                              <m:radPr>
                                <m:degHide m:val="on"/>
                                <m:ctrlP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 0.615</m:t>
                        </m:r>
                      </m:e>
                    </m:d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; Tangent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ad>
                          <m:radPr>
                            <m:degHide m:val="on"/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𝑠𝑒𝑐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BD87FF1-6D34-4DE7-AC44-0CEF1C9692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821812"/>
                <a:ext cx="4572001" cy="1064843"/>
              </a:xfrm>
              <a:prstGeom prst="rect">
                <a:avLst/>
              </a:prstGeom>
              <a:blipFill>
                <a:blip r:embed="rId5"/>
                <a:stretch>
                  <a:fillRect b="-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2289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296398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latin typeface="Candara" panose="020E0502030303020204" pitchFamily="34" charset="0"/>
                  </a:rPr>
                  <a:t>The diagram shows the cardioid with polar equation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=4(1+</m:t>
                    </m:r>
                    <m:func>
                      <m:func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2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)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An area is enclosed by the curve and the horizontal line segment which is tangent to the curve and parallel to the initial line. 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Find the area.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2963986" cy="1200329"/>
              </a:xfrm>
              <a:prstGeom prst="rect">
                <a:avLst/>
              </a:prstGeom>
              <a:blipFill>
                <a:blip r:embed="rId3"/>
                <a:stretch>
                  <a:fillRect l="-206" r="-1029" b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311220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latin typeface="Candara" panose="020E0502030303020204" pitchFamily="34" charset="0"/>
                  </a:rPr>
                  <a:t>The diagram shows the cardioid with polar equation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=2(1+</m:t>
                    </m:r>
                    <m:func>
                      <m:func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2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)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An area is enclosed by the curve and the vertical line segment which is tangent to the curve and perpendicular to the initial line. 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Find the area.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3112201" cy="1200329"/>
              </a:xfrm>
              <a:prstGeom prst="rect">
                <a:avLst/>
              </a:prstGeom>
              <a:blipFill>
                <a:blip r:embed="rId4"/>
                <a:stretch>
                  <a:fillRect t="-508" b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BD87FF1-6D34-4DE7-AC44-0CEF1C9692B8}"/>
                  </a:ext>
                </a:extLst>
              </p:cNvPr>
              <p:cNvSpPr/>
              <p:nvPr/>
            </p:nvSpPr>
            <p:spPr>
              <a:xfrm>
                <a:off x="4571999" y="1755945"/>
                <a:ext cx="4572001" cy="6087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BD87FF1-6D34-4DE7-AC44-0CEF1C9692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755945"/>
                <a:ext cx="4572001" cy="6087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ACA8082E-3415-4D1F-A354-47E6ED32802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18337" y="537539"/>
            <a:ext cx="1304327" cy="11344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1A33AAC-41B9-4727-931C-5DF8CF935AC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03780" y="555615"/>
            <a:ext cx="1185867" cy="120032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3A567EC-19F5-42A0-880B-152671E294FC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8"/>
              </a:rPr>
              <a:t>https://www.desmos.com/</a:t>
            </a:r>
            <a:endParaRPr lang="en-GB" sz="2400" dirty="0">
              <a:latin typeface="Arial" panose="020B0604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862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DEFA48F-D03A-4838-80D3-4F66A1C0C3CF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9923</TotalTime>
  <Words>811</Words>
  <Application>Microsoft Office PowerPoint</Application>
  <PresentationFormat>On-screen Show (4:3)</PresentationFormat>
  <Paragraphs>98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Cambria Math</vt:lpstr>
      <vt:lpstr>Candara</vt:lpstr>
      <vt:lpstr>Office Theme</vt:lpstr>
      <vt:lpstr>5.4) Tangents to polar curves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555</cp:revision>
  <dcterms:created xsi:type="dcterms:W3CDTF">2020-05-18T02:11:06Z</dcterms:created>
  <dcterms:modified xsi:type="dcterms:W3CDTF">2021-08-29T22:46:57Z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