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88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64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1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965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91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87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68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9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51.png"/><Relationship Id="rId4" Type="http://schemas.openxmlformats.org/officeDocument/2006/relationships/image" Target="../media/image9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6.png"/><Relationship Id="rId4" Type="http://schemas.openxmlformats.org/officeDocument/2006/relationships/image" Target="../media/image9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98.png"/><Relationship Id="rId4" Type="http://schemas.openxmlformats.org/officeDocument/2006/relationships/image" Target="../media/image99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02.png"/><Relationship Id="rId4" Type="http://schemas.openxmlformats.org/officeDocument/2006/relationships/image" Target="../media/image100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05.png"/><Relationship Id="rId4" Type="http://schemas.openxmlformats.org/officeDocument/2006/relationships/image" Target="../media/image100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08.png"/><Relationship Id="rId4" Type="http://schemas.openxmlformats.org/officeDocument/2006/relationships/image" Target="../media/image100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smos.com/" TargetMode="External"/><Relationship Id="rId3" Type="http://schemas.openxmlformats.org/officeDocument/2006/relationships/image" Target="../media/image1009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1011.png"/><Relationship Id="rId4" Type="http://schemas.openxmlformats.org/officeDocument/2006/relationships/image" Target="../media/image10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5.4) Tangents to polar curves</a:t>
            </a:r>
          </a:p>
        </p:txBody>
      </p:sp>
    </p:spTree>
    <p:extLst>
      <p:ext uri="{BB962C8B-B14F-4D97-AF65-F5344CB8AC3E}">
        <p14:creationId xmlns:p14="http://schemas.microsoft.com/office/powerpoint/2010/main" val="76946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points on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tangents are parallel to the initial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190" r="-1333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points 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tangents are parallel to the initial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72000" y="1292662"/>
                <a:ext cx="4572001" cy="46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±</m:t>
                        </m:r>
                        <m:f>
                          <m:fPr>
                            <m:ctrlP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2662"/>
                <a:ext cx="4572001" cy="460832"/>
              </a:xfrm>
              <a:prstGeom prst="rect">
                <a:avLst/>
              </a:prstGeom>
              <a:blipFill>
                <a:blip r:embed="rId5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02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points on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tangents are perpendicular to the initial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points 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tangents are perpendicular to the initial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72000" y="1292662"/>
                <a:ext cx="4572001" cy="531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0</m:t>
                        </m:r>
                      </m:e>
                    </m:d>
                    <m:r>
                      <a:rPr lang="en-GB" sz="16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d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±</m:t>
                        </m:r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2662"/>
                <a:ext cx="4572001" cy="531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22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41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polar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=1+3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the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tangent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parallel to the initial line.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pole, find the exact length of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41887"/>
              </a:xfrm>
              <a:prstGeom prst="rect">
                <a:avLst/>
              </a:prstGeom>
              <a:blipFill>
                <a:blip r:embed="rId3"/>
                <a:stretch>
                  <a:fillRect l="-800" t="-1049" b="-3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41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polar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=1+2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tangent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parallel to the initial line.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pole, find the exact length of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41887"/>
              </a:xfrm>
              <a:prstGeom prst="rect">
                <a:avLst/>
              </a:prstGeom>
              <a:blipFill>
                <a:blip r:embed="rId4"/>
                <a:stretch>
                  <a:fillRect l="-667" t="-1053" b="-3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71999" y="2066663"/>
                <a:ext cx="4572001" cy="608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066663"/>
                <a:ext cx="4572001" cy="60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42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304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points on the spiral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the tangents are: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Perpendicular to the initial line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Perpendicular to the initial line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304046"/>
              </a:xfrm>
              <a:prstGeom prst="rect">
                <a:avLst/>
              </a:prstGeom>
              <a:blipFill>
                <a:blip r:embed="rId3"/>
                <a:stretch>
                  <a:fillRect l="-800" t="-185" b="-14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304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points on the spiral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the tangents are: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Perpendicular to the initial line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Perpendicular to the initial line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304046"/>
              </a:xfrm>
              <a:prstGeom prst="rect">
                <a:avLst/>
              </a:prstGeom>
              <a:blipFill>
                <a:blip r:embed="rId4"/>
                <a:stretch>
                  <a:fillRect l="-667" t="-185" b="-14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82033" y="1303184"/>
                <a:ext cx="4572001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(9.15, 1.11)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(212, 2.68)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303184"/>
                <a:ext cx="4572001" cy="2800767"/>
              </a:xfrm>
              <a:prstGeom prst="rect">
                <a:avLst/>
              </a:prstGeom>
              <a:blipFill>
                <a:blip r:embed="rId5"/>
                <a:stretch>
                  <a:fillRect b="-4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44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249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1600" dirty="0">
                    <a:latin typeface="Candara" panose="020E0502030303020204" pitchFamily="34" charset="0"/>
                  </a:rPr>
                  <a:t>Find the equation and the points of contact of the tangents to the curve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, 0≤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that are parallel to the initial line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249445"/>
              </a:xfrm>
              <a:prstGeom prst="rect">
                <a:avLst/>
              </a:prstGeom>
              <a:blipFill>
                <a:blip r:embed="rId3"/>
                <a:stretch>
                  <a:fillRect l="-800" t="-1463" b="-53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49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1600" dirty="0">
                    <a:latin typeface="Candara" panose="020E0502030303020204" pitchFamily="34" charset="0"/>
                  </a:rPr>
                  <a:t>Find the equation and the points of contact of the tangents to the curve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, 0≤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that are parallel to the initial line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49445"/>
              </a:xfrm>
              <a:prstGeom prst="rect">
                <a:avLst/>
              </a:prstGeom>
              <a:blipFill>
                <a:blip r:embed="rId4"/>
                <a:stretch>
                  <a:fillRect l="-667" t="-1463" b="-53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92066" y="1720038"/>
                <a:ext cx="4572001" cy="999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Tangent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0.955</m:t>
                        </m:r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Tangent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𝑐𝑜𝑠𝑒𝑐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720038"/>
                <a:ext cx="4572001" cy="999761"/>
              </a:xfrm>
              <a:prstGeom prst="rect">
                <a:avLst/>
              </a:prstGeom>
              <a:blipFill>
                <a:blip r:embed="rId5"/>
                <a:stretch>
                  <a:fillRect t="-1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88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249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1600" dirty="0">
                    <a:latin typeface="Candara" panose="020E0502030303020204" pitchFamily="34" charset="0"/>
                  </a:rPr>
                  <a:t>Find the equation and the points of contact of the tangents to the curve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, 0≤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that are perpendicular to the initial line.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249445"/>
              </a:xfrm>
              <a:prstGeom prst="rect">
                <a:avLst/>
              </a:prstGeom>
              <a:blipFill>
                <a:blip r:embed="rId3"/>
                <a:stretch>
                  <a:fillRect l="-800" t="-1463" b="-53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49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1600" dirty="0">
                    <a:latin typeface="Candara" panose="020E0502030303020204" pitchFamily="34" charset="0"/>
                  </a:rPr>
                  <a:t>Find the equation and the points of contact of the tangents to the curve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, 0≤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that are perpendicular to the initial line.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49445"/>
              </a:xfrm>
              <a:prstGeom prst="rect">
                <a:avLst/>
              </a:prstGeom>
              <a:blipFill>
                <a:blip r:embed="rId4"/>
                <a:stretch>
                  <a:fillRect l="-667" t="-1463" b="-53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82033" y="1821812"/>
                <a:ext cx="4572001" cy="10648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Tangent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0.615</m:t>
                        </m:r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Tangent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𝑠𝑒𝑐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821812"/>
                <a:ext cx="4572001" cy="1064843"/>
              </a:xfrm>
              <a:prstGeom prst="rect">
                <a:avLst/>
              </a:prstGeom>
              <a:blipFill>
                <a:blip r:embed="rId5"/>
                <a:stretch>
                  <a:fillRect b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28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29639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The diagram shows the cardioid with polar equation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=4(1+</m:t>
                    </m:r>
                    <m:func>
                      <m:func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2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)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An area is enclosed by the curve and the horizontal line segment which is tangent to the curve and parallel to the initial line. 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Find the area.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2963986" cy="1200329"/>
              </a:xfrm>
              <a:prstGeom prst="rect">
                <a:avLst/>
              </a:prstGeom>
              <a:blipFill>
                <a:blip r:embed="rId3"/>
                <a:stretch>
                  <a:fillRect l="-206" r="-1029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311220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The diagram shows the cardioid with polar equation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=2(1+</m:t>
                    </m:r>
                    <m:func>
                      <m:func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2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)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An area is enclosed by the curve and the vertical line segment which is tangent to the curve and perpendicular to the initial line. 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Find the area.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3112201" cy="1200329"/>
              </a:xfrm>
              <a:prstGeom prst="rect">
                <a:avLst/>
              </a:prstGeom>
              <a:blipFill>
                <a:blip r:embed="rId4"/>
                <a:stretch>
                  <a:fillRect t="-508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71999" y="1755945"/>
                <a:ext cx="4572001" cy="608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55945"/>
                <a:ext cx="4572001" cy="60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ACA8082E-3415-4D1F-A354-47E6ED3280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8337" y="537539"/>
            <a:ext cx="1304327" cy="11344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1A33AAC-41B9-4727-931C-5DF8CF935A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3780" y="555615"/>
            <a:ext cx="1185867" cy="12003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3A567EC-19F5-42A0-880B-152671E294F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6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9923</TotalTime>
  <Words>811</Words>
  <Application>Microsoft Office PowerPoint</Application>
  <PresentationFormat>On-screen Show (4:3)</PresentationFormat>
  <Paragraphs>98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5.4) Tangents to polar curves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555</cp:revision>
  <dcterms:created xsi:type="dcterms:W3CDTF">2020-05-18T02:11:06Z</dcterms:created>
  <dcterms:modified xsi:type="dcterms:W3CDTF">2021-08-29T22:46:57Z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