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CC"/>
    <a:srgbClr val="CC00CC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1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6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00CC"/>
            </a:gs>
            <a:gs pos="7000">
              <a:srgbClr val="FFFFCC"/>
            </a:gs>
            <a:gs pos="95000">
              <a:srgbClr val="FFFFCC"/>
            </a:gs>
            <a:gs pos="100000">
              <a:srgbClr val="CC00CC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3.png"/><Relationship Id="rId2" Type="http://schemas.openxmlformats.org/officeDocument/2006/relationships/image" Target="../media/image1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6.png"/><Relationship Id="rId5" Type="http://schemas.openxmlformats.org/officeDocument/2006/relationships/image" Target="../media/image135.png"/><Relationship Id="rId4" Type="http://schemas.openxmlformats.org/officeDocument/2006/relationships/image" Target="../media/image13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8.png"/><Relationship Id="rId13" Type="http://schemas.openxmlformats.org/officeDocument/2006/relationships/image" Target="../media/image143.png"/><Relationship Id="rId3" Type="http://schemas.openxmlformats.org/officeDocument/2006/relationships/image" Target="../media/image133.png"/><Relationship Id="rId7" Type="http://schemas.openxmlformats.org/officeDocument/2006/relationships/image" Target="../media/image136.png"/><Relationship Id="rId12" Type="http://schemas.openxmlformats.org/officeDocument/2006/relationships/image" Target="../media/image142.png"/><Relationship Id="rId2" Type="http://schemas.openxmlformats.org/officeDocument/2006/relationships/image" Target="../media/image1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5.png"/><Relationship Id="rId11" Type="http://schemas.openxmlformats.org/officeDocument/2006/relationships/image" Target="../media/image141.png"/><Relationship Id="rId5" Type="http://schemas.openxmlformats.org/officeDocument/2006/relationships/image" Target="../media/image137.png"/><Relationship Id="rId15" Type="http://schemas.openxmlformats.org/officeDocument/2006/relationships/image" Target="../media/image145.png"/><Relationship Id="rId10" Type="http://schemas.openxmlformats.org/officeDocument/2006/relationships/image" Target="../media/image140.png"/><Relationship Id="rId4" Type="http://schemas.openxmlformats.org/officeDocument/2006/relationships/image" Target="../media/image134.png"/><Relationship Id="rId9" Type="http://schemas.openxmlformats.org/officeDocument/2006/relationships/image" Target="../media/image139.png"/><Relationship Id="rId14" Type="http://schemas.openxmlformats.org/officeDocument/2006/relationships/image" Target="../media/image14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2.png"/><Relationship Id="rId7" Type="http://schemas.openxmlformats.org/officeDocument/2006/relationships/image" Target="../media/image146.png"/><Relationship Id="rId2" Type="http://schemas.openxmlformats.org/officeDocument/2006/relationships/image" Target="../media/image1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6.png"/><Relationship Id="rId5" Type="http://schemas.openxmlformats.org/officeDocument/2006/relationships/image" Target="../media/image135.png"/><Relationship Id="rId4" Type="http://schemas.openxmlformats.org/officeDocument/2006/relationships/image" Target="../media/image1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DB8E39B-EA44-453A-8CF7-C32DCB1EA9A9}"/>
              </a:ext>
            </a:extLst>
          </p:cNvPr>
          <p:cNvSpPr/>
          <p:nvPr/>
        </p:nvSpPr>
        <p:spPr>
          <a:xfrm>
            <a:off x="2036195" y="2567846"/>
            <a:ext cx="5195974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5D</a:t>
            </a:r>
            <a:endParaRPr lang="ja-JP" altLang="en-US" sz="6600" b="1" dirty="0">
              <a:ln w="38100">
                <a:solidFill>
                  <a:srgbClr val="7030A0"/>
                </a:solidFill>
                <a:prstDash val="solid"/>
              </a:ln>
              <a:solidFill>
                <a:srgbClr val="00B0F0"/>
              </a:solidFill>
              <a:latin typeface="Javanese Text" panose="02000000000000000000" pitchFamily="2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217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14"/>
          <p:cNvSpPr/>
          <p:nvPr/>
        </p:nvSpPr>
        <p:spPr>
          <a:xfrm>
            <a:off x="6200775" y="1504950"/>
            <a:ext cx="549275" cy="1381125"/>
          </a:xfrm>
          <a:custGeom>
            <a:avLst/>
            <a:gdLst>
              <a:gd name="connsiteX0" fmla="*/ 0 w 549275"/>
              <a:gd name="connsiteY0" fmla="*/ 1371600 h 1381125"/>
              <a:gd name="connsiteX1" fmla="*/ 546100 w 549275"/>
              <a:gd name="connsiteY1" fmla="*/ 1381125 h 1381125"/>
              <a:gd name="connsiteX2" fmla="*/ 549275 w 549275"/>
              <a:gd name="connsiteY2" fmla="*/ 1111250 h 1381125"/>
              <a:gd name="connsiteX3" fmla="*/ 527050 w 549275"/>
              <a:gd name="connsiteY3" fmla="*/ 841375 h 1381125"/>
              <a:gd name="connsiteX4" fmla="*/ 495300 w 549275"/>
              <a:gd name="connsiteY4" fmla="*/ 546100 h 1381125"/>
              <a:gd name="connsiteX5" fmla="*/ 438150 w 549275"/>
              <a:gd name="connsiteY5" fmla="*/ 260350 h 1381125"/>
              <a:gd name="connsiteX6" fmla="*/ 371475 w 549275"/>
              <a:gd name="connsiteY6" fmla="*/ 85725 h 1381125"/>
              <a:gd name="connsiteX7" fmla="*/ 317500 w 549275"/>
              <a:gd name="connsiteY7" fmla="*/ 12700 h 1381125"/>
              <a:gd name="connsiteX8" fmla="*/ 269875 w 549275"/>
              <a:gd name="connsiteY8" fmla="*/ 0 h 1381125"/>
              <a:gd name="connsiteX9" fmla="*/ 193675 w 549275"/>
              <a:gd name="connsiteY9" fmla="*/ 41275 h 1381125"/>
              <a:gd name="connsiteX10" fmla="*/ 155575 w 549275"/>
              <a:gd name="connsiteY10" fmla="*/ 127000 h 1381125"/>
              <a:gd name="connsiteX11" fmla="*/ 104775 w 549275"/>
              <a:gd name="connsiteY11" fmla="*/ 279400 h 1381125"/>
              <a:gd name="connsiteX12" fmla="*/ 60325 w 549275"/>
              <a:gd name="connsiteY12" fmla="*/ 485775 h 1381125"/>
              <a:gd name="connsiteX13" fmla="*/ 28575 w 549275"/>
              <a:gd name="connsiteY13" fmla="*/ 752475 h 1381125"/>
              <a:gd name="connsiteX14" fmla="*/ 6350 w 549275"/>
              <a:gd name="connsiteY14" fmla="*/ 1073150 h 1381125"/>
              <a:gd name="connsiteX15" fmla="*/ 0 w 549275"/>
              <a:gd name="connsiteY15" fmla="*/ 1371600 h 1381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49275" h="1381125">
                <a:moveTo>
                  <a:pt x="0" y="1371600"/>
                </a:moveTo>
                <a:lnTo>
                  <a:pt x="546100" y="1381125"/>
                </a:lnTo>
                <a:cubicBezTo>
                  <a:pt x="547158" y="1291167"/>
                  <a:pt x="548217" y="1201208"/>
                  <a:pt x="549275" y="1111250"/>
                </a:cubicBezTo>
                <a:lnTo>
                  <a:pt x="527050" y="841375"/>
                </a:lnTo>
                <a:lnTo>
                  <a:pt x="495300" y="546100"/>
                </a:lnTo>
                <a:lnTo>
                  <a:pt x="438150" y="260350"/>
                </a:lnTo>
                <a:lnTo>
                  <a:pt x="371475" y="85725"/>
                </a:lnTo>
                <a:lnTo>
                  <a:pt x="317500" y="12700"/>
                </a:lnTo>
                <a:lnTo>
                  <a:pt x="269875" y="0"/>
                </a:lnTo>
                <a:lnTo>
                  <a:pt x="193675" y="41275"/>
                </a:lnTo>
                <a:lnTo>
                  <a:pt x="155575" y="127000"/>
                </a:lnTo>
                <a:lnTo>
                  <a:pt x="104775" y="279400"/>
                </a:lnTo>
                <a:lnTo>
                  <a:pt x="60325" y="485775"/>
                </a:lnTo>
                <a:lnTo>
                  <a:pt x="28575" y="752475"/>
                </a:lnTo>
                <a:lnTo>
                  <a:pt x="6350" y="1073150"/>
                </a:lnTo>
                <a:lnTo>
                  <a:pt x="0" y="137160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Volumes of Revolution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5142668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use Volumes of revolution to model real-life situations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 manufacturer wants to cast a prototype for a new design for a pen barrel made out of solid resin. The shaded region shown in the diagram is used as a model for the cross section of the pen barrel. The region is bounded by the x-axis and the curve with equation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−100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and will be rotated around the y-axis. Each unit on the coordinate axes represents 1cm.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Suggest a suitable value for k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Use your value of k to estimate the volume of resin needed to make the prototype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State one limitation of this model</a:t>
                </a: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5142668"/>
              </a:xfrm>
              <a:blipFill>
                <a:blip r:embed="rId2"/>
                <a:stretch>
                  <a:fillRect t="-1068" r="-13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51557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5D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Arrow Connector 6">
            <a:extLst>
              <a:ext uri="{FF2B5EF4-FFF2-40B4-BE49-F238E27FC236}">
                <a16:creationId xmlns:a16="http://schemas.microsoft.com/office/drawing/2014/main" id="{A529B713-1636-47E2-BDD9-6C5012F1E7A3}"/>
              </a:ext>
            </a:extLst>
          </p:cNvPr>
          <p:cNvCxnSpPr/>
          <p:nvPr/>
        </p:nvCxnSpPr>
        <p:spPr>
          <a:xfrm flipH="1" flipV="1">
            <a:off x="6471815" y="1280475"/>
            <a:ext cx="6" cy="1720177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ABAFB4D0-B554-46DF-848C-D4EE18DE49C5}"/>
              </a:ext>
            </a:extLst>
          </p:cNvPr>
          <p:cNvSpPr txBox="1"/>
          <p:nvPr/>
        </p:nvSpPr>
        <p:spPr>
          <a:xfrm>
            <a:off x="7722154" y="2693800"/>
            <a:ext cx="3064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x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C736EB1-D0E6-4220-9FBC-CD2B22179D40}"/>
              </a:ext>
            </a:extLst>
          </p:cNvPr>
          <p:cNvSpPr txBox="1"/>
          <p:nvPr/>
        </p:nvSpPr>
        <p:spPr>
          <a:xfrm>
            <a:off x="6357515" y="985199"/>
            <a:ext cx="292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y</a:t>
            </a:r>
          </a:p>
        </p:txBody>
      </p:sp>
      <p:sp>
        <p:nvSpPr>
          <p:cNvPr id="13" name="Arc 12"/>
          <p:cNvSpPr/>
          <p:nvPr/>
        </p:nvSpPr>
        <p:spPr>
          <a:xfrm>
            <a:off x="6190976" y="1488349"/>
            <a:ext cx="548809" cy="2786743"/>
          </a:xfrm>
          <a:prstGeom prst="arc">
            <a:avLst>
              <a:gd name="adj1" fmla="val 10866105"/>
              <a:gd name="adj2" fmla="val 0"/>
            </a:avLst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Arrow Connector 7">
            <a:extLst>
              <a:ext uri="{FF2B5EF4-FFF2-40B4-BE49-F238E27FC236}">
                <a16:creationId xmlns:a16="http://schemas.microsoft.com/office/drawing/2014/main" id="{E60F16A4-E42F-448E-9B27-50A92AE2F6A1}"/>
              </a:ext>
            </a:extLst>
          </p:cNvPr>
          <p:cNvCxnSpPr/>
          <p:nvPr/>
        </p:nvCxnSpPr>
        <p:spPr>
          <a:xfrm>
            <a:off x="5299970" y="2885243"/>
            <a:ext cx="2503503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670765" y="1358537"/>
                <a:ext cx="1395126" cy="2518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𝟏𝟎𝟎</m:t>
                      </m:r>
                      <m:sSup>
                        <m:sSupPr>
                          <m:ctrlP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0765" y="1358537"/>
                <a:ext cx="1395126" cy="251800"/>
              </a:xfrm>
              <a:prstGeom prst="rect">
                <a:avLst/>
              </a:prstGeom>
              <a:blipFill>
                <a:blip r:embed="rId3"/>
                <a:stretch>
                  <a:fillRect l="-3057" t="-2439" r="-873" b="-243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ABAFB4D0-B554-46DF-848C-D4EE18DE49C5}"/>
              </a:ext>
            </a:extLst>
          </p:cNvPr>
          <p:cNvSpPr txBox="1"/>
          <p:nvPr/>
        </p:nvSpPr>
        <p:spPr>
          <a:xfrm>
            <a:off x="6188629" y="2836675"/>
            <a:ext cx="3481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O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486274" y="3143250"/>
            <a:ext cx="40957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a) Most pens are around 10-15cm long so anything in this range would be sensible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014662" y="4572000"/>
                <a:ext cx="68627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𝟏𝟎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4662" y="4572000"/>
                <a:ext cx="686278" cy="246221"/>
              </a:xfrm>
              <a:prstGeom prst="rect">
                <a:avLst/>
              </a:prstGeom>
              <a:blipFill>
                <a:blip r:embed="rId4"/>
                <a:stretch>
                  <a:fillRect l="-8036" r="-6250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/>
              <p:nvPr/>
            </p:nvSpPr>
            <p:spPr>
              <a:xfrm>
                <a:off x="0" y="0"/>
                <a:ext cx="1368195" cy="55848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9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368195" cy="5584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/>
              <p:nvPr/>
            </p:nvSpPr>
            <p:spPr>
              <a:xfrm>
                <a:off x="7777344" y="0"/>
                <a:ext cx="1366656" cy="55848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0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7344" y="0"/>
                <a:ext cx="1366656" cy="5584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テキスト ボックス 5">
            <a:extLst>
              <a:ext uri="{FF2B5EF4-FFF2-40B4-BE49-F238E27FC236}">
                <a16:creationId xmlns:a16="http://schemas.microsoft.com/office/drawing/2014/main" id="{F6BEE625-810E-4993-95F0-2FCCD35CD562}"/>
              </a:ext>
            </a:extLst>
          </p:cNvPr>
          <p:cNvSpPr txBox="1"/>
          <p:nvPr/>
        </p:nvSpPr>
        <p:spPr>
          <a:xfrm>
            <a:off x="-152400" y="542925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For rotation about the x axis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2" name="テキスト ボックス 33">
            <a:extLst>
              <a:ext uri="{FF2B5EF4-FFF2-40B4-BE49-F238E27FC236}">
                <a16:creationId xmlns:a16="http://schemas.microsoft.com/office/drawing/2014/main" id="{223B26DC-5E20-4889-B33F-6A52B34B7342}"/>
              </a:ext>
            </a:extLst>
          </p:cNvPr>
          <p:cNvSpPr txBox="1"/>
          <p:nvPr/>
        </p:nvSpPr>
        <p:spPr>
          <a:xfrm>
            <a:off x="7581900" y="542925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For rotation about the y axis</a:t>
            </a:r>
            <a:endParaRPr lang="en-GB" sz="1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540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14"/>
          <p:cNvSpPr/>
          <p:nvPr/>
        </p:nvSpPr>
        <p:spPr>
          <a:xfrm>
            <a:off x="6200775" y="1504950"/>
            <a:ext cx="549275" cy="1381125"/>
          </a:xfrm>
          <a:custGeom>
            <a:avLst/>
            <a:gdLst>
              <a:gd name="connsiteX0" fmla="*/ 0 w 549275"/>
              <a:gd name="connsiteY0" fmla="*/ 1371600 h 1381125"/>
              <a:gd name="connsiteX1" fmla="*/ 546100 w 549275"/>
              <a:gd name="connsiteY1" fmla="*/ 1381125 h 1381125"/>
              <a:gd name="connsiteX2" fmla="*/ 549275 w 549275"/>
              <a:gd name="connsiteY2" fmla="*/ 1111250 h 1381125"/>
              <a:gd name="connsiteX3" fmla="*/ 527050 w 549275"/>
              <a:gd name="connsiteY3" fmla="*/ 841375 h 1381125"/>
              <a:gd name="connsiteX4" fmla="*/ 495300 w 549275"/>
              <a:gd name="connsiteY4" fmla="*/ 546100 h 1381125"/>
              <a:gd name="connsiteX5" fmla="*/ 438150 w 549275"/>
              <a:gd name="connsiteY5" fmla="*/ 260350 h 1381125"/>
              <a:gd name="connsiteX6" fmla="*/ 371475 w 549275"/>
              <a:gd name="connsiteY6" fmla="*/ 85725 h 1381125"/>
              <a:gd name="connsiteX7" fmla="*/ 317500 w 549275"/>
              <a:gd name="connsiteY7" fmla="*/ 12700 h 1381125"/>
              <a:gd name="connsiteX8" fmla="*/ 269875 w 549275"/>
              <a:gd name="connsiteY8" fmla="*/ 0 h 1381125"/>
              <a:gd name="connsiteX9" fmla="*/ 193675 w 549275"/>
              <a:gd name="connsiteY9" fmla="*/ 41275 h 1381125"/>
              <a:gd name="connsiteX10" fmla="*/ 155575 w 549275"/>
              <a:gd name="connsiteY10" fmla="*/ 127000 h 1381125"/>
              <a:gd name="connsiteX11" fmla="*/ 104775 w 549275"/>
              <a:gd name="connsiteY11" fmla="*/ 279400 h 1381125"/>
              <a:gd name="connsiteX12" fmla="*/ 60325 w 549275"/>
              <a:gd name="connsiteY12" fmla="*/ 485775 h 1381125"/>
              <a:gd name="connsiteX13" fmla="*/ 28575 w 549275"/>
              <a:gd name="connsiteY13" fmla="*/ 752475 h 1381125"/>
              <a:gd name="connsiteX14" fmla="*/ 6350 w 549275"/>
              <a:gd name="connsiteY14" fmla="*/ 1073150 h 1381125"/>
              <a:gd name="connsiteX15" fmla="*/ 0 w 549275"/>
              <a:gd name="connsiteY15" fmla="*/ 1371600 h 1381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49275" h="1381125">
                <a:moveTo>
                  <a:pt x="0" y="1371600"/>
                </a:moveTo>
                <a:lnTo>
                  <a:pt x="546100" y="1381125"/>
                </a:lnTo>
                <a:cubicBezTo>
                  <a:pt x="547158" y="1291167"/>
                  <a:pt x="548217" y="1201208"/>
                  <a:pt x="549275" y="1111250"/>
                </a:cubicBezTo>
                <a:lnTo>
                  <a:pt x="527050" y="841375"/>
                </a:lnTo>
                <a:lnTo>
                  <a:pt x="495300" y="546100"/>
                </a:lnTo>
                <a:lnTo>
                  <a:pt x="438150" y="260350"/>
                </a:lnTo>
                <a:lnTo>
                  <a:pt x="371475" y="85725"/>
                </a:lnTo>
                <a:lnTo>
                  <a:pt x="317500" y="12700"/>
                </a:lnTo>
                <a:lnTo>
                  <a:pt x="269875" y="0"/>
                </a:lnTo>
                <a:lnTo>
                  <a:pt x="193675" y="41275"/>
                </a:lnTo>
                <a:lnTo>
                  <a:pt x="155575" y="127000"/>
                </a:lnTo>
                <a:lnTo>
                  <a:pt x="104775" y="279400"/>
                </a:lnTo>
                <a:lnTo>
                  <a:pt x="60325" y="485775"/>
                </a:lnTo>
                <a:lnTo>
                  <a:pt x="28575" y="752475"/>
                </a:lnTo>
                <a:lnTo>
                  <a:pt x="6350" y="1073150"/>
                </a:lnTo>
                <a:lnTo>
                  <a:pt x="0" y="137160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Volumes of Revolution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5142668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use Volumes of revolution to model real-life situations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 manufacturer wants to cast a prototype for a new design for a pen barrel made out of solid resin. The shaded region shown in the diagram is used as a model for the cross section of the pen barrel. The region is bounded by the x-axis and the curve with equation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−100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and will be rotated around the y-axis. Each unit on the coordinate axes represents 1cm.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Suggest a suitable value for k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Use your value of k to estimate the volume of resin needed to make the prototype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State one limitation of this model</a:t>
                </a: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5142668"/>
              </a:xfrm>
              <a:blipFill>
                <a:blip r:embed="rId2"/>
                <a:stretch>
                  <a:fillRect t="-1068" r="-13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51557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5D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Arrow Connector 6">
            <a:extLst>
              <a:ext uri="{FF2B5EF4-FFF2-40B4-BE49-F238E27FC236}">
                <a16:creationId xmlns:a16="http://schemas.microsoft.com/office/drawing/2014/main" id="{A529B713-1636-47E2-BDD9-6C5012F1E7A3}"/>
              </a:ext>
            </a:extLst>
          </p:cNvPr>
          <p:cNvCxnSpPr/>
          <p:nvPr/>
        </p:nvCxnSpPr>
        <p:spPr>
          <a:xfrm flipH="1" flipV="1">
            <a:off x="6471815" y="1280475"/>
            <a:ext cx="6" cy="1720177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ABAFB4D0-B554-46DF-848C-D4EE18DE49C5}"/>
              </a:ext>
            </a:extLst>
          </p:cNvPr>
          <p:cNvSpPr txBox="1"/>
          <p:nvPr/>
        </p:nvSpPr>
        <p:spPr>
          <a:xfrm>
            <a:off x="7722154" y="2693800"/>
            <a:ext cx="3064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x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C736EB1-D0E6-4220-9FBC-CD2B22179D40}"/>
              </a:ext>
            </a:extLst>
          </p:cNvPr>
          <p:cNvSpPr txBox="1"/>
          <p:nvPr/>
        </p:nvSpPr>
        <p:spPr>
          <a:xfrm>
            <a:off x="6357515" y="985199"/>
            <a:ext cx="292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y</a:t>
            </a:r>
          </a:p>
        </p:txBody>
      </p:sp>
      <p:sp>
        <p:nvSpPr>
          <p:cNvPr id="13" name="Arc 12"/>
          <p:cNvSpPr/>
          <p:nvPr/>
        </p:nvSpPr>
        <p:spPr>
          <a:xfrm>
            <a:off x="6190976" y="1488349"/>
            <a:ext cx="548809" cy="2786743"/>
          </a:xfrm>
          <a:prstGeom prst="arc">
            <a:avLst>
              <a:gd name="adj1" fmla="val 10866105"/>
              <a:gd name="adj2" fmla="val 0"/>
            </a:avLst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Arrow Connector 7">
            <a:extLst>
              <a:ext uri="{FF2B5EF4-FFF2-40B4-BE49-F238E27FC236}">
                <a16:creationId xmlns:a16="http://schemas.microsoft.com/office/drawing/2014/main" id="{E60F16A4-E42F-448E-9B27-50A92AE2F6A1}"/>
              </a:ext>
            </a:extLst>
          </p:cNvPr>
          <p:cNvCxnSpPr/>
          <p:nvPr/>
        </p:nvCxnSpPr>
        <p:spPr>
          <a:xfrm>
            <a:off x="5299970" y="2885243"/>
            <a:ext cx="2503503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670765" y="1358537"/>
                <a:ext cx="1395126" cy="2518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𝟏𝟎𝟎</m:t>
                      </m:r>
                      <m:sSup>
                        <m:sSupPr>
                          <m:ctrlP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0765" y="1358537"/>
                <a:ext cx="1395126" cy="251800"/>
              </a:xfrm>
              <a:prstGeom prst="rect">
                <a:avLst/>
              </a:prstGeom>
              <a:blipFill>
                <a:blip r:embed="rId3"/>
                <a:stretch>
                  <a:fillRect l="-3057" t="-2439" r="-873" b="-243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ABAFB4D0-B554-46DF-848C-D4EE18DE49C5}"/>
              </a:ext>
            </a:extLst>
          </p:cNvPr>
          <p:cNvSpPr txBox="1"/>
          <p:nvPr/>
        </p:nvSpPr>
        <p:spPr>
          <a:xfrm>
            <a:off x="6188629" y="2836675"/>
            <a:ext cx="3481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014662" y="4572000"/>
                <a:ext cx="68627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𝟏𝟎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4662" y="4572000"/>
                <a:ext cx="686278" cy="246221"/>
              </a:xfrm>
              <a:prstGeom prst="rect">
                <a:avLst/>
              </a:prstGeom>
              <a:blipFill>
                <a:blip r:embed="rId4"/>
                <a:stretch>
                  <a:fillRect l="-8036" r="-6250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670765" y="1339487"/>
                <a:ext cx="1516954" cy="2518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𝟏𝟎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𝟏𝟎𝟎</m:t>
                      </m:r>
                      <m:sSup>
                        <m:sSupPr>
                          <m:ctrlP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0765" y="1339487"/>
                <a:ext cx="1516954" cy="251800"/>
              </a:xfrm>
              <a:prstGeom prst="rect">
                <a:avLst/>
              </a:prstGeom>
              <a:blipFill>
                <a:blip r:embed="rId5"/>
                <a:stretch>
                  <a:fillRect l="-2811" t="-2439" r="-803" b="-243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ABAFB4D0-B554-46DF-848C-D4EE18DE49C5}"/>
              </a:ext>
            </a:extLst>
          </p:cNvPr>
          <p:cNvSpPr txBox="1"/>
          <p:nvPr/>
        </p:nvSpPr>
        <p:spPr>
          <a:xfrm>
            <a:off x="6264829" y="26557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BAFB4D0-B554-46DF-848C-D4EE18DE49C5}"/>
              </a:ext>
            </a:extLst>
          </p:cNvPr>
          <p:cNvSpPr txBox="1"/>
          <p:nvPr/>
        </p:nvSpPr>
        <p:spPr>
          <a:xfrm>
            <a:off x="6121954" y="1303150"/>
            <a:ext cx="348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10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067175" y="3143250"/>
            <a:ext cx="47910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Note that we are rotating about the y-axis, and the horizontal limits will be 0 and 10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/>
              <p:nvPr/>
            </p:nvSpPr>
            <p:spPr>
              <a:xfrm>
                <a:off x="0" y="0"/>
                <a:ext cx="1368195" cy="55848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6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368195" cy="5584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/>
              <p:nvPr/>
            </p:nvSpPr>
            <p:spPr>
              <a:xfrm>
                <a:off x="7777344" y="0"/>
                <a:ext cx="1366656" cy="55848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7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7344" y="0"/>
                <a:ext cx="1366656" cy="55848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テキスト ボックス 5">
            <a:extLst>
              <a:ext uri="{FF2B5EF4-FFF2-40B4-BE49-F238E27FC236}">
                <a16:creationId xmlns:a16="http://schemas.microsoft.com/office/drawing/2014/main" id="{F6BEE625-810E-4993-95F0-2FCCD35CD562}"/>
              </a:ext>
            </a:extLst>
          </p:cNvPr>
          <p:cNvSpPr txBox="1"/>
          <p:nvPr/>
        </p:nvSpPr>
        <p:spPr>
          <a:xfrm>
            <a:off x="-152400" y="542925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For rotation about the x axis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9" name="テキスト ボックス 33">
            <a:extLst>
              <a:ext uri="{FF2B5EF4-FFF2-40B4-BE49-F238E27FC236}">
                <a16:creationId xmlns:a16="http://schemas.microsoft.com/office/drawing/2014/main" id="{223B26DC-5E20-4889-B33F-6A52B34B7342}"/>
              </a:ext>
            </a:extLst>
          </p:cNvPr>
          <p:cNvSpPr txBox="1"/>
          <p:nvPr/>
        </p:nvSpPr>
        <p:spPr>
          <a:xfrm>
            <a:off x="7581900" y="542925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For rotation about the y axis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/>
              <p:nvPr/>
            </p:nvSpPr>
            <p:spPr>
              <a:xfrm>
                <a:off x="4281669" y="3733800"/>
                <a:ext cx="1366656" cy="55848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1669" y="3733800"/>
                <a:ext cx="1366656" cy="55848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Arc 42">
            <a:extLst>
              <a:ext uri="{FF2B5EF4-FFF2-40B4-BE49-F238E27FC236}">
                <a16:creationId xmlns:a16="http://schemas.microsoft.com/office/drawing/2014/main" id="{DB6A1F38-BF73-4820-AFC0-E67A9C3F0601}"/>
              </a:ext>
            </a:extLst>
          </p:cNvPr>
          <p:cNvSpPr>
            <a:spLocks/>
          </p:cNvSpPr>
          <p:nvPr/>
        </p:nvSpPr>
        <p:spPr bwMode="auto">
          <a:xfrm>
            <a:off x="6713251" y="4073706"/>
            <a:ext cx="115086" cy="606748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 Box 45">
                <a:extLst>
                  <a:ext uri="{FF2B5EF4-FFF2-40B4-BE49-F238E27FC236}">
                    <a16:creationId xmlns:a16="http://schemas.microsoft.com/office/drawing/2014/main" id="{440D02D7-97A1-4EEC-A688-FBC443C4DE3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829424" y="3951962"/>
                <a:ext cx="2200275" cy="8309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Sub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 (we can rearrange the formula to get this, and we will not need to do any squaring!)</a:t>
                </a:r>
              </a:p>
            </p:txBody>
          </p:sp>
        </mc:Choice>
        <mc:Fallback xmlns="">
          <p:sp>
            <p:nvSpPr>
              <p:cNvPr id="32" name="Text Box 45">
                <a:extLst>
                  <a:ext uri="{FF2B5EF4-FFF2-40B4-BE49-F238E27FC236}">
                    <a16:creationId xmlns:a16="http://schemas.microsoft.com/office/drawing/2014/main" id="{440D02D7-97A1-4EEC-A688-FBC443C4DE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29424" y="3951962"/>
                <a:ext cx="2200275" cy="830997"/>
              </a:xfrm>
              <a:prstGeom prst="rect">
                <a:avLst/>
              </a:prstGeom>
              <a:blipFill>
                <a:blip r:embed="rId9"/>
                <a:stretch>
                  <a:fillRect r="-1108" b="-438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318090" y="1301387"/>
                <a:ext cx="127868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=10−100</m:t>
                      </m:r>
                      <m:sSup>
                        <m:sSupPr>
                          <m:ctrlP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8090" y="1301387"/>
                <a:ext cx="1278683" cy="215444"/>
              </a:xfrm>
              <a:prstGeom prst="rect">
                <a:avLst/>
              </a:prstGeom>
              <a:blipFill>
                <a:blip r:embed="rId10"/>
                <a:stretch>
                  <a:fillRect l="-2857" r="-476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937090" y="1682387"/>
                <a:ext cx="127868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100</m:t>
                      </m:r>
                      <m:sSup>
                        <m:sSupPr>
                          <m:ctrlP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=10−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7090" y="1682387"/>
                <a:ext cx="1278683" cy="215444"/>
              </a:xfrm>
              <a:prstGeom prst="rect">
                <a:avLst/>
              </a:prstGeom>
              <a:blipFill>
                <a:blip r:embed="rId11"/>
                <a:stretch>
                  <a:fillRect l="-2857" r="-2381" b="-2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222840" y="1996712"/>
                <a:ext cx="1174617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2840" y="1996712"/>
                <a:ext cx="1174617" cy="404726"/>
              </a:xfrm>
              <a:prstGeom prst="rect">
                <a:avLst/>
              </a:prstGeom>
              <a:blipFill>
                <a:blip r:embed="rId12"/>
                <a:stretch>
                  <a:fillRect l="-2083" t="-1515" r="-3125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/>
              <p:nvPr/>
            </p:nvSpPr>
            <p:spPr>
              <a:xfrm>
                <a:off x="4272144" y="4391025"/>
                <a:ext cx="2348592" cy="56092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sup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den>
                              </m:f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num>
                                <m:den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100</m:t>
                                  </m:r>
                                </m:den>
                              </m:f>
                            </m:e>
                          </m:d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6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2144" y="4391025"/>
                <a:ext cx="2348592" cy="56092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/>
              <p:nvPr/>
            </p:nvSpPr>
            <p:spPr>
              <a:xfrm>
                <a:off x="4272144" y="5133975"/>
                <a:ext cx="1758494" cy="65960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bSup>
                        <m:sSubSup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num>
                                <m:den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den>
                              </m:f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16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200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sup>
                      </m:sSub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7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2144" y="5133975"/>
                <a:ext cx="1758494" cy="65960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/>
              <p:nvPr/>
            </p:nvSpPr>
            <p:spPr>
              <a:xfrm>
                <a:off x="4272144" y="5953125"/>
                <a:ext cx="575414" cy="418448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8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2144" y="5953125"/>
                <a:ext cx="575414" cy="418448"/>
              </a:xfrm>
              <a:prstGeom prst="rect">
                <a:avLst/>
              </a:prstGeom>
              <a:blipFill>
                <a:blip r:embed="rId15"/>
                <a:stretch>
                  <a:fillRect l="-8511" r="-6383" b="-16176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Arc 42">
            <a:extLst>
              <a:ext uri="{FF2B5EF4-FFF2-40B4-BE49-F238E27FC236}">
                <a16:creationId xmlns:a16="http://schemas.microsoft.com/office/drawing/2014/main" id="{DB6A1F38-BF73-4820-AFC0-E67A9C3F0601}"/>
              </a:ext>
            </a:extLst>
          </p:cNvPr>
          <p:cNvSpPr>
            <a:spLocks/>
          </p:cNvSpPr>
          <p:nvPr/>
        </p:nvSpPr>
        <p:spPr bwMode="auto">
          <a:xfrm>
            <a:off x="6665626" y="4769031"/>
            <a:ext cx="115086" cy="606748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" name="Text Box 45">
            <a:extLst>
              <a:ext uri="{FF2B5EF4-FFF2-40B4-BE49-F238E27FC236}">
                <a16:creationId xmlns:a16="http://schemas.microsoft.com/office/drawing/2014/main" id="{440D02D7-97A1-4EEC-A688-FBC443C4D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5124" y="4847312"/>
            <a:ext cx="16954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Integrate and use a square bracket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1" name="Arc 42">
            <a:extLst>
              <a:ext uri="{FF2B5EF4-FFF2-40B4-BE49-F238E27FC236}">
                <a16:creationId xmlns:a16="http://schemas.microsoft.com/office/drawing/2014/main" id="{DB6A1F38-BF73-4820-AFC0-E67A9C3F0601}"/>
              </a:ext>
            </a:extLst>
          </p:cNvPr>
          <p:cNvSpPr>
            <a:spLocks/>
          </p:cNvSpPr>
          <p:nvPr/>
        </p:nvSpPr>
        <p:spPr bwMode="auto">
          <a:xfrm>
            <a:off x="6084601" y="5502456"/>
            <a:ext cx="115086" cy="606748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2" name="Text Box 45">
            <a:extLst>
              <a:ext uri="{FF2B5EF4-FFF2-40B4-BE49-F238E27FC236}">
                <a16:creationId xmlns:a16="http://schemas.microsoft.com/office/drawing/2014/main" id="{440D02D7-97A1-4EEC-A688-FBC443C4D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1724" y="5542637"/>
            <a:ext cx="24288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Sub in limits and subtract (you need to show this)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210321" y="1962694"/>
            <a:ext cx="1228454" cy="49475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5067571" y="3877219"/>
            <a:ext cx="295004" cy="27568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5296170" y="4401094"/>
            <a:ext cx="876029" cy="55190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194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9" grpId="0"/>
      <p:bldP spid="20" grpId="0"/>
      <p:bldP spid="21" grpId="0"/>
      <p:bldP spid="23" grpId="0"/>
      <p:bldP spid="30" grpId="0"/>
      <p:bldP spid="31" grpId="0" animBg="1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 animBg="1"/>
      <p:bldP spid="40" grpId="0"/>
      <p:bldP spid="41" grpId="0" animBg="1"/>
      <p:bldP spid="42" grpId="0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670765" y="1339487"/>
                <a:ext cx="1516954" cy="2518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𝟏𝟎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𝟏𝟎𝟎</m:t>
                      </m:r>
                      <m:sSup>
                        <m:sSupPr>
                          <m:ctrlP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0765" y="1339487"/>
                <a:ext cx="1516954" cy="251800"/>
              </a:xfrm>
              <a:prstGeom prst="rect">
                <a:avLst/>
              </a:prstGeom>
              <a:blipFill>
                <a:blip r:embed="rId2"/>
                <a:stretch>
                  <a:fillRect l="-2811" t="-2439" r="-803" b="-243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Freeform 14"/>
          <p:cNvSpPr/>
          <p:nvPr/>
        </p:nvSpPr>
        <p:spPr>
          <a:xfrm>
            <a:off x="6200775" y="1504950"/>
            <a:ext cx="549275" cy="1381125"/>
          </a:xfrm>
          <a:custGeom>
            <a:avLst/>
            <a:gdLst>
              <a:gd name="connsiteX0" fmla="*/ 0 w 549275"/>
              <a:gd name="connsiteY0" fmla="*/ 1371600 h 1381125"/>
              <a:gd name="connsiteX1" fmla="*/ 546100 w 549275"/>
              <a:gd name="connsiteY1" fmla="*/ 1381125 h 1381125"/>
              <a:gd name="connsiteX2" fmla="*/ 549275 w 549275"/>
              <a:gd name="connsiteY2" fmla="*/ 1111250 h 1381125"/>
              <a:gd name="connsiteX3" fmla="*/ 527050 w 549275"/>
              <a:gd name="connsiteY3" fmla="*/ 841375 h 1381125"/>
              <a:gd name="connsiteX4" fmla="*/ 495300 w 549275"/>
              <a:gd name="connsiteY4" fmla="*/ 546100 h 1381125"/>
              <a:gd name="connsiteX5" fmla="*/ 438150 w 549275"/>
              <a:gd name="connsiteY5" fmla="*/ 260350 h 1381125"/>
              <a:gd name="connsiteX6" fmla="*/ 371475 w 549275"/>
              <a:gd name="connsiteY6" fmla="*/ 85725 h 1381125"/>
              <a:gd name="connsiteX7" fmla="*/ 317500 w 549275"/>
              <a:gd name="connsiteY7" fmla="*/ 12700 h 1381125"/>
              <a:gd name="connsiteX8" fmla="*/ 269875 w 549275"/>
              <a:gd name="connsiteY8" fmla="*/ 0 h 1381125"/>
              <a:gd name="connsiteX9" fmla="*/ 193675 w 549275"/>
              <a:gd name="connsiteY9" fmla="*/ 41275 h 1381125"/>
              <a:gd name="connsiteX10" fmla="*/ 155575 w 549275"/>
              <a:gd name="connsiteY10" fmla="*/ 127000 h 1381125"/>
              <a:gd name="connsiteX11" fmla="*/ 104775 w 549275"/>
              <a:gd name="connsiteY11" fmla="*/ 279400 h 1381125"/>
              <a:gd name="connsiteX12" fmla="*/ 60325 w 549275"/>
              <a:gd name="connsiteY12" fmla="*/ 485775 h 1381125"/>
              <a:gd name="connsiteX13" fmla="*/ 28575 w 549275"/>
              <a:gd name="connsiteY13" fmla="*/ 752475 h 1381125"/>
              <a:gd name="connsiteX14" fmla="*/ 6350 w 549275"/>
              <a:gd name="connsiteY14" fmla="*/ 1073150 h 1381125"/>
              <a:gd name="connsiteX15" fmla="*/ 0 w 549275"/>
              <a:gd name="connsiteY15" fmla="*/ 1371600 h 1381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49275" h="1381125">
                <a:moveTo>
                  <a:pt x="0" y="1371600"/>
                </a:moveTo>
                <a:lnTo>
                  <a:pt x="546100" y="1381125"/>
                </a:lnTo>
                <a:cubicBezTo>
                  <a:pt x="547158" y="1291167"/>
                  <a:pt x="548217" y="1201208"/>
                  <a:pt x="549275" y="1111250"/>
                </a:cubicBezTo>
                <a:lnTo>
                  <a:pt x="527050" y="841375"/>
                </a:lnTo>
                <a:lnTo>
                  <a:pt x="495300" y="546100"/>
                </a:lnTo>
                <a:lnTo>
                  <a:pt x="438150" y="260350"/>
                </a:lnTo>
                <a:lnTo>
                  <a:pt x="371475" y="85725"/>
                </a:lnTo>
                <a:lnTo>
                  <a:pt x="317500" y="12700"/>
                </a:lnTo>
                <a:lnTo>
                  <a:pt x="269875" y="0"/>
                </a:lnTo>
                <a:lnTo>
                  <a:pt x="193675" y="41275"/>
                </a:lnTo>
                <a:lnTo>
                  <a:pt x="155575" y="127000"/>
                </a:lnTo>
                <a:lnTo>
                  <a:pt x="104775" y="279400"/>
                </a:lnTo>
                <a:lnTo>
                  <a:pt x="60325" y="485775"/>
                </a:lnTo>
                <a:lnTo>
                  <a:pt x="28575" y="752475"/>
                </a:lnTo>
                <a:lnTo>
                  <a:pt x="6350" y="1073150"/>
                </a:lnTo>
                <a:lnTo>
                  <a:pt x="0" y="137160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Volumes of Revolution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5142668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use Volumes of revolution to model real-life situations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 manufacturer wants to cast a prototype for a new design for a pen barrel made out of solid resin. The shaded region shown in the diagram is used as a model for the cross section of the pen barrel. The region is bounded by the x-axis and the curve with equation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−100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and will be rotated around the y-axis. Each unit on the coordinate axes represents 1cm.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Suggest a suitable value for k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Use your value of k to estimate the volume of resin needed to make the prototype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State one limitation of this model</a:t>
                </a: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5142668"/>
              </a:xfrm>
              <a:blipFill>
                <a:blip r:embed="rId3"/>
                <a:stretch>
                  <a:fillRect t="-1068" r="-13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51557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5D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Arrow Connector 6">
            <a:extLst>
              <a:ext uri="{FF2B5EF4-FFF2-40B4-BE49-F238E27FC236}">
                <a16:creationId xmlns:a16="http://schemas.microsoft.com/office/drawing/2014/main" id="{A529B713-1636-47E2-BDD9-6C5012F1E7A3}"/>
              </a:ext>
            </a:extLst>
          </p:cNvPr>
          <p:cNvCxnSpPr/>
          <p:nvPr/>
        </p:nvCxnSpPr>
        <p:spPr>
          <a:xfrm flipH="1" flipV="1">
            <a:off x="6471815" y="1280475"/>
            <a:ext cx="6" cy="1720177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ABAFB4D0-B554-46DF-848C-D4EE18DE49C5}"/>
              </a:ext>
            </a:extLst>
          </p:cNvPr>
          <p:cNvSpPr txBox="1"/>
          <p:nvPr/>
        </p:nvSpPr>
        <p:spPr>
          <a:xfrm>
            <a:off x="7722154" y="2693800"/>
            <a:ext cx="3064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x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C736EB1-D0E6-4220-9FBC-CD2B22179D40}"/>
              </a:ext>
            </a:extLst>
          </p:cNvPr>
          <p:cNvSpPr txBox="1"/>
          <p:nvPr/>
        </p:nvSpPr>
        <p:spPr>
          <a:xfrm>
            <a:off x="6357515" y="985199"/>
            <a:ext cx="292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y</a:t>
            </a:r>
          </a:p>
        </p:txBody>
      </p:sp>
      <p:sp>
        <p:nvSpPr>
          <p:cNvPr id="13" name="Arc 12"/>
          <p:cNvSpPr/>
          <p:nvPr/>
        </p:nvSpPr>
        <p:spPr>
          <a:xfrm>
            <a:off x="6190976" y="1488349"/>
            <a:ext cx="548809" cy="2786743"/>
          </a:xfrm>
          <a:prstGeom prst="arc">
            <a:avLst>
              <a:gd name="adj1" fmla="val 10866105"/>
              <a:gd name="adj2" fmla="val 0"/>
            </a:avLst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Arrow Connector 7">
            <a:extLst>
              <a:ext uri="{FF2B5EF4-FFF2-40B4-BE49-F238E27FC236}">
                <a16:creationId xmlns:a16="http://schemas.microsoft.com/office/drawing/2014/main" id="{E60F16A4-E42F-448E-9B27-50A92AE2F6A1}"/>
              </a:ext>
            </a:extLst>
          </p:cNvPr>
          <p:cNvCxnSpPr/>
          <p:nvPr/>
        </p:nvCxnSpPr>
        <p:spPr>
          <a:xfrm>
            <a:off x="5299970" y="2885243"/>
            <a:ext cx="2503503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ABAFB4D0-B554-46DF-848C-D4EE18DE49C5}"/>
              </a:ext>
            </a:extLst>
          </p:cNvPr>
          <p:cNvSpPr txBox="1"/>
          <p:nvPr/>
        </p:nvSpPr>
        <p:spPr>
          <a:xfrm>
            <a:off x="6188629" y="2836675"/>
            <a:ext cx="3481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014662" y="4572000"/>
                <a:ext cx="68627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𝟏𝟎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4662" y="4572000"/>
                <a:ext cx="686278" cy="246221"/>
              </a:xfrm>
              <a:prstGeom prst="rect">
                <a:avLst/>
              </a:prstGeom>
              <a:blipFill>
                <a:blip r:embed="rId4"/>
                <a:stretch>
                  <a:fillRect l="-8036" r="-6250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ABAFB4D0-B554-46DF-848C-D4EE18DE49C5}"/>
              </a:ext>
            </a:extLst>
          </p:cNvPr>
          <p:cNvSpPr txBox="1"/>
          <p:nvPr/>
        </p:nvSpPr>
        <p:spPr>
          <a:xfrm>
            <a:off x="6264829" y="26557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BAFB4D0-B554-46DF-848C-D4EE18DE49C5}"/>
              </a:ext>
            </a:extLst>
          </p:cNvPr>
          <p:cNvSpPr txBox="1"/>
          <p:nvPr/>
        </p:nvSpPr>
        <p:spPr>
          <a:xfrm>
            <a:off x="6121954" y="1303150"/>
            <a:ext cx="348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10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/>
              <p:nvPr/>
            </p:nvSpPr>
            <p:spPr>
              <a:xfrm>
                <a:off x="0" y="0"/>
                <a:ext cx="1368195" cy="55848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6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368195" cy="5584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/>
              <p:nvPr/>
            </p:nvSpPr>
            <p:spPr>
              <a:xfrm>
                <a:off x="7777344" y="0"/>
                <a:ext cx="1366656" cy="55848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7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7344" y="0"/>
                <a:ext cx="1366656" cy="5584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テキスト ボックス 5">
            <a:extLst>
              <a:ext uri="{FF2B5EF4-FFF2-40B4-BE49-F238E27FC236}">
                <a16:creationId xmlns:a16="http://schemas.microsoft.com/office/drawing/2014/main" id="{F6BEE625-810E-4993-95F0-2FCCD35CD562}"/>
              </a:ext>
            </a:extLst>
          </p:cNvPr>
          <p:cNvSpPr txBox="1"/>
          <p:nvPr/>
        </p:nvSpPr>
        <p:spPr>
          <a:xfrm>
            <a:off x="-152400" y="542925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For rotation about the x axis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9" name="テキスト ボックス 33">
            <a:extLst>
              <a:ext uri="{FF2B5EF4-FFF2-40B4-BE49-F238E27FC236}">
                <a16:creationId xmlns:a16="http://schemas.microsoft.com/office/drawing/2014/main" id="{223B26DC-5E20-4889-B33F-6A52B34B7342}"/>
              </a:ext>
            </a:extLst>
          </p:cNvPr>
          <p:cNvSpPr txBox="1"/>
          <p:nvPr/>
        </p:nvSpPr>
        <p:spPr>
          <a:xfrm>
            <a:off x="7581900" y="542925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For rotation about the y axis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/>
              <p:nvPr/>
            </p:nvSpPr>
            <p:spPr>
              <a:xfrm>
                <a:off x="3557769" y="5200650"/>
                <a:ext cx="588494" cy="42203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en-US" sz="16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en-US" sz="16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8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7769" y="5200650"/>
                <a:ext cx="588494" cy="422039"/>
              </a:xfrm>
              <a:prstGeom prst="rect">
                <a:avLst/>
              </a:prstGeom>
              <a:blipFill>
                <a:blip r:embed="rId7"/>
                <a:stretch>
                  <a:fillRect l="-8333" r="-5208" b="-15942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 Box 45">
            <a:extLst>
              <a:ext uri="{FF2B5EF4-FFF2-40B4-BE49-F238E27FC236}">
                <a16:creationId xmlns:a16="http://schemas.microsoft.com/office/drawing/2014/main" id="{440D02D7-97A1-4EEC-A688-FBC443C4D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7124" y="5780762"/>
            <a:ext cx="371475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It is unlikely that the cross-section of the pen will match the curve exactly, the pen might have other parts to it that affect the shape etc…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147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5BF06C2-ACA0-4932-A70F-79231AC054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265AD7A-3ED6-43E7-B9D4-11D69C100C6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904376A-150F-4AF8-AC2A-7D92F3EF9D7B}">
  <ds:schemaRefs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452</TotalTime>
  <Words>809</Words>
  <Application>Microsoft Office PowerPoint</Application>
  <PresentationFormat>On-screen Show (4:3)</PresentationFormat>
  <Paragraphs>75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6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HGGyoshotai</vt:lpstr>
      <vt:lpstr>Javanese Text</vt:lpstr>
      <vt:lpstr>Segoe UI Black</vt:lpstr>
      <vt:lpstr>Wingdings</vt:lpstr>
      <vt:lpstr>Office テーマ</vt:lpstr>
      <vt:lpstr>PowerPoint Presentation</vt:lpstr>
      <vt:lpstr>Volumes of Revolution</vt:lpstr>
      <vt:lpstr>Volumes of Revolution</vt:lpstr>
      <vt:lpstr>Volumes of Revolution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98</cp:revision>
  <dcterms:created xsi:type="dcterms:W3CDTF">2017-08-14T15:35:38Z</dcterms:created>
  <dcterms:modified xsi:type="dcterms:W3CDTF">2021-08-27T06:47:33Z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