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CCFF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BAFD-6139-4B14-B314-4EF493ECBDA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FDDB1-CD23-4AAD-A321-451BD061C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6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6">
                <a:lumMod val="20000"/>
                <a:lumOff val="80000"/>
              </a:schemeClr>
            </a:gs>
            <a:gs pos="6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0.png"/><Relationship Id="rId18" Type="http://schemas.openxmlformats.org/officeDocument/2006/relationships/image" Target="../media/image275.png"/><Relationship Id="rId26" Type="http://schemas.openxmlformats.org/officeDocument/2006/relationships/image" Target="../media/image289.png"/><Relationship Id="rId21" Type="http://schemas.openxmlformats.org/officeDocument/2006/relationships/image" Target="../media/image278.png"/><Relationship Id="rId12" Type="http://schemas.openxmlformats.org/officeDocument/2006/relationships/image" Target="../media/image269.png"/><Relationship Id="rId17" Type="http://schemas.openxmlformats.org/officeDocument/2006/relationships/image" Target="../media/image274.png"/><Relationship Id="rId25" Type="http://schemas.openxmlformats.org/officeDocument/2006/relationships/image" Target="../media/image288.png"/><Relationship Id="rId2" Type="http://schemas.openxmlformats.org/officeDocument/2006/relationships/image" Target="../media/image267.png"/><Relationship Id="rId16" Type="http://schemas.openxmlformats.org/officeDocument/2006/relationships/image" Target="../media/image273.png"/><Relationship Id="rId20" Type="http://schemas.openxmlformats.org/officeDocument/2006/relationships/image" Target="../media/image277.png"/><Relationship Id="rId29" Type="http://schemas.openxmlformats.org/officeDocument/2006/relationships/image" Target="../media/image29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8.png"/><Relationship Id="rId24" Type="http://schemas.openxmlformats.org/officeDocument/2006/relationships/image" Target="../media/image287.png"/><Relationship Id="rId32" Type="http://schemas.openxmlformats.org/officeDocument/2006/relationships/image" Target="../media/image295.png"/><Relationship Id="rId15" Type="http://schemas.openxmlformats.org/officeDocument/2006/relationships/image" Target="../media/image272.png"/><Relationship Id="rId23" Type="http://schemas.openxmlformats.org/officeDocument/2006/relationships/image" Target="../media/image286.png"/><Relationship Id="rId28" Type="http://schemas.openxmlformats.org/officeDocument/2006/relationships/image" Target="../media/image291.png"/><Relationship Id="rId10" Type="http://schemas.openxmlformats.org/officeDocument/2006/relationships/image" Target="../media/image236.png"/><Relationship Id="rId19" Type="http://schemas.openxmlformats.org/officeDocument/2006/relationships/image" Target="../media/image276.png"/><Relationship Id="rId31" Type="http://schemas.openxmlformats.org/officeDocument/2006/relationships/image" Target="../media/image294.png"/><Relationship Id="rId9" Type="http://schemas.openxmlformats.org/officeDocument/2006/relationships/image" Target="../media/image235.png"/><Relationship Id="rId14" Type="http://schemas.openxmlformats.org/officeDocument/2006/relationships/image" Target="../media/image271.png"/><Relationship Id="rId22" Type="http://schemas.openxmlformats.org/officeDocument/2006/relationships/image" Target="../media/image281.png"/><Relationship Id="rId27" Type="http://schemas.openxmlformats.org/officeDocument/2006/relationships/image" Target="../media/image290.png"/><Relationship Id="rId30" Type="http://schemas.openxmlformats.org/officeDocument/2006/relationships/image" Target="../media/image293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0.png"/><Relationship Id="rId18" Type="http://schemas.openxmlformats.org/officeDocument/2006/relationships/image" Target="../media/image275.png"/><Relationship Id="rId26" Type="http://schemas.openxmlformats.org/officeDocument/2006/relationships/image" Target="../media/image296.png"/><Relationship Id="rId21" Type="http://schemas.openxmlformats.org/officeDocument/2006/relationships/image" Target="../media/image278.png"/><Relationship Id="rId12" Type="http://schemas.openxmlformats.org/officeDocument/2006/relationships/image" Target="../media/image269.png"/><Relationship Id="rId17" Type="http://schemas.openxmlformats.org/officeDocument/2006/relationships/image" Target="../media/image274.png"/><Relationship Id="rId25" Type="http://schemas.openxmlformats.org/officeDocument/2006/relationships/image" Target="../media/image295.png"/><Relationship Id="rId2" Type="http://schemas.openxmlformats.org/officeDocument/2006/relationships/image" Target="../media/image267.png"/><Relationship Id="rId16" Type="http://schemas.openxmlformats.org/officeDocument/2006/relationships/image" Target="../media/image273.png"/><Relationship Id="rId20" Type="http://schemas.openxmlformats.org/officeDocument/2006/relationships/image" Target="../media/image27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8.png"/><Relationship Id="rId24" Type="http://schemas.openxmlformats.org/officeDocument/2006/relationships/image" Target="../media/image293.png"/><Relationship Id="rId15" Type="http://schemas.openxmlformats.org/officeDocument/2006/relationships/image" Target="../media/image272.png"/><Relationship Id="rId23" Type="http://schemas.openxmlformats.org/officeDocument/2006/relationships/image" Target="../media/image286.png"/><Relationship Id="rId28" Type="http://schemas.openxmlformats.org/officeDocument/2006/relationships/image" Target="../media/image298.png"/><Relationship Id="rId10" Type="http://schemas.openxmlformats.org/officeDocument/2006/relationships/image" Target="../media/image236.png"/><Relationship Id="rId19" Type="http://schemas.openxmlformats.org/officeDocument/2006/relationships/image" Target="../media/image276.png"/><Relationship Id="rId9" Type="http://schemas.openxmlformats.org/officeDocument/2006/relationships/image" Target="../media/image235.png"/><Relationship Id="rId14" Type="http://schemas.openxmlformats.org/officeDocument/2006/relationships/image" Target="../media/image271.png"/><Relationship Id="rId22" Type="http://schemas.openxmlformats.org/officeDocument/2006/relationships/image" Target="../media/image281.png"/><Relationship Id="rId27" Type="http://schemas.openxmlformats.org/officeDocument/2006/relationships/image" Target="../media/image297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0.png"/><Relationship Id="rId18" Type="http://schemas.openxmlformats.org/officeDocument/2006/relationships/image" Target="../media/image275.png"/><Relationship Id="rId26" Type="http://schemas.openxmlformats.org/officeDocument/2006/relationships/image" Target="../media/image299.png"/><Relationship Id="rId21" Type="http://schemas.openxmlformats.org/officeDocument/2006/relationships/image" Target="../media/image278.png"/><Relationship Id="rId12" Type="http://schemas.openxmlformats.org/officeDocument/2006/relationships/image" Target="../media/image269.png"/><Relationship Id="rId17" Type="http://schemas.openxmlformats.org/officeDocument/2006/relationships/image" Target="../media/image274.png"/><Relationship Id="rId25" Type="http://schemas.openxmlformats.org/officeDocument/2006/relationships/image" Target="../media/image295.png"/><Relationship Id="rId2" Type="http://schemas.openxmlformats.org/officeDocument/2006/relationships/image" Target="../media/image267.png"/><Relationship Id="rId16" Type="http://schemas.openxmlformats.org/officeDocument/2006/relationships/image" Target="../media/image273.png"/><Relationship Id="rId20" Type="http://schemas.openxmlformats.org/officeDocument/2006/relationships/image" Target="../media/image277.png"/><Relationship Id="rId29" Type="http://schemas.openxmlformats.org/officeDocument/2006/relationships/image" Target="../media/image29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8.png"/><Relationship Id="rId24" Type="http://schemas.openxmlformats.org/officeDocument/2006/relationships/image" Target="../media/image293.png"/><Relationship Id="rId15" Type="http://schemas.openxmlformats.org/officeDocument/2006/relationships/image" Target="../media/image272.png"/><Relationship Id="rId23" Type="http://schemas.openxmlformats.org/officeDocument/2006/relationships/image" Target="../media/image286.png"/><Relationship Id="rId28" Type="http://schemas.openxmlformats.org/officeDocument/2006/relationships/image" Target="../media/image301.png"/><Relationship Id="rId10" Type="http://schemas.openxmlformats.org/officeDocument/2006/relationships/image" Target="../media/image236.png"/><Relationship Id="rId19" Type="http://schemas.openxmlformats.org/officeDocument/2006/relationships/image" Target="../media/image276.png"/><Relationship Id="rId9" Type="http://schemas.openxmlformats.org/officeDocument/2006/relationships/image" Target="../media/image235.png"/><Relationship Id="rId14" Type="http://schemas.openxmlformats.org/officeDocument/2006/relationships/image" Target="../media/image271.png"/><Relationship Id="rId22" Type="http://schemas.openxmlformats.org/officeDocument/2006/relationships/image" Target="../media/image281.png"/><Relationship Id="rId27" Type="http://schemas.openxmlformats.org/officeDocument/2006/relationships/image" Target="../media/image300.png"/><Relationship Id="rId30" Type="http://schemas.openxmlformats.org/officeDocument/2006/relationships/image" Target="../media/image302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0.png"/><Relationship Id="rId18" Type="http://schemas.openxmlformats.org/officeDocument/2006/relationships/image" Target="../media/image275.png"/><Relationship Id="rId26" Type="http://schemas.openxmlformats.org/officeDocument/2006/relationships/image" Target="../media/image303.png"/><Relationship Id="rId21" Type="http://schemas.openxmlformats.org/officeDocument/2006/relationships/image" Target="../media/image278.png"/><Relationship Id="rId12" Type="http://schemas.openxmlformats.org/officeDocument/2006/relationships/image" Target="../media/image269.png"/><Relationship Id="rId17" Type="http://schemas.openxmlformats.org/officeDocument/2006/relationships/image" Target="../media/image274.png"/><Relationship Id="rId25" Type="http://schemas.openxmlformats.org/officeDocument/2006/relationships/image" Target="../media/image295.png"/><Relationship Id="rId2" Type="http://schemas.openxmlformats.org/officeDocument/2006/relationships/image" Target="../media/image267.png"/><Relationship Id="rId16" Type="http://schemas.openxmlformats.org/officeDocument/2006/relationships/image" Target="../media/image273.png"/><Relationship Id="rId20" Type="http://schemas.openxmlformats.org/officeDocument/2006/relationships/image" Target="../media/image277.png"/><Relationship Id="rId29" Type="http://schemas.openxmlformats.org/officeDocument/2006/relationships/image" Target="../media/image30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8.png"/><Relationship Id="rId24" Type="http://schemas.openxmlformats.org/officeDocument/2006/relationships/image" Target="../media/image293.png"/><Relationship Id="rId15" Type="http://schemas.openxmlformats.org/officeDocument/2006/relationships/image" Target="../media/image272.png"/><Relationship Id="rId23" Type="http://schemas.openxmlformats.org/officeDocument/2006/relationships/image" Target="../media/image286.png"/><Relationship Id="rId28" Type="http://schemas.openxmlformats.org/officeDocument/2006/relationships/image" Target="../media/image305.png"/><Relationship Id="rId10" Type="http://schemas.openxmlformats.org/officeDocument/2006/relationships/image" Target="../media/image236.png"/><Relationship Id="rId19" Type="http://schemas.openxmlformats.org/officeDocument/2006/relationships/image" Target="../media/image276.png"/><Relationship Id="rId9" Type="http://schemas.openxmlformats.org/officeDocument/2006/relationships/image" Target="../media/image235.png"/><Relationship Id="rId14" Type="http://schemas.openxmlformats.org/officeDocument/2006/relationships/image" Target="../media/image271.png"/><Relationship Id="rId22" Type="http://schemas.openxmlformats.org/officeDocument/2006/relationships/image" Target="../media/image281.png"/><Relationship Id="rId27" Type="http://schemas.openxmlformats.org/officeDocument/2006/relationships/image" Target="../media/image304.png"/><Relationship Id="rId30" Type="http://schemas.openxmlformats.org/officeDocument/2006/relationships/image" Target="../media/image307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1.png"/><Relationship Id="rId18" Type="http://schemas.openxmlformats.org/officeDocument/2006/relationships/image" Target="../media/image316.png"/><Relationship Id="rId21" Type="http://schemas.openxmlformats.org/officeDocument/2006/relationships/image" Target="../media/image319.png"/><Relationship Id="rId12" Type="http://schemas.openxmlformats.org/officeDocument/2006/relationships/image" Target="../media/image310.png"/><Relationship Id="rId17" Type="http://schemas.openxmlformats.org/officeDocument/2006/relationships/image" Target="../media/image315.png"/><Relationship Id="rId2" Type="http://schemas.openxmlformats.org/officeDocument/2006/relationships/image" Target="../media/image308.png"/><Relationship Id="rId16" Type="http://schemas.openxmlformats.org/officeDocument/2006/relationships/image" Target="../media/image314.png"/><Relationship Id="rId20" Type="http://schemas.openxmlformats.org/officeDocument/2006/relationships/image" Target="../media/image31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09.png"/><Relationship Id="rId24" Type="http://schemas.openxmlformats.org/officeDocument/2006/relationships/image" Target="../media/image322.png"/><Relationship Id="rId15" Type="http://schemas.openxmlformats.org/officeDocument/2006/relationships/image" Target="../media/image313.png"/><Relationship Id="rId23" Type="http://schemas.openxmlformats.org/officeDocument/2006/relationships/image" Target="../media/image321.png"/><Relationship Id="rId10" Type="http://schemas.openxmlformats.org/officeDocument/2006/relationships/image" Target="../media/image236.png"/><Relationship Id="rId19" Type="http://schemas.openxmlformats.org/officeDocument/2006/relationships/image" Target="../media/image317.png"/><Relationship Id="rId9" Type="http://schemas.openxmlformats.org/officeDocument/2006/relationships/image" Target="../media/image235.png"/><Relationship Id="rId14" Type="http://schemas.openxmlformats.org/officeDocument/2006/relationships/image" Target="../media/image312.png"/><Relationship Id="rId22" Type="http://schemas.openxmlformats.org/officeDocument/2006/relationships/image" Target="../media/image320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1.png"/><Relationship Id="rId18" Type="http://schemas.openxmlformats.org/officeDocument/2006/relationships/image" Target="../media/image316.png"/><Relationship Id="rId26" Type="http://schemas.openxmlformats.org/officeDocument/2006/relationships/image" Target="../media/image329.png"/><Relationship Id="rId21" Type="http://schemas.openxmlformats.org/officeDocument/2006/relationships/image" Target="../media/image324.png"/><Relationship Id="rId12" Type="http://schemas.openxmlformats.org/officeDocument/2006/relationships/image" Target="../media/image310.png"/><Relationship Id="rId17" Type="http://schemas.openxmlformats.org/officeDocument/2006/relationships/image" Target="../media/image315.png"/><Relationship Id="rId25" Type="http://schemas.openxmlformats.org/officeDocument/2006/relationships/image" Target="../media/image328.png"/><Relationship Id="rId2" Type="http://schemas.openxmlformats.org/officeDocument/2006/relationships/image" Target="../media/image308.png"/><Relationship Id="rId16" Type="http://schemas.openxmlformats.org/officeDocument/2006/relationships/image" Target="../media/image314.png"/><Relationship Id="rId20" Type="http://schemas.openxmlformats.org/officeDocument/2006/relationships/image" Target="../media/image32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09.png"/><Relationship Id="rId24" Type="http://schemas.openxmlformats.org/officeDocument/2006/relationships/image" Target="../media/image327.png"/><Relationship Id="rId15" Type="http://schemas.openxmlformats.org/officeDocument/2006/relationships/image" Target="../media/image313.png"/><Relationship Id="rId23" Type="http://schemas.openxmlformats.org/officeDocument/2006/relationships/image" Target="../media/image326.png"/><Relationship Id="rId10" Type="http://schemas.openxmlformats.org/officeDocument/2006/relationships/image" Target="../media/image236.png"/><Relationship Id="rId19" Type="http://schemas.openxmlformats.org/officeDocument/2006/relationships/image" Target="../media/image322.png"/><Relationship Id="rId9" Type="http://schemas.openxmlformats.org/officeDocument/2006/relationships/image" Target="../media/image235.png"/><Relationship Id="rId14" Type="http://schemas.openxmlformats.org/officeDocument/2006/relationships/image" Target="../media/image312.png"/><Relationship Id="rId22" Type="http://schemas.openxmlformats.org/officeDocument/2006/relationships/image" Target="../media/image325.png"/><Relationship Id="rId27" Type="http://schemas.openxmlformats.org/officeDocument/2006/relationships/image" Target="../media/image330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1.png"/><Relationship Id="rId18" Type="http://schemas.openxmlformats.org/officeDocument/2006/relationships/image" Target="../media/image316.png"/><Relationship Id="rId26" Type="http://schemas.openxmlformats.org/officeDocument/2006/relationships/image" Target="../media/image336.png"/><Relationship Id="rId21" Type="http://schemas.openxmlformats.org/officeDocument/2006/relationships/image" Target="../media/image331.png"/><Relationship Id="rId12" Type="http://schemas.openxmlformats.org/officeDocument/2006/relationships/image" Target="../media/image310.png"/><Relationship Id="rId17" Type="http://schemas.openxmlformats.org/officeDocument/2006/relationships/image" Target="../media/image315.png"/><Relationship Id="rId25" Type="http://schemas.openxmlformats.org/officeDocument/2006/relationships/image" Target="../media/image335.png"/><Relationship Id="rId2" Type="http://schemas.openxmlformats.org/officeDocument/2006/relationships/image" Target="../media/image308.png"/><Relationship Id="rId16" Type="http://schemas.openxmlformats.org/officeDocument/2006/relationships/image" Target="../media/image314.png"/><Relationship Id="rId20" Type="http://schemas.openxmlformats.org/officeDocument/2006/relationships/image" Target="../media/image3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09.png"/><Relationship Id="rId24" Type="http://schemas.openxmlformats.org/officeDocument/2006/relationships/image" Target="../media/image334.png"/><Relationship Id="rId15" Type="http://schemas.openxmlformats.org/officeDocument/2006/relationships/image" Target="../media/image313.png"/><Relationship Id="rId23" Type="http://schemas.openxmlformats.org/officeDocument/2006/relationships/image" Target="../media/image333.png"/><Relationship Id="rId28" Type="http://schemas.openxmlformats.org/officeDocument/2006/relationships/image" Target="../media/image338.png"/><Relationship Id="rId10" Type="http://schemas.openxmlformats.org/officeDocument/2006/relationships/image" Target="../media/image236.png"/><Relationship Id="rId19" Type="http://schemas.openxmlformats.org/officeDocument/2006/relationships/image" Target="../media/image322.png"/><Relationship Id="rId9" Type="http://schemas.openxmlformats.org/officeDocument/2006/relationships/image" Target="../media/image235.png"/><Relationship Id="rId14" Type="http://schemas.openxmlformats.org/officeDocument/2006/relationships/image" Target="../media/image312.png"/><Relationship Id="rId22" Type="http://schemas.openxmlformats.org/officeDocument/2006/relationships/image" Target="../media/image332.png"/><Relationship Id="rId27" Type="http://schemas.openxmlformats.org/officeDocument/2006/relationships/image" Target="../media/image337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1.png"/><Relationship Id="rId3" Type="http://schemas.openxmlformats.org/officeDocument/2006/relationships/image" Target="../media/image308.png"/><Relationship Id="rId21" Type="http://schemas.openxmlformats.org/officeDocument/2006/relationships/image" Target="../media/image339.png"/><Relationship Id="rId12" Type="http://schemas.openxmlformats.org/officeDocument/2006/relationships/image" Target="../media/image310.png"/><Relationship Id="rId2" Type="http://schemas.openxmlformats.org/officeDocument/2006/relationships/image" Target="../media/image338.png"/><Relationship Id="rId16" Type="http://schemas.openxmlformats.org/officeDocument/2006/relationships/image" Target="../media/image314.png"/><Relationship Id="rId20" Type="http://schemas.openxmlformats.org/officeDocument/2006/relationships/image" Target="../media/image3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09.png"/><Relationship Id="rId15" Type="http://schemas.openxmlformats.org/officeDocument/2006/relationships/image" Target="../media/image313.png"/><Relationship Id="rId10" Type="http://schemas.openxmlformats.org/officeDocument/2006/relationships/image" Target="../media/image236.png"/><Relationship Id="rId19" Type="http://schemas.openxmlformats.org/officeDocument/2006/relationships/image" Target="../media/image322.png"/><Relationship Id="rId9" Type="http://schemas.openxmlformats.org/officeDocument/2006/relationships/image" Target="../media/image235.png"/><Relationship Id="rId14" Type="http://schemas.openxmlformats.org/officeDocument/2006/relationships/image" Target="../media/image312.png"/><Relationship Id="rId22" Type="http://schemas.openxmlformats.org/officeDocument/2006/relationships/image" Target="../media/image340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4.png"/><Relationship Id="rId18" Type="http://schemas.openxmlformats.org/officeDocument/2006/relationships/image" Target="../media/image349.png"/><Relationship Id="rId21" Type="http://schemas.openxmlformats.org/officeDocument/2006/relationships/image" Target="../media/image352.png"/><Relationship Id="rId12" Type="http://schemas.openxmlformats.org/officeDocument/2006/relationships/image" Target="../media/image343.png"/><Relationship Id="rId17" Type="http://schemas.openxmlformats.org/officeDocument/2006/relationships/image" Target="../media/image348.png"/><Relationship Id="rId2" Type="http://schemas.openxmlformats.org/officeDocument/2006/relationships/image" Target="../media/image341.png"/><Relationship Id="rId16" Type="http://schemas.openxmlformats.org/officeDocument/2006/relationships/image" Target="../media/image347.png"/><Relationship Id="rId20" Type="http://schemas.openxmlformats.org/officeDocument/2006/relationships/image" Target="../media/image3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2.png"/><Relationship Id="rId15" Type="http://schemas.openxmlformats.org/officeDocument/2006/relationships/image" Target="../media/image346.png"/><Relationship Id="rId10" Type="http://schemas.openxmlformats.org/officeDocument/2006/relationships/image" Target="../media/image236.png"/><Relationship Id="rId19" Type="http://schemas.openxmlformats.org/officeDocument/2006/relationships/image" Target="../media/image350.png"/><Relationship Id="rId9" Type="http://schemas.openxmlformats.org/officeDocument/2006/relationships/image" Target="../media/image235.png"/><Relationship Id="rId14" Type="http://schemas.openxmlformats.org/officeDocument/2006/relationships/image" Target="../media/image345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4.png"/><Relationship Id="rId12" Type="http://schemas.openxmlformats.org/officeDocument/2006/relationships/image" Target="../media/image353.png"/><Relationship Id="rId2" Type="http://schemas.openxmlformats.org/officeDocument/2006/relationships/image" Target="../media/image341.png"/><Relationship Id="rId16" Type="http://schemas.openxmlformats.org/officeDocument/2006/relationships/image" Target="../media/image35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52.png"/><Relationship Id="rId15" Type="http://schemas.openxmlformats.org/officeDocument/2006/relationships/image" Target="../media/image356.png"/><Relationship Id="rId10" Type="http://schemas.openxmlformats.org/officeDocument/2006/relationships/image" Target="../media/image236.png"/><Relationship Id="rId9" Type="http://schemas.openxmlformats.org/officeDocument/2006/relationships/image" Target="../media/image235.png"/><Relationship Id="rId14" Type="http://schemas.openxmlformats.org/officeDocument/2006/relationships/image" Target="../media/image3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png"/><Relationship Id="rId2" Type="http://schemas.openxmlformats.org/officeDocument/2006/relationships/image" Target="../media/image2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6.png"/><Relationship Id="rId5" Type="http://schemas.openxmlformats.org/officeDocument/2006/relationships/image" Target="../media/image225.png"/><Relationship Id="rId4" Type="http://schemas.openxmlformats.org/officeDocument/2006/relationships/image" Target="../media/image224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9.png"/><Relationship Id="rId18" Type="http://schemas.openxmlformats.org/officeDocument/2006/relationships/image" Target="../media/image364.png"/><Relationship Id="rId12" Type="http://schemas.openxmlformats.org/officeDocument/2006/relationships/image" Target="../media/image358.png"/><Relationship Id="rId17" Type="http://schemas.openxmlformats.org/officeDocument/2006/relationships/image" Target="../media/image363.png"/><Relationship Id="rId2" Type="http://schemas.openxmlformats.org/officeDocument/2006/relationships/image" Target="../media/image341.png"/><Relationship Id="rId16" Type="http://schemas.openxmlformats.org/officeDocument/2006/relationships/image" Target="../media/image362.png"/><Relationship Id="rId20" Type="http://schemas.openxmlformats.org/officeDocument/2006/relationships/image" Target="../media/image36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52.png"/><Relationship Id="rId15" Type="http://schemas.openxmlformats.org/officeDocument/2006/relationships/image" Target="../media/image361.png"/><Relationship Id="rId10" Type="http://schemas.openxmlformats.org/officeDocument/2006/relationships/image" Target="../media/image236.png"/><Relationship Id="rId19" Type="http://schemas.openxmlformats.org/officeDocument/2006/relationships/image" Target="../media/image365.png"/><Relationship Id="rId9" Type="http://schemas.openxmlformats.org/officeDocument/2006/relationships/image" Target="../media/image235.png"/><Relationship Id="rId14" Type="http://schemas.openxmlformats.org/officeDocument/2006/relationships/image" Target="../media/image36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png"/><Relationship Id="rId13" Type="http://schemas.openxmlformats.org/officeDocument/2006/relationships/image" Target="../media/image238.png"/><Relationship Id="rId18" Type="http://schemas.openxmlformats.org/officeDocument/2006/relationships/image" Target="../media/image243.png"/><Relationship Id="rId3" Type="http://schemas.openxmlformats.org/officeDocument/2006/relationships/image" Target="../media/image228.png"/><Relationship Id="rId21" Type="http://schemas.openxmlformats.org/officeDocument/2006/relationships/image" Target="../media/image246.png"/><Relationship Id="rId7" Type="http://schemas.openxmlformats.org/officeDocument/2006/relationships/image" Target="../media/image232.png"/><Relationship Id="rId12" Type="http://schemas.openxmlformats.org/officeDocument/2006/relationships/image" Target="../media/image237.png"/><Relationship Id="rId17" Type="http://schemas.openxmlformats.org/officeDocument/2006/relationships/image" Target="../media/image242.png"/><Relationship Id="rId2" Type="http://schemas.openxmlformats.org/officeDocument/2006/relationships/image" Target="../media/image227.png"/><Relationship Id="rId16" Type="http://schemas.openxmlformats.org/officeDocument/2006/relationships/image" Target="../media/image241.png"/><Relationship Id="rId20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11" Type="http://schemas.openxmlformats.org/officeDocument/2006/relationships/image" Target="../media/image236.png"/><Relationship Id="rId5" Type="http://schemas.openxmlformats.org/officeDocument/2006/relationships/image" Target="../media/image230.png"/><Relationship Id="rId15" Type="http://schemas.openxmlformats.org/officeDocument/2006/relationships/image" Target="../media/image240.png"/><Relationship Id="rId10" Type="http://schemas.openxmlformats.org/officeDocument/2006/relationships/image" Target="../media/image235.png"/><Relationship Id="rId19" Type="http://schemas.openxmlformats.org/officeDocument/2006/relationships/image" Target="../media/image244.png"/><Relationship Id="rId4" Type="http://schemas.openxmlformats.org/officeDocument/2006/relationships/image" Target="../media/image229.png"/><Relationship Id="rId9" Type="http://schemas.openxmlformats.org/officeDocument/2006/relationships/image" Target="../media/image234.png"/><Relationship Id="rId14" Type="http://schemas.openxmlformats.org/officeDocument/2006/relationships/image" Target="../media/image2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13" Type="http://schemas.openxmlformats.org/officeDocument/2006/relationships/image" Target="../media/image241.png"/><Relationship Id="rId18" Type="http://schemas.openxmlformats.org/officeDocument/2006/relationships/image" Target="../media/image249.png"/><Relationship Id="rId3" Type="http://schemas.openxmlformats.org/officeDocument/2006/relationships/image" Target="../media/image229.png"/><Relationship Id="rId7" Type="http://schemas.openxmlformats.org/officeDocument/2006/relationships/image" Target="../media/image233.png"/><Relationship Id="rId12" Type="http://schemas.openxmlformats.org/officeDocument/2006/relationships/image" Target="../media/image240.png"/><Relationship Id="rId17" Type="http://schemas.openxmlformats.org/officeDocument/2006/relationships/image" Target="../media/image248.png"/><Relationship Id="rId2" Type="http://schemas.openxmlformats.org/officeDocument/2006/relationships/image" Target="../media/image227.png"/><Relationship Id="rId16" Type="http://schemas.openxmlformats.org/officeDocument/2006/relationships/image" Target="../media/image247.png"/><Relationship Id="rId20" Type="http://schemas.openxmlformats.org/officeDocument/2006/relationships/image" Target="../media/image2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2.png"/><Relationship Id="rId11" Type="http://schemas.openxmlformats.org/officeDocument/2006/relationships/image" Target="../media/image239.png"/><Relationship Id="rId5" Type="http://schemas.openxmlformats.org/officeDocument/2006/relationships/image" Target="../media/image231.png"/><Relationship Id="rId15" Type="http://schemas.openxmlformats.org/officeDocument/2006/relationships/image" Target="../media/image246.png"/><Relationship Id="rId10" Type="http://schemas.openxmlformats.org/officeDocument/2006/relationships/image" Target="../media/image236.png"/><Relationship Id="rId19" Type="http://schemas.openxmlformats.org/officeDocument/2006/relationships/image" Target="../media/image250.png"/><Relationship Id="rId4" Type="http://schemas.openxmlformats.org/officeDocument/2006/relationships/image" Target="../media/image230.png"/><Relationship Id="rId9" Type="http://schemas.openxmlformats.org/officeDocument/2006/relationships/image" Target="../media/image235.png"/><Relationship Id="rId14" Type="http://schemas.openxmlformats.org/officeDocument/2006/relationships/image" Target="../media/image24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13" Type="http://schemas.openxmlformats.org/officeDocument/2006/relationships/image" Target="../media/image241.png"/><Relationship Id="rId18" Type="http://schemas.openxmlformats.org/officeDocument/2006/relationships/image" Target="../media/image244.png"/><Relationship Id="rId3" Type="http://schemas.openxmlformats.org/officeDocument/2006/relationships/image" Target="../media/image229.png"/><Relationship Id="rId21" Type="http://schemas.openxmlformats.org/officeDocument/2006/relationships/image" Target="../media/image255.png"/><Relationship Id="rId7" Type="http://schemas.openxmlformats.org/officeDocument/2006/relationships/image" Target="../media/image233.png"/><Relationship Id="rId12" Type="http://schemas.openxmlformats.org/officeDocument/2006/relationships/image" Target="../media/image240.png"/><Relationship Id="rId17" Type="http://schemas.openxmlformats.org/officeDocument/2006/relationships/image" Target="../media/image252.png"/><Relationship Id="rId2" Type="http://schemas.openxmlformats.org/officeDocument/2006/relationships/image" Target="../media/image227.png"/><Relationship Id="rId16" Type="http://schemas.openxmlformats.org/officeDocument/2006/relationships/image" Target="../media/image251.png"/><Relationship Id="rId20" Type="http://schemas.openxmlformats.org/officeDocument/2006/relationships/image" Target="../media/image2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2.png"/><Relationship Id="rId11" Type="http://schemas.openxmlformats.org/officeDocument/2006/relationships/image" Target="../media/image239.png"/><Relationship Id="rId24" Type="http://schemas.openxmlformats.org/officeDocument/2006/relationships/image" Target="../media/image258.png"/><Relationship Id="rId5" Type="http://schemas.openxmlformats.org/officeDocument/2006/relationships/image" Target="../media/image231.png"/><Relationship Id="rId15" Type="http://schemas.openxmlformats.org/officeDocument/2006/relationships/image" Target="../media/image246.png"/><Relationship Id="rId23" Type="http://schemas.openxmlformats.org/officeDocument/2006/relationships/image" Target="../media/image257.png"/><Relationship Id="rId10" Type="http://schemas.openxmlformats.org/officeDocument/2006/relationships/image" Target="../media/image236.png"/><Relationship Id="rId19" Type="http://schemas.openxmlformats.org/officeDocument/2006/relationships/image" Target="../media/image253.png"/><Relationship Id="rId4" Type="http://schemas.openxmlformats.org/officeDocument/2006/relationships/image" Target="../media/image230.png"/><Relationship Id="rId9" Type="http://schemas.openxmlformats.org/officeDocument/2006/relationships/image" Target="../media/image235.png"/><Relationship Id="rId14" Type="http://schemas.openxmlformats.org/officeDocument/2006/relationships/image" Target="../media/image242.png"/><Relationship Id="rId22" Type="http://schemas.openxmlformats.org/officeDocument/2006/relationships/image" Target="../media/image25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png"/><Relationship Id="rId13" Type="http://schemas.openxmlformats.org/officeDocument/2006/relationships/image" Target="../media/image240.png"/><Relationship Id="rId18" Type="http://schemas.openxmlformats.org/officeDocument/2006/relationships/image" Target="../media/image262.png"/><Relationship Id="rId3" Type="http://schemas.openxmlformats.org/officeDocument/2006/relationships/image" Target="../media/image257.png"/><Relationship Id="rId21" Type="http://schemas.openxmlformats.org/officeDocument/2006/relationships/image" Target="../media/image265.png"/><Relationship Id="rId7" Type="http://schemas.openxmlformats.org/officeDocument/2006/relationships/image" Target="../media/image230.png"/><Relationship Id="rId12" Type="http://schemas.openxmlformats.org/officeDocument/2006/relationships/image" Target="../media/image239.png"/><Relationship Id="rId17" Type="http://schemas.openxmlformats.org/officeDocument/2006/relationships/image" Target="../media/image261.png"/><Relationship Id="rId2" Type="http://schemas.openxmlformats.org/officeDocument/2006/relationships/image" Target="../media/image259.png"/><Relationship Id="rId16" Type="http://schemas.openxmlformats.org/officeDocument/2006/relationships/image" Target="../media/image260.png"/><Relationship Id="rId20" Type="http://schemas.openxmlformats.org/officeDocument/2006/relationships/image" Target="../media/image2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9.png"/><Relationship Id="rId11" Type="http://schemas.openxmlformats.org/officeDocument/2006/relationships/image" Target="../media/image236.png"/><Relationship Id="rId5" Type="http://schemas.openxmlformats.org/officeDocument/2006/relationships/image" Target="../media/image227.png"/><Relationship Id="rId15" Type="http://schemas.openxmlformats.org/officeDocument/2006/relationships/image" Target="../media/image242.png"/><Relationship Id="rId10" Type="http://schemas.openxmlformats.org/officeDocument/2006/relationships/image" Target="../media/image235.png"/><Relationship Id="rId19" Type="http://schemas.openxmlformats.org/officeDocument/2006/relationships/image" Target="../media/image263.png"/><Relationship Id="rId4" Type="http://schemas.openxmlformats.org/officeDocument/2006/relationships/image" Target="../media/image258.png"/><Relationship Id="rId9" Type="http://schemas.openxmlformats.org/officeDocument/2006/relationships/image" Target="../media/image232.png"/><Relationship Id="rId14" Type="http://schemas.openxmlformats.org/officeDocument/2006/relationships/image" Target="../media/image241.png"/><Relationship Id="rId22" Type="http://schemas.openxmlformats.org/officeDocument/2006/relationships/image" Target="../media/image2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13" Type="http://schemas.openxmlformats.org/officeDocument/2006/relationships/image" Target="../media/image241.png"/><Relationship Id="rId3" Type="http://schemas.openxmlformats.org/officeDocument/2006/relationships/image" Target="../media/image258.png"/><Relationship Id="rId7" Type="http://schemas.openxmlformats.org/officeDocument/2006/relationships/image" Target="../media/image231.png"/><Relationship Id="rId12" Type="http://schemas.openxmlformats.org/officeDocument/2006/relationships/image" Target="../media/image240.png"/><Relationship Id="rId2" Type="http://schemas.openxmlformats.org/officeDocument/2006/relationships/image" Target="../media/image2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239.png"/><Relationship Id="rId5" Type="http://schemas.openxmlformats.org/officeDocument/2006/relationships/image" Target="../media/image229.png"/><Relationship Id="rId10" Type="http://schemas.openxmlformats.org/officeDocument/2006/relationships/image" Target="../media/image236.png"/><Relationship Id="rId4" Type="http://schemas.openxmlformats.org/officeDocument/2006/relationships/image" Target="../media/image227.png"/><Relationship Id="rId9" Type="http://schemas.openxmlformats.org/officeDocument/2006/relationships/image" Target="../media/image235.png"/><Relationship Id="rId14" Type="http://schemas.openxmlformats.org/officeDocument/2006/relationships/image" Target="../media/image242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0.png"/><Relationship Id="rId18" Type="http://schemas.openxmlformats.org/officeDocument/2006/relationships/image" Target="../media/image275.png"/><Relationship Id="rId21" Type="http://schemas.openxmlformats.org/officeDocument/2006/relationships/image" Target="../media/image278.png"/><Relationship Id="rId12" Type="http://schemas.openxmlformats.org/officeDocument/2006/relationships/image" Target="../media/image269.png"/><Relationship Id="rId17" Type="http://schemas.openxmlformats.org/officeDocument/2006/relationships/image" Target="../media/image274.png"/><Relationship Id="rId2" Type="http://schemas.openxmlformats.org/officeDocument/2006/relationships/image" Target="../media/image267.png"/><Relationship Id="rId16" Type="http://schemas.openxmlformats.org/officeDocument/2006/relationships/image" Target="../media/image273.png"/><Relationship Id="rId20" Type="http://schemas.openxmlformats.org/officeDocument/2006/relationships/image" Target="../media/image27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8.png"/><Relationship Id="rId24" Type="http://schemas.openxmlformats.org/officeDocument/2006/relationships/image" Target="../media/image281.png"/><Relationship Id="rId15" Type="http://schemas.openxmlformats.org/officeDocument/2006/relationships/image" Target="../media/image272.png"/><Relationship Id="rId23" Type="http://schemas.openxmlformats.org/officeDocument/2006/relationships/image" Target="../media/image280.png"/><Relationship Id="rId10" Type="http://schemas.openxmlformats.org/officeDocument/2006/relationships/image" Target="../media/image236.png"/><Relationship Id="rId19" Type="http://schemas.openxmlformats.org/officeDocument/2006/relationships/image" Target="../media/image276.png"/><Relationship Id="rId9" Type="http://schemas.openxmlformats.org/officeDocument/2006/relationships/image" Target="../media/image235.png"/><Relationship Id="rId14" Type="http://schemas.openxmlformats.org/officeDocument/2006/relationships/image" Target="../media/image271.png"/><Relationship Id="rId22" Type="http://schemas.openxmlformats.org/officeDocument/2006/relationships/image" Target="../media/image279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0.png"/><Relationship Id="rId18" Type="http://schemas.openxmlformats.org/officeDocument/2006/relationships/image" Target="../media/image275.png"/><Relationship Id="rId26" Type="http://schemas.openxmlformats.org/officeDocument/2006/relationships/image" Target="../media/image285.png"/><Relationship Id="rId21" Type="http://schemas.openxmlformats.org/officeDocument/2006/relationships/image" Target="../media/image278.png"/><Relationship Id="rId12" Type="http://schemas.openxmlformats.org/officeDocument/2006/relationships/image" Target="../media/image269.png"/><Relationship Id="rId17" Type="http://schemas.openxmlformats.org/officeDocument/2006/relationships/image" Target="../media/image274.png"/><Relationship Id="rId25" Type="http://schemas.openxmlformats.org/officeDocument/2006/relationships/image" Target="../media/image284.png"/><Relationship Id="rId2" Type="http://schemas.openxmlformats.org/officeDocument/2006/relationships/image" Target="../media/image267.png"/><Relationship Id="rId16" Type="http://schemas.openxmlformats.org/officeDocument/2006/relationships/image" Target="../media/image273.png"/><Relationship Id="rId20" Type="http://schemas.openxmlformats.org/officeDocument/2006/relationships/image" Target="../media/image27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8.png"/><Relationship Id="rId24" Type="http://schemas.openxmlformats.org/officeDocument/2006/relationships/image" Target="../media/image283.png"/><Relationship Id="rId15" Type="http://schemas.openxmlformats.org/officeDocument/2006/relationships/image" Target="../media/image272.png"/><Relationship Id="rId23" Type="http://schemas.openxmlformats.org/officeDocument/2006/relationships/image" Target="../media/image282.png"/><Relationship Id="rId10" Type="http://schemas.openxmlformats.org/officeDocument/2006/relationships/image" Target="../media/image236.png"/><Relationship Id="rId19" Type="http://schemas.openxmlformats.org/officeDocument/2006/relationships/image" Target="../media/image276.png"/><Relationship Id="rId9" Type="http://schemas.openxmlformats.org/officeDocument/2006/relationships/image" Target="../media/image235.png"/><Relationship Id="rId14" Type="http://schemas.openxmlformats.org/officeDocument/2006/relationships/image" Target="../media/image271.png"/><Relationship Id="rId22" Type="http://schemas.openxmlformats.org/officeDocument/2006/relationships/image" Target="../media/image281.png"/><Relationship Id="rId27" Type="http://schemas.openxmlformats.org/officeDocument/2006/relationships/image" Target="../media/image2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103" y="2551017"/>
            <a:ext cx="78986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57150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Invite Engraved SF" pitchFamily="2" charset="0"/>
              </a:rPr>
              <a:t>TEACHINGS FOR EXERCISE 5C</a:t>
            </a:r>
          </a:p>
        </p:txBody>
      </p:sp>
    </p:spTree>
    <p:extLst>
      <p:ext uri="{BB962C8B-B14F-4D97-AF65-F5344CB8AC3E}">
        <p14:creationId xmlns:p14="http://schemas.microsoft.com/office/powerpoint/2010/main" val="104703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sphere A of mass 1kg collides with a small smooth sphere B of mass 2kg. Just before the impact A is moving with a speed of 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a direction of 45˚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B is moving with speed 3ms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at 60˚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. Given that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that the spheres collide,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in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magnitude of the impulse exerted on A by 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blipFill>
                <a:blip r:embed="rId2"/>
                <a:stretch>
                  <a:fillRect t="-300" r="-331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19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5626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11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12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13"/>
                <a:stretch>
                  <a:fillRect l="-17073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blipFill>
                <a:blip r:embed="rId14"/>
                <a:stretch>
                  <a:fillRect l="-6122" r="-204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15"/>
                <a:stretch>
                  <a:fillRect t="-6316" r="-5714" b="-7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16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17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5943600" y="23622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24600" y="23622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blipFill>
                <a:blip r:embed="rId18"/>
                <a:stretch>
                  <a:fillRect l="-6122" r="-510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943600" y="23622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342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72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blipFill>
                <a:blip r:embed="rId20"/>
                <a:stretch>
                  <a:fillRect l="-14634" t="-3333" r="-731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blipFill>
                <a:blip r:embed="rId21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458200" y="15240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>
            <a:off x="5791200" y="3962400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7400" y="3657600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2800" y="365760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62400" y="4267200"/>
            <a:ext cx="264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33800" y="5029200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1 - 2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114800" y="3810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10000"/>
                <a:ext cx="1676400" cy="33316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62400" y="4191000"/>
                <a:ext cx="2057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91000"/>
                <a:ext cx="2057400" cy="51424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400800" y="3810000"/>
                <a:ext cx="17526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−6=2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810000"/>
                <a:ext cx="1752600" cy="33316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886200" y="4876800"/>
                <a:ext cx="2057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76800"/>
                <a:ext cx="2057400" cy="51424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343400" y="5486400"/>
                <a:ext cx="1219200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86400"/>
                <a:ext cx="1219200" cy="55412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276600" y="5638800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(−2.2214)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638800"/>
                <a:ext cx="1219200" cy="307777"/>
              </a:xfrm>
              <a:prstGeom prst="rect">
                <a:avLst/>
              </a:prstGeom>
              <a:blipFill>
                <a:blip r:embed="rId2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79"/>
          <p:cNvSpPr/>
          <p:nvPr/>
        </p:nvSpPr>
        <p:spPr>
          <a:xfrm>
            <a:off x="5562600" y="51816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715000" y="5257800"/>
                <a:ext cx="2133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6, then use this answer to find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257800"/>
                <a:ext cx="2133600" cy="461665"/>
              </a:xfrm>
              <a:prstGeom prst="rect">
                <a:avLst/>
              </a:prstGeom>
              <a:blipFill>
                <a:blip r:embed="rId31"/>
                <a:stretch>
                  <a:fillRect t="-1333" b="-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3657600" y="6096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If you get an answer with surds, it is a good idea to check the actual value so you know what the direction will be (in this case the direction has been reversed)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7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3" grpId="0"/>
      <p:bldP spid="64" grpId="0"/>
      <p:bldP spid="65" grpId="0"/>
      <p:bldP spid="66" grpId="0"/>
      <p:bldP spid="77" grpId="0"/>
      <p:bldP spid="78" grpId="0"/>
      <p:bldP spid="79" grpId="0"/>
      <p:bldP spid="80" grpId="0" animBg="1"/>
      <p:bldP spid="81" grpId="0"/>
      <p:bldP spid="82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sphere A of mass 1kg collides with a small smooth sphere B of mass 2kg. Just before the impact A is moving with a speed of 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a direction of 45˚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B is moving with speed 3ms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at 60˚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. Given that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that the spheres collide,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in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magnitude of the impulse exerted on A by 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blipFill>
                <a:blip r:embed="rId2"/>
                <a:stretch>
                  <a:fillRect t="-300" r="-331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19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5626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11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12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13"/>
                <a:stretch>
                  <a:fillRect l="-17073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blipFill>
                <a:blip r:embed="rId14"/>
                <a:stretch>
                  <a:fillRect l="-6122" r="-204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15"/>
                <a:stretch>
                  <a:fillRect t="-6316" r="-5714" b="-7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16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17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5943600" y="23622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24600" y="23622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blipFill>
                <a:blip r:embed="rId18"/>
                <a:stretch>
                  <a:fillRect l="-6122" r="-510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943600" y="23622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342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72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blipFill>
                <a:blip r:embed="rId20"/>
                <a:stretch>
                  <a:fillRect l="-14634" t="-3333" r="-731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blipFill>
                <a:blip r:embed="rId21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458200" y="15240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62400" y="3581400"/>
            <a:ext cx="2444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Comparing Kinetic Energies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57600" y="3886200"/>
            <a:ext cx="563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Since the only change in velocities has been in the parallel direction, we can compare these to find the loss in kinetic energy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75367" y="4648200"/>
                <a:ext cx="2434705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𝑏𝑒𝑓𝑜𝑟𝑒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367" y="4648200"/>
                <a:ext cx="2434705" cy="403316"/>
              </a:xfrm>
              <a:prstGeom prst="rect">
                <a:avLst/>
              </a:prstGeom>
              <a:blipFill>
                <a:blip r:embed="rId26"/>
                <a:stretch>
                  <a:fillRect l="-1253" t="-1515" r="-251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0000" y="5257800"/>
                <a:ext cx="396486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𝑏𝑒𝑓𝑜𝑟𝑒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(1)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257800"/>
                <a:ext cx="3964868" cy="403316"/>
              </a:xfrm>
              <a:prstGeom prst="rect">
                <a:avLst/>
              </a:prstGeom>
              <a:blipFill>
                <a:blip r:embed="rId27"/>
                <a:stretch>
                  <a:fillRect t="-151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86200" y="5943600"/>
                <a:ext cx="13902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𝑏𝑒𝑓𝑜𝑟𝑒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943600"/>
                <a:ext cx="1390252" cy="215444"/>
              </a:xfrm>
              <a:prstGeom prst="rect">
                <a:avLst/>
              </a:prstGeom>
              <a:blipFill>
                <a:blip r:embed="rId28"/>
                <a:stretch>
                  <a:fillRect l="-2632" r="-307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7620000" y="48768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772400" y="5029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63" name="Arc 62"/>
          <p:cNvSpPr/>
          <p:nvPr/>
        </p:nvSpPr>
        <p:spPr>
          <a:xfrm>
            <a:off x="7620000" y="54864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848600" y="5638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553200" y="3657600"/>
                <a:ext cx="13902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𝑏𝑒𝑓𝑜𝑟𝑒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657600"/>
                <a:ext cx="1390252" cy="215444"/>
              </a:xfrm>
              <a:prstGeom prst="rect">
                <a:avLst/>
              </a:prstGeom>
              <a:blipFill>
                <a:blip r:embed="rId28"/>
                <a:stretch>
                  <a:fillRect l="-2632" r="-307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66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6" grpId="0"/>
      <p:bldP spid="58" grpId="0"/>
      <p:bldP spid="59" grpId="0"/>
      <p:bldP spid="60" grpId="0" animBg="1"/>
      <p:bldP spid="62" grpId="0"/>
      <p:bldP spid="63" grpId="0" animBg="1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sphere A of mass 1kg collides with a small smooth sphere B of mass 2kg. Just before the impact A is moving with a speed of 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a direction of 45˚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B is moving with speed 3ms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at 60˚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. Given that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that the spheres collide,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in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magnitude of the impulse exerted on A by 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blipFill>
                <a:blip r:embed="rId2"/>
                <a:stretch>
                  <a:fillRect t="-300" r="-331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19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5626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11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12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13"/>
                <a:stretch>
                  <a:fillRect l="-17073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blipFill>
                <a:blip r:embed="rId14"/>
                <a:stretch>
                  <a:fillRect l="-6122" r="-204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15"/>
                <a:stretch>
                  <a:fillRect t="-6316" r="-5714" b="-7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16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17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5943600" y="23622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24600" y="23622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blipFill>
                <a:blip r:embed="rId18"/>
                <a:stretch>
                  <a:fillRect l="-6122" r="-510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943600" y="23622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342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72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blipFill>
                <a:blip r:embed="rId20"/>
                <a:stretch>
                  <a:fillRect l="-14634" t="-3333" r="-731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blipFill>
                <a:blip r:embed="rId21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458200" y="15240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62400" y="3581400"/>
            <a:ext cx="2444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Comparing Kinetic Energies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57600" y="3886200"/>
            <a:ext cx="563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Since the only change in velocities has been in the parallel direction, we can compare these to find the loss in kinetic energy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68836" y="4495800"/>
                <a:ext cx="2322495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𝑎𝑓𝑡𝑒𝑟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836" y="4495800"/>
                <a:ext cx="2322495" cy="403316"/>
              </a:xfrm>
              <a:prstGeom prst="rect">
                <a:avLst/>
              </a:prstGeom>
              <a:blipFill>
                <a:blip r:embed="rId26"/>
                <a:stretch>
                  <a:fillRect l="-1312" t="-1515" r="-262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03469" y="5105400"/>
                <a:ext cx="4031770" cy="5525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𝑎𝑓𝑡𝑒𝑟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469" y="5105400"/>
                <a:ext cx="4031770" cy="55252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10000" y="5867400"/>
                <a:ext cx="175260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𝑎𝑓𝑡𝑒𝑟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=14.267…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867400"/>
                <a:ext cx="1752600" cy="215444"/>
              </a:xfrm>
              <a:prstGeom prst="rect">
                <a:avLst/>
              </a:prstGeom>
              <a:blipFill>
                <a:blip r:embed="rId28"/>
                <a:stretch>
                  <a:fillRect l="-69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7613469" y="47244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765869" y="4876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63" name="Arc 62"/>
          <p:cNvSpPr/>
          <p:nvPr/>
        </p:nvSpPr>
        <p:spPr>
          <a:xfrm>
            <a:off x="7613469" y="53340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842069" y="5486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553200" y="3657600"/>
                <a:ext cx="13902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𝑏𝑒𝑓𝑜𝑟𝑒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657600"/>
                <a:ext cx="1390252" cy="215444"/>
              </a:xfrm>
              <a:prstGeom prst="rect">
                <a:avLst/>
              </a:prstGeom>
              <a:blipFill>
                <a:blip r:embed="rId29"/>
                <a:stretch>
                  <a:fillRect l="-2632" r="-307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86200" y="6324600"/>
                <a:ext cx="259080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=17−14.267=2.73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2590800" cy="215444"/>
              </a:xfrm>
              <a:prstGeom prst="rect">
                <a:avLst/>
              </a:prstGeom>
              <a:blipFill>
                <a:blip r:embed="rId30"/>
                <a:stretch>
                  <a:fillRect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477000" y="59436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553200" y="5943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Find the difference</a:t>
            </a:r>
          </a:p>
        </p:txBody>
      </p:sp>
    </p:spTree>
    <p:extLst>
      <p:ext uri="{BB962C8B-B14F-4D97-AF65-F5344CB8AC3E}">
        <p14:creationId xmlns:p14="http://schemas.microsoft.com/office/powerpoint/2010/main" val="37436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8" grpId="0"/>
      <p:bldP spid="59" grpId="0"/>
      <p:bldP spid="60" grpId="0" animBg="1"/>
      <p:bldP spid="62" grpId="0"/>
      <p:bldP spid="63" grpId="0" animBg="1"/>
      <p:bldP spid="64" grpId="0"/>
      <p:bldP spid="56" grpId="0"/>
      <p:bldP spid="57" grpId="0" animBg="1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sphere A of mass 1kg collides with a small smooth sphere B of mass 2kg. Just before the impact A is moving with a speed of 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a direction of 45˚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B is moving with speed 3ms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at 60˚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. Given that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that the spheres collide,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in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magnitude of the impulse exerted on A by 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blipFill>
                <a:blip r:embed="rId2"/>
                <a:stretch>
                  <a:fillRect t="-300" r="-331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19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5626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11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12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13"/>
                <a:stretch>
                  <a:fillRect l="-17073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blipFill>
                <a:blip r:embed="rId14"/>
                <a:stretch>
                  <a:fillRect l="-6122" r="-204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15"/>
                <a:stretch>
                  <a:fillRect t="-6316" r="-5714" b="-7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16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17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5943600" y="23622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24600" y="23622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blipFill>
                <a:blip r:embed="rId18"/>
                <a:stretch>
                  <a:fillRect l="-6122" r="-510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943600" y="23622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342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72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blipFill>
                <a:blip r:embed="rId20"/>
                <a:stretch>
                  <a:fillRect l="-14634" t="-3333" r="-731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blipFill>
                <a:blip r:embed="rId21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458200" y="15240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791200"/>
                <a:ext cx="1219200" cy="54624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91200"/>
                <a:ext cx="1295400" cy="54624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71800" y="4724400"/>
                <a:ext cx="68580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2.73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724400"/>
                <a:ext cx="685800" cy="215444"/>
              </a:xfrm>
              <a:prstGeom prst="rect">
                <a:avLst/>
              </a:prstGeom>
              <a:blipFill>
                <a:blip r:embed="rId26"/>
                <a:stretch>
                  <a:fillRect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91000" y="4038600"/>
                <a:ext cx="267547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𝐼𝑚𝑝𝑢𝑙𝑠𝑒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𝑐h𝑎𝑛𝑔𝑒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𝑚𝑜𝑚𝑒𝑛𝑡𝑢𝑚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038600"/>
                <a:ext cx="2675476" cy="215444"/>
              </a:xfrm>
              <a:prstGeom prst="rect">
                <a:avLst/>
              </a:prstGeom>
              <a:blipFill>
                <a:blip r:embed="rId27"/>
                <a:stretch>
                  <a:fillRect l="-2055" r="-68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91000" y="4495800"/>
                <a:ext cx="16536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𝐼𝑚𝑝𝑢𝑙𝑠𝑒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495800"/>
                <a:ext cx="1653658" cy="215444"/>
              </a:xfrm>
              <a:prstGeom prst="rect">
                <a:avLst/>
              </a:prstGeom>
              <a:blipFill>
                <a:blip r:embed="rId28"/>
                <a:stretch>
                  <a:fillRect l="-3690" r="-73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91000" y="4800600"/>
                <a:ext cx="3346942" cy="510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𝐼𝑚𝑝𝑢𝑙𝑠𝑒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=(2)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−(2)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3346942" cy="510011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191000" y="5486400"/>
                <a:ext cx="148117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𝐼𝑚𝑝𝑢𝑙𝑠𝑒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=5.05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86400"/>
                <a:ext cx="1481175" cy="215444"/>
              </a:xfrm>
              <a:prstGeom prst="rect">
                <a:avLst/>
              </a:prstGeom>
              <a:blipFill>
                <a:blip r:embed="rId30"/>
                <a:stretch>
                  <a:fillRect l="-4132" r="-2066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6858000" y="41910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7086600" y="4191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formula for this</a:t>
            </a:r>
          </a:p>
        </p:txBody>
      </p:sp>
      <p:sp>
        <p:nvSpPr>
          <p:cNvPr id="72" name="Arc 71"/>
          <p:cNvSpPr/>
          <p:nvPr/>
        </p:nvSpPr>
        <p:spPr>
          <a:xfrm>
            <a:off x="7467600" y="46482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c 72"/>
          <p:cNvSpPr/>
          <p:nvPr/>
        </p:nvSpPr>
        <p:spPr>
          <a:xfrm>
            <a:off x="7467600" y="51054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7543800" y="4648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for sphere B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96200" y="5181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62336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7" grpId="0"/>
      <p:bldP spid="68" grpId="0"/>
      <p:bldP spid="69" grpId="0"/>
      <p:bldP spid="70" grpId="0" animBg="1"/>
      <p:bldP spid="71" grpId="0"/>
      <p:bldP spid="72" grpId="0" animBg="1"/>
      <p:bldP spid="73" grpId="0" animBg="1"/>
      <p:bldP spid="74" grpId="0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5kg is moving on a smooth horizontal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Another smooth sphere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3kg and the same radius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the same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spheres collide when their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velocities of both spheres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blipFill>
                <a:blip r:embed="rId2"/>
                <a:stretch>
                  <a:fillRect l="-331" t="-357" r="-1488" b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57150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626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7150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626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13716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53000" y="1295400"/>
            <a:ext cx="990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1295400"/>
            <a:ext cx="0" cy="5334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1828800"/>
            <a:ext cx="9284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blipFill>
                <a:blip r:embed="rId11"/>
                <a:stretch>
                  <a:fillRect l="-6250" r="-104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blipFill>
                <a:blip r:embed="rId13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5334000" y="2590800"/>
            <a:ext cx="6096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943600" y="25908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34000" y="32766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blipFill>
                <a:blip r:embed="rId14"/>
                <a:stretch>
                  <a:fillRect l="-6186" r="-927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blipFill>
                <a:blip r:embed="rId16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>
            <a:spLocks noChangeAspect="1"/>
          </p:cNvSpPr>
          <p:nvPr/>
        </p:nvSpPr>
        <p:spPr>
          <a:xfrm>
            <a:off x="77724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6200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77724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6200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8001000" y="1371600"/>
            <a:ext cx="0" cy="1752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8001000" y="1371600"/>
            <a:ext cx="0" cy="457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001000" y="18288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blipFill>
                <a:blip r:embed="rId17"/>
                <a:stretch>
                  <a:fillRect l="-11765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001000" y="2286000"/>
            <a:ext cx="0" cy="381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001000" y="26670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0588" r="-1764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077200" y="2286000"/>
                <a:ext cx="2436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286000"/>
                <a:ext cx="243656" cy="215444"/>
              </a:xfrm>
              <a:prstGeom prst="rect">
                <a:avLst/>
              </a:prstGeom>
              <a:blipFill>
                <a:blip r:embed="rId18"/>
                <a:stretch>
                  <a:fillRect l="-10000" r="-200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6200" y="5029200"/>
            <a:ext cx="36532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Since the spheres will collide, draw the diagram in such a way that this will happen (the spheres should be initially moving together, not apart)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Note that the line of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is vertical this time (read the question!)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01589" y="4267200"/>
            <a:ext cx="5000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Conservation of momentum parallel to the line of </a:t>
            </a:r>
            <a:r>
              <a:rPr lang="en-US" sz="1400" u="sng" dirty="0" err="1">
                <a:latin typeface="Comic Sans MS" panose="030F0702030302020204" pitchFamily="66" charset="0"/>
              </a:rPr>
              <a:t>centres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306389" y="46482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389" y="4648200"/>
                <a:ext cx="258192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849189" y="5181600"/>
                <a:ext cx="3352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5)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(5)(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189" y="5181600"/>
                <a:ext cx="3352800" cy="307777"/>
              </a:xfrm>
              <a:prstGeom prst="rect">
                <a:avLst/>
              </a:prstGeom>
              <a:blipFill>
                <a:blip r:embed="rId2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44589" y="5715000"/>
                <a:ext cx="160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589" y="5715000"/>
                <a:ext cx="1600200" cy="307777"/>
              </a:xfrm>
              <a:prstGeom prst="rect">
                <a:avLst/>
              </a:prstGeom>
              <a:blipFill>
                <a:blip r:embed="rId2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534989" y="62484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989" y="6248400"/>
                <a:ext cx="1524000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72"/>
          <p:cNvSpPr/>
          <p:nvPr/>
        </p:nvSpPr>
        <p:spPr>
          <a:xfrm>
            <a:off x="7049589" y="48768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7201989" y="4876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values, be careful with negatives</a:t>
            </a:r>
          </a:p>
        </p:txBody>
      </p:sp>
      <p:sp>
        <p:nvSpPr>
          <p:cNvPr id="75" name="Arc 74"/>
          <p:cNvSpPr/>
          <p:nvPr/>
        </p:nvSpPr>
        <p:spPr>
          <a:xfrm>
            <a:off x="7049589" y="54102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>
            <a:off x="6516189" y="59436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201989" y="5410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Add/group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668589" y="5943600"/>
                <a:ext cx="2133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be the same on each side</a:t>
                </a: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589" y="5943600"/>
                <a:ext cx="2133600" cy="461665"/>
              </a:xfrm>
              <a:prstGeom prst="rect">
                <a:avLst/>
              </a:prstGeom>
              <a:blipFill>
                <a:blip r:embed="rId2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4419600" y="3657600"/>
            <a:ext cx="365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velocity perpendicular to the line of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remains constant…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89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/>
      <p:bldP spid="13" grpId="0"/>
      <p:bldP spid="20" grpId="0"/>
      <p:bldP spid="25" grpId="0"/>
      <p:bldP spid="26" grpId="0"/>
      <p:bldP spid="32" grpId="0"/>
      <p:bldP spid="33" grpId="0"/>
      <p:bldP spid="34" grpId="0"/>
      <p:bldP spid="40" grpId="0" animBg="1"/>
      <p:bldP spid="41" grpId="0"/>
      <p:bldP spid="42" grpId="0" animBg="1"/>
      <p:bldP spid="43" grpId="0"/>
      <p:bldP spid="49" grpId="0"/>
      <p:bldP spid="50" grpId="0"/>
      <p:bldP spid="57" grpId="0"/>
      <p:bldP spid="62" grpId="0"/>
      <p:bldP spid="66" grpId="0"/>
      <p:bldP spid="69" grpId="0"/>
      <p:bldP spid="70" grpId="0"/>
      <p:bldP spid="71" grpId="0"/>
      <p:bldP spid="72" grpId="0"/>
      <p:bldP spid="73" grpId="0" animBg="1"/>
      <p:bldP spid="74" grpId="0"/>
      <p:bldP spid="75" grpId="0" animBg="1"/>
      <p:bldP spid="76" grpId="0" animBg="1"/>
      <p:bldP spid="77" grpId="0"/>
      <p:bldP spid="78" grpId="0"/>
      <p:bldP spid="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5kg is moving on a smooth horizontal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Another smooth sphere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3kg and the same radius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the same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spheres collide when their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velocities of both spheres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blipFill>
                <a:blip r:embed="rId2"/>
                <a:stretch>
                  <a:fillRect l="-331" t="-357" r="-1488" b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57150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626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7150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626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13716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53000" y="1295400"/>
            <a:ext cx="990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1295400"/>
            <a:ext cx="0" cy="5334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1828800"/>
            <a:ext cx="9284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blipFill>
                <a:blip r:embed="rId11"/>
                <a:stretch>
                  <a:fillRect l="-6250" r="-104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blipFill>
                <a:blip r:embed="rId13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5334000" y="2590800"/>
            <a:ext cx="6096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943600" y="25908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34000" y="32766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blipFill>
                <a:blip r:embed="rId14"/>
                <a:stretch>
                  <a:fillRect l="-6186" r="-927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blipFill>
                <a:blip r:embed="rId16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>
            <a:spLocks noChangeAspect="1"/>
          </p:cNvSpPr>
          <p:nvPr/>
        </p:nvSpPr>
        <p:spPr>
          <a:xfrm>
            <a:off x="77724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6200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77724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6200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8001000" y="1371600"/>
            <a:ext cx="0" cy="1752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8001000" y="1371600"/>
            <a:ext cx="0" cy="457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001000" y="18288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blipFill>
                <a:blip r:embed="rId17"/>
                <a:stretch>
                  <a:fillRect l="-11765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001000" y="2286000"/>
            <a:ext cx="0" cy="381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001000" y="26670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0588" r="-1764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077200" y="2286000"/>
                <a:ext cx="2436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286000"/>
                <a:ext cx="243656" cy="215444"/>
              </a:xfrm>
              <a:prstGeom prst="rect">
                <a:avLst/>
              </a:prstGeom>
              <a:blipFill>
                <a:blip r:embed="rId18"/>
                <a:stretch>
                  <a:fillRect l="-10000" r="-200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38600" y="3810000"/>
                <a:ext cx="1920846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𝑠𝑝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10000"/>
                <a:ext cx="1920846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038600" y="4419600"/>
                <a:ext cx="1004249" cy="471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19600"/>
                <a:ext cx="1004249" cy="471604"/>
              </a:xfrm>
              <a:prstGeom prst="rect">
                <a:avLst/>
              </a:prstGeom>
              <a:blipFill>
                <a:blip r:embed="rId21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657600" y="5105400"/>
                <a:ext cx="15626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105400"/>
                <a:ext cx="1562672" cy="276999"/>
              </a:xfrm>
              <a:prstGeom prst="rect">
                <a:avLst/>
              </a:prstGeom>
              <a:blipFill>
                <a:blip r:embed="rId22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86200" y="5562600"/>
                <a:ext cx="13324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62600"/>
                <a:ext cx="1332416" cy="276999"/>
              </a:xfrm>
              <a:prstGeom prst="rect">
                <a:avLst/>
              </a:prstGeom>
              <a:blipFill>
                <a:blip r:embed="rId2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62400" y="5943600"/>
                <a:ext cx="1143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943600"/>
                <a:ext cx="1143000" cy="276999"/>
              </a:xfrm>
              <a:prstGeom prst="rect">
                <a:avLst/>
              </a:prstGeom>
              <a:blipFill>
                <a:blip r:embed="rId2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86200" y="6324600"/>
                <a:ext cx="1219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1219200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58000" y="35814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81400"/>
                <a:ext cx="1295400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791200" y="40386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943600" y="411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values, considering directions carefully</a:t>
            </a:r>
          </a:p>
        </p:txBody>
      </p:sp>
      <p:sp>
        <p:nvSpPr>
          <p:cNvPr id="81" name="Arc 80"/>
          <p:cNvSpPr/>
          <p:nvPr/>
        </p:nvSpPr>
        <p:spPr>
          <a:xfrm>
            <a:off x="5181600" y="46482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5181600" y="5257800"/>
            <a:ext cx="2286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Arc 82"/>
          <p:cNvSpPr/>
          <p:nvPr/>
        </p:nvSpPr>
        <p:spPr>
          <a:xfrm>
            <a:off x="5029200" y="57150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c 83"/>
          <p:cNvSpPr/>
          <p:nvPr/>
        </p:nvSpPr>
        <p:spPr>
          <a:xfrm>
            <a:off x="4953000" y="60960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5334000" y="4800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Cross-multiply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334000" y="5257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 on the left side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181600" y="5791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181600" y="6096000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coefficient of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on each side must be the same</a:t>
                </a: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6096000"/>
                <a:ext cx="2286000" cy="461665"/>
              </a:xfrm>
              <a:prstGeom prst="rect">
                <a:avLst/>
              </a:prstGeom>
              <a:blipFill>
                <a:blip r:embed="rId2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51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6" grpId="0"/>
      <p:bldP spid="58" grpId="0"/>
      <p:bldP spid="59" grpId="0"/>
      <p:bldP spid="60" grpId="0"/>
      <p:bldP spid="61" grpId="0"/>
      <p:bldP spid="63" grpId="0"/>
      <p:bldP spid="64" grpId="0" animBg="1"/>
      <p:bldP spid="67" grpId="0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5kg is moving on a smooth horizontal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Another smooth sphere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3kg and the same radius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the same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spheres collide when their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velocities of both spheres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blipFill>
                <a:blip r:embed="rId2"/>
                <a:stretch>
                  <a:fillRect l="-331" t="-357" r="-1488" b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57150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626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7150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626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13716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53000" y="1295400"/>
            <a:ext cx="990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1295400"/>
            <a:ext cx="0" cy="5334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1828800"/>
            <a:ext cx="9284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blipFill>
                <a:blip r:embed="rId11"/>
                <a:stretch>
                  <a:fillRect l="-6250" r="-104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blipFill>
                <a:blip r:embed="rId13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5334000" y="2590800"/>
            <a:ext cx="6096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943600" y="25908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34000" y="32766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blipFill>
                <a:blip r:embed="rId14"/>
                <a:stretch>
                  <a:fillRect l="-6186" r="-927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blipFill>
                <a:blip r:embed="rId16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>
            <a:spLocks noChangeAspect="1"/>
          </p:cNvSpPr>
          <p:nvPr/>
        </p:nvSpPr>
        <p:spPr>
          <a:xfrm>
            <a:off x="77724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6200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77724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6200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8001000" y="1371600"/>
            <a:ext cx="0" cy="1752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8001000" y="1371600"/>
            <a:ext cx="0" cy="457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001000" y="18288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blipFill>
                <a:blip r:embed="rId17"/>
                <a:stretch>
                  <a:fillRect l="-11765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001000" y="2286000"/>
            <a:ext cx="0" cy="381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001000" y="26670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0588" r="-1764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077200" y="2286000"/>
                <a:ext cx="2436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286000"/>
                <a:ext cx="243656" cy="215444"/>
              </a:xfrm>
              <a:prstGeom prst="rect">
                <a:avLst/>
              </a:prstGeom>
              <a:blipFill>
                <a:blip r:embed="rId18"/>
                <a:stretch>
                  <a:fillRect l="-10000" r="-200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58000" y="35814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81400"/>
                <a:ext cx="129540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2400" y="39624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52400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91000" y="42672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7200"/>
                <a:ext cx="1295400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>
            <a:off x="5410200" y="4419600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486400" y="4114800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53200" y="403860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62400" y="3962400"/>
            <a:ext cx="264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0" y="4876800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2 - 1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019800" y="42672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267200"/>
                <a:ext cx="1295400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67200" y="48768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76800"/>
                <a:ext cx="838200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343400" y="52578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257800"/>
                <a:ext cx="838200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343400" y="5638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638800"/>
                <a:ext cx="914400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70"/>
          <p:cNvSpPr/>
          <p:nvPr/>
        </p:nvSpPr>
        <p:spPr>
          <a:xfrm>
            <a:off x="4953000" y="50292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029200" y="502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8</a:t>
            </a:r>
          </a:p>
        </p:txBody>
      </p:sp>
      <p:sp>
        <p:nvSpPr>
          <p:cNvPr id="73" name="Arc 72"/>
          <p:cNvSpPr/>
          <p:nvPr/>
        </p:nvSpPr>
        <p:spPr>
          <a:xfrm>
            <a:off x="4953000" y="54102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181600" y="5486400"/>
                <a:ext cx="1524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this to find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86400"/>
                <a:ext cx="1524000" cy="276999"/>
              </a:xfrm>
              <a:prstGeom prst="rect">
                <a:avLst/>
              </a:prstGeom>
              <a:blipFill>
                <a:blip r:embed="rId2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blipFill>
                <a:blip r:embed="rId28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6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62" grpId="0"/>
      <p:bldP spid="45" grpId="0"/>
      <p:bldP spid="48" grpId="0"/>
      <p:bldP spid="56" grpId="0"/>
      <p:bldP spid="58" grpId="0"/>
      <p:bldP spid="59" grpId="0"/>
      <p:bldP spid="60" grpId="0"/>
      <p:bldP spid="67" grpId="0"/>
      <p:bldP spid="68" grpId="0"/>
      <p:bldP spid="69" grpId="0"/>
      <p:bldP spid="70" grpId="0"/>
      <p:bldP spid="71" grpId="0" animBg="1"/>
      <p:bldP spid="72" grpId="0"/>
      <p:bldP spid="73" grpId="0" animBg="1"/>
      <p:bldP spid="74" grpId="0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371600"/>
                <a:ext cx="208390" cy="215444"/>
              </a:xfrm>
              <a:prstGeom prst="rect">
                <a:avLst/>
              </a:prstGeom>
              <a:blipFill>
                <a:blip r:embed="rId2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5kg is moving on a smooth horizontal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Another smooth sphere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of mass 3kg and the same radius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the same surface with velocity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d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spheres collide when their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velocities of both spheres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414524"/>
              </a:xfrm>
              <a:prstGeom prst="rect">
                <a:avLst/>
              </a:prstGeom>
              <a:blipFill>
                <a:blip r:embed="rId3"/>
                <a:stretch>
                  <a:fillRect l="-331" t="-357" r="-1488" b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57150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626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7150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626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43600" y="13716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21336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53000" y="1295400"/>
            <a:ext cx="990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53000" y="1295400"/>
            <a:ext cx="0" cy="5334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1828800"/>
            <a:ext cx="9284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219200"/>
                <a:ext cx="591124" cy="215444"/>
              </a:xfrm>
              <a:prstGeom prst="rect">
                <a:avLst/>
              </a:prstGeom>
              <a:blipFill>
                <a:blip r:embed="rId11"/>
                <a:stretch>
                  <a:fillRect l="-6250" r="-104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447800"/>
                <a:ext cx="209993" cy="215444"/>
              </a:xfrm>
              <a:prstGeom prst="rect">
                <a:avLst/>
              </a:prstGeom>
              <a:blipFill>
                <a:blip r:embed="rId13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5334000" y="2590800"/>
            <a:ext cx="6096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943600" y="25908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34000" y="32766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43200"/>
                <a:ext cx="591124" cy="215444"/>
              </a:xfrm>
              <a:prstGeom prst="rect">
                <a:avLst/>
              </a:prstGeom>
              <a:blipFill>
                <a:blip r:embed="rId14"/>
                <a:stretch>
                  <a:fillRect l="-6186" r="-927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766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209993" cy="215444"/>
              </a:xfrm>
              <a:prstGeom prst="rect">
                <a:avLst/>
              </a:prstGeom>
              <a:blipFill>
                <a:blip r:embed="rId16"/>
                <a:stretch>
                  <a:fillRect l="-20588" r="-2647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>
            <a:spLocks noChangeAspect="1"/>
          </p:cNvSpPr>
          <p:nvPr/>
        </p:nvSpPr>
        <p:spPr>
          <a:xfrm>
            <a:off x="7772400" y="16002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620000" y="13716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7772400" y="24384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620000" y="22098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8001000" y="1371600"/>
            <a:ext cx="0" cy="1752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8001000" y="1371600"/>
            <a:ext cx="0" cy="457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001000" y="18288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1828800"/>
                <a:ext cx="206788" cy="215444"/>
              </a:xfrm>
              <a:prstGeom prst="rect">
                <a:avLst/>
              </a:prstGeom>
              <a:blipFill>
                <a:blip r:embed="rId12"/>
                <a:stretch>
                  <a:fillRect l="-21212" r="-2121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>
            <a:off x="8001000" y="26670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667000"/>
                <a:ext cx="206788" cy="215444"/>
              </a:xfrm>
              <a:prstGeom prst="rect">
                <a:avLst/>
              </a:prstGeom>
              <a:blipFill>
                <a:blip r:embed="rId15"/>
                <a:stretch>
                  <a:fillRect l="-20588" r="-1764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52400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58000" y="3581400"/>
                <a:ext cx="1295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81400"/>
                <a:ext cx="129540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67200" y="4343400"/>
                <a:ext cx="25016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43400"/>
                <a:ext cx="2501647" cy="307777"/>
              </a:xfrm>
              <a:prstGeom prst="rect">
                <a:avLst/>
              </a:prstGeom>
              <a:blipFill>
                <a:blip r:embed="rId21"/>
                <a:stretch>
                  <a:fillRect l="-732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267200" y="4953000"/>
                <a:ext cx="3027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953000"/>
                <a:ext cx="3027624" cy="307777"/>
              </a:xfrm>
              <a:prstGeom prst="rect">
                <a:avLst/>
              </a:prstGeom>
              <a:blipFill>
                <a:blip r:embed="rId22"/>
                <a:stretch>
                  <a:fillRect l="-60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9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185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Two small smooth spheres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have equal radii. The mass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kg and the mass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kg. The spheres are moving on a smooth horizontal plane and they collide. Immediately before the collision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Immediately after the collision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A unit vector parallel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spheres at the instant of collision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185761"/>
              </a:xfrm>
              <a:prstGeom prst="rect">
                <a:avLst/>
              </a:prstGeom>
              <a:blipFill>
                <a:blip r:embed="rId2"/>
                <a:stretch>
                  <a:fillRect l="-661" t="-292" r="-1488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91000" y="15240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Sometimes when using vectors, drawing a diagram can be quite awkward. As velocities given as vectors have already been resolved, you can just use the formulae above with vectors in!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2743200"/>
                <a:ext cx="26581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3200"/>
                <a:ext cx="265812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3800" y="3200400"/>
                <a:ext cx="4354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)(5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)(3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)(3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200400"/>
                <a:ext cx="4354847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00600" y="3657600"/>
                <a:ext cx="28802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657600"/>
                <a:ext cx="2880237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05400" y="41148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114800"/>
                <a:ext cx="2133600" cy="307777"/>
              </a:xfrm>
              <a:prstGeom prst="rect">
                <a:avLst/>
              </a:prstGeom>
              <a:blipFill>
                <a:blip r:embed="rId1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05400" y="45720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572000"/>
                <a:ext cx="1371600" cy="307777"/>
              </a:xfrm>
              <a:prstGeom prst="rect">
                <a:avLst/>
              </a:prstGeom>
              <a:blipFill>
                <a:blip r:embed="rId1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57800" y="50292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029200"/>
                <a:ext cx="1143000" cy="307777"/>
              </a:xfrm>
              <a:prstGeom prst="rect">
                <a:avLst/>
              </a:prstGeom>
              <a:blipFill>
                <a:blip r:embed="rId1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7924800" y="29718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001000" y="2895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16" name="Arc 15"/>
          <p:cNvSpPr/>
          <p:nvPr/>
        </p:nvSpPr>
        <p:spPr>
          <a:xfrm>
            <a:off x="7924800" y="34290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7467600" y="38862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7010400" y="43434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248400" y="48006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077200" y="3429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20000" y="3886200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886200"/>
                <a:ext cx="1066800" cy="276999"/>
              </a:xfrm>
              <a:prstGeom prst="rect">
                <a:avLst/>
              </a:prstGeom>
              <a:blipFill>
                <a:blip r:embed="rId17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62800" y="4343400"/>
                <a:ext cx="1676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US" sz="12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343400"/>
                <a:ext cx="1676400" cy="276999"/>
              </a:xfrm>
              <a:prstGeom prst="rect">
                <a:avLst/>
              </a:prstGeom>
              <a:blipFill>
                <a:blip r:embed="rId18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477000" y="4876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  <a:endParaRPr lang="en-US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14800" y="5638800"/>
                <a:ext cx="18288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638800"/>
                <a:ext cx="1828800" cy="353238"/>
              </a:xfrm>
              <a:prstGeom prst="rect">
                <a:avLst/>
              </a:prstGeom>
              <a:blipFill>
                <a:blip r:embed="rId19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6096000"/>
                <a:ext cx="19050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96000"/>
                <a:ext cx="1905000" cy="33316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5715000" y="58674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943600" y="5943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US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05891" y="4765766"/>
                <a:ext cx="8382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891" y="4765766"/>
                <a:ext cx="838200" cy="33316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8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185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Two small smooth spheres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have equal radii. The mass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kg and the mass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kg. The spheres are moving on a smooth horizontal plane and they collide. Immediately before the collision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Immediately after the collision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A unit vector parallel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spheres at the instant of collision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185761"/>
              </a:xfrm>
              <a:prstGeom prst="rect">
                <a:avLst/>
              </a:prstGeom>
              <a:blipFill>
                <a:blip r:embed="rId2"/>
                <a:stretch>
                  <a:fillRect l="-661" t="-292" r="-1488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05891" y="4765766"/>
                <a:ext cx="8382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891" y="4765766"/>
                <a:ext cx="838200" cy="3331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18513" y="120178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9131" y="121562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685211" y="2037805"/>
            <a:ext cx="32570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0" y="1776547"/>
            <a:ext cx="100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Line of </a:t>
            </a:r>
            <a:r>
              <a:rPr lang="en-US" sz="1400" dirty="0" err="1">
                <a:latin typeface="Comic Sans MS" panose="030F0702030302020204" pitchFamily="66" charset="0"/>
              </a:rPr>
              <a:t>centres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630091" y="2035628"/>
            <a:ext cx="635725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39691" y="2035628"/>
            <a:ext cx="635725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6261464" y="1532709"/>
            <a:ext cx="1018902" cy="101890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5229499" y="1554479"/>
            <a:ext cx="1018902" cy="101890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512525" y="174171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44788" y="173736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35978" y="2865120"/>
            <a:ext cx="53296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 that the impulse acts along the line of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centres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if we can find a vector for the impulse, we can find the direction of the line of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centres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 that impulse is equal to change in momentum…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23507" y="4720045"/>
                <a:ext cx="12440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07" y="4720045"/>
                <a:ext cx="1244059" cy="246221"/>
              </a:xfrm>
              <a:prstGeom prst="rect">
                <a:avLst/>
              </a:prstGeom>
              <a:blipFill>
                <a:blip r:embed="rId12"/>
                <a:stretch>
                  <a:fillRect l="-2927" r="-146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027716" y="4288971"/>
            <a:ext cx="1319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Impulse on A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10444" y="5151120"/>
                <a:ext cx="27256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)−(2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444" y="5151120"/>
                <a:ext cx="2725683" cy="246221"/>
              </a:xfrm>
              <a:prstGeom prst="rect">
                <a:avLst/>
              </a:prstGeom>
              <a:blipFill>
                <a:blip r:embed="rId13"/>
                <a:stretch>
                  <a:fillRect l="-1119" r="-22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06089" y="5590903"/>
                <a:ext cx="13915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089" y="5590903"/>
                <a:ext cx="1391535" cy="246221"/>
              </a:xfrm>
              <a:prstGeom prst="rect">
                <a:avLst/>
              </a:prstGeom>
              <a:blipFill>
                <a:blip r:embed="rId14"/>
                <a:stretch>
                  <a:fillRect l="-2632" r="-3509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19152" y="6039395"/>
                <a:ext cx="12528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2" y="6039395"/>
                <a:ext cx="1252843" cy="246221"/>
              </a:xfrm>
              <a:prstGeom prst="rect">
                <a:avLst/>
              </a:prstGeom>
              <a:blipFill>
                <a:blip r:embed="rId15"/>
                <a:stretch>
                  <a:fillRect l="-3902" r="-585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751320" y="489204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927667" y="4924697"/>
            <a:ext cx="120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US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6712131" y="5314405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940731" y="539060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US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5445034" y="5771605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673634" y="584780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US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05943" y="6400800"/>
                <a:ext cx="4104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line of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in the direction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3" y="6400800"/>
                <a:ext cx="4104393" cy="307777"/>
              </a:xfrm>
              <a:prstGeom prst="rect">
                <a:avLst/>
              </a:prstGeom>
              <a:blipFill>
                <a:blip r:embed="rId16"/>
                <a:stretch>
                  <a:fillRect l="-44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5" grpId="0" animBg="1"/>
      <p:bldP spid="26" grpId="0" animBg="1"/>
      <p:bldP spid="27" grpId="0"/>
      <p:bldP spid="29" grpId="0"/>
      <p:bldP spid="5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588" y="1576251"/>
            <a:ext cx="36837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the oblique impact of two smooth spheres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An oblique impact between two spheres is when the two are not travelling along the same straight line (as you saw in the previous chapter)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25392" y="5495108"/>
            <a:ext cx="1018902" cy="101890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30487" y="4737464"/>
            <a:ext cx="1018905" cy="12540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73733" y="648866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8475" y="387966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001" y="3632321"/>
            <a:ext cx="114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 collision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50853" y="3521265"/>
            <a:ext cx="9248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Moment of collision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2541426" y="4210595"/>
            <a:ext cx="1018902" cy="101890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236822" y="381435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96149" y="516061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303520" y="4650377"/>
            <a:ext cx="32570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38309" y="4389119"/>
            <a:ext cx="100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Line of </a:t>
            </a:r>
            <a:r>
              <a:rPr lang="en-US" sz="1400" dirty="0" err="1">
                <a:latin typeface="Comic Sans MS" panose="030F0702030302020204" pitchFamily="66" charset="0"/>
              </a:rPr>
              <a:t>centres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248400" y="4648200"/>
            <a:ext cx="635725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58000" y="4648200"/>
            <a:ext cx="635725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6879773" y="4145281"/>
            <a:ext cx="1018902" cy="101890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5847808" y="4167051"/>
            <a:ext cx="1018902" cy="101890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130834" y="435428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63097" y="4349932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85476" y="2385956"/>
            <a:ext cx="27519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impulses on each sphere act along the ‘line of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’, a line connecting the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the spheres at the moment of impact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040843" y="4740676"/>
            <a:ext cx="6723" cy="1261182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029810" y="4759911"/>
            <a:ext cx="1004656" cy="739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80227" y="5357674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227" y="5357674"/>
                <a:ext cx="599395" cy="215444"/>
              </a:xfrm>
              <a:prstGeom prst="rect">
                <a:avLst/>
              </a:prstGeom>
              <a:blipFill>
                <a:blip r:embed="rId2"/>
                <a:stretch>
                  <a:fillRect l="-6061" r="-101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1722268" y="4199138"/>
            <a:ext cx="914400" cy="914400"/>
          </a:xfrm>
          <a:prstGeom prst="arc">
            <a:avLst>
              <a:gd name="adj1" fmla="val 8198268"/>
              <a:gd name="adj2" fmla="val 100345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02312" y="4453631"/>
                <a:ext cx="1061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312" y="4453631"/>
                <a:ext cx="1061060" cy="215444"/>
              </a:xfrm>
              <a:prstGeom prst="rect">
                <a:avLst/>
              </a:prstGeom>
              <a:blipFill>
                <a:blip r:embed="rId3"/>
                <a:stretch>
                  <a:fillRect l="-3448" r="-5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5103180"/>
                <a:ext cx="10402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03180"/>
                <a:ext cx="1040221" cy="215444"/>
              </a:xfrm>
              <a:prstGeom prst="rect">
                <a:avLst/>
              </a:prstGeom>
              <a:blipFill>
                <a:blip r:embed="rId4"/>
                <a:stretch>
                  <a:fillRect l="-3509" r="-58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812612" y="5760951"/>
            <a:ext cx="2883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initial velocity can be split into its component parts, parallel and perpendicular to the ‘line of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centres’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368925" y="3392750"/>
            <a:ext cx="6723" cy="1261182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328082" y="3755254"/>
                <a:ext cx="10402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82" y="3755254"/>
                <a:ext cx="1040221" cy="215444"/>
              </a:xfrm>
              <a:prstGeom prst="rect">
                <a:avLst/>
              </a:prstGeom>
              <a:blipFill>
                <a:blip r:embed="rId4"/>
                <a:stretch>
                  <a:fillRect l="-3509" r="-58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V="1">
            <a:off x="6366938" y="4662467"/>
            <a:ext cx="575569" cy="148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96516" y="1615078"/>
            <a:ext cx="5032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sphere A is moving toward sphere B, which is stationary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85532" y="4845728"/>
                <a:ext cx="2959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532" y="4845728"/>
                <a:ext cx="295978" cy="220253"/>
              </a:xfrm>
              <a:prstGeom prst="rect">
                <a:avLst/>
              </a:prstGeom>
              <a:blipFill>
                <a:blip r:embed="rId5"/>
                <a:stretch>
                  <a:fillRect l="-14583" t="-2778" r="-416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272794" y="4696498"/>
                <a:ext cx="6030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794" y="4696498"/>
                <a:ext cx="603049" cy="215444"/>
              </a:xfrm>
              <a:prstGeom prst="rect">
                <a:avLst/>
              </a:prstGeom>
              <a:blipFill>
                <a:blip r:embed="rId6"/>
                <a:stretch>
                  <a:fillRect l="-3030" r="-2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123180" y="5524425"/>
            <a:ext cx="3681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perpendicular component will remain unchanged by the impact (similar to when the sphere bounces off a wall), but the parallel part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will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be affected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8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5" grpId="0"/>
      <p:bldP spid="20" grpId="0" animBg="1"/>
      <p:bldP spid="22" grpId="0"/>
      <p:bldP spid="25" grpId="0"/>
      <p:bldP spid="29" grpId="0"/>
      <p:bldP spid="23" grpId="0" animBg="1"/>
      <p:bldP spid="24" grpId="0" animBg="1"/>
      <p:bldP spid="33" grpId="0"/>
      <p:bldP spid="33" grpId="1"/>
      <p:bldP spid="34" grpId="0"/>
      <p:bldP spid="34" grpId="1"/>
      <p:bldP spid="35" grpId="0"/>
      <p:bldP spid="35" grpId="1"/>
      <p:bldP spid="42" grpId="0"/>
      <p:bldP spid="43" grpId="0" animBg="1"/>
      <p:bldP spid="44" grpId="0"/>
      <p:bldP spid="45" grpId="0"/>
      <p:bldP spid="46" grpId="0"/>
      <p:bldP spid="49" grpId="0"/>
      <p:bldP spid="51" grpId="0"/>
      <p:bldP spid="52" grpId="0"/>
      <p:bldP spid="53" grpId="0"/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185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Two small smooth spheres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have equal radii. The mass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kg and the mass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kg. The spheres are moving on a smooth horizontal plane and they collide. Immediately before the collision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Immediately after the collision the velocity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A unit vector parallel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spheres at the instant of collision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185761"/>
              </a:xfrm>
              <a:prstGeom prst="rect">
                <a:avLst/>
              </a:prstGeom>
              <a:blipFill>
                <a:blip r:embed="rId2"/>
                <a:stretch>
                  <a:fillRect l="-661" t="-292" r="-1488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05891" y="4765766"/>
                <a:ext cx="8382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891" y="4765766"/>
                <a:ext cx="838200" cy="3331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45281" y="1584960"/>
                <a:ext cx="46728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line of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centres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in the direction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1" y="1584960"/>
                <a:ext cx="4672882" cy="338554"/>
              </a:xfrm>
              <a:prstGeom prst="rect">
                <a:avLst/>
              </a:prstGeom>
              <a:blipFill>
                <a:blip r:embed="rId12"/>
                <a:stretch>
                  <a:fillRect l="-652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4424249" y="2775243"/>
            <a:ext cx="1441269" cy="2177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027318" y="2463912"/>
                <a:ext cx="20247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318" y="2463912"/>
                <a:ext cx="202474" cy="215444"/>
              </a:xfrm>
              <a:prstGeom prst="rect">
                <a:avLst/>
              </a:prstGeom>
              <a:blipFill>
                <a:blip r:embed="rId13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904707" y="3302112"/>
                <a:ext cx="23077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707" y="3302112"/>
                <a:ext cx="230777" cy="215444"/>
              </a:xfrm>
              <a:prstGeom prst="rect">
                <a:avLst/>
              </a:prstGeom>
              <a:blipFill>
                <a:blip r:embed="rId14"/>
                <a:stretch>
                  <a:fillRect l="-270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rot="5400000" flipV="1">
            <a:off x="5125289" y="3493700"/>
            <a:ext cx="1441269" cy="2177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417718" y="2781775"/>
            <a:ext cx="1421674" cy="14303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A4AEE5C-AC04-4A96-A141-1E534C9DD7E6}"/>
                  </a:ext>
                </a:extLst>
              </p:cNvPr>
              <p:cNvSpPr txBox="1"/>
              <p:nvPr/>
            </p:nvSpPr>
            <p:spPr>
              <a:xfrm>
                <a:off x="4798380" y="3484485"/>
                <a:ext cx="257378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A4AEE5C-AC04-4A96-A141-1E534C9DD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380" y="3484485"/>
                <a:ext cx="257378" cy="240835"/>
              </a:xfrm>
              <a:prstGeom prst="rect">
                <a:avLst/>
              </a:prstGeom>
              <a:blipFill>
                <a:blip r:embed="rId15"/>
                <a:stretch>
                  <a:fillRect r="-14286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31">
            <a:extLst>
              <a:ext uri="{FF2B5EF4-FFF2-40B4-BE49-F238E27FC236}">
                <a16:creationId xmlns:a16="http://schemas.microsoft.com/office/drawing/2014/main" id="{9729EEEE-A826-447A-8D7E-AAD292B9B525}"/>
              </a:ext>
            </a:extLst>
          </p:cNvPr>
          <p:cNvCxnSpPr/>
          <p:nvPr/>
        </p:nvCxnSpPr>
        <p:spPr>
          <a:xfrm flipV="1">
            <a:off x="6946987" y="2794478"/>
            <a:ext cx="1441269" cy="2177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3">
                <a:extLst>
                  <a:ext uri="{FF2B5EF4-FFF2-40B4-BE49-F238E27FC236}">
                    <a16:creationId xmlns:a16="http://schemas.microsoft.com/office/drawing/2014/main" id="{5BD117A6-8176-443B-9297-AF37A8647DF6}"/>
                  </a:ext>
                </a:extLst>
              </p:cNvPr>
              <p:cNvSpPr txBox="1"/>
              <p:nvPr/>
            </p:nvSpPr>
            <p:spPr>
              <a:xfrm>
                <a:off x="7558934" y="2252328"/>
                <a:ext cx="202474" cy="4449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43">
                <a:extLst>
                  <a:ext uri="{FF2B5EF4-FFF2-40B4-BE49-F238E27FC236}">
                    <a16:creationId xmlns:a16="http://schemas.microsoft.com/office/drawing/2014/main" id="{5BD117A6-8176-443B-9297-AF37A8647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934" y="2252328"/>
                <a:ext cx="202474" cy="444994"/>
              </a:xfrm>
              <a:prstGeom prst="rect">
                <a:avLst/>
              </a:prstGeom>
              <a:blipFill>
                <a:blip r:embed="rId16"/>
                <a:stretch>
                  <a:fillRect l="-3030" r="-78788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44">
                <a:extLst>
                  <a:ext uri="{FF2B5EF4-FFF2-40B4-BE49-F238E27FC236}">
                    <a16:creationId xmlns:a16="http://schemas.microsoft.com/office/drawing/2014/main" id="{C8E62CE1-0943-4D6E-96FE-67D6F95EFEDF}"/>
                  </a:ext>
                </a:extLst>
              </p:cNvPr>
              <p:cNvSpPr txBox="1"/>
              <p:nvPr/>
            </p:nvSpPr>
            <p:spPr>
              <a:xfrm>
                <a:off x="8462955" y="3294714"/>
                <a:ext cx="230777" cy="4449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44">
                <a:extLst>
                  <a:ext uri="{FF2B5EF4-FFF2-40B4-BE49-F238E27FC236}">
                    <a16:creationId xmlns:a16="http://schemas.microsoft.com/office/drawing/2014/main" id="{C8E62CE1-0943-4D6E-96FE-67D6F95EF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955" y="3294714"/>
                <a:ext cx="230777" cy="444994"/>
              </a:xfrm>
              <a:prstGeom prst="rect">
                <a:avLst/>
              </a:prstGeom>
              <a:blipFill>
                <a:blip r:embed="rId17"/>
                <a:stretch>
                  <a:fillRect l="-2632" r="-68421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45">
            <a:extLst>
              <a:ext uri="{FF2B5EF4-FFF2-40B4-BE49-F238E27FC236}">
                <a16:creationId xmlns:a16="http://schemas.microsoft.com/office/drawing/2014/main" id="{907870ED-F9D1-40EA-B676-9C2A61CA3FC9}"/>
              </a:ext>
            </a:extLst>
          </p:cNvPr>
          <p:cNvCxnSpPr/>
          <p:nvPr/>
        </p:nvCxnSpPr>
        <p:spPr>
          <a:xfrm rot="5400000" flipV="1">
            <a:off x="7648027" y="3512935"/>
            <a:ext cx="1441269" cy="2177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46">
            <a:extLst>
              <a:ext uri="{FF2B5EF4-FFF2-40B4-BE49-F238E27FC236}">
                <a16:creationId xmlns:a16="http://schemas.microsoft.com/office/drawing/2014/main" id="{090A5910-1581-42B9-8C2E-E2D8E208EFA9}"/>
              </a:ext>
            </a:extLst>
          </p:cNvPr>
          <p:cNvCxnSpPr/>
          <p:nvPr/>
        </p:nvCxnSpPr>
        <p:spPr>
          <a:xfrm>
            <a:off x="6940456" y="2801010"/>
            <a:ext cx="1421674" cy="14303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0EB4AD7-8A38-42B8-988E-C8F9ADFC29B5}"/>
                  </a:ext>
                </a:extLst>
              </p:cNvPr>
              <p:cNvSpPr txBox="1"/>
              <p:nvPr/>
            </p:nvSpPr>
            <p:spPr>
              <a:xfrm>
                <a:off x="7454283" y="3521476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0EB4AD7-8A38-42B8-988E-C8F9ADFC2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283" y="3521476"/>
                <a:ext cx="139462" cy="215444"/>
              </a:xfrm>
              <a:prstGeom prst="rect">
                <a:avLst/>
              </a:prstGeom>
              <a:blipFill>
                <a:blip r:embed="rId18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E92082A-5850-450E-83A1-AFCE4068EBA3}"/>
                  </a:ext>
                </a:extLst>
              </p:cNvPr>
              <p:cNvSpPr txBox="1"/>
              <p:nvPr/>
            </p:nvSpPr>
            <p:spPr>
              <a:xfrm>
                <a:off x="4651899" y="4607510"/>
                <a:ext cx="3826276" cy="553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each side by the magnitude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 to find a parallel unit vector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E92082A-5850-450E-83A1-AFCE4068E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99" y="4607510"/>
                <a:ext cx="3826276" cy="553485"/>
              </a:xfrm>
              <a:prstGeom prst="rect">
                <a:avLst/>
              </a:prstGeom>
              <a:blipFill>
                <a:blip r:embed="rId19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5">
            <a:extLst>
              <a:ext uri="{FF2B5EF4-FFF2-40B4-BE49-F238E27FC236}">
                <a16:creationId xmlns:a16="http://schemas.microsoft.com/office/drawing/2014/main" id="{DB1F7B3D-A7F8-4CE1-B6F3-560A814611FD}"/>
              </a:ext>
            </a:extLst>
          </p:cNvPr>
          <p:cNvSpPr/>
          <p:nvPr/>
        </p:nvSpPr>
        <p:spPr>
          <a:xfrm rot="16200000" flipH="1">
            <a:off x="6338285" y="3233322"/>
            <a:ext cx="490491" cy="2120283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">
                <a:extLst>
                  <a:ext uri="{FF2B5EF4-FFF2-40B4-BE49-F238E27FC236}">
                    <a16:creationId xmlns:a16="http://schemas.microsoft.com/office/drawing/2014/main" id="{67970DDA-67B7-429D-BCB8-A03CA480E5E0}"/>
                  </a:ext>
                </a:extLst>
              </p:cNvPr>
              <p:cNvSpPr txBox="1"/>
              <p:nvPr/>
            </p:nvSpPr>
            <p:spPr>
              <a:xfrm>
                <a:off x="4279293" y="5341694"/>
                <a:ext cx="4475905" cy="96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unit vector parallel to the line of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is: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5">
                <a:extLst>
                  <a:ext uri="{FF2B5EF4-FFF2-40B4-BE49-F238E27FC236}">
                    <a16:creationId xmlns:a16="http://schemas.microsoft.com/office/drawing/2014/main" id="{67970DDA-67B7-429D-BCB8-A03CA480E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293" y="5341694"/>
                <a:ext cx="4475905" cy="968214"/>
              </a:xfrm>
              <a:prstGeom prst="rect">
                <a:avLst/>
              </a:prstGeom>
              <a:blipFill>
                <a:blip r:embed="rId20"/>
                <a:stretch>
                  <a:fillRect l="-409" t="-6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3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4" grpId="0"/>
      <p:bldP spid="45" grpId="0"/>
      <p:bldP spid="5" grpId="0"/>
      <p:bldP spid="17" grpId="0"/>
      <p:bldP spid="18" grpId="0"/>
      <p:bldP spid="21" grpId="0"/>
      <p:bldP spid="8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A, of mass 2kg and moving with speed 6ms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collides obliquely with a smooth sphere B of mass 4kg. Just before the impact B is stationary and the velocity of A makes an angle of 60˚ with the lines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two spheres.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magnitudes and directions of the velocities of A and B immediately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blipFill>
                <a:blip r:embed="rId2"/>
                <a:stretch>
                  <a:fillRect t="-382" r="-1322" b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4975785"/>
                <a:ext cx="3653246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these questions you should always start by drawing ‘before’ and ‘after’ diagrams…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You will then need to use two formulae you already know, to find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975785"/>
                <a:ext cx="3653246" cy="1600438"/>
              </a:xfrm>
              <a:prstGeom prst="rect">
                <a:avLst/>
              </a:prstGeom>
              <a:blipFill>
                <a:blip r:embed="rId3"/>
                <a:stretch>
                  <a:fillRect t="-760" r="-1336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43400" y="19812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86400" y="1981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4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5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0" y="198120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1000" y="198120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6"/>
                <a:stretch>
                  <a:fillRect l="-14634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blipFill>
                <a:blip r:embed="rId7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5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8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9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1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14800" y="45720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572000"/>
                <a:ext cx="258192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810000" y="3352800"/>
            <a:ext cx="5257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only need to consider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parallel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velocities here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reason is that the perpendicular component is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identical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in both situations for both particles, so it would be cancelled out if we put it into the equations anyway!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886200" y="5029200"/>
                <a:ext cx="3048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+(4)(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3048000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blipFill>
                <a:blip r:embed="rId14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blipFill>
                <a:blip r:embed="rId15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blipFill>
                <a:blip r:embed="rId16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blipFill>
                <a:blip r:embed="rId17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486400"/>
                <a:ext cx="1828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60=2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86400"/>
                <a:ext cx="1828800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29200" y="59436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943600"/>
                <a:ext cx="137160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953000" y="64008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400800"/>
                <a:ext cx="144780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705600" y="4800600"/>
            <a:ext cx="253301" cy="378825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934200" y="4800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6705600" y="5257800"/>
            <a:ext cx="253301" cy="378825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172200" y="5715000"/>
            <a:ext cx="253301" cy="378825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6172200" y="6172200"/>
            <a:ext cx="253301" cy="378825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934200" y="5334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00800" y="5715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Cos60 = 0.5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008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486400" y="29718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71800"/>
                <a:ext cx="144780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12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1" grpId="0"/>
      <p:bldP spid="14" grpId="0" animBg="1"/>
      <p:bldP spid="15" grpId="0" animBg="1"/>
      <p:bldP spid="16" grpId="0" animBg="1"/>
      <p:bldP spid="17" grpId="0"/>
      <p:bldP spid="23" grpId="0"/>
      <p:bldP spid="24" grpId="0"/>
      <p:bldP spid="32" grpId="0"/>
      <p:bldP spid="33" grpId="0"/>
      <p:bldP spid="35" grpId="0"/>
      <p:bldP spid="40" grpId="0"/>
      <p:bldP spid="43" grpId="0"/>
      <p:bldP spid="44" grpId="0"/>
      <p:bldP spid="48" grpId="0"/>
      <p:bldP spid="51" grpId="0"/>
      <p:bldP spid="52" grpId="0"/>
      <p:bldP spid="5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A, of mass 2kg and moving with speed 6ms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collides obliquely with a smooth sphere B of mass 4kg. Just before the impact B is stationary and the velocity of A makes an angle of 60˚ with the lines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two spheres.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magnitudes and directions of the velocities of A and B immediately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blipFill>
                <a:blip r:embed="rId2"/>
                <a:stretch>
                  <a:fillRect t="-382" r="-1322" b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43400" y="19812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86400" y="1981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3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4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0" y="198120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1000" y="198120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5"/>
                <a:stretch>
                  <a:fillRect l="-14634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blipFill>
                <a:blip r:embed="rId6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4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7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8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blipFill>
                <a:blip r:embed="rId11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blipFill>
                <a:blip r:embed="rId12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blipFill>
                <a:blip r:embed="rId13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blipFill>
                <a:blip r:embed="rId14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486400" y="29718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71800"/>
                <a:ext cx="144780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14800" y="3505200"/>
                <a:ext cx="3198376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3198376" cy="539635"/>
              </a:xfrm>
              <a:prstGeom prst="rect">
                <a:avLst/>
              </a:prstGeom>
              <a:blipFill>
                <a:blip r:embed="rId16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4114800"/>
                <a:ext cx="1119602" cy="497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4800"/>
                <a:ext cx="1119602" cy="4971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657600" y="4800600"/>
                <a:ext cx="16747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60=4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00600"/>
                <a:ext cx="1674754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114800" y="5334000"/>
                <a:ext cx="1213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34000"/>
                <a:ext cx="1213089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7162801" y="3810000"/>
            <a:ext cx="2286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7315200" y="3657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(consider directions if needed)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5181600" y="4419600"/>
            <a:ext cx="2286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5181600" y="4953000"/>
            <a:ext cx="2286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5334000" y="449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Cross-multiply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34000" y="5029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Cos60 = 0.5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858000" y="2971800"/>
                <a:ext cx="1213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213089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1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74" grpId="0"/>
      <p:bldP spid="75" grpId="0"/>
      <p:bldP spid="77" grpId="0" animBg="1"/>
      <p:bldP spid="78" grpId="0"/>
      <p:bldP spid="79" grpId="0" animBg="1"/>
      <p:bldP spid="80" grpId="0" animBg="1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A, of mass 2kg and moving with speed 6ms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collides obliquely with a smooth sphere B of mass 4kg. Just before the impact B is stationary and the velocity of A makes an angle of 60˚ with the lines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two spheres.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magnitudes and directions of the velocities of A and B immediately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blipFill>
                <a:blip r:embed="rId2"/>
                <a:stretch>
                  <a:fillRect t="-382" r="-1322" b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43400" y="19812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86400" y="1981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3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4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0" y="198120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1000" y="198120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5"/>
                <a:stretch>
                  <a:fillRect l="-14634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blipFill>
                <a:blip r:embed="rId6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4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7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8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blipFill>
                <a:blip r:embed="rId11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blipFill>
                <a:blip r:embed="rId12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blipFill>
                <a:blip r:embed="rId13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blipFill>
                <a:blip r:embed="rId14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486400" y="29718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71800"/>
                <a:ext cx="144780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858000" y="2971800"/>
                <a:ext cx="1213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21308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14800" y="36576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137160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4038600"/>
                <a:ext cx="1213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038600"/>
                <a:ext cx="121308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019800" y="36576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657600"/>
                <a:ext cx="1371600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Arrow Connector 61"/>
          <p:cNvCxnSpPr/>
          <p:nvPr/>
        </p:nvCxnSpPr>
        <p:spPr>
          <a:xfrm>
            <a:off x="5410200" y="3810000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86400" y="3505200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67200" y="4648200"/>
                <a:ext cx="760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760978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6553200" y="350520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38600" y="4038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10000" y="4648200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1 - 2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14800" y="5029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029200"/>
                <a:ext cx="83820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4876800" y="48006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105400" y="4876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14800" y="5410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1.2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10200"/>
                <a:ext cx="83820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4876800" y="5257800"/>
            <a:ext cx="228600" cy="3810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953000" y="52578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to find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GB" sz="12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257800"/>
                <a:ext cx="914400" cy="461665"/>
              </a:xfrm>
              <a:prstGeom prst="rect">
                <a:avLst/>
              </a:prstGeom>
              <a:blipFill>
                <a:blip r:embed="rId22"/>
                <a:stretch>
                  <a:fillRect t="-1333" b="-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543800" y="2133600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133600"/>
                <a:ext cx="275717" cy="215444"/>
              </a:xfrm>
              <a:prstGeom prst="rect">
                <a:avLst/>
              </a:prstGeom>
              <a:blipFill>
                <a:blip r:embed="rId23"/>
                <a:stretch>
                  <a:fillRect l="-15556" r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8763000" y="2133600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0" y="2133600"/>
                <a:ext cx="275717" cy="215444"/>
              </a:xfrm>
              <a:prstGeom prst="rect">
                <a:avLst/>
              </a:prstGeom>
              <a:blipFill>
                <a:blip r:embed="rId24"/>
                <a:stretch>
                  <a:fillRect l="-15556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  <p:bldP spid="49" grpId="0"/>
      <p:bldP spid="50" grpId="0"/>
      <p:bldP spid="56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/>
      <p:bldP spid="71" grpId="0"/>
      <p:bldP spid="72" grpId="0" animBg="1"/>
      <p:bldP spid="76" grpId="0"/>
      <p:bldP spid="84" grpId="0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343400" y="4648200"/>
                <a:ext cx="2286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648200"/>
                <a:ext cx="228600" cy="184666"/>
              </a:xfrm>
              <a:prstGeom prst="rect">
                <a:avLst/>
              </a:prstGeom>
              <a:blipFill>
                <a:blip r:embed="rId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543800" y="2133600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133600"/>
                <a:ext cx="275717" cy="215444"/>
              </a:xfrm>
              <a:prstGeom prst="rect">
                <a:avLst/>
              </a:prstGeom>
              <a:blipFill>
                <a:blip r:embed="rId3"/>
                <a:stretch>
                  <a:fillRect l="-15556" r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8763000" y="2133600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0" y="2133600"/>
                <a:ext cx="275717" cy="215444"/>
              </a:xfrm>
              <a:prstGeom prst="rect">
                <a:avLst/>
              </a:prstGeom>
              <a:blipFill>
                <a:blip r:embed="rId4"/>
                <a:stretch>
                  <a:fillRect l="-15556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A, of mass 2kg and moving with speed 6ms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collides obliquely with a smooth sphere B of mass 4kg. Just before the impact B is stationary and the velocity of A makes an angle of 60˚ with the lines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two spheres.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magnitudes and directions of the velocities of A and B immediately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blipFill>
                <a:blip r:embed="rId5"/>
                <a:stretch>
                  <a:fillRect t="-382" r="-1322" b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43400" y="19812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86400" y="1981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6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7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0" y="198120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1000" y="198120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8"/>
                <a:stretch>
                  <a:fillRect l="-14634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blipFill>
                <a:blip r:embed="rId9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7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1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blipFill>
                <a:blip r:embed="rId12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blipFill>
                <a:blip r:embed="rId13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blipFill>
                <a:blip r:embed="rId14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blipFill>
                <a:blip r:embed="rId15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62400" y="3505200"/>
            <a:ext cx="3076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Velocity of sphere A after impact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43400" y="4876800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76800"/>
                <a:ext cx="275717" cy="215444"/>
              </a:xfrm>
              <a:prstGeom prst="rect">
                <a:avLst/>
              </a:prstGeom>
              <a:blipFill>
                <a:blip r:embed="rId16"/>
                <a:stretch>
                  <a:fillRect l="-15556" r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V="1">
            <a:off x="4191000" y="41148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 rot="16200000">
                <a:off x="3779979" y="42210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4221022"/>
                <a:ext cx="580287" cy="215444"/>
              </a:xfrm>
              <a:prstGeom prst="rect">
                <a:avLst/>
              </a:prstGeom>
              <a:blipFill>
                <a:blip r:embed="rId17"/>
                <a:stretch>
                  <a:fillRect t="-7368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4191000" y="48768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724400" y="4114800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 rot="16200000">
                <a:off x="4618179" y="4221021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618179" y="4221021"/>
                <a:ext cx="580287" cy="215444"/>
              </a:xfrm>
              <a:prstGeom prst="rect">
                <a:avLst/>
              </a:prstGeom>
              <a:blipFill>
                <a:blip r:embed="rId17"/>
                <a:stretch>
                  <a:fillRect t="-7368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V="1">
            <a:off x="4191000" y="4114800"/>
            <a:ext cx="5334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0200" y="4114800"/>
            <a:ext cx="2743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need to find the resultant of the parallel and perpendicular components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14600" y="5334000"/>
                <a:ext cx="1862818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0.5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334000"/>
                <a:ext cx="1862818" cy="298159"/>
              </a:xfrm>
              <a:prstGeom prst="rect">
                <a:avLst/>
              </a:prstGeom>
              <a:blipFill>
                <a:blip r:embed="rId18"/>
                <a:stretch>
                  <a:fillRect r="-328"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819400" y="5867400"/>
                <a:ext cx="1314719" cy="727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109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867400"/>
                <a:ext cx="1314719" cy="72750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57800" y="5257800"/>
                <a:ext cx="1447800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257800"/>
                <a:ext cx="1447800" cy="46262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3505200" y="4495800"/>
            <a:ext cx="914400" cy="914400"/>
          </a:xfrm>
          <a:prstGeom prst="arc">
            <a:avLst>
              <a:gd name="adj1" fmla="val 19274222"/>
              <a:gd name="adj2" fmla="val 210154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562600" y="5943600"/>
                <a:ext cx="990600" cy="251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=84.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943600"/>
                <a:ext cx="990600" cy="251800"/>
              </a:xfrm>
              <a:prstGeom prst="rect">
                <a:avLst/>
              </a:prstGeom>
              <a:blipFill>
                <a:blip r:embed="rId21"/>
                <a:stretch>
                  <a:fillRect l="-123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086600" y="5181600"/>
                <a:ext cx="1981200" cy="1177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velocity of A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109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at an angle of 84.5˚ </a:t>
                </a:r>
                <a:r>
                  <a:rPr lang="en-GB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above the line of centres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181600"/>
                <a:ext cx="1981200" cy="1177053"/>
              </a:xfrm>
              <a:prstGeom prst="rect">
                <a:avLst/>
              </a:prstGeom>
              <a:blipFill>
                <a:blip r:embed="rId22"/>
                <a:stretch>
                  <a:fillRect t="-1036" r="-3077" b="-4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4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/>
      <p:bldP spid="37" grpId="0"/>
      <p:bldP spid="39" grpId="0"/>
      <p:bldP spid="39" grpId="1"/>
      <p:bldP spid="48" grpId="0"/>
      <p:bldP spid="10" grpId="0"/>
      <p:bldP spid="12" grpId="0"/>
      <p:bldP spid="54" grpId="0"/>
      <p:bldP spid="55" grpId="0"/>
      <p:bldP spid="56" grpId="0" animBg="1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543800" y="2133600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133600"/>
                <a:ext cx="275717" cy="215444"/>
              </a:xfrm>
              <a:prstGeom prst="rect">
                <a:avLst/>
              </a:prstGeom>
              <a:blipFill>
                <a:blip r:embed="rId2"/>
                <a:stretch>
                  <a:fillRect l="-15556" r="-15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8763000" y="2133600"/>
                <a:ext cx="2757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0" y="2133600"/>
                <a:ext cx="275717" cy="215444"/>
              </a:xfrm>
              <a:prstGeom prst="rect">
                <a:avLst/>
              </a:prstGeom>
              <a:blipFill>
                <a:blip r:embed="rId3"/>
                <a:stretch>
                  <a:fillRect l="-15556" r="-1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A, of mass 2kg and moving with speed 6ms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collides obliquely with a smooth sphere B of mass 4kg. Just before the impact B is stationary and the velocity of A makes an angle of 60˚ with the lines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of the two spheres.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magnitudes and directions of the velocities of A and B immediately after the impact.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197286"/>
              </a:xfrm>
              <a:prstGeom prst="rect">
                <a:avLst/>
              </a:prstGeom>
              <a:blipFill>
                <a:blip r:embed="rId4"/>
                <a:stretch>
                  <a:fillRect t="-382" r="-1322" b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43400" y="19812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86400" y="1981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5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6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0" y="1981201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1000" y="198120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7"/>
                <a:stretch>
                  <a:fillRect l="-14634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43201"/>
                <a:ext cx="599395" cy="215444"/>
              </a:xfrm>
              <a:prstGeom prst="rect">
                <a:avLst/>
              </a:prstGeom>
              <a:blipFill>
                <a:blip r:embed="rId8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6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14600"/>
                <a:ext cx="352532" cy="215444"/>
              </a:xfrm>
              <a:prstGeom prst="rect">
                <a:avLst/>
              </a:prstGeom>
              <a:blipFill>
                <a:blip r:embed="rId11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14600"/>
                <a:ext cx="352532" cy="215444"/>
              </a:xfrm>
              <a:prstGeom prst="rect">
                <a:avLst/>
              </a:prstGeom>
              <a:blipFill>
                <a:blip r:embed="rId12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514600"/>
                <a:ext cx="352532" cy="215444"/>
              </a:xfrm>
              <a:prstGeom prst="rect">
                <a:avLst/>
              </a:prstGeom>
              <a:blipFill>
                <a:blip r:embed="rId13"/>
                <a:stretch>
                  <a:fillRect l="-17544" r="-175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2514600"/>
                <a:ext cx="352532" cy="215444"/>
              </a:xfrm>
              <a:prstGeom prst="rect">
                <a:avLst/>
              </a:prstGeom>
              <a:blipFill>
                <a:blip r:embed="rId14"/>
                <a:stretch>
                  <a:fillRect l="-15517" r="-1551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62400" y="3505200"/>
            <a:ext cx="3005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Velocity of sphere B after impact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72000" y="3886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Sphere B will be travelling at 1.2ms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-1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along the line of </a:t>
            </a:r>
            <a:r>
              <a:rPr lang="en-US" sz="1400" u="sng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centres</a:t>
            </a:r>
            <a:endParaRPr lang="en-GB" sz="14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2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sphere A of mass 1kg collides with a small smooth sphere B of mass 2kg. Just before the impact A is moving with a speed of 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a direction of 45˚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B is moving with speed 3ms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at 60˚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. Given that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that the spheres collide,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in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magnitude of the impulse exerted on A by 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blipFill>
                <a:blip r:embed="rId2"/>
                <a:stretch>
                  <a:fillRect t="-300" r="-331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19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5626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11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12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13"/>
                <a:stretch>
                  <a:fillRect l="-17073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blipFill>
                <a:blip r:embed="rId14"/>
                <a:stretch>
                  <a:fillRect l="-6122" r="-204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15"/>
                <a:stretch>
                  <a:fillRect t="-6316" r="-5714" b="-7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16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17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5943600" y="23622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24600" y="23622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blipFill>
                <a:blip r:embed="rId18"/>
                <a:stretch>
                  <a:fillRect l="-6122" r="-510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943600" y="23622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342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72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blipFill>
                <a:blip r:embed="rId20"/>
                <a:stretch>
                  <a:fillRect l="-14634" t="-3333" r="-731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blipFill>
                <a:blip r:embed="rId21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458200" y="15240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228600" y="5638800"/>
            <a:ext cx="3653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Since the spheres will collide, draw the diagram in such a way that this will happen (the spheres should be initially moving together, not apart)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95800" y="3352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before, consider the parallel velocities and conservation of momentum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953000" y="38862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86200"/>
                <a:ext cx="2581924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733800" y="4419600"/>
                <a:ext cx="40488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+(2)(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419600"/>
                <a:ext cx="4048891" cy="307777"/>
              </a:xfrm>
              <a:prstGeom prst="rect">
                <a:avLst/>
              </a:prstGeom>
              <a:blipFill>
                <a:blip r:embed="rId2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410200" y="4953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953000"/>
                <a:ext cx="1676400" cy="33316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7696200" y="3810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values, being careful with the directions of the speeds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Arc 63"/>
          <p:cNvSpPr/>
          <p:nvPr/>
        </p:nvSpPr>
        <p:spPr>
          <a:xfrm>
            <a:off x="7543800" y="4648200"/>
            <a:ext cx="2286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7641265" y="4572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Simplify, using exact trig values if possible!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Arc 65"/>
          <p:cNvSpPr/>
          <p:nvPr/>
        </p:nvSpPr>
        <p:spPr>
          <a:xfrm>
            <a:off x="7543800" y="40386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334000" y="4419600"/>
            <a:ext cx="838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71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7" grpId="0"/>
      <p:bldP spid="18" grpId="0"/>
      <p:bldP spid="22" grpId="0"/>
      <p:bldP spid="24" grpId="0"/>
      <p:bldP spid="27" grpId="0"/>
      <p:bldP spid="28" grpId="0"/>
      <p:bldP spid="31" grpId="0"/>
      <p:bldP spid="40" grpId="0"/>
      <p:bldP spid="41" grpId="0"/>
      <p:bldP spid="46" grpId="0"/>
      <p:bldP spid="47" grpId="0"/>
      <p:bldP spid="48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 animBg="1"/>
      <p:bldP spid="65" grpId="0"/>
      <p:bldP spid="66" grpId="0" animBg="1"/>
      <p:bldP spid="49" grpId="0" animBg="1"/>
      <p:bldP spid="4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two smooth spheres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sphere A of mass 1kg collides with a small smooth sphere B of mass 2kg. Just before the impact A is moving with a speed of 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a direction of 45˚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B is moving with speed 3ms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400" dirty="0">
                    <a:latin typeface="Comic Sans MS" panose="030F0702030302020204" pitchFamily="66" charset="0"/>
                  </a:rPr>
                  <a:t> at 60˚ to the line of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centres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. Given that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that the spheres collide,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in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magnitude of the impulse exerted on A by 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59509"/>
              </a:xfrm>
              <a:prstGeom prst="rect">
                <a:avLst/>
              </a:prstGeom>
              <a:blipFill>
                <a:blip r:embed="rId2"/>
                <a:stretch>
                  <a:fillRect t="-300" r="-331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0355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345" y="32657"/>
                <a:ext cx="2766655" cy="475771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>
            <a:spLocks noChangeAspect="1"/>
          </p:cNvSpPr>
          <p:nvPr/>
        </p:nvSpPr>
        <p:spPr>
          <a:xfrm>
            <a:off x="4572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19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Before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1447800"/>
            <a:ext cx="78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After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715000" y="2133600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086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8229600" y="2133601"/>
            <a:ext cx="457200" cy="4572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5626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91000" y="2362200"/>
            <a:ext cx="609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91000" y="2362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133601"/>
                <a:ext cx="601126" cy="215444"/>
              </a:xfrm>
              <a:prstGeom prst="rect">
                <a:avLst/>
              </a:prstGeom>
              <a:blipFill>
                <a:blip r:embed="rId11"/>
                <a:stretch>
                  <a:fillRect l="-6061" r="-505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779979" y="2620822"/>
                <a:ext cx="580287" cy="215444"/>
              </a:xfrm>
              <a:prstGeom prst="rect">
                <a:avLst/>
              </a:prstGeom>
              <a:blipFill>
                <a:blip r:embed="rId12"/>
                <a:stretch>
                  <a:fillRect t="-6316" r="-5714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343400" y="2362200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438401"/>
                <a:ext cx="253274" cy="188834"/>
              </a:xfrm>
              <a:prstGeom prst="rect">
                <a:avLst/>
              </a:prstGeom>
              <a:blipFill>
                <a:blip r:embed="rId13"/>
                <a:stretch>
                  <a:fillRect l="-17073" r="-7317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4191000" y="2362201"/>
            <a:ext cx="623656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599395" cy="215444"/>
              </a:xfrm>
              <a:prstGeom prst="rect">
                <a:avLst/>
              </a:prstGeom>
              <a:blipFill>
                <a:blip r:embed="rId14"/>
                <a:stretch>
                  <a:fillRect l="-6122" r="-204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858000" y="2362201"/>
            <a:ext cx="2057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315200" y="1600201"/>
            <a:ext cx="0" cy="7620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04179" y="1706422"/>
                <a:ext cx="580287" cy="215444"/>
              </a:xfrm>
              <a:prstGeom prst="rect">
                <a:avLst/>
              </a:prstGeom>
              <a:blipFill>
                <a:blip r:embed="rId15"/>
                <a:stretch>
                  <a:fillRect t="-6316" r="-5714" b="-7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33601"/>
                <a:ext cx="143116" cy="215444"/>
              </a:xfrm>
              <a:prstGeom prst="rect">
                <a:avLst/>
              </a:prstGeom>
              <a:blipFill>
                <a:blip r:embed="rId16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15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8200" y="2362201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133601"/>
                <a:ext cx="178382" cy="215444"/>
              </a:xfrm>
              <a:prstGeom prst="rect">
                <a:avLst/>
              </a:prstGeom>
              <a:blipFill>
                <a:blip r:embed="rId17"/>
                <a:stretch>
                  <a:fillRect l="-13793" r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 flipV="1">
            <a:off x="5943600" y="23622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24600" y="23622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133600"/>
                <a:ext cx="601126" cy="215444"/>
              </a:xfrm>
              <a:prstGeom prst="rect">
                <a:avLst/>
              </a:prstGeom>
              <a:blipFill>
                <a:blip r:embed="rId18"/>
                <a:stretch>
                  <a:fillRect l="-6122" r="-510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18378" y="26970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943600" y="23622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342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7200" y="1905000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102" y="2514600"/>
                <a:ext cx="253274" cy="188834"/>
              </a:xfrm>
              <a:prstGeom prst="rect">
                <a:avLst/>
              </a:prstGeom>
              <a:blipFill>
                <a:blip r:embed="rId20"/>
                <a:stretch>
                  <a:fillRect l="-14634" t="-3333" r="-731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743200"/>
                <a:ext cx="599395" cy="215444"/>
              </a:xfrm>
              <a:prstGeom prst="rect">
                <a:avLst/>
              </a:prstGeom>
              <a:blipFill>
                <a:blip r:embed="rId21"/>
                <a:stretch>
                  <a:fillRect l="-6122" r="-102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8458200" y="1524000"/>
            <a:ext cx="0" cy="838200"/>
          </a:xfrm>
          <a:prstGeom prst="straightConnector1">
            <a:avLst/>
          </a:prstGeom>
          <a:ln w="3810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351978" y="1706422"/>
                <a:ext cx="580287" cy="215444"/>
              </a:xfrm>
              <a:prstGeom prst="rect">
                <a:avLst/>
              </a:prstGeom>
              <a:blipFill>
                <a:blip r:embed="rId19"/>
                <a:stretch>
                  <a:fillRect l="-5714" t="-6316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2667000"/>
                <a:ext cx="1676400" cy="3331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257800" y="3733800"/>
                <a:ext cx="2286000" cy="539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733800"/>
                <a:ext cx="2286000" cy="539635"/>
              </a:xfrm>
              <a:prstGeom prst="rect">
                <a:avLst/>
              </a:prstGeom>
              <a:blipFill>
                <a:blip r:embed="rId2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257800" y="4419600"/>
                <a:ext cx="1971271" cy="500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45+3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1971271" cy="500650"/>
              </a:xfrm>
              <a:prstGeom prst="rect">
                <a:avLst/>
              </a:prstGeom>
              <a:blipFill>
                <a:blip r:embed="rId2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810000" y="5181600"/>
                <a:ext cx="2698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45+3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81600"/>
                <a:ext cx="2698624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648200" y="5638800"/>
                <a:ext cx="19812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638800"/>
                <a:ext cx="1981200" cy="51424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7391400" y="4038600"/>
            <a:ext cx="228600" cy="6858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7543800" y="38100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– be careful with signs here (see methods in chapter 4 for a reminder!)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>
            <a:off x="7086600" y="47244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c 72"/>
          <p:cNvSpPr/>
          <p:nvPr/>
        </p:nvSpPr>
        <p:spPr>
          <a:xfrm>
            <a:off x="6477000" y="5334000"/>
            <a:ext cx="2286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7239000" y="4876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Cross multiply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53200" y="541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trig ratios to simplify if possible!</a:t>
            </a:r>
            <a:endParaRPr lang="en-GB" sz="12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048000"/>
                <a:ext cx="2057400" cy="51424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6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/>
      <p:bldP spid="68" grpId="0"/>
      <p:bldP spid="69" grpId="0"/>
      <p:bldP spid="70" grpId="0" animBg="1"/>
      <p:bldP spid="71" grpId="0"/>
      <p:bldP spid="72" grpId="0" animBg="1"/>
      <p:bldP spid="73" grpId="0" animBg="1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844B4F-C299-421C-A073-7A5841FB0D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AB275F-BBDA-4236-B94E-A41924969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36668-9FDA-43AA-8B9D-948DC0460359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6342</Words>
  <Application>Microsoft Office PowerPoint</Application>
  <PresentationFormat>On-screen Show (4:3)</PresentationFormat>
  <Paragraphs>652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Invite Engraved SF</vt:lpstr>
      <vt:lpstr>Wingdings</vt:lpstr>
      <vt:lpstr>Office Theme</vt:lpstr>
      <vt:lpstr>PowerPoint Presentation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Mr G Westwater (Staff)</cp:lastModifiedBy>
  <cp:revision>513</cp:revision>
  <dcterms:created xsi:type="dcterms:W3CDTF">2006-08-16T00:00:00Z</dcterms:created>
  <dcterms:modified xsi:type="dcterms:W3CDTF">2021-08-27T08:41:37Z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