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FFFF"/>
    <a:srgbClr val="CCFFCC"/>
    <a:srgbClr val="008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46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59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6DBAFD-6139-4B14-B314-4EF493ECBDA2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7FDDB1-CD23-4AAD-A321-451BD061CD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560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3000">
              <a:schemeClr val="accent6">
                <a:lumMod val="20000"/>
                <a:lumOff val="80000"/>
              </a:schemeClr>
            </a:gs>
            <a:gs pos="6000">
              <a:schemeClr val="accent6">
                <a:lumMod val="20000"/>
                <a:lumOff val="80000"/>
              </a:schemeClr>
            </a:gs>
            <a:gs pos="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70.png"/><Relationship Id="rId18" Type="http://schemas.openxmlformats.org/officeDocument/2006/relationships/image" Target="../media/image275.png"/><Relationship Id="rId26" Type="http://schemas.openxmlformats.org/officeDocument/2006/relationships/image" Target="../media/image289.png"/><Relationship Id="rId21" Type="http://schemas.openxmlformats.org/officeDocument/2006/relationships/image" Target="../media/image278.png"/><Relationship Id="rId12" Type="http://schemas.openxmlformats.org/officeDocument/2006/relationships/image" Target="../media/image269.png"/><Relationship Id="rId17" Type="http://schemas.openxmlformats.org/officeDocument/2006/relationships/image" Target="../media/image274.png"/><Relationship Id="rId25" Type="http://schemas.openxmlformats.org/officeDocument/2006/relationships/image" Target="../media/image288.png"/><Relationship Id="rId2" Type="http://schemas.openxmlformats.org/officeDocument/2006/relationships/image" Target="../media/image267.png"/><Relationship Id="rId16" Type="http://schemas.openxmlformats.org/officeDocument/2006/relationships/image" Target="../media/image273.png"/><Relationship Id="rId20" Type="http://schemas.openxmlformats.org/officeDocument/2006/relationships/image" Target="../media/image277.png"/><Relationship Id="rId29" Type="http://schemas.openxmlformats.org/officeDocument/2006/relationships/image" Target="../media/image292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68.png"/><Relationship Id="rId24" Type="http://schemas.openxmlformats.org/officeDocument/2006/relationships/image" Target="../media/image287.png"/><Relationship Id="rId32" Type="http://schemas.openxmlformats.org/officeDocument/2006/relationships/image" Target="../media/image295.png"/><Relationship Id="rId15" Type="http://schemas.openxmlformats.org/officeDocument/2006/relationships/image" Target="../media/image272.png"/><Relationship Id="rId23" Type="http://schemas.openxmlformats.org/officeDocument/2006/relationships/image" Target="../media/image286.png"/><Relationship Id="rId28" Type="http://schemas.openxmlformats.org/officeDocument/2006/relationships/image" Target="../media/image291.png"/><Relationship Id="rId10" Type="http://schemas.openxmlformats.org/officeDocument/2006/relationships/image" Target="../media/image236.png"/><Relationship Id="rId19" Type="http://schemas.openxmlformats.org/officeDocument/2006/relationships/image" Target="../media/image276.png"/><Relationship Id="rId31" Type="http://schemas.openxmlformats.org/officeDocument/2006/relationships/image" Target="../media/image294.png"/><Relationship Id="rId9" Type="http://schemas.openxmlformats.org/officeDocument/2006/relationships/image" Target="../media/image235.png"/><Relationship Id="rId14" Type="http://schemas.openxmlformats.org/officeDocument/2006/relationships/image" Target="../media/image271.png"/><Relationship Id="rId22" Type="http://schemas.openxmlformats.org/officeDocument/2006/relationships/image" Target="../media/image281.png"/><Relationship Id="rId27" Type="http://schemas.openxmlformats.org/officeDocument/2006/relationships/image" Target="../media/image290.png"/><Relationship Id="rId30" Type="http://schemas.openxmlformats.org/officeDocument/2006/relationships/image" Target="../media/image293.png"/></Relationships>
</file>

<file path=ppt/slides/_rels/slide1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70.png"/><Relationship Id="rId18" Type="http://schemas.openxmlformats.org/officeDocument/2006/relationships/image" Target="../media/image275.png"/><Relationship Id="rId26" Type="http://schemas.openxmlformats.org/officeDocument/2006/relationships/image" Target="../media/image296.png"/><Relationship Id="rId21" Type="http://schemas.openxmlformats.org/officeDocument/2006/relationships/image" Target="../media/image278.png"/><Relationship Id="rId12" Type="http://schemas.openxmlformats.org/officeDocument/2006/relationships/image" Target="../media/image269.png"/><Relationship Id="rId17" Type="http://schemas.openxmlformats.org/officeDocument/2006/relationships/image" Target="../media/image274.png"/><Relationship Id="rId25" Type="http://schemas.openxmlformats.org/officeDocument/2006/relationships/image" Target="../media/image295.png"/><Relationship Id="rId2" Type="http://schemas.openxmlformats.org/officeDocument/2006/relationships/image" Target="../media/image267.png"/><Relationship Id="rId16" Type="http://schemas.openxmlformats.org/officeDocument/2006/relationships/image" Target="../media/image273.png"/><Relationship Id="rId20" Type="http://schemas.openxmlformats.org/officeDocument/2006/relationships/image" Target="../media/image277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68.png"/><Relationship Id="rId24" Type="http://schemas.openxmlformats.org/officeDocument/2006/relationships/image" Target="../media/image293.png"/><Relationship Id="rId15" Type="http://schemas.openxmlformats.org/officeDocument/2006/relationships/image" Target="../media/image272.png"/><Relationship Id="rId23" Type="http://schemas.openxmlformats.org/officeDocument/2006/relationships/image" Target="../media/image286.png"/><Relationship Id="rId28" Type="http://schemas.openxmlformats.org/officeDocument/2006/relationships/image" Target="../media/image298.png"/><Relationship Id="rId10" Type="http://schemas.openxmlformats.org/officeDocument/2006/relationships/image" Target="../media/image236.png"/><Relationship Id="rId19" Type="http://schemas.openxmlformats.org/officeDocument/2006/relationships/image" Target="../media/image276.png"/><Relationship Id="rId9" Type="http://schemas.openxmlformats.org/officeDocument/2006/relationships/image" Target="../media/image235.png"/><Relationship Id="rId14" Type="http://schemas.openxmlformats.org/officeDocument/2006/relationships/image" Target="../media/image271.png"/><Relationship Id="rId22" Type="http://schemas.openxmlformats.org/officeDocument/2006/relationships/image" Target="../media/image281.png"/><Relationship Id="rId27" Type="http://schemas.openxmlformats.org/officeDocument/2006/relationships/image" Target="../media/image297.png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70.png"/><Relationship Id="rId18" Type="http://schemas.openxmlformats.org/officeDocument/2006/relationships/image" Target="../media/image275.png"/><Relationship Id="rId26" Type="http://schemas.openxmlformats.org/officeDocument/2006/relationships/image" Target="../media/image299.png"/><Relationship Id="rId21" Type="http://schemas.openxmlformats.org/officeDocument/2006/relationships/image" Target="../media/image278.png"/><Relationship Id="rId12" Type="http://schemas.openxmlformats.org/officeDocument/2006/relationships/image" Target="../media/image269.png"/><Relationship Id="rId17" Type="http://schemas.openxmlformats.org/officeDocument/2006/relationships/image" Target="../media/image274.png"/><Relationship Id="rId25" Type="http://schemas.openxmlformats.org/officeDocument/2006/relationships/image" Target="../media/image295.png"/><Relationship Id="rId2" Type="http://schemas.openxmlformats.org/officeDocument/2006/relationships/image" Target="../media/image267.png"/><Relationship Id="rId16" Type="http://schemas.openxmlformats.org/officeDocument/2006/relationships/image" Target="../media/image273.png"/><Relationship Id="rId20" Type="http://schemas.openxmlformats.org/officeDocument/2006/relationships/image" Target="../media/image277.png"/><Relationship Id="rId29" Type="http://schemas.openxmlformats.org/officeDocument/2006/relationships/image" Target="../media/image298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68.png"/><Relationship Id="rId24" Type="http://schemas.openxmlformats.org/officeDocument/2006/relationships/image" Target="../media/image293.png"/><Relationship Id="rId15" Type="http://schemas.openxmlformats.org/officeDocument/2006/relationships/image" Target="../media/image272.png"/><Relationship Id="rId23" Type="http://schemas.openxmlformats.org/officeDocument/2006/relationships/image" Target="../media/image286.png"/><Relationship Id="rId28" Type="http://schemas.openxmlformats.org/officeDocument/2006/relationships/image" Target="../media/image301.png"/><Relationship Id="rId10" Type="http://schemas.openxmlformats.org/officeDocument/2006/relationships/image" Target="../media/image236.png"/><Relationship Id="rId19" Type="http://schemas.openxmlformats.org/officeDocument/2006/relationships/image" Target="../media/image276.png"/><Relationship Id="rId9" Type="http://schemas.openxmlformats.org/officeDocument/2006/relationships/image" Target="../media/image235.png"/><Relationship Id="rId14" Type="http://schemas.openxmlformats.org/officeDocument/2006/relationships/image" Target="../media/image271.png"/><Relationship Id="rId22" Type="http://schemas.openxmlformats.org/officeDocument/2006/relationships/image" Target="../media/image281.png"/><Relationship Id="rId27" Type="http://schemas.openxmlformats.org/officeDocument/2006/relationships/image" Target="../media/image300.png"/><Relationship Id="rId30" Type="http://schemas.openxmlformats.org/officeDocument/2006/relationships/image" Target="../media/image302.png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70.png"/><Relationship Id="rId18" Type="http://schemas.openxmlformats.org/officeDocument/2006/relationships/image" Target="../media/image275.png"/><Relationship Id="rId26" Type="http://schemas.openxmlformats.org/officeDocument/2006/relationships/image" Target="../media/image303.png"/><Relationship Id="rId21" Type="http://schemas.openxmlformats.org/officeDocument/2006/relationships/image" Target="../media/image278.png"/><Relationship Id="rId12" Type="http://schemas.openxmlformats.org/officeDocument/2006/relationships/image" Target="../media/image269.png"/><Relationship Id="rId17" Type="http://schemas.openxmlformats.org/officeDocument/2006/relationships/image" Target="../media/image274.png"/><Relationship Id="rId25" Type="http://schemas.openxmlformats.org/officeDocument/2006/relationships/image" Target="../media/image295.png"/><Relationship Id="rId2" Type="http://schemas.openxmlformats.org/officeDocument/2006/relationships/image" Target="../media/image267.png"/><Relationship Id="rId16" Type="http://schemas.openxmlformats.org/officeDocument/2006/relationships/image" Target="../media/image273.png"/><Relationship Id="rId20" Type="http://schemas.openxmlformats.org/officeDocument/2006/relationships/image" Target="../media/image277.png"/><Relationship Id="rId29" Type="http://schemas.openxmlformats.org/officeDocument/2006/relationships/image" Target="../media/image306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68.png"/><Relationship Id="rId24" Type="http://schemas.openxmlformats.org/officeDocument/2006/relationships/image" Target="../media/image293.png"/><Relationship Id="rId15" Type="http://schemas.openxmlformats.org/officeDocument/2006/relationships/image" Target="../media/image272.png"/><Relationship Id="rId23" Type="http://schemas.openxmlformats.org/officeDocument/2006/relationships/image" Target="../media/image286.png"/><Relationship Id="rId28" Type="http://schemas.openxmlformats.org/officeDocument/2006/relationships/image" Target="../media/image305.png"/><Relationship Id="rId10" Type="http://schemas.openxmlformats.org/officeDocument/2006/relationships/image" Target="../media/image236.png"/><Relationship Id="rId19" Type="http://schemas.openxmlformats.org/officeDocument/2006/relationships/image" Target="../media/image276.png"/><Relationship Id="rId9" Type="http://schemas.openxmlformats.org/officeDocument/2006/relationships/image" Target="../media/image235.png"/><Relationship Id="rId14" Type="http://schemas.openxmlformats.org/officeDocument/2006/relationships/image" Target="../media/image271.png"/><Relationship Id="rId22" Type="http://schemas.openxmlformats.org/officeDocument/2006/relationships/image" Target="../media/image281.png"/><Relationship Id="rId27" Type="http://schemas.openxmlformats.org/officeDocument/2006/relationships/image" Target="../media/image304.png"/><Relationship Id="rId30" Type="http://schemas.openxmlformats.org/officeDocument/2006/relationships/image" Target="../media/image307.png"/></Relationships>
</file>

<file path=ppt/slides/_rels/slide1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11.png"/><Relationship Id="rId18" Type="http://schemas.openxmlformats.org/officeDocument/2006/relationships/image" Target="../media/image316.png"/><Relationship Id="rId21" Type="http://schemas.openxmlformats.org/officeDocument/2006/relationships/image" Target="../media/image319.png"/><Relationship Id="rId12" Type="http://schemas.openxmlformats.org/officeDocument/2006/relationships/image" Target="../media/image310.png"/><Relationship Id="rId17" Type="http://schemas.openxmlformats.org/officeDocument/2006/relationships/image" Target="../media/image315.png"/><Relationship Id="rId2" Type="http://schemas.openxmlformats.org/officeDocument/2006/relationships/image" Target="../media/image308.png"/><Relationship Id="rId16" Type="http://schemas.openxmlformats.org/officeDocument/2006/relationships/image" Target="../media/image314.png"/><Relationship Id="rId20" Type="http://schemas.openxmlformats.org/officeDocument/2006/relationships/image" Target="../media/image318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309.png"/><Relationship Id="rId24" Type="http://schemas.openxmlformats.org/officeDocument/2006/relationships/image" Target="../media/image322.png"/><Relationship Id="rId15" Type="http://schemas.openxmlformats.org/officeDocument/2006/relationships/image" Target="../media/image313.png"/><Relationship Id="rId23" Type="http://schemas.openxmlformats.org/officeDocument/2006/relationships/image" Target="../media/image321.png"/><Relationship Id="rId10" Type="http://schemas.openxmlformats.org/officeDocument/2006/relationships/image" Target="../media/image236.png"/><Relationship Id="rId19" Type="http://schemas.openxmlformats.org/officeDocument/2006/relationships/image" Target="../media/image317.png"/><Relationship Id="rId9" Type="http://schemas.openxmlformats.org/officeDocument/2006/relationships/image" Target="../media/image235.png"/><Relationship Id="rId14" Type="http://schemas.openxmlformats.org/officeDocument/2006/relationships/image" Target="../media/image312.png"/><Relationship Id="rId22" Type="http://schemas.openxmlformats.org/officeDocument/2006/relationships/image" Target="../media/image320.png"/></Relationships>
</file>

<file path=ppt/slides/_rels/slide1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11.png"/><Relationship Id="rId18" Type="http://schemas.openxmlformats.org/officeDocument/2006/relationships/image" Target="../media/image316.png"/><Relationship Id="rId26" Type="http://schemas.openxmlformats.org/officeDocument/2006/relationships/image" Target="../media/image329.png"/><Relationship Id="rId21" Type="http://schemas.openxmlformats.org/officeDocument/2006/relationships/image" Target="../media/image324.png"/><Relationship Id="rId12" Type="http://schemas.openxmlformats.org/officeDocument/2006/relationships/image" Target="../media/image310.png"/><Relationship Id="rId17" Type="http://schemas.openxmlformats.org/officeDocument/2006/relationships/image" Target="../media/image315.png"/><Relationship Id="rId25" Type="http://schemas.openxmlformats.org/officeDocument/2006/relationships/image" Target="../media/image328.png"/><Relationship Id="rId2" Type="http://schemas.openxmlformats.org/officeDocument/2006/relationships/image" Target="../media/image308.png"/><Relationship Id="rId16" Type="http://schemas.openxmlformats.org/officeDocument/2006/relationships/image" Target="../media/image314.png"/><Relationship Id="rId20" Type="http://schemas.openxmlformats.org/officeDocument/2006/relationships/image" Target="../media/image323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309.png"/><Relationship Id="rId24" Type="http://schemas.openxmlformats.org/officeDocument/2006/relationships/image" Target="../media/image327.png"/><Relationship Id="rId15" Type="http://schemas.openxmlformats.org/officeDocument/2006/relationships/image" Target="../media/image313.png"/><Relationship Id="rId23" Type="http://schemas.openxmlformats.org/officeDocument/2006/relationships/image" Target="../media/image326.png"/><Relationship Id="rId10" Type="http://schemas.openxmlformats.org/officeDocument/2006/relationships/image" Target="../media/image236.png"/><Relationship Id="rId19" Type="http://schemas.openxmlformats.org/officeDocument/2006/relationships/image" Target="../media/image322.png"/><Relationship Id="rId9" Type="http://schemas.openxmlformats.org/officeDocument/2006/relationships/image" Target="../media/image235.png"/><Relationship Id="rId14" Type="http://schemas.openxmlformats.org/officeDocument/2006/relationships/image" Target="../media/image312.png"/><Relationship Id="rId22" Type="http://schemas.openxmlformats.org/officeDocument/2006/relationships/image" Target="../media/image325.png"/><Relationship Id="rId27" Type="http://schemas.openxmlformats.org/officeDocument/2006/relationships/image" Target="../media/image330.png"/></Relationships>
</file>

<file path=ppt/slides/_rels/slide1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11.png"/><Relationship Id="rId18" Type="http://schemas.openxmlformats.org/officeDocument/2006/relationships/image" Target="../media/image316.png"/><Relationship Id="rId26" Type="http://schemas.openxmlformats.org/officeDocument/2006/relationships/image" Target="../media/image336.png"/><Relationship Id="rId21" Type="http://schemas.openxmlformats.org/officeDocument/2006/relationships/image" Target="../media/image331.png"/><Relationship Id="rId12" Type="http://schemas.openxmlformats.org/officeDocument/2006/relationships/image" Target="../media/image310.png"/><Relationship Id="rId17" Type="http://schemas.openxmlformats.org/officeDocument/2006/relationships/image" Target="../media/image315.png"/><Relationship Id="rId25" Type="http://schemas.openxmlformats.org/officeDocument/2006/relationships/image" Target="../media/image335.png"/><Relationship Id="rId2" Type="http://schemas.openxmlformats.org/officeDocument/2006/relationships/image" Target="../media/image308.png"/><Relationship Id="rId16" Type="http://schemas.openxmlformats.org/officeDocument/2006/relationships/image" Target="../media/image314.png"/><Relationship Id="rId20" Type="http://schemas.openxmlformats.org/officeDocument/2006/relationships/image" Target="../media/image329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309.png"/><Relationship Id="rId24" Type="http://schemas.openxmlformats.org/officeDocument/2006/relationships/image" Target="../media/image334.png"/><Relationship Id="rId15" Type="http://schemas.openxmlformats.org/officeDocument/2006/relationships/image" Target="../media/image313.png"/><Relationship Id="rId23" Type="http://schemas.openxmlformats.org/officeDocument/2006/relationships/image" Target="../media/image333.png"/><Relationship Id="rId28" Type="http://schemas.openxmlformats.org/officeDocument/2006/relationships/image" Target="../media/image338.png"/><Relationship Id="rId10" Type="http://schemas.openxmlformats.org/officeDocument/2006/relationships/image" Target="../media/image236.png"/><Relationship Id="rId19" Type="http://schemas.openxmlformats.org/officeDocument/2006/relationships/image" Target="../media/image322.png"/><Relationship Id="rId9" Type="http://schemas.openxmlformats.org/officeDocument/2006/relationships/image" Target="../media/image235.png"/><Relationship Id="rId14" Type="http://schemas.openxmlformats.org/officeDocument/2006/relationships/image" Target="../media/image312.png"/><Relationship Id="rId22" Type="http://schemas.openxmlformats.org/officeDocument/2006/relationships/image" Target="../media/image332.png"/><Relationship Id="rId27" Type="http://schemas.openxmlformats.org/officeDocument/2006/relationships/image" Target="../media/image337.png"/></Relationships>
</file>

<file path=ppt/slides/_rels/slide1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11.png"/><Relationship Id="rId3" Type="http://schemas.openxmlformats.org/officeDocument/2006/relationships/image" Target="../media/image308.png"/><Relationship Id="rId21" Type="http://schemas.openxmlformats.org/officeDocument/2006/relationships/image" Target="../media/image339.png"/><Relationship Id="rId12" Type="http://schemas.openxmlformats.org/officeDocument/2006/relationships/image" Target="../media/image310.png"/><Relationship Id="rId2" Type="http://schemas.openxmlformats.org/officeDocument/2006/relationships/image" Target="../media/image338.png"/><Relationship Id="rId16" Type="http://schemas.openxmlformats.org/officeDocument/2006/relationships/image" Target="../media/image314.png"/><Relationship Id="rId20" Type="http://schemas.openxmlformats.org/officeDocument/2006/relationships/image" Target="../media/image329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309.png"/><Relationship Id="rId15" Type="http://schemas.openxmlformats.org/officeDocument/2006/relationships/image" Target="../media/image313.png"/><Relationship Id="rId10" Type="http://schemas.openxmlformats.org/officeDocument/2006/relationships/image" Target="../media/image236.png"/><Relationship Id="rId19" Type="http://schemas.openxmlformats.org/officeDocument/2006/relationships/image" Target="../media/image322.png"/><Relationship Id="rId9" Type="http://schemas.openxmlformats.org/officeDocument/2006/relationships/image" Target="../media/image235.png"/><Relationship Id="rId14" Type="http://schemas.openxmlformats.org/officeDocument/2006/relationships/image" Target="../media/image312.png"/><Relationship Id="rId22" Type="http://schemas.openxmlformats.org/officeDocument/2006/relationships/image" Target="../media/image340.png"/></Relationships>
</file>

<file path=ppt/slides/_rels/slide1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44.png"/><Relationship Id="rId18" Type="http://schemas.openxmlformats.org/officeDocument/2006/relationships/image" Target="../media/image349.png"/><Relationship Id="rId21" Type="http://schemas.openxmlformats.org/officeDocument/2006/relationships/image" Target="../media/image352.png"/><Relationship Id="rId12" Type="http://schemas.openxmlformats.org/officeDocument/2006/relationships/image" Target="../media/image343.png"/><Relationship Id="rId17" Type="http://schemas.openxmlformats.org/officeDocument/2006/relationships/image" Target="../media/image348.png"/><Relationship Id="rId2" Type="http://schemas.openxmlformats.org/officeDocument/2006/relationships/image" Target="../media/image341.png"/><Relationship Id="rId16" Type="http://schemas.openxmlformats.org/officeDocument/2006/relationships/image" Target="../media/image347.png"/><Relationship Id="rId20" Type="http://schemas.openxmlformats.org/officeDocument/2006/relationships/image" Target="../media/image351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342.png"/><Relationship Id="rId15" Type="http://schemas.openxmlformats.org/officeDocument/2006/relationships/image" Target="../media/image346.png"/><Relationship Id="rId10" Type="http://schemas.openxmlformats.org/officeDocument/2006/relationships/image" Target="../media/image236.png"/><Relationship Id="rId19" Type="http://schemas.openxmlformats.org/officeDocument/2006/relationships/image" Target="../media/image350.png"/><Relationship Id="rId9" Type="http://schemas.openxmlformats.org/officeDocument/2006/relationships/image" Target="../media/image235.png"/><Relationship Id="rId14" Type="http://schemas.openxmlformats.org/officeDocument/2006/relationships/image" Target="../media/image345.png"/></Relationships>
</file>

<file path=ppt/slides/_rels/slide1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54.png"/><Relationship Id="rId12" Type="http://schemas.openxmlformats.org/officeDocument/2006/relationships/image" Target="../media/image353.png"/><Relationship Id="rId2" Type="http://schemas.openxmlformats.org/officeDocument/2006/relationships/image" Target="../media/image341.png"/><Relationship Id="rId16" Type="http://schemas.openxmlformats.org/officeDocument/2006/relationships/image" Target="../media/image357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352.png"/><Relationship Id="rId15" Type="http://schemas.openxmlformats.org/officeDocument/2006/relationships/image" Target="../media/image356.png"/><Relationship Id="rId10" Type="http://schemas.openxmlformats.org/officeDocument/2006/relationships/image" Target="../media/image236.png"/><Relationship Id="rId9" Type="http://schemas.openxmlformats.org/officeDocument/2006/relationships/image" Target="../media/image235.png"/><Relationship Id="rId14" Type="http://schemas.openxmlformats.org/officeDocument/2006/relationships/image" Target="../media/image35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3.png"/><Relationship Id="rId2" Type="http://schemas.openxmlformats.org/officeDocument/2006/relationships/image" Target="../media/image22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6.png"/><Relationship Id="rId5" Type="http://schemas.openxmlformats.org/officeDocument/2006/relationships/image" Target="../media/image225.png"/><Relationship Id="rId4" Type="http://schemas.openxmlformats.org/officeDocument/2006/relationships/image" Target="../media/image224.png"/></Relationships>
</file>

<file path=ppt/slides/_rels/slide2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359.png"/><Relationship Id="rId18" Type="http://schemas.openxmlformats.org/officeDocument/2006/relationships/image" Target="../media/image364.png"/><Relationship Id="rId12" Type="http://schemas.openxmlformats.org/officeDocument/2006/relationships/image" Target="../media/image358.png"/><Relationship Id="rId17" Type="http://schemas.openxmlformats.org/officeDocument/2006/relationships/image" Target="../media/image363.png"/><Relationship Id="rId2" Type="http://schemas.openxmlformats.org/officeDocument/2006/relationships/image" Target="../media/image341.png"/><Relationship Id="rId16" Type="http://schemas.openxmlformats.org/officeDocument/2006/relationships/image" Target="../media/image362.png"/><Relationship Id="rId20" Type="http://schemas.openxmlformats.org/officeDocument/2006/relationships/image" Target="../media/image366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352.png"/><Relationship Id="rId15" Type="http://schemas.openxmlformats.org/officeDocument/2006/relationships/image" Target="../media/image361.png"/><Relationship Id="rId10" Type="http://schemas.openxmlformats.org/officeDocument/2006/relationships/image" Target="../media/image236.png"/><Relationship Id="rId19" Type="http://schemas.openxmlformats.org/officeDocument/2006/relationships/image" Target="../media/image365.png"/><Relationship Id="rId9" Type="http://schemas.openxmlformats.org/officeDocument/2006/relationships/image" Target="../media/image235.png"/><Relationship Id="rId14" Type="http://schemas.openxmlformats.org/officeDocument/2006/relationships/image" Target="../media/image36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3.png"/><Relationship Id="rId13" Type="http://schemas.openxmlformats.org/officeDocument/2006/relationships/image" Target="../media/image238.png"/><Relationship Id="rId18" Type="http://schemas.openxmlformats.org/officeDocument/2006/relationships/image" Target="../media/image243.png"/><Relationship Id="rId3" Type="http://schemas.openxmlformats.org/officeDocument/2006/relationships/image" Target="../media/image228.png"/><Relationship Id="rId21" Type="http://schemas.openxmlformats.org/officeDocument/2006/relationships/image" Target="../media/image246.png"/><Relationship Id="rId7" Type="http://schemas.openxmlformats.org/officeDocument/2006/relationships/image" Target="../media/image232.png"/><Relationship Id="rId12" Type="http://schemas.openxmlformats.org/officeDocument/2006/relationships/image" Target="../media/image237.png"/><Relationship Id="rId17" Type="http://schemas.openxmlformats.org/officeDocument/2006/relationships/image" Target="../media/image242.png"/><Relationship Id="rId2" Type="http://schemas.openxmlformats.org/officeDocument/2006/relationships/image" Target="../media/image227.png"/><Relationship Id="rId16" Type="http://schemas.openxmlformats.org/officeDocument/2006/relationships/image" Target="../media/image241.png"/><Relationship Id="rId20" Type="http://schemas.openxmlformats.org/officeDocument/2006/relationships/image" Target="../media/image2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1.png"/><Relationship Id="rId11" Type="http://schemas.openxmlformats.org/officeDocument/2006/relationships/image" Target="../media/image236.png"/><Relationship Id="rId5" Type="http://schemas.openxmlformats.org/officeDocument/2006/relationships/image" Target="../media/image230.png"/><Relationship Id="rId15" Type="http://schemas.openxmlformats.org/officeDocument/2006/relationships/image" Target="../media/image240.png"/><Relationship Id="rId10" Type="http://schemas.openxmlformats.org/officeDocument/2006/relationships/image" Target="../media/image235.png"/><Relationship Id="rId19" Type="http://schemas.openxmlformats.org/officeDocument/2006/relationships/image" Target="../media/image244.png"/><Relationship Id="rId4" Type="http://schemas.openxmlformats.org/officeDocument/2006/relationships/image" Target="../media/image229.png"/><Relationship Id="rId9" Type="http://schemas.openxmlformats.org/officeDocument/2006/relationships/image" Target="../media/image234.png"/><Relationship Id="rId14" Type="http://schemas.openxmlformats.org/officeDocument/2006/relationships/image" Target="../media/image23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4.png"/><Relationship Id="rId13" Type="http://schemas.openxmlformats.org/officeDocument/2006/relationships/image" Target="../media/image241.png"/><Relationship Id="rId18" Type="http://schemas.openxmlformats.org/officeDocument/2006/relationships/image" Target="../media/image249.png"/><Relationship Id="rId3" Type="http://schemas.openxmlformats.org/officeDocument/2006/relationships/image" Target="../media/image229.png"/><Relationship Id="rId7" Type="http://schemas.openxmlformats.org/officeDocument/2006/relationships/image" Target="../media/image233.png"/><Relationship Id="rId12" Type="http://schemas.openxmlformats.org/officeDocument/2006/relationships/image" Target="../media/image240.png"/><Relationship Id="rId17" Type="http://schemas.openxmlformats.org/officeDocument/2006/relationships/image" Target="../media/image248.png"/><Relationship Id="rId2" Type="http://schemas.openxmlformats.org/officeDocument/2006/relationships/image" Target="../media/image227.png"/><Relationship Id="rId16" Type="http://schemas.openxmlformats.org/officeDocument/2006/relationships/image" Target="../media/image247.png"/><Relationship Id="rId20" Type="http://schemas.openxmlformats.org/officeDocument/2006/relationships/image" Target="../media/image2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2.png"/><Relationship Id="rId11" Type="http://schemas.openxmlformats.org/officeDocument/2006/relationships/image" Target="../media/image239.png"/><Relationship Id="rId5" Type="http://schemas.openxmlformats.org/officeDocument/2006/relationships/image" Target="../media/image231.png"/><Relationship Id="rId15" Type="http://schemas.openxmlformats.org/officeDocument/2006/relationships/image" Target="../media/image246.png"/><Relationship Id="rId10" Type="http://schemas.openxmlformats.org/officeDocument/2006/relationships/image" Target="../media/image236.png"/><Relationship Id="rId19" Type="http://schemas.openxmlformats.org/officeDocument/2006/relationships/image" Target="../media/image250.png"/><Relationship Id="rId4" Type="http://schemas.openxmlformats.org/officeDocument/2006/relationships/image" Target="../media/image230.png"/><Relationship Id="rId9" Type="http://schemas.openxmlformats.org/officeDocument/2006/relationships/image" Target="../media/image235.png"/><Relationship Id="rId14" Type="http://schemas.openxmlformats.org/officeDocument/2006/relationships/image" Target="../media/image24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4.png"/><Relationship Id="rId13" Type="http://schemas.openxmlformats.org/officeDocument/2006/relationships/image" Target="../media/image241.png"/><Relationship Id="rId18" Type="http://schemas.openxmlformats.org/officeDocument/2006/relationships/image" Target="../media/image244.png"/><Relationship Id="rId3" Type="http://schemas.openxmlformats.org/officeDocument/2006/relationships/image" Target="../media/image229.png"/><Relationship Id="rId21" Type="http://schemas.openxmlformats.org/officeDocument/2006/relationships/image" Target="../media/image255.png"/><Relationship Id="rId7" Type="http://schemas.openxmlformats.org/officeDocument/2006/relationships/image" Target="../media/image233.png"/><Relationship Id="rId12" Type="http://schemas.openxmlformats.org/officeDocument/2006/relationships/image" Target="../media/image240.png"/><Relationship Id="rId17" Type="http://schemas.openxmlformats.org/officeDocument/2006/relationships/image" Target="../media/image252.png"/><Relationship Id="rId2" Type="http://schemas.openxmlformats.org/officeDocument/2006/relationships/image" Target="../media/image227.png"/><Relationship Id="rId16" Type="http://schemas.openxmlformats.org/officeDocument/2006/relationships/image" Target="../media/image251.png"/><Relationship Id="rId20" Type="http://schemas.openxmlformats.org/officeDocument/2006/relationships/image" Target="../media/image2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2.png"/><Relationship Id="rId11" Type="http://schemas.openxmlformats.org/officeDocument/2006/relationships/image" Target="../media/image239.png"/><Relationship Id="rId24" Type="http://schemas.openxmlformats.org/officeDocument/2006/relationships/image" Target="../media/image258.png"/><Relationship Id="rId5" Type="http://schemas.openxmlformats.org/officeDocument/2006/relationships/image" Target="../media/image231.png"/><Relationship Id="rId15" Type="http://schemas.openxmlformats.org/officeDocument/2006/relationships/image" Target="../media/image246.png"/><Relationship Id="rId23" Type="http://schemas.openxmlformats.org/officeDocument/2006/relationships/image" Target="../media/image257.png"/><Relationship Id="rId10" Type="http://schemas.openxmlformats.org/officeDocument/2006/relationships/image" Target="../media/image236.png"/><Relationship Id="rId19" Type="http://schemas.openxmlformats.org/officeDocument/2006/relationships/image" Target="../media/image253.png"/><Relationship Id="rId4" Type="http://schemas.openxmlformats.org/officeDocument/2006/relationships/image" Target="../media/image230.png"/><Relationship Id="rId9" Type="http://schemas.openxmlformats.org/officeDocument/2006/relationships/image" Target="../media/image235.png"/><Relationship Id="rId14" Type="http://schemas.openxmlformats.org/officeDocument/2006/relationships/image" Target="../media/image242.png"/><Relationship Id="rId22" Type="http://schemas.openxmlformats.org/officeDocument/2006/relationships/image" Target="../media/image25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1.png"/><Relationship Id="rId13" Type="http://schemas.openxmlformats.org/officeDocument/2006/relationships/image" Target="../media/image240.png"/><Relationship Id="rId18" Type="http://schemas.openxmlformats.org/officeDocument/2006/relationships/image" Target="../media/image262.png"/><Relationship Id="rId3" Type="http://schemas.openxmlformats.org/officeDocument/2006/relationships/image" Target="../media/image257.png"/><Relationship Id="rId21" Type="http://schemas.openxmlformats.org/officeDocument/2006/relationships/image" Target="../media/image265.png"/><Relationship Id="rId7" Type="http://schemas.openxmlformats.org/officeDocument/2006/relationships/image" Target="../media/image230.png"/><Relationship Id="rId12" Type="http://schemas.openxmlformats.org/officeDocument/2006/relationships/image" Target="../media/image239.png"/><Relationship Id="rId17" Type="http://schemas.openxmlformats.org/officeDocument/2006/relationships/image" Target="../media/image261.png"/><Relationship Id="rId2" Type="http://schemas.openxmlformats.org/officeDocument/2006/relationships/image" Target="../media/image259.png"/><Relationship Id="rId16" Type="http://schemas.openxmlformats.org/officeDocument/2006/relationships/image" Target="../media/image260.png"/><Relationship Id="rId20" Type="http://schemas.openxmlformats.org/officeDocument/2006/relationships/image" Target="../media/image26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9.png"/><Relationship Id="rId11" Type="http://schemas.openxmlformats.org/officeDocument/2006/relationships/image" Target="../media/image236.png"/><Relationship Id="rId5" Type="http://schemas.openxmlformats.org/officeDocument/2006/relationships/image" Target="../media/image227.png"/><Relationship Id="rId15" Type="http://schemas.openxmlformats.org/officeDocument/2006/relationships/image" Target="../media/image242.png"/><Relationship Id="rId10" Type="http://schemas.openxmlformats.org/officeDocument/2006/relationships/image" Target="../media/image235.png"/><Relationship Id="rId19" Type="http://schemas.openxmlformats.org/officeDocument/2006/relationships/image" Target="../media/image263.png"/><Relationship Id="rId4" Type="http://schemas.openxmlformats.org/officeDocument/2006/relationships/image" Target="../media/image258.png"/><Relationship Id="rId9" Type="http://schemas.openxmlformats.org/officeDocument/2006/relationships/image" Target="../media/image232.png"/><Relationship Id="rId14" Type="http://schemas.openxmlformats.org/officeDocument/2006/relationships/image" Target="../media/image241.png"/><Relationship Id="rId22" Type="http://schemas.openxmlformats.org/officeDocument/2006/relationships/image" Target="../media/image26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2.png"/><Relationship Id="rId13" Type="http://schemas.openxmlformats.org/officeDocument/2006/relationships/image" Target="../media/image241.png"/><Relationship Id="rId3" Type="http://schemas.openxmlformats.org/officeDocument/2006/relationships/image" Target="../media/image258.png"/><Relationship Id="rId7" Type="http://schemas.openxmlformats.org/officeDocument/2006/relationships/image" Target="../media/image231.png"/><Relationship Id="rId12" Type="http://schemas.openxmlformats.org/officeDocument/2006/relationships/image" Target="../media/image240.png"/><Relationship Id="rId2" Type="http://schemas.openxmlformats.org/officeDocument/2006/relationships/image" Target="../media/image2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0.png"/><Relationship Id="rId11" Type="http://schemas.openxmlformats.org/officeDocument/2006/relationships/image" Target="../media/image239.png"/><Relationship Id="rId5" Type="http://schemas.openxmlformats.org/officeDocument/2006/relationships/image" Target="../media/image229.png"/><Relationship Id="rId10" Type="http://schemas.openxmlformats.org/officeDocument/2006/relationships/image" Target="../media/image236.png"/><Relationship Id="rId4" Type="http://schemas.openxmlformats.org/officeDocument/2006/relationships/image" Target="../media/image227.png"/><Relationship Id="rId9" Type="http://schemas.openxmlformats.org/officeDocument/2006/relationships/image" Target="../media/image235.png"/><Relationship Id="rId14" Type="http://schemas.openxmlformats.org/officeDocument/2006/relationships/image" Target="../media/image242.png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70.png"/><Relationship Id="rId18" Type="http://schemas.openxmlformats.org/officeDocument/2006/relationships/image" Target="../media/image275.png"/><Relationship Id="rId21" Type="http://schemas.openxmlformats.org/officeDocument/2006/relationships/image" Target="../media/image278.png"/><Relationship Id="rId12" Type="http://schemas.openxmlformats.org/officeDocument/2006/relationships/image" Target="../media/image269.png"/><Relationship Id="rId17" Type="http://schemas.openxmlformats.org/officeDocument/2006/relationships/image" Target="../media/image274.png"/><Relationship Id="rId2" Type="http://schemas.openxmlformats.org/officeDocument/2006/relationships/image" Target="../media/image267.png"/><Relationship Id="rId16" Type="http://schemas.openxmlformats.org/officeDocument/2006/relationships/image" Target="../media/image273.png"/><Relationship Id="rId20" Type="http://schemas.openxmlformats.org/officeDocument/2006/relationships/image" Target="../media/image277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68.png"/><Relationship Id="rId24" Type="http://schemas.openxmlformats.org/officeDocument/2006/relationships/image" Target="../media/image281.png"/><Relationship Id="rId15" Type="http://schemas.openxmlformats.org/officeDocument/2006/relationships/image" Target="../media/image272.png"/><Relationship Id="rId23" Type="http://schemas.openxmlformats.org/officeDocument/2006/relationships/image" Target="../media/image280.png"/><Relationship Id="rId10" Type="http://schemas.openxmlformats.org/officeDocument/2006/relationships/image" Target="../media/image236.png"/><Relationship Id="rId19" Type="http://schemas.openxmlformats.org/officeDocument/2006/relationships/image" Target="../media/image276.png"/><Relationship Id="rId9" Type="http://schemas.openxmlformats.org/officeDocument/2006/relationships/image" Target="../media/image235.png"/><Relationship Id="rId14" Type="http://schemas.openxmlformats.org/officeDocument/2006/relationships/image" Target="../media/image271.png"/><Relationship Id="rId22" Type="http://schemas.openxmlformats.org/officeDocument/2006/relationships/image" Target="../media/image279.png"/></Relationships>
</file>

<file path=ppt/slides/_rels/slide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70.png"/><Relationship Id="rId18" Type="http://schemas.openxmlformats.org/officeDocument/2006/relationships/image" Target="../media/image275.png"/><Relationship Id="rId26" Type="http://schemas.openxmlformats.org/officeDocument/2006/relationships/image" Target="../media/image285.png"/><Relationship Id="rId21" Type="http://schemas.openxmlformats.org/officeDocument/2006/relationships/image" Target="../media/image278.png"/><Relationship Id="rId12" Type="http://schemas.openxmlformats.org/officeDocument/2006/relationships/image" Target="../media/image269.png"/><Relationship Id="rId17" Type="http://schemas.openxmlformats.org/officeDocument/2006/relationships/image" Target="../media/image274.png"/><Relationship Id="rId25" Type="http://schemas.openxmlformats.org/officeDocument/2006/relationships/image" Target="../media/image284.png"/><Relationship Id="rId2" Type="http://schemas.openxmlformats.org/officeDocument/2006/relationships/image" Target="../media/image267.png"/><Relationship Id="rId16" Type="http://schemas.openxmlformats.org/officeDocument/2006/relationships/image" Target="../media/image273.png"/><Relationship Id="rId20" Type="http://schemas.openxmlformats.org/officeDocument/2006/relationships/image" Target="../media/image277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268.png"/><Relationship Id="rId24" Type="http://schemas.openxmlformats.org/officeDocument/2006/relationships/image" Target="../media/image283.png"/><Relationship Id="rId15" Type="http://schemas.openxmlformats.org/officeDocument/2006/relationships/image" Target="../media/image272.png"/><Relationship Id="rId23" Type="http://schemas.openxmlformats.org/officeDocument/2006/relationships/image" Target="../media/image282.png"/><Relationship Id="rId10" Type="http://schemas.openxmlformats.org/officeDocument/2006/relationships/image" Target="../media/image236.png"/><Relationship Id="rId19" Type="http://schemas.openxmlformats.org/officeDocument/2006/relationships/image" Target="../media/image276.png"/><Relationship Id="rId9" Type="http://schemas.openxmlformats.org/officeDocument/2006/relationships/image" Target="../media/image235.png"/><Relationship Id="rId14" Type="http://schemas.openxmlformats.org/officeDocument/2006/relationships/image" Target="../media/image271.png"/><Relationship Id="rId22" Type="http://schemas.openxmlformats.org/officeDocument/2006/relationships/image" Target="../media/image281.png"/><Relationship Id="rId27" Type="http://schemas.openxmlformats.org/officeDocument/2006/relationships/image" Target="../media/image28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14103" y="2551017"/>
            <a:ext cx="7898673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5400" b="1" cap="all" spc="0" dirty="0">
                <a:ln w="57150">
                  <a:solidFill>
                    <a:schemeClr val="tx1"/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Invite Engraved SF" pitchFamily="2" charset="0"/>
              </a:rPr>
              <a:t>TEACHINGS FOR EXERCISE 5C</a:t>
            </a:r>
          </a:p>
        </p:txBody>
      </p:sp>
    </p:spTree>
    <p:extLst>
      <p:ext uri="{BB962C8B-B14F-4D97-AF65-F5344CB8AC3E}">
        <p14:creationId xmlns:p14="http://schemas.microsoft.com/office/powerpoint/2010/main" val="10470322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1588" y="1576251"/>
                <a:ext cx="3683725" cy="40595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involving the oblique impact of two smooth spheres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A small smooth sphere A of mass 1kg collides with a small smooth sphere B of mass 2kg. Just before the impact A is moving with a speed of 4ms</a:t>
                </a:r>
                <a:r>
                  <a:rPr lang="en-US" sz="1400" baseline="30000" dirty="0">
                    <a:latin typeface="Comic Sans MS" panose="030F0702030302020204" pitchFamily="66" charset="0"/>
                  </a:rPr>
                  <a:t>-1</a:t>
                </a:r>
                <a:r>
                  <a:rPr lang="en-US" sz="1400" dirty="0">
                    <a:latin typeface="Comic Sans MS" panose="030F0702030302020204" pitchFamily="66" charset="0"/>
                  </a:rPr>
                  <a:t> in a direction of 45˚ to the line of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centres</a:t>
                </a:r>
                <a:r>
                  <a:rPr lang="en-US" sz="1400" dirty="0">
                    <a:latin typeface="Comic Sans MS" panose="030F0702030302020204" pitchFamily="66" charset="0"/>
                  </a:rPr>
                  <a:t> and B is moving with speed 3ms</a:t>
                </a:r>
                <a:r>
                  <a:rPr lang="en-US" sz="1400" baseline="30000" dirty="0">
                    <a:latin typeface="Comic Sans MS" panose="030F0702030302020204" pitchFamily="66" charset="0"/>
                  </a:rPr>
                  <a:t>-1</a:t>
                </a:r>
                <a:r>
                  <a:rPr lang="en-US" sz="1400" dirty="0">
                    <a:latin typeface="Comic Sans MS" panose="030F0702030302020204" pitchFamily="66" charset="0"/>
                  </a:rPr>
                  <a:t> at 60˚ to the line of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centres</a:t>
                </a:r>
                <a:r>
                  <a:rPr lang="en-US" sz="1400" dirty="0">
                    <a:latin typeface="Comic Sans MS" panose="030F0702030302020204" pitchFamily="66" charset="0"/>
                  </a:rPr>
                  <a:t>. Given that the coefficient of restitution between the spheres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that the spheres collide, find: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kinetic energy lost in the impact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magnitude of the impulse exerted on A by B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88" y="1576251"/>
                <a:ext cx="3683725" cy="4059509"/>
              </a:xfrm>
              <a:prstGeom prst="rect">
                <a:avLst/>
              </a:prstGeom>
              <a:blipFill>
                <a:blip r:embed="rId2"/>
                <a:stretch>
                  <a:fillRect t="-300" r="-331" b="-4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0" y="0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03551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377345" y="32657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7345" y="32657"/>
                <a:ext cx="2766655" cy="475771"/>
              </a:xfrm>
              <a:prstGeom prst="rect">
                <a:avLst/>
              </a:prstGeom>
              <a:blipFill>
                <a:blip r:embed="rId10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Oval 6"/>
          <p:cNvSpPr>
            <a:spLocks noChangeAspect="1"/>
          </p:cNvSpPr>
          <p:nvPr/>
        </p:nvSpPr>
        <p:spPr>
          <a:xfrm>
            <a:off x="4572000" y="2133600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419600" y="190500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53000" y="1447800"/>
            <a:ext cx="784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Before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67600" y="1447800"/>
            <a:ext cx="784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After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5715000" y="2133600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>
            <a:spLocks noChangeAspect="1"/>
          </p:cNvSpPr>
          <p:nvPr/>
        </p:nvSpPr>
        <p:spPr>
          <a:xfrm>
            <a:off x="7086600" y="2133601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>
            <a:spLocks noChangeAspect="1"/>
          </p:cNvSpPr>
          <p:nvPr/>
        </p:nvSpPr>
        <p:spPr>
          <a:xfrm>
            <a:off x="8229600" y="2133601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562600" y="1905000"/>
            <a:ext cx="298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4191000" y="2362200"/>
            <a:ext cx="6096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191000" y="2362201"/>
            <a:ext cx="0" cy="7620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962400" y="2133601"/>
                <a:ext cx="60112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45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133601"/>
                <a:ext cx="601126" cy="215444"/>
              </a:xfrm>
              <a:prstGeom prst="rect">
                <a:avLst/>
              </a:prstGeom>
              <a:blipFill>
                <a:blip r:embed="rId11"/>
                <a:stretch>
                  <a:fillRect l="-6061" r="-505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 rot="16200000">
                <a:off x="3779979" y="2620822"/>
                <a:ext cx="5802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45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3779979" y="2620822"/>
                <a:ext cx="580287" cy="215444"/>
              </a:xfrm>
              <a:prstGeom prst="rect">
                <a:avLst/>
              </a:prstGeom>
              <a:blipFill>
                <a:blip r:embed="rId12"/>
                <a:stretch>
                  <a:fillRect t="-6316" r="-5714" b="-6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/>
          <p:nvPr/>
        </p:nvCxnSpPr>
        <p:spPr>
          <a:xfrm>
            <a:off x="4343400" y="2362200"/>
            <a:ext cx="2057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343400" y="2438401"/>
                <a:ext cx="253274" cy="1888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45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438401"/>
                <a:ext cx="253274" cy="188834"/>
              </a:xfrm>
              <a:prstGeom prst="rect">
                <a:avLst/>
              </a:prstGeom>
              <a:blipFill>
                <a:blip r:embed="rId13"/>
                <a:stretch>
                  <a:fillRect l="-17073" r="-7317" b="-64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/>
          <p:cNvCxnSpPr/>
          <p:nvPr/>
        </p:nvCxnSpPr>
        <p:spPr>
          <a:xfrm>
            <a:off x="4191000" y="2362201"/>
            <a:ext cx="623656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419600" y="2743200"/>
                <a:ext cx="59939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4 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743200"/>
                <a:ext cx="599395" cy="215444"/>
              </a:xfrm>
              <a:prstGeom prst="rect">
                <a:avLst/>
              </a:prstGeom>
              <a:blipFill>
                <a:blip r:embed="rId14"/>
                <a:stretch>
                  <a:fillRect l="-6122" r="-2041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/>
          <p:nvPr/>
        </p:nvCxnSpPr>
        <p:spPr>
          <a:xfrm>
            <a:off x="6858000" y="2362201"/>
            <a:ext cx="2057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7315200" y="1600201"/>
            <a:ext cx="0" cy="7620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 rot="16200000">
                <a:off x="6904179" y="1706422"/>
                <a:ext cx="5802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45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6904179" y="1706422"/>
                <a:ext cx="580287" cy="215444"/>
              </a:xfrm>
              <a:prstGeom prst="rect">
                <a:avLst/>
              </a:prstGeom>
              <a:blipFill>
                <a:blip r:embed="rId15"/>
                <a:stretch>
                  <a:fillRect t="-6316" r="-5714" b="-73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620000" y="2133601"/>
                <a:ext cx="14311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2133601"/>
                <a:ext cx="143116" cy="215444"/>
              </a:xfrm>
              <a:prstGeom prst="rect">
                <a:avLst/>
              </a:prstGeom>
              <a:blipFill>
                <a:blip r:embed="rId16"/>
                <a:stretch>
                  <a:fillRect l="-17391" r="-13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>
            <a:off x="7315200" y="2362201"/>
            <a:ext cx="5334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8458200" y="2362201"/>
            <a:ext cx="5334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839200" y="2133601"/>
                <a:ext cx="17838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9200" y="2133601"/>
                <a:ext cx="178382" cy="215444"/>
              </a:xfrm>
              <a:prstGeom prst="rect">
                <a:avLst/>
              </a:prstGeom>
              <a:blipFill>
                <a:blip r:embed="rId17"/>
                <a:stretch>
                  <a:fillRect l="-13793" r="-6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/>
          <p:cNvCxnSpPr/>
          <p:nvPr/>
        </p:nvCxnSpPr>
        <p:spPr>
          <a:xfrm flipH="1" flipV="1">
            <a:off x="5943600" y="2362200"/>
            <a:ext cx="381000" cy="8382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6324600" y="2362200"/>
            <a:ext cx="0" cy="8382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172200" y="2133600"/>
                <a:ext cx="60112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2133600"/>
                <a:ext cx="601126" cy="215444"/>
              </a:xfrm>
              <a:prstGeom prst="rect">
                <a:avLst/>
              </a:prstGeom>
              <a:blipFill>
                <a:blip r:embed="rId18"/>
                <a:stretch>
                  <a:fillRect l="-6122" r="-510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 rot="5400000">
                <a:off x="6218378" y="2697022"/>
                <a:ext cx="5802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6218378" y="2697022"/>
                <a:ext cx="580287" cy="215444"/>
              </a:xfrm>
              <a:prstGeom prst="rect">
                <a:avLst/>
              </a:prstGeom>
              <a:blipFill>
                <a:blip r:embed="rId19"/>
                <a:stretch>
                  <a:fillRect l="-5714" t="-6316" b="-6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Arrow Connector 43"/>
          <p:cNvCxnSpPr/>
          <p:nvPr/>
        </p:nvCxnSpPr>
        <p:spPr>
          <a:xfrm flipH="1">
            <a:off x="5943600" y="2362200"/>
            <a:ext cx="3810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934200" y="190500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077200" y="1905000"/>
            <a:ext cx="298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064102" y="2514600"/>
                <a:ext cx="253274" cy="1888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4102" y="2514600"/>
                <a:ext cx="253274" cy="188834"/>
              </a:xfrm>
              <a:prstGeom prst="rect">
                <a:avLst/>
              </a:prstGeom>
              <a:blipFill>
                <a:blip r:embed="rId20"/>
                <a:stretch>
                  <a:fillRect l="-14634" t="-3333" r="-731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562600" y="2743200"/>
                <a:ext cx="59939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3 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2743200"/>
                <a:ext cx="599395" cy="215444"/>
              </a:xfrm>
              <a:prstGeom prst="rect">
                <a:avLst/>
              </a:prstGeom>
              <a:blipFill>
                <a:blip r:embed="rId21"/>
                <a:stretch>
                  <a:fillRect l="-6122" r="-1020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Arrow Connector 53"/>
          <p:cNvCxnSpPr/>
          <p:nvPr/>
        </p:nvCxnSpPr>
        <p:spPr>
          <a:xfrm flipV="1">
            <a:off x="8458200" y="1524000"/>
            <a:ext cx="0" cy="8382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 rot="5400000">
                <a:off x="8351978" y="1706422"/>
                <a:ext cx="5802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8351978" y="1706422"/>
                <a:ext cx="580287" cy="215444"/>
              </a:xfrm>
              <a:prstGeom prst="rect">
                <a:avLst/>
              </a:prstGeom>
              <a:blipFill>
                <a:blip r:embed="rId19"/>
                <a:stretch>
                  <a:fillRect l="-5714" t="-6316" b="-6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7086600" y="2667000"/>
                <a:ext cx="1676400" cy="333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−3=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2667000"/>
                <a:ext cx="1676400" cy="333168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6934200" y="3048000"/>
                <a:ext cx="2057400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6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3048000"/>
                <a:ext cx="2057400" cy="514243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Straight Arrow Connector 55"/>
          <p:cNvCxnSpPr/>
          <p:nvPr/>
        </p:nvCxnSpPr>
        <p:spPr>
          <a:xfrm>
            <a:off x="5791200" y="3962400"/>
            <a:ext cx="623656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867400" y="3657600"/>
            <a:ext cx="4171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 2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162800" y="3657600"/>
            <a:ext cx="2535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962400" y="4267200"/>
            <a:ext cx="2640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733800" y="5029200"/>
            <a:ext cx="5052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1 - 2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4114800" y="3810000"/>
                <a:ext cx="1676400" cy="333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−3=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810000"/>
                <a:ext cx="1676400" cy="333168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3962400" y="4191000"/>
                <a:ext cx="2057400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6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191000"/>
                <a:ext cx="2057400" cy="514243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6400800" y="3810000"/>
                <a:ext cx="1752600" cy="333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−6=2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3810000"/>
                <a:ext cx="1752600" cy="333168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3886200" y="4876800"/>
                <a:ext cx="2057400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−2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876800"/>
                <a:ext cx="2057400" cy="514243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4343400" y="5486400"/>
                <a:ext cx="1219200" cy="5541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5486400"/>
                <a:ext cx="1219200" cy="554126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3276600" y="5638800"/>
                <a:ext cx="1219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(−2.2214)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5638800"/>
                <a:ext cx="1219200" cy="307777"/>
              </a:xfrm>
              <a:prstGeom prst="rect">
                <a:avLst/>
              </a:prstGeom>
              <a:blipFill>
                <a:blip r:embed="rId29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457200" y="5791200"/>
                <a:ext cx="1219200" cy="5462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791200"/>
                <a:ext cx="1219200" cy="546240"/>
              </a:xfrm>
              <a:prstGeom prst="rect">
                <a:avLst/>
              </a:prstGeom>
              <a:blipFill>
                <a:blip r:embed="rId3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Arc 79"/>
          <p:cNvSpPr/>
          <p:nvPr/>
        </p:nvSpPr>
        <p:spPr>
          <a:xfrm>
            <a:off x="5562600" y="5181600"/>
            <a:ext cx="228600" cy="6096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5715000" y="5257800"/>
                <a:ext cx="2133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by 6, then use this answer to find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5257800"/>
                <a:ext cx="2133600" cy="461665"/>
              </a:xfrm>
              <a:prstGeom prst="rect">
                <a:avLst/>
              </a:prstGeom>
              <a:blipFill>
                <a:blip r:embed="rId31"/>
                <a:stretch>
                  <a:fillRect t="-1333" b="-9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TextBox 81"/>
          <p:cNvSpPr txBox="1"/>
          <p:nvPr/>
        </p:nvSpPr>
        <p:spPr>
          <a:xfrm>
            <a:off x="3657600" y="6096000"/>
            <a:ext cx="525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If you get an answer with surds, it is a good idea to check the actual value so you know what the direction will be (in this case the direction has been reversed)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1981200" y="5791200"/>
                <a:ext cx="1295400" cy="5462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5791200"/>
                <a:ext cx="1295400" cy="546240"/>
              </a:xfrm>
              <a:prstGeom prst="rect">
                <a:avLst/>
              </a:prstGeom>
              <a:blipFill>
                <a:blip r:embed="rId3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2736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8" grpId="0"/>
      <p:bldP spid="59" grpId="0"/>
      <p:bldP spid="60" grpId="0"/>
      <p:bldP spid="63" grpId="0"/>
      <p:bldP spid="64" grpId="0"/>
      <p:bldP spid="65" grpId="0"/>
      <p:bldP spid="66" grpId="0"/>
      <p:bldP spid="77" grpId="0"/>
      <p:bldP spid="78" grpId="0"/>
      <p:bldP spid="79" grpId="0"/>
      <p:bldP spid="80" grpId="0" animBg="1"/>
      <p:bldP spid="81" grpId="0"/>
      <p:bldP spid="82" grpId="0"/>
      <p:bldP spid="8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1588" y="1576251"/>
                <a:ext cx="3683725" cy="40595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involving the oblique impact of two smooth spheres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A small smooth sphere A of mass 1kg collides with a small smooth sphere B of mass 2kg. Just before the impact A is moving with a speed of 4ms</a:t>
                </a:r>
                <a:r>
                  <a:rPr lang="en-US" sz="1400" baseline="30000" dirty="0">
                    <a:latin typeface="Comic Sans MS" panose="030F0702030302020204" pitchFamily="66" charset="0"/>
                  </a:rPr>
                  <a:t>-1</a:t>
                </a:r>
                <a:r>
                  <a:rPr lang="en-US" sz="1400" dirty="0">
                    <a:latin typeface="Comic Sans MS" panose="030F0702030302020204" pitchFamily="66" charset="0"/>
                  </a:rPr>
                  <a:t> in a direction of 45˚ to the line of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centres</a:t>
                </a:r>
                <a:r>
                  <a:rPr lang="en-US" sz="1400" dirty="0">
                    <a:latin typeface="Comic Sans MS" panose="030F0702030302020204" pitchFamily="66" charset="0"/>
                  </a:rPr>
                  <a:t> and B is moving with speed 3ms</a:t>
                </a:r>
                <a:r>
                  <a:rPr lang="en-US" sz="1400" baseline="30000" dirty="0">
                    <a:latin typeface="Comic Sans MS" panose="030F0702030302020204" pitchFamily="66" charset="0"/>
                  </a:rPr>
                  <a:t>-1</a:t>
                </a:r>
                <a:r>
                  <a:rPr lang="en-US" sz="1400" dirty="0">
                    <a:latin typeface="Comic Sans MS" panose="030F0702030302020204" pitchFamily="66" charset="0"/>
                  </a:rPr>
                  <a:t> at 60˚ to the line of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centres</a:t>
                </a:r>
                <a:r>
                  <a:rPr lang="en-US" sz="1400" dirty="0">
                    <a:latin typeface="Comic Sans MS" panose="030F0702030302020204" pitchFamily="66" charset="0"/>
                  </a:rPr>
                  <a:t>. Given that the coefficient of restitution between the spheres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that the spheres collide, find: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kinetic energy lost in the impact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magnitude of the impulse exerted on A by B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88" y="1576251"/>
                <a:ext cx="3683725" cy="4059509"/>
              </a:xfrm>
              <a:prstGeom prst="rect">
                <a:avLst/>
              </a:prstGeom>
              <a:blipFill>
                <a:blip r:embed="rId2"/>
                <a:stretch>
                  <a:fillRect t="-300" r="-331" b="-4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0" y="0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03551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377345" y="32657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7345" y="32657"/>
                <a:ext cx="2766655" cy="475771"/>
              </a:xfrm>
              <a:prstGeom prst="rect">
                <a:avLst/>
              </a:prstGeom>
              <a:blipFill>
                <a:blip r:embed="rId10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Oval 6"/>
          <p:cNvSpPr>
            <a:spLocks noChangeAspect="1"/>
          </p:cNvSpPr>
          <p:nvPr/>
        </p:nvSpPr>
        <p:spPr>
          <a:xfrm>
            <a:off x="4572000" y="2133600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419600" y="190500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53000" y="1447800"/>
            <a:ext cx="784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Before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67600" y="1447800"/>
            <a:ext cx="784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After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5715000" y="2133600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>
            <a:spLocks noChangeAspect="1"/>
          </p:cNvSpPr>
          <p:nvPr/>
        </p:nvSpPr>
        <p:spPr>
          <a:xfrm>
            <a:off x="7086600" y="2133601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>
            <a:spLocks noChangeAspect="1"/>
          </p:cNvSpPr>
          <p:nvPr/>
        </p:nvSpPr>
        <p:spPr>
          <a:xfrm>
            <a:off x="8229600" y="2133601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562600" y="1905000"/>
            <a:ext cx="298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4191000" y="2362200"/>
            <a:ext cx="6096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191000" y="2362201"/>
            <a:ext cx="0" cy="7620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962400" y="2133601"/>
                <a:ext cx="60112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45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133601"/>
                <a:ext cx="601126" cy="215444"/>
              </a:xfrm>
              <a:prstGeom prst="rect">
                <a:avLst/>
              </a:prstGeom>
              <a:blipFill>
                <a:blip r:embed="rId11"/>
                <a:stretch>
                  <a:fillRect l="-6061" r="-505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 rot="16200000">
                <a:off x="3779979" y="2620822"/>
                <a:ext cx="5802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45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3779979" y="2620822"/>
                <a:ext cx="580287" cy="215444"/>
              </a:xfrm>
              <a:prstGeom prst="rect">
                <a:avLst/>
              </a:prstGeom>
              <a:blipFill>
                <a:blip r:embed="rId12"/>
                <a:stretch>
                  <a:fillRect t="-6316" r="-5714" b="-6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/>
          <p:nvPr/>
        </p:nvCxnSpPr>
        <p:spPr>
          <a:xfrm>
            <a:off x="4343400" y="2362200"/>
            <a:ext cx="2057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343400" y="2438401"/>
                <a:ext cx="253274" cy="1888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45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438401"/>
                <a:ext cx="253274" cy="188834"/>
              </a:xfrm>
              <a:prstGeom prst="rect">
                <a:avLst/>
              </a:prstGeom>
              <a:blipFill>
                <a:blip r:embed="rId13"/>
                <a:stretch>
                  <a:fillRect l="-17073" r="-7317" b="-64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/>
          <p:cNvCxnSpPr/>
          <p:nvPr/>
        </p:nvCxnSpPr>
        <p:spPr>
          <a:xfrm>
            <a:off x="4191000" y="2362201"/>
            <a:ext cx="623656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419600" y="2743200"/>
                <a:ext cx="59939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4 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743200"/>
                <a:ext cx="599395" cy="215444"/>
              </a:xfrm>
              <a:prstGeom prst="rect">
                <a:avLst/>
              </a:prstGeom>
              <a:blipFill>
                <a:blip r:embed="rId14"/>
                <a:stretch>
                  <a:fillRect l="-6122" r="-2041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/>
          <p:nvPr/>
        </p:nvCxnSpPr>
        <p:spPr>
          <a:xfrm>
            <a:off x="6858000" y="2362201"/>
            <a:ext cx="2057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7315200" y="1600201"/>
            <a:ext cx="0" cy="7620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 rot="16200000">
                <a:off x="6904179" y="1706422"/>
                <a:ext cx="5802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45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6904179" y="1706422"/>
                <a:ext cx="580287" cy="215444"/>
              </a:xfrm>
              <a:prstGeom prst="rect">
                <a:avLst/>
              </a:prstGeom>
              <a:blipFill>
                <a:blip r:embed="rId15"/>
                <a:stretch>
                  <a:fillRect t="-6316" r="-5714" b="-73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620000" y="2133601"/>
                <a:ext cx="14311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2133601"/>
                <a:ext cx="143116" cy="215444"/>
              </a:xfrm>
              <a:prstGeom prst="rect">
                <a:avLst/>
              </a:prstGeom>
              <a:blipFill>
                <a:blip r:embed="rId16"/>
                <a:stretch>
                  <a:fillRect l="-17391" r="-13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>
            <a:off x="7315200" y="2362201"/>
            <a:ext cx="5334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8458200" y="2362201"/>
            <a:ext cx="5334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839200" y="2133601"/>
                <a:ext cx="17838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9200" y="2133601"/>
                <a:ext cx="178382" cy="215444"/>
              </a:xfrm>
              <a:prstGeom prst="rect">
                <a:avLst/>
              </a:prstGeom>
              <a:blipFill>
                <a:blip r:embed="rId17"/>
                <a:stretch>
                  <a:fillRect l="-13793" r="-6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/>
          <p:cNvCxnSpPr/>
          <p:nvPr/>
        </p:nvCxnSpPr>
        <p:spPr>
          <a:xfrm flipH="1" flipV="1">
            <a:off x="5943600" y="2362200"/>
            <a:ext cx="381000" cy="8382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6324600" y="2362200"/>
            <a:ext cx="0" cy="8382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172200" y="2133600"/>
                <a:ext cx="60112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2133600"/>
                <a:ext cx="601126" cy="215444"/>
              </a:xfrm>
              <a:prstGeom prst="rect">
                <a:avLst/>
              </a:prstGeom>
              <a:blipFill>
                <a:blip r:embed="rId18"/>
                <a:stretch>
                  <a:fillRect l="-6122" r="-510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 rot="5400000">
                <a:off x="6218378" y="2697022"/>
                <a:ext cx="5802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6218378" y="2697022"/>
                <a:ext cx="580287" cy="215444"/>
              </a:xfrm>
              <a:prstGeom prst="rect">
                <a:avLst/>
              </a:prstGeom>
              <a:blipFill>
                <a:blip r:embed="rId19"/>
                <a:stretch>
                  <a:fillRect l="-5714" t="-6316" b="-6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Arrow Connector 43"/>
          <p:cNvCxnSpPr/>
          <p:nvPr/>
        </p:nvCxnSpPr>
        <p:spPr>
          <a:xfrm flipH="1">
            <a:off x="5943600" y="2362200"/>
            <a:ext cx="3810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934200" y="190500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077200" y="1905000"/>
            <a:ext cx="298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064102" y="2514600"/>
                <a:ext cx="253274" cy="1888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4102" y="2514600"/>
                <a:ext cx="253274" cy="188834"/>
              </a:xfrm>
              <a:prstGeom prst="rect">
                <a:avLst/>
              </a:prstGeom>
              <a:blipFill>
                <a:blip r:embed="rId20"/>
                <a:stretch>
                  <a:fillRect l="-14634" t="-3333" r="-731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562600" y="2743200"/>
                <a:ext cx="59939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3 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2743200"/>
                <a:ext cx="599395" cy="215444"/>
              </a:xfrm>
              <a:prstGeom prst="rect">
                <a:avLst/>
              </a:prstGeom>
              <a:blipFill>
                <a:blip r:embed="rId21"/>
                <a:stretch>
                  <a:fillRect l="-6122" r="-1020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Arrow Connector 53"/>
          <p:cNvCxnSpPr/>
          <p:nvPr/>
        </p:nvCxnSpPr>
        <p:spPr>
          <a:xfrm flipV="1">
            <a:off x="8458200" y="1524000"/>
            <a:ext cx="0" cy="8382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 rot="5400000">
                <a:off x="8351978" y="1706422"/>
                <a:ext cx="5802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8351978" y="1706422"/>
                <a:ext cx="580287" cy="215444"/>
              </a:xfrm>
              <a:prstGeom prst="rect">
                <a:avLst/>
              </a:prstGeom>
              <a:blipFill>
                <a:blip r:embed="rId19"/>
                <a:stretch>
                  <a:fillRect l="-5714" t="-6316" b="-6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7086600" y="2667000"/>
                <a:ext cx="1676400" cy="333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−3=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2667000"/>
                <a:ext cx="1676400" cy="333168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6934200" y="3048000"/>
                <a:ext cx="2057400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6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3048000"/>
                <a:ext cx="2057400" cy="514243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457200" y="5791200"/>
                <a:ext cx="1219200" cy="5462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791200"/>
                <a:ext cx="1219200" cy="54624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1981200" y="5791200"/>
                <a:ext cx="1295400" cy="5462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5791200"/>
                <a:ext cx="1295400" cy="546240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962400" y="3581400"/>
            <a:ext cx="24449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anose="030F0702030302020204" pitchFamily="66" charset="0"/>
              </a:rPr>
              <a:t>Comparing Kinetic Energies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657600" y="3886200"/>
            <a:ext cx="5638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Since the only change in velocities has been in the parallel direction, we can compare these to find the loss in kinetic energy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875367" y="4648200"/>
                <a:ext cx="2434705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𝐾𝐸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𝑏𝑒𝑓𝑜𝑟𝑒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Sup>
                        <m:sSub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Sup>
                        <m:sSub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5367" y="4648200"/>
                <a:ext cx="2434705" cy="403316"/>
              </a:xfrm>
              <a:prstGeom prst="rect">
                <a:avLst/>
              </a:prstGeom>
              <a:blipFill>
                <a:blip r:embed="rId26"/>
                <a:stretch>
                  <a:fillRect l="-1253" t="-1515" r="-251" b="-121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810000" y="5257800"/>
                <a:ext cx="3964868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𝐾𝐸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𝑏𝑒𝑓𝑜𝑟𝑒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(1)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45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(2)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60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5257800"/>
                <a:ext cx="3964868" cy="403316"/>
              </a:xfrm>
              <a:prstGeom prst="rect">
                <a:avLst/>
              </a:prstGeom>
              <a:blipFill>
                <a:blip r:embed="rId27"/>
                <a:stretch>
                  <a:fillRect t="-1515" b="-121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886200" y="5943600"/>
                <a:ext cx="139025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𝐾𝐸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𝑏𝑒𝑓𝑜𝑟𝑒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=17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943600"/>
                <a:ext cx="1390252" cy="215444"/>
              </a:xfrm>
              <a:prstGeom prst="rect">
                <a:avLst/>
              </a:prstGeom>
              <a:blipFill>
                <a:blip r:embed="rId28"/>
                <a:stretch>
                  <a:fillRect l="-2632" r="-3070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Arc 59"/>
          <p:cNvSpPr/>
          <p:nvPr/>
        </p:nvSpPr>
        <p:spPr>
          <a:xfrm>
            <a:off x="7620000" y="4876800"/>
            <a:ext cx="228600" cy="6096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7772400" y="50292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sp>
        <p:nvSpPr>
          <p:cNvPr id="63" name="Arc 62"/>
          <p:cNvSpPr/>
          <p:nvPr/>
        </p:nvSpPr>
        <p:spPr>
          <a:xfrm>
            <a:off x="7620000" y="5486400"/>
            <a:ext cx="228600" cy="6096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7848600" y="56388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6553200" y="3657600"/>
                <a:ext cx="139025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𝐾𝐸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𝑏𝑒𝑓𝑜𝑟𝑒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=17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3657600"/>
                <a:ext cx="1390252" cy="215444"/>
              </a:xfrm>
              <a:prstGeom prst="rect">
                <a:avLst/>
              </a:prstGeom>
              <a:blipFill>
                <a:blip r:embed="rId28"/>
                <a:stretch>
                  <a:fillRect l="-2632" r="-3070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6661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9" grpId="0"/>
      <p:bldP spid="6" grpId="0"/>
      <p:bldP spid="58" grpId="0"/>
      <p:bldP spid="59" grpId="0"/>
      <p:bldP spid="60" grpId="0" animBg="1"/>
      <p:bldP spid="62" grpId="0"/>
      <p:bldP spid="63" grpId="0" animBg="1"/>
      <p:bldP spid="64" grpId="0"/>
      <p:bldP spid="6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1588" y="1576251"/>
                <a:ext cx="3683725" cy="40595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involving the oblique impact of two smooth spheres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A small smooth sphere A of mass 1kg collides with a small smooth sphere B of mass 2kg. Just before the impact A is moving with a speed of 4ms</a:t>
                </a:r>
                <a:r>
                  <a:rPr lang="en-US" sz="1400" baseline="30000" dirty="0">
                    <a:latin typeface="Comic Sans MS" panose="030F0702030302020204" pitchFamily="66" charset="0"/>
                  </a:rPr>
                  <a:t>-1</a:t>
                </a:r>
                <a:r>
                  <a:rPr lang="en-US" sz="1400" dirty="0">
                    <a:latin typeface="Comic Sans MS" panose="030F0702030302020204" pitchFamily="66" charset="0"/>
                  </a:rPr>
                  <a:t> in a direction of 45˚ to the line of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centres</a:t>
                </a:r>
                <a:r>
                  <a:rPr lang="en-US" sz="1400" dirty="0">
                    <a:latin typeface="Comic Sans MS" panose="030F0702030302020204" pitchFamily="66" charset="0"/>
                  </a:rPr>
                  <a:t> and B is moving with speed 3ms</a:t>
                </a:r>
                <a:r>
                  <a:rPr lang="en-US" sz="1400" baseline="30000" dirty="0">
                    <a:latin typeface="Comic Sans MS" panose="030F0702030302020204" pitchFamily="66" charset="0"/>
                  </a:rPr>
                  <a:t>-1</a:t>
                </a:r>
                <a:r>
                  <a:rPr lang="en-US" sz="1400" dirty="0">
                    <a:latin typeface="Comic Sans MS" panose="030F0702030302020204" pitchFamily="66" charset="0"/>
                  </a:rPr>
                  <a:t> at 60˚ to the line of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centres</a:t>
                </a:r>
                <a:r>
                  <a:rPr lang="en-US" sz="1400" dirty="0">
                    <a:latin typeface="Comic Sans MS" panose="030F0702030302020204" pitchFamily="66" charset="0"/>
                  </a:rPr>
                  <a:t>. Given that the coefficient of restitution between the spheres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that the spheres collide, find: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kinetic energy lost in the impact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magnitude of the impulse exerted on A by B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88" y="1576251"/>
                <a:ext cx="3683725" cy="4059509"/>
              </a:xfrm>
              <a:prstGeom prst="rect">
                <a:avLst/>
              </a:prstGeom>
              <a:blipFill>
                <a:blip r:embed="rId2"/>
                <a:stretch>
                  <a:fillRect t="-300" r="-331" b="-4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0" y="0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03551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377345" y="32657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7345" y="32657"/>
                <a:ext cx="2766655" cy="475771"/>
              </a:xfrm>
              <a:prstGeom prst="rect">
                <a:avLst/>
              </a:prstGeom>
              <a:blipFill>
                <a:blip r:embed="rId10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Oval 6"/>
          <p:cNvSpPr>
            <a:spLocks noChangeAspect="1"/>
          </p:cNvSpPr>
          <p:nvPr/>
        </p:nvSpPr>
        <p:spPr>
          <a:xfrm>
            <a:off x="4572000" y="2133600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419600" y="190500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53000" y="1447800"/>
            <a:ext cx="784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Before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67600" y="1447800"/>
            <a:ext cx="784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After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5715000" y="2133600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>
            <a:spLocks noChangeAspect="1"/>
          </p:cNvSpPr>
          <p:nvPr/>
        </p:nvSpPr>
        <p:spPr>
          <a:xfrm>
            <a:off x="7086600" y="2133601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>
            <a:spLocks noChangeAspect="1"/>
          </p:cNvSpPr>
          <p:nvPr/>
        </p:nvSpPr>
        <p:spPr>
          <a:xfrm>
            <a:off x="8229600" y="2133601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562600" y="1905000"/>
            <a:ext cx="298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4191000" y="2362200"/>
            <a:ext cx="6096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191000" y="2362201"/>
            <a:ext cx="0" cy="7620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962400" y="2133601"/>
                <a:ext cx="60112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45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133601"/>
                <a:ext cx="601126" cy="215444"/>
              </a:xfrm>
              <a:prstGeom prst="rect">
                <a:avLst/>
              </a:prstGeom>
              <a:blipFill>
                <a:blip r:embed="rId11"/>
                <a:stretch>
                  <a:fillRect l="-6061" r="-505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 rot="16200000">
                <a:off x="3779979" y="2620822"/>
                <a:ext cx="5802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45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3779979" y="2620822"/>
                <a:ext cx="580287" cy="215444"/>
              </a:xfrm>
              <a:prstGeom prst="rect">
                <a:avLst/>
              </a:prstGeom>
              <a:blipFill>
                <a:blip r:embed="rId12"/>
                <a:stretch>
                  <a:fillRect t="-6316" r="-5714" b="-6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/>
          <p:nvPr/>
        </p:nvCxnSpPr>
        <p:spPr>
          <a:xfrm>
            <a:off x="4343400" y="2362200"/>
            <a:ext cx="2057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343400" y="2438401"/>
                <a:ext cx="253274" cy="1888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45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438401"/>
                <a:ext cx="253274" cy="188834"/>
              </a:xfrm>
              <a:prstGeom prst="rect">
                <a:avLst/>
              </a:prstGeom>
              <a:blipFill>
                <a:blip r:embed="rId13"/>
                <a:stretch>
                  <a:fillRect l="-17073" r="-7317" b="-64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/>
          <p:cNvCxnSpPr/>
          <p:nvPr/>
        </p:nvCxnSpPr>
        <p:spPr>
          <a:xfrm>
            <a:off x="4191000" y="2362201"/>
            <a:ext cx="623656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419600" y="2743200"/>
                <a:ext cx="59939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4 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743200"/>
                <a:ext cx="599395" cy="215444"/>
              </a:xfrm>
              <a:prstGeom prst="rect">
                <a:avLst/>
              </a:prstGeom>
              <a:blipFill>
                <a:blip r:embed="rId14"/>
                <a:stretch>
                  <a:fillRect l="-6122" r="-2041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/>
          <p:nvPr/>
        </p:nvCxnSpPr>
        <p:spPr>
          <a:xfrm>
            <a:off x="6858000" y="2362201"/>
            <a:ext cx="2057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7315200" y="1600201"/>
            <a:ext cx="0" cy="7620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 rot="16200000">
                <a:off x="6904179" y="1706422"/>
                <a:ext cx="5802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45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6904179" y="1706422"/>
                <a:ext cx="580287" cy="215444"/>
              </a:xfrm>
              <a:prstGeom prst="rect">
                <a:avLst/>
              </a:prstGeom>
              <a:blipFill>
                <a:blip r:embed="rId15"/>
                <a:stretch>
                  <a:fillRect t="-6316" r="-5714" b="-73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620000" y="2133601"/>
                <a:ext cx="14311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2133601"/>
                <a:ext cx="143116" cy="215444"/>
              </a:xfrm>
              <a:prstGeom prst="rect">
                <a:avLst/>
              </a:prstGeom>
              <a:blipFill>
                <a:blip r:embed="rId16"/>
                <a:stretch>
                  <a:fillRect l="-17391" r="-13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>
            <a:off x="7315200" y="2362201"/>
            <a:ext cx="5334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8458200" y="2362201"/>
            <a:ext cx="5334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839200" y="2133601"/>
                <a:ext cx="17838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9200" y="2133601"/>
                <a:ext cx="178382" cy="215444"/>
              </a:xfrm>
              <a:prstGeom prst="rect">
                <a:avLst/>
              </a:prstGeom>
              <a:blipFill>
                <a:blip r:embed="rId17"/>
                <a:stretch>
                  <a:fillRect l="-13793" r="-6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/>
          <p:cNvCxnSpPr/>
          <p:nvPr/>
        </p:nvCxnSpPr>
        <p:spPr>
          <a:xfrm flipH="1" flipV="1">
            <a:off x="5943600" y="2362200"/>
            <a:ext cx="381000" cy="8382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6324600" y="2362200"/>
            <a:ext cx="0" cy="8382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172200" y="2133600"/>
                <a:ext cx="60112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2133600"/>
                <a:ext cx="601126" cy="215444"/>
              </a:xfrm>
              <a:prstGeom prst="rect">
                <a:avLst/>
              </a:prstGeom>
              <a:blipFill>
                <a:blip r:embed="rId18"/>
                <a:stretch>
                  <a:fillRect l="-6122" r="-510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 rot="5400000">
                <a:off x="6218378" y="2697022"/>
                <a:ext cx="5802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6218378" y="2697022"/>
                <a:ext cx="580287" cy="215444"/>
              </a:xfrm>
              <a:prstGeom prst="rect">
                <a:avLst/>
              </a:prstGeom>
              <a:blipFill>
                <a:blip r:embed="rId19"/>
                <a:stretch>
                  <a:fillRect l="-5714" t="-6316" b="-6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Arrow Connector 43"/>
          <p:cNvCxnSpPr/>
          <p:nvPr/>
        </p:nvCxnSpPr>
        <p:spPr>
          <a:xfrm flipH="1">
            <a:off x="5943600" y="2362200"/>
            <a:ext cx="3810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934200" y="190500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077200" y="1905000"/>
            <a:ext cx="298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064102" y="2514600"/>
                <a:ext cx="253274" cy="1888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4102" y="2514600"/>
                <a:ext cx="253274" cy="188834"/>
              </a:xfrm>
              <a:prstGeom prst="rect">
                <a:avLst/>
              </a:prstGeom>
              <a:blipFill>
                <a:blip r:embed="rId20"/>
                <a:stretch>
                  <a:fillRect l="-14634" t="-3333" r="-731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562600" y="2743200"/>
                <a:ext cx="59939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3 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2743200"/>
                <a:ext cx="599395" cy="215444"/>
              </a:xfrm>
              <a:prstGeom prst="rect">
                <a:avLst/>
              </a:prstGeom>
              <a:blipFill>
                <a:blip r:embed="rId21"/>
                <a:stretch>
                  <a:fillRect l="-6122" r="-1020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Arrow Connector 53"/>
          <p:cNvCxnSpPr/>
          <p:nvPr/>
        </p:nvCxnSpPr>
        <p:spPr>
          <a:xfrm flipV="1">
            <a:off x="8458200" y="1524000"/>
            <a:ext cx="0" cy="8382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 rot="5400000">
                <a:off x="8351978" y="1706422"/>
                <a:ext cx="5802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8351978" y="1706422"/>
                <a:ext cx="580287" cy="215444"/>
              </a:xfrm>
              <a:prstGeom prst="rect">
                <a:avLst/>
              </a:prstGeom>
              <a:blipFill>
                <a:blip r:embed="rId19"/>
                <a:stretch>
                  <a:fillRect l="-5714" t="-6316" b="-6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7086600" y="2667000"/>
                <a:ext cx="1676400" cy="333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−3=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2667000"/>
                <a:ext cx="1676400" cy="333168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6934200" y="3048000"/>
                <a:ext cx="2057400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6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3048000"/>
                <a:ext cx="2057400" cy="514243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457200" y="5791200"/>
                <a:ext cx="1219200" cy="5462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791200"/>
                <a:ext cx="1219200" cy="54624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1981200" y="5791200"/>
                <a:ext cx="1295400" cy="5462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5791200"/>
                <a:ext cx="1295400" cy="546240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962400" y="3581400"/>
            <a:ext cx="24449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anose="030F0702030302020204" pitchFamily="66" charset="0"/>
              </a:rPr>
              <a:t>Comparing Kinetic Energies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657600" y="3886200"/>
            <a:ext cx="5638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Since the only change in velocities has been in the parallel direction, we can compare these to find the loss in kinetic energy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868836" y="4495800"/>
                <a:ext cx="2322495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𝐾𝐸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𝑎𝑓𝑡𝑒𝑟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sSubSup>
                        <m:sSub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sSubSup>
                        <m:sSub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8836" y="4495800"/>
                <a:ext cx="2322495" cy="403316"/>
              </a:xfrm>
              <a:prstGeom prst="rect">
                <a:avLst/>
              </a:prstGeom>
              <a:blipFill>
                <a:blip r:embed="rId26"/>
                <a:stretch>
                  <a:fillRect l="-1312" t="-1515" r="-262" b="-121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803469" y="5105400"/>
                <a:ext cx="4031770" cy="55252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𝐾𝐸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𝑎𝑓𝑡𝑒𝑟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(1)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ad>
                                    <m:radPr>
                                      <m:degHide m:val="on"/>
                                      <m:ctrlPr>
                                        <a:rPr lang="en-US" sz="1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+</m:t>
                      </m:r>
                      <m:f>
                        <m:f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(2)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1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1400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rad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3469" y="5105400"/>
                <a:ext cx="4031770" cy="552524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810000" y="5867400"/>
                <a:ext cx="1752600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𝐾𝐸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𝑎𝑓𝑡𝑒𝑟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=14.267…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5867400"/>
                <a:ext cx="1752600" cy="215444"/>
              </a:xfrm>
              <a:prstGeom prst="rect">
                <a:avLst/>
              </a:prstGeom>
              <a:blipFill>
                <a:blip r:embed="rId28"/>
                <a:stretch>
                  <a:fillRect l="-694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Arc 59"/>
          <p:cNvSpPr/>
          <p:nvPr/>
        </p:nvSpPr>
        <p:spPr>
          <a:xfrm>
            <a:off x="7613469" y="4724400"/>
            <a:ext cx="228600" cy="6096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7765869" y="48768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sp>
        <p:nvSpPr>
          <p:cNvPr id="63" name="Arc 62"/>
          <p:cNvSpPr/>
          <p:nvPr/>
        </p:nvSpPr>
        <p:spPr>
          <a:xfrm>
            <a:off x="7613469" y="5334000"/>
            <a:ext cx="228600" cy="6096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TextBox 63"/>
          <p:cNvSpPr txBox="1"/>
          <p:nvPr/>
        </p:nvSpPr>
        <p:spPr>
          <a:xfrm>
            <a:off x="7842069" y="54864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6553200" y="3657600"/>
                <a:ext cx="139025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𝐾𝐸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𝑏𝑒𝑓𝑜𝑟𝑒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=17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3657600"/>
                <a:ext cx="1390252" cy="215444"/>
              </a:xfrm>
              <a:prstGeom prst="rect">
                <a:avLst/>
              </a:prstGeom>
              <a:blipFill>
                <a:blip r:embed="rId29"/>
                <a:stretch>
                  <a:fillRect l="-2632" r="-3070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886200" y="6324600"/>
                <a:ext cx="2590800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𝐾𝐸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𝑙𝑜𝑠𝑡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=17−14.267=2.73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6324600"/>
                <a:ext cx="2590800" cy="215444"/>
              </a:xfrm>
              <a:prstGeom prst="rect">
                <a:avLst/>
              </a:prstGeom>
              <a:blipFill>
                <a:blip r:embed="rId30"/>
                <a:stretch>
                  <a:fillRect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Arc 56"/>
          <p:cNvSpPr/>
          <p:nvPr/>
        </p:nvSpPr>
        <p:spPr>
          <a:xfrm>
            <a:off x="6477000" y="5943600"/>
            <a:ext cx="228600" cy="4572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TextBox 65"/>
          <p:cNvSpPr txBox="1"/>
          <p:nvPr/>
        </p:nvSpPr>
        <p:spPr>
          <a:xfrm>
            <a:off x="6553200" y="59436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Find the difference</a:t>
            </a:r>
          </a:p>
        </p:txBody>
      </p:sp>
    </p:spTree>
    <p:extLst>
      <p:ext uri="{BB962C8B-B14F-4D97-AF65-F5344CB8AC3E}">
        <p14:creationId xmlns:p14="http://schemas.microsoft.com/office/powerpoint/2010/main" val="3743604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8" grpId="0"/>
      <p:bldP spid="59" grpId="0"/>
      <p:bldP spid="60" grpId="0" animBg="1"/>
      <p:bldP spid="62" grpId="0"/>
      <p:bldP spid="63" grpId="0" animBg="1"/>
      <p:bldP spid="64" grpId="0"/>
      <p:bldP spid="56" grpId="0"/>
      <p:bldP spid="57" grpId="0" animBg="1"/>
      <p:bldP spid="6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1588" y="1576251"/>
                <a:ext cx="3683725" cy="40595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involving the oblique impact of two smooth spheres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A small smooth sphere A of mass 1kg collides with a small smooth sphere B of mass 2kg. Just before the impact A is moving with a speed of 4ms</a:t>
                </a:r>
                <a:r>
                  <a:rPr lang="en-US" sz="1400" baseline="30000" dirty="0">
                    <a:latin typeface="Comic Sans MS" panose="030F0702030302020204" pitchFamily="66" charset="0"/>
                  </a:rPr>
                  <a:t>-1</a:t>
                </a:r>
                <a:r>
                  <a:rPr lang="en-US" sz="1400" dirty="0">
                    <a:latin typeface="Comic Sans MS" panose="030F0702030302020204" pitchFamily="66" charset="0"/>
                  </a:rPr>
                  <a:t> in a direction of 45˚ to the line of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centres</a:t>
                </a:r>
                <a:r>
                  <a:rPr lang="en-US" sz="1400" dirty="0">
                    <a:latin typeface="Comic Sans MS" panose="030F0702030302020204" pitchFamily="66" charset="0"/>
                  </a:rPr>
                  <a:t> and B is moving with speed 3ms</a:t>
                </a:r>
                <a:r>
                  <a:rPr lang="en-US" sz="1400" baseline="30000" dirty="0">
                    <a:latin typeface="Comic Sans MS" panose="030F0702030302020204" pitchFamily="66" charset="0"/>
                  </a:rPr>
                  <a:t>-1</a:t>
                </a:r>
                <a:r>
                  <a:rPr lang="en-US" sz="1400" dirty="0">
                    <a:latin typeface="Comic Sans MS" panose="030F0702030302020204" pitchFamily="66" charset="0"/>
                  </a:rPr>
                  <a:t> at 60˚ to the line of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centres</a:t>
                </a:r>
                <a:r>
                  <a:rPr lang="en-US" sz="1400" dirty="0">
                    <a:latin typeface="Comic Sans MS" panose="030F0702030302020204" pitchFamily="66" charset="0"/>
                  </a:rPr>
                  <a:t>. Given that the coefficient of restitution between the spheres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that the spheres collide, find: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kinetic energy lost in the impact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magnitude of the impulse exerted on A by B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88" y="1576251"/>
                <a:ext cx="3683725" cy="4059509"/>
              </a:xfrm>
              <a:prstGeom prst="rect">
                <a:avLst/>
              </a:prstGeom>
              <a:blipFill>
                <a:blip r:embed="rId2"/>
                <a:stretch>
                  <a:fillRect t="-300" r="-331" b="-4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0" y="0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03551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377345" y="32657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7345" y="32657"/>
                <a:ext cx="2766655" cy="475771"/>
              </a:xfrm>
              <a:prstGeom prst="rect">
                <a:avLst/>
              </a:prstGeom>
              <a:blipFill>
                <a:blip r:embed="rId10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Oval 6"/>
          <p:cNvSpPr>
            <a:spLocks noChangeAspect="1"/>
          </p:cNvSpPr>
          <p:nvPr/>
        </p:nvSpPr>
        <p:spPr>
          <a:xfrm>
            <a:off x="4572000" y="2133600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419600" y="190500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53000" y="1447800"/>
            <a:ext cx="784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Before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67600" y="1447800"/>
            <a:ext cx="784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After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5715000" y="2133600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>
            <a:spLocks noChangeAspect="1"/>
          </p:cNvSpPr>
          <p:nvPr/>
        </p:nvSpPr>
        <p:spPr>
          <a:xfrm>
            <a:off x="7086600" y="2133601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>
            <a:spLocks noChangeAspect="1"/>
          </p:cNvSpPr>
          <p:nvPr/>
        </p:nvSpPr>
        <p:spPr>
          <a:xfrm>
            <a:off x="8229600" y="2133601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562600" y="1905000"/>
            <a:ext cx="298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4191000" y="2362200"/>
            <a:ext cx="6096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191000" y="2362201"/>
            <a:ext cx="0" cy="7620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962400" y="2133601"/>
                <a:ext cx="60112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45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133601"/>
                <a:ext cx="601126" cy="215444"/>
              </a:xfrm>
              <a:prstGeom prst="rect">
                <a:avLst/>
              </a:prstGeom>
              <a:blipFill>
                <a:blip r:embed="rId11"/>
                <a:stretch>
                  <a:fillRect l="-6061" r="-505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 rot="16200000">
                <a:off x="3779979" y="2620822"/>
                <a:ext cx="5802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45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3779979" y="2620822"/>
                <a:ext cx="580287" cy="215444"/>
              </a:xfrm>
              <a:prstGeom prst="rect">
                <a:avLst/>
              </a:prstGeom>
              <a:blipFill>
                <a:blip r:embed="rId12"/>
                <a:stretch>
                  <a:fillRect t="-6316" r="-5714" b="-6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/>
          <p:nvPr/>
        </p:nvCxnSpPr>
        <p:spPr>
          <a:xfrm>
            <a:off x="4343400" y="2362200"/>
            <a:ext cx="2057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343400" y="2438401"/>
                <a:ext cx="253274" cy="1888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45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438401"/>
                <a:ext cx="253274" cy="188834"/>
              </a:xfrm>
              <a:prstGeom prst="rect">
                <a:avLst/>
              </a:prstGeom>
              <a:blipFill>
                <a:blip r:embed="rId13"/>
                <a:stretch>
                  <a:fillRect l="-17073" r="-7317" b="-64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/>
          <p:cNvCxnSpPr/>
          <p:nvPr/>
        </p:nvCxnSpPr>
        <p:spPr>
          <a:xfrm>
            <a:off x="4191000" y="2362201"/>
            <a:ext cx="623656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419600" y="2743200"/>
                <a:ext cx="59939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4 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743200"/>
                <a:ext cx="599395" cy="215444"/>
              </a:xfrm>
              <a:prstGeom prst="rect">
                <a:avLst/>
              </a:prstGeom>
              <a:blipFill>
                <a:blip r:embed="rId14"/>
                <a:stretch>
                  <a:fillRect l="-6122" r="-2041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/>
          <p:nvPr/>
        </p:nvCxnSpPr>
        <p:spPr>
          <a:xfrm>
            <a:off x="6858000" y="2362201"/>
            <a:ext cx="2057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7315200" y="1600201"/>
            <a:ext cx="0" cy="7620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 rot="16200000">
                <a:off x="6904179" y="1706422"/>
                <a:ext cx="5802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45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6904179" y="1706422"/>
                <a:ext cx="580287" cy="215444"/>
              </a:xfrm>
              <a:prstGeom prst="rect">
                <a:avLst/>
              </a:prstGeom>
              <a:blipFill>
                <a:blip r:embed="rId15"/>
                <a:stretch>
                  <a:fillRect t="-6316" r="-5714" b="-73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620000" y="2133601"/>
                <a:ext cx="14311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2133601"/>
                <a:ext cx="143116" cy="215444"/>
              </a:xfrm>
              <a:prstGeom prst="rect">
                <a:avLst/>
              </a:prstGeom>
              <a:blipFill>
                <a:blip r:embed="rId16"/>
                <a:stretch>
                  <a:fillRect l="-17391" r="-13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>
            <a:off x="7315200" y="2362201"/>
            <a:ext cx="5334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8458200" y="2362201"/>
            <a:ext cx="5334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839200" y="2133601"/>
                <a:ext cx="17838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9200" y="2133601"/>
                <a:ext cx="178382" cy="215444"/>
              </a:xfrm>
              <a:prstGeom prst="rect">
                <a:avLst/>
              </a:prstGeom>
              <a:blipFill>
                <a:blip r:embed="rId17"/>
                <a:stretch>
                  <a:fillRect l="-13793" r="-6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/>
          <p:cNvCxnSpPr/>
          <p:nvPr/>
        </p:nvCxnSpPr>
        <p:spPr>
          <a:xfrm flipH="1" flipV="1">
            <a:off x="5943600" y="2362200"/>
            <a:ext cx="381000" cy="8382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6324600" y="2362200"/>
            <a:ext cx="0" cy="8382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172200" y="2133600"/>
                <a:ext cx="60112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2133600"/>
                <a:ext cx="601126" cy="215444"/>
              </a:xfrm>
              <a:prstGeom prst="rect">
                <a:avLst/>
              </a:prstGeom>
              <a:blipFill>
                <a:blip r:embed="rId18"/>
                <a:stretch>
                  <a:fillRect l="-6122" r="-510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 rot="5400000">
                <a:off x="6218378" y="2697022"/>
                <a:ext cx="5802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6218378" y="2697022"/>
                <a:ext cx="580287" cy="215444"/>
              </a:xfrm>
              <a:prstGeom prst="rect">
                <a:avLst/>
              </a:prstGeom>
              <a:blipFill>
                <a:blip r:embed="rId19"/>
                <a:stretch>
                  <a:fillRect l="-5714" t="-6316" b="-6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Arrow Connector 43"/>
          <p:cNvCxnSpPr/>
          <p:nvPr/>
        </p:nvCxnSpPr>
        <p:spPr>
          <a:xfrm flipH="1">
            <a:off x="5943600" y="2362200"/>
            <a:ext cx="3810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934200" y="190500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077200" y="1905000"/>
            <a:ext cx="298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064102" y="2514600"/>
                <a:ext cx="253274" cy="1888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4102" y="2514600"/>
                <a:ext cx="253274" cy="188834"/>
              </a:xfrm>
              <a:prstGeom prst="rect">
                <a:avLst/>
              </a:prstGeom>
              <a:blipFill>
                <a:blip r:embed="rId20"/>
                <a:stretch>
                  <a:fillRect l="-14634" t="-3333" r="-731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562600" y="2743200"/>
                <a:ext cx="59939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3 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2743200"/>
                <a:ext cx="599395" cy="215444"/>
              </a:xfrm>
              <a:prstGeom prst="rect">
                <a:avLst/>
              </a:prstGeom>
              <a:blipFill>
                <a:blip r:embed="rId21"/>
                <a:stretch>
                  <a:fillRect l="-6122" r="-1020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Arrow Connector 53"/>
          <p:cNvCxnSpPr/>
          <p:nvPr/>
        </p:nvCxnSpPr>
        <p:spPr>
          <a:xfrm flipV="1">
            <a:off x="8458200" y="1524000"/>
            <a:ext cx="0" cy="8382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 rot="5400000">
                <a:off x="8351978" y="1706422"/>
                <a:ext cx="5802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8351978" y="1706422"/>
                <a:ext cx="580287" cy="215444"/>
              </a:xfrm>
              <a:prstGeom prst="rect">
                <a:avLst/>
              </a:prstGeom>
              <a:blipFill>
                <a:blip r:embed="rId19"/>
                <a:stretch>
                  <a:fillRect l="-5714" t="-6316" b="-6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7086600" y="2667000"/>
                <a:ext cx="1676400" cy="333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−3=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2667000"/>
                <a:ext cx="1676400" cy="333168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6934200" y="3048000"/>
                <a:ext cx="2057400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6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3048000"/>
                <a:ext cx="2057400" cy="514243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457200" y="5791200"/>
                <a:ext cx="1219200" cy="5462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791200"/>
                <a:ext cx="1219200" cy="54624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1981200" y="5791200"/>
                <a:ext cx="1295400" cy="5462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rad>
                            <m:radPr>
                              <m:degHide m:val="on"/>
                              <m:ctrlP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1200" y="5791200"/>
                <a:ext cx="1295400" cy="546240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2971800" y="4724400"/>
                <a:ext cx="685800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2.73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𝐽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4724400"/>
                <a:ext cx="685800" cy="215444"/>
              </a:xfrm>
              <a:prstGeom prst="rect">
                <a:avLst/>
              </a:prstGeom>
              <a:blipFill>
                <a:blip r:embed="rId26"/>
                <a:stretch>
                  <a:fillRect b="-2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191000" y="4038600"/>
                <a:ext cx="267547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𝐼𝑚𝑝𝑢𝑙𝑠𝑒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𝑐h𝑎𝑛𝑔𝑒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𝑚𝑜𝑚𝑒𝑛𝑡𝑢𝑚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038600"/>
                <a:ext cx="2675476" cy="215444"/>
              </a:xfrm>
              <a:prstGeom prst="rect">
                <a:avLst/>
              </a:prstGeom>
              <a:blipFill>
                <a:blip r:embed="rId27"/>
                <a:stretch>
                  <a:fillRect l="-2055" r="-685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191000" y="4495800"/>
                <a:ext cx="165365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𝐼𝑚𝑝𝑢𝑙𝑠𝑒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𝑚𝑣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𝑚𝑢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495800"/>
                <a:ext cx="1653658" cy="215444"/>
              </a:xfrm>
              <a:prstGeom prst="rect">
                <a:avLst/>
              </a:prstGeom>
              <a:blipFill>
                <a:blip r:embed="rId28"/>
                <a:stretch>
                  <a:fillRect l="-3690" r="-738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191000" y="4800600"/>
                <a:ext cx="3346942" cy="5100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𝐼𝑚𝑝𝑢𝑙𝑠𝑒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=(2)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4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  <m:r>
                            <a:rPr lang="en-US" sz="1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4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den>
                          </m:f>
                        </m:e>
                      </m:d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−(2)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60</m:t>
                          </m:r>
                        </m:e>
                      </m:d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800600"/>
                <a:ext cx="3346942" cy="510011"/>
              </a:xfrm>
              <a:prstGeom prst="rect">
                <a:avLst/>
              </a:prstGeom>
              <a:blipFill>
                <a:blip r:embed="rId2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4191000" y="5486400"/>
                <a:ext cx="148117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𝐼𝑚𝑝𝑢𝑙𝑠𝑒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=5.05</m:t>
                      </m:r>
                      <m:r>
                        <a:rPr lang="en-US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𝑁𝑠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5486400"/>
                <a:ext cx="1481175" cy="215444"/>
              </a:xfrm>
              <a:prstGeom prst="rect">
                <a:avLst/>
              </a:prstGeom>
              <a:blipFill>
                <a:blip r:embed="rId30"/>
                <a:stretch>
                  <a:fillRect l="-4132" r="-2066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Arc 69"/>
          <p:cNvSpPr/>
          <p:nvPr/>
        </p:nvSpPr>
        <p:spPr>
          <a:xfrm>
            <a:off x="6858000" y="4191000"/>
            <a:ext cx="228600" cy="4572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Box 70"/>
          <p:cNvSpPr txBox="1"/>
          <p:nvPr/>
        </p:nvSpPr>
        <p:spPr>
          <a:xfrm>
            <a:off x="7086600" y="41910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Write the formula for this</a:t>
            </a:r>
          </a:p>
        </p:txBody>
      </p:sp>
      <p:sp>
        <p:nvSpPr>
          <p:cNvPr id="72" name="Arc 71"/>
          <p:cNvSpPr/>
          <p:nvPr/>
        </p:nvSpPr>
        <p:spPr>
          <a:xfrm>
            <a:off x="7467600" y="4648200"/>
            <a:ext cx="228600" cy="4572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Arc 72"/>
          <p:cNvSpPr/>
          <p:nvPr/>
        </p:nvSpPr>
        <p:spPr>
          <a:xfrm>
            <a:off x="7467600" y="5105400"/>
            <a:ext cx="228600" cy="4572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TextBox 73"/>
          <p:cNvSpPr txBox="1"/>
          <p:nvPr/>
        </p:nvSpPr>
        <p:spPr>
          <a:xfrm>
            <a:off x="7543800" y="46482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 for sphere B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7696200" y="51816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</p:spTree>
    <p:extLst>
      <p:ext uri="{BB962C8B-B14F-4D97-AF65-F5344CB8AC3E}">
        <p14:creationId xmlns:p14="http://schemas.microsoft.com/office/powerpoint/2010/main" val="1623361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67" grpId="0"/>
      <p:bldP spid="68" grpId="0"/>
      <p:bldP spid="69" grpId="0"/>
      <p:bldP spid="70" grpId="0" animBg="1"/>
      <p:bldP spid="71" grpId="0"/>
      <p:bldP spid="72" grpId="0" animBg="1"/>
      <p:bldP spid="73" grpId="0" animBg="1"/>
      <p:bldP spid="74" grpId="0"/>
      <p:bldP spid="7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1588" y="1576251"/>
                <a:ext cx="3683725" cy="34145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involving the oblique impact of two smooth spheres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A smooth sphere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of mass 5kg is moving on a smooth horizontal surface with velocity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400" b="1" i="1">
                                <a:latin typeface="Cambria Math" panose="02040503050406030204" pitchFamily="18" charset="0"/>
                              </a:rPr>
                              <m:t>𝒊</m:t>
                            </m:r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US" sz="1400" b="1" i="1">
                                <a:latin typeface="Cambria Math" panose="02040503050406030204" pitchFamily="18" charset="0"/>
                              </a:rPr>
                              <m:t>𝒋</m:t>
                            </m:r>
                          </m:e>
                        </m:d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Another smooth sphere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of mass 3kg and the same radius as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moving on the same surface with velocity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US" sz="1400" b="1" i="1">
                                <a:latin typeface="Cambria Math" panose="02040503050406030204" pitchFamily="18" charset="0"/>
                              </a:rPr>
                              <m:t>𝒊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  <m:r>
                              <a:rPr lang="en-US" sz="1400" b="1" i="1">
                                <a:latin typeface="Cambria Math" panose="02040503050406030204" pitchFamily="18" charset="0"/>
                              </a:rPr>
                              <m:t>𝒋</m:t>
                            </m:r>
                          </m:e>
                        </m:d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The spheres collide when their line of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centres</a:t>
                </a:r>
                <a:r>
                  <a:rPr lang="en-US" sz="1400" dirty="0">
                    <a:latin typeface="Comic Sans MS" panose="030F0702030302020204" pitchFamily="66" charset="0"/>
                  </a:rPr>
                  <a:t> is parallel to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The coefficient of restitution between the spheres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Find the velocities of both spheres after the impact.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88" y="1576251"/>
                <a:ext cx="3683725" cy="3414524"/>
              </a:xfrm>
              <a:prstGeom prst="rect">
                <a:avLst/>
              </a:prstGeom>
              <a:blipFill>
                <a:blip r:embed="rId2"/>
                <a:stretch>
                  <a:fillRect l="-331" t="-357" r="-1488" b="-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0" y="0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03551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377345" y="32657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7345" y="32657"/>
                <a:ext cx="2766655" cy="475771"/>
              </a:xfrm>
              <a:prstGeom prst="rect">
                <a:avLst/>
              </a:prstGeom>
              <a:blipFill>
                <a:blip r:embed="rId10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Oval 6"/>
          <p:cNvSpPr>
            <a:spLocks noChangeAspect="1"/>
          </p:cNvSpPr>
          <p:nvPr/>
        </p:nvSpPr>
        <p:spPr>
          <a:xfrm>
            <a:off x="5715000" y="1600200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5562600" y="13716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91000" y="2133600"/>
            <a:ext cx="784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Before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5715000" y="2438400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562600" y="2209800"/>
            <a:ext cx="298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5943600" y="1371600"/>
            <a:ext cx="0" cy="18288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05600" y="2133600"/>
            <a:ext cx="784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After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953000" y="1295400"/>
            <a:ext cx="99060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953000" y="1295400"/>
            <a:ext cx="0" cy="5334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953000" y="1828800"/>
            <a:ext cx="928456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105400" y="1219200"/>
                <a:ext cx="59112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1219200"/>
                <a:ext cx="591124" cy="215444"/>
              </a:xfrm>
              <a:prstGeom prst="rect">
                <a:avLst/>
              </a:prstGeom>
              <a:blipFill>
                <a:blip r:embed="rId11"/>
                <a:stretch>
                  <a:fillRect l="-6250" r="-10417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257800" y="1828800"/>
                <a:ext cx="20678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828800"/>
                <a:ext cx="206788" cy="215444"/>
              </a:xfrm>
              <a:prstGeom prst="rect">
                <a:avLst/>
              </a:prstGeom>
              <a:blipFill>
                <a:blip r:embed="rId12"/>
                <a:stretch>
                  <a:fillRect l="-21212" r="-2121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724400" y="1447800"/>
                <a:ext cx="20999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1447800"/>
                <a:ext cx="209993" cy="215444"/>
              </a:xfrm>
              <a:prstGeom prst="rect">
                <a:avLst/>
              </a:prstGeom>
              <a:blipFill>
                <a:blip r:embed="rId13"/>
                <a:stretch>
                  <a:fillRect l="-20588" r="-26471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/>
          <p:nvPr/>
        </p:nvCxnSpPr>
        <p:spPr>
          <a:xfrm flipV="1">
            <a:off x="5334000" y="2590800"/>
            <a:ext cx="609600" cy="6858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5943600" y="2590800"/>
            <a:ext cx="0" cy="6858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334000" y="3276600"/>
            <a:ext cx="6096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029200" y="2743200"/>
                <a:ext cx="59112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743200"/>
                <a:ext cx="591124" cy="215444"/>
              </a:xfrm>
              <a:prstGeom prst="rect">
                <a:avLst/>
              </a:prstGeom>
              <a:blipFill>
                <a:blip r:embed="rId14"/>
                <a:stretch>
                  <a:fillRect l="-6186" r="-9278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562600" y="3276600"/>
                <a:ext cx="20678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276600"/>
                <a:ext cx="206788" cy="215444"/>
              </a:xfrm>
              <a:prstGeom prst="rect">
                <a:avLst/>
              </a:prstGeom>
              <a:blipFill>
                <a:blip r:embed="rId15"/>
                <a:stretch>
                  <a:fillRect l="-21212" r="-2121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943600" y="2895600"/>
                <a:ext cx="20999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2895600"/>
                <a:ext cx="209993" cy="215444"/>
              </a:xfrm>
              <a:prstGeom prst="rect">
                <a:avLst/>
              </a:prstGeom>
              <a:blipFill>
                <a:blip r:embed="rId16"/>
                <a:stretch>
                  <a:fillRect l="-20588" r="-26471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Oval 39"/>
          <p:cNvSpPr>
            <a:spLocks noChangeAspect="1"/>
          </p:cNvSpPr>
          <p:nvPr/>
        </p:nvSpPr>
        <p:spPr>
          <a:xfrm>
            <a:off x="7772400" y="1600200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7620000" y="13716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2" name="Oval 41"/>
          <p:cNvSpPr>
            <a:spLocks noChangeAspect="1"/>
          </p:cNvSpPr>
          <p:nvPr/>
        </p:nvSpPr>
        <p:spPr>
          <a:xfrm>
            <a:off x="7772400" y="2438400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7620000" y="2209800"/>
            <a:ext cx="298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8001000" y="1371600"/>
            <a:ext cx="0" cy="17526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8001000" y="1371600"/>
            <a:ext cx="0" cy="4572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8001000" y="1828800"/>
            <a:ext cx="9144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8305800" y="1828800"/>
                <a:ext cx="20678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5800" y="1828800"/>
                <a:ext cx="206788" cy="215444"/>
              </a:xfrm>
              <a:prstGeom prst="rect">
                <a:avLst/>
              </a:prstGeom>
              <a:blipFill>
                <a:blip r:embed="rId12"/>
                <a:stretch>
                  <a:fillRect l="-21212" r="-2121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8077200" y="1371600"/>
                <a:ext cx="20839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1371600"/>
                <a:ext cx="208390" cy="215444"/>
              </a:xfrm>
              <a:prstGeom prst="rect">
                <a:avLst/>
              </a:prstGeom>
              <a:blipFill>
                <a:blip r:embed="rId17"/>
                <a:stretch>
                  <a:fillRect l="-11765" r="-26471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Arrow Connector 53"/>
          <p:cNvCxnSpPr/>
          <p:nvPr/>
        </p:nvCxnSpPr>
        <p:spPr>
          <a:xfrm flipV="1">
            <a:off x="8001000" y="2286000"/>
            <a:ext cx="0" cy="3810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8001000" y="2667000"/>
            <a:ext cx="6858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8229600" y="2667000"/>
                <a:ext cx="20678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0" y="2667000"/>
                <a:ext cx="206788" cy="215444"/>
              </a:xfrm>
              <a:prstGeom prst="rect">
                <a:avLst/>
              </a:prstGeom>
              <a:blipFill>
                <a:blip r:embed="rId15"/>
                <a:stretch>
                  <a:fillRect l="-20588" r="-1764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8077200" y="2286000"/>
                <a:ext cx="24365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2286000"/>
                <a:ext cx="243656" cy="215444"/>
              </a:xfrm>
              <a:prstGeom prst="rect">
                <a:avLst/>
              </a:prstGeom>
              <a:blipFill>
                <a:blip r:embed="rId18"/>
                <a:stretch>
                  <a:fillRect l="-10000" r="-20000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Box 64"/>
          <p:cNvSpPr txBox="1"/>
          <p:nvPr/>
        </p:nvSpPr>
        <p:spPr>
          <a:xfrm>
            <a:off x="76200" y="5029200"/>
            <a:ext cx="365324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Since the spheres will collide, draw the diagram in such a way that this will happen (the spheres should be initially moving together, not apart)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Note that the line of 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centres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is vertical this time (read the question!)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001589" y="4267200"/>
            <a:ext cx="50000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anose="030F0702030302020204" pitchFamily="66" charset="0"/>
              </a:rPr>
              <a:t>Conservation of momentum parallel to the line of </a:t>
            </a:r>
            <a:r>
              <a:rPr lang="en-US" sz="1400" u="sng" dirty="0" err="1">
                <a:latin typeface="Comic Sans MS" panose="030F0702030302020204" pitchFamily="66" charset="0"/>
              </a:rPr>
              <a:t>centres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4306389" y="4648200"/>
                <a:ext cx="25819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6389" y="4648200"/>
                <a:ext cx="2581924" cy="30777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3849189" y="5181600"/>
                <a:ext cx="3352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5)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sz="1400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GB" sz="140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)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1400" b="1" i="1"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(5)(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9189" y="5181600"/>
                <a:ext cx="3352800" cy="307777"/>
              </a:xfrm>
              <a:prstGeom prst="rect">
                <a:avLst/>
              </a:prstGeom>
              <a:blipFill>
                <a:blip r:embed="rId20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5144589" y="5715000"/>
                <a:ext cx="1600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d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4589" y="5715000"/>
                <a:ext cx="1600200" cy="307777"/>
              </a:xfrm>
              <a:prstGeom prst="rect">
                <a:avLst/>
              </a:prstGeom>
              <a:blipFill>
                <a:blip r:embed="rId21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4534989" y="6248400"/>
                <a:ext cx="1524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4989" y="6248400"/>
                <a:ext cx="1524000" cy="307777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Arc 72"/>
          <p:cNvSpPr/>
          <p:nvPr/>
        </p:nvSpPr>
        <p:spPr>
          <a:xfrm>
            <a:off x="7049589" y="4876800"/>
            <a:ext cx="228600" cy="4572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TextBox 73"/>
          <p:cNvSpPr txBox="1"/>
          <p:nvPr/>
        </p:nvSpPr>
        <p:spPr>
          <a:xfrm>
            <a:off x="7201989" y="48768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values, be careful with negatives</a:t>
            </a:r>
          </a:p>
        </p:txBody>
      </p:sp>
      <p:sp>
        <p:nvSpPr>
          <p:cNvPr id="75" name="Arc 74"/>
          <p:cNvSpPr/>
          <p:nvPr/>
        </p:nvSpPr>
        <p:spPr>
          <a:xfrm>
            <a:off x="7049589" y="5410200"/>
            <a:ext cx="228600" cy="4572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Arc 75"/>
          <p:cNvSpPr/>
          <p:nvPr/>
        </p:nvSpPr>
        <p:spPr>
          <a:xfrm>
            <a:off x="6516189" y="5943600"/>
            <a:ext cx="228600" cy="4572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TextBox 76"/>
          <p:cNvSpPr txBox="1"/>
          <p:nvPr/>
        </p:nvSpPr>
        <p:spPr>
          <a:xfrm>
            <a:off x="7201989" y="54102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Add/group together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6668589" y="5943600"/>
                <a:ext cx="21336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coefficient of </a:t>
                </a:r>
                <a14:m>
                  <m:oMath xmlns:m="http://schemas.openxmlformats.org/officeDocument/2006/math">
                    <m:r>
                      <a:rPr lang="en-US" sz="1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must be the same on each side</a:t>
                </a:r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68589" y="5943600"/>
                <a:ext cx="2133600" cy="461665"/>
              </a:xfrm>
              <a:prstGeom prst="rect">
                <a:avLst/>
              </a:prstGeom>
              <a:blipFill>
                <a:blip r:embed="rId23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6629400" y="3276600"/>
                <a:ext cx="1524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276600"/>
                <a:ext cx="1524000" cy="307777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TextBox 79"/>
          <p:cNvSpPr txBox="1"/>
          <p:nvPr/>
        </p:nvSpPr>
        <p:spPr>
          <a:xfrm>
            <a:off x="4419600" y="3657600"/>
            <a:ext cx="3653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velocity perpendicular to the line of 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centres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remains constant…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893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10" grpId="0" animBg="1"/>
      <p:bldP spid="11" grpId="0"/>
      <p:bldP spid="13" grpId="0"/>
      <p:bldP spid="20" grpId="0"/>
      <p:bldP spid="25" grpId="0"/>
      <p:bldP spid="26" grpId="0"/>
      <p:bldP spid="32" grpId="0"/>
      <p:bldP spid="33" grpId="0"/>
      <p:bldP spid="34" grpId="0"/>
      <p:bldP spid="40" grpId="0" animBg="1"/>
      <p:bldP spid="41" grpId="0"/>
      <p:bldP spid="42" grpId="0" animBg="1"/>
      <p:bldP spid="43" grpId="0"/>
      <p:bldP spid="49" grpId="0"/>
      <p:bldP spid="50" grpId="0"/>
      <p:bldP spid="57" grpId="0"/>
      <p:bldP spid="62" grpId="0"/>
      <p:bldP spid="66" grpId="0"/>
      <p:bldP spid="69" grpId="0"/>
      <p:bldP spid="70" grpId="0"/>
      <p:bldP spid="71" grpId="0"/>
      <p:bldP spid="72" grpId="0"/>
      <p:bldP spid="73" grpId="0" animBg="1"/>
      <p:bldP spid="74" grpId="0"/>
      <p:bldP spid="75" grpId="0" animBg="1"/>
      <p:bldP spid="76" grpId="0" animBg="1"/>
      <p:bldP spid="77" grpId="0"/>
      <p:bldP spid="78" grpId="0"/>
      <p:bldP spid="7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1588" y="1576251"/>
                <a:ext cx="3683725" cy="34145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involving the oblique impact of two smooth spheres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A smooth sphere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of mass 5kg is moving on a smooth horizontal surface with velocity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400" b="1" i="1">
                                <a:latin typeface="Cambria Math" panose="02040503050406030204" pitchFamily="18" charset="0"/>
                              </a:rPr>
                              <m:t>𝒊</m:t>
                            </m:r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US" sz="1400" b="1" i="1">
                                <a:latin typeface="Cambria Math" panose="02040503050406030204" pitchFamily="18" charset="0"/>
                              </a:rPr>
                              <m:t>𝒋</m:t>
                            </m:r>
                          </m:e>
                        </m:d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Another smooth sphere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of mass 3kg and the same radius as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moving on the same surface with velocity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US" sz="1400" b="1" i="1">
                                <a:latin typeface="Cambria Math" panose="02040503050406030204" pitchFamily="18" charset="0"/>
                              </a:rPr>
                              <m:t>𝒊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  <m:r>
                              <a:rPr lang="en-US" sz="1400" b="1" i="1">
                                <a:latin typeface="Cambria Math" panose="02040503050406030204" pitchFamily="18" charset="0"/>
                              </a:rPr>
                              <m:t>𝒋</m:t>
                            </m:r>
                          </m:e>
                        </m:d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The spheres collide when their line of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centres</a:t>
                </a:r>
                <a:r>
                  <a:rPr lang="en-US" sz="1400" dirty="0">
                    <a:latin typeface="Comic Sans MS" panose="030F0702030302020204" pitchFamily="66" charset="0"/>
                  </a:rPr>
                  <a:t> is parallel to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The coefficient of restitution between the spheres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Find the velocities of both spheres after the impact.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88" y="1576251"/>
                <a:ext cx="3683725" cy="3414524"/>
              </a:xfrm>
              <a:prstGeom prst="rect">
                <a:avLst/>
              </a:prstGeom>
              <a:blipFill>
                <a:blip r:embed="rId2"/>
                <a:stretch>
                  <a:fillRect l="-331" t="-357" r="-1488" b="-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0" y="0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03551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377345" y="32657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7345" y="32657"/>
                <a:ext cx="2766655" cy="475771"/>
              </a:xfrm>
              <a:prstGeom prst="rect">
                <a:avLst/>
              </a:prstGeom>
              <a:blipFill>
                <a:blip r:embed="rId10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Oval 6"/>
          <p:cNvSpPr>
            <a:spLocks noChangeAspect="1"/>
          </p:cNvSpPr>
          <p:nvPr/>
        </p:nvSpPr>
        <p:spPr>
          <a:xfrm>
            <a:off x="5715000" y="1600200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5562600" y="13716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91000" y="2133600"/>
            <a:ext cx="784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Before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5715000" y="2438400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562600" y="2209800"/>
            <a:ext cx="298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5943600" y="1371600"/>
            <a:ext cx="0" cy="18288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05600" y="2133600"/>
            <a:ext cx="784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After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953000" y="1295400"/>
            <a:ext cx="99060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953000" y="1295400"/>
            <a:ext cx="0" cy="5334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953000" y="1828800"/>
            <a:ext cx="928456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105400" y="1219200"/>
                <a:ext cx="59112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1219200"/>
                <a:ext cx="591124" cy="215444"/>
              </a:xfrm>
              <a:prstGeom prst="rect">
                <a:avLst/>
              </a:prstGeom>
              <a:blipFill>
                <a:blip r:embed="rId11"/>
                <a:stretch>
                  <a:fillRect l="-6250" r="-10417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257800" y="1828800"/>
                <a:ext cx="20678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828800"/>
                <a:ext cx="206788" cy="215444"/>
              </a:xfrm>
              <a:prstGeom prst="rect">
                <a:avLst/>
              </a:prstGeom>
              <a:blipFill>
                <a:blip r:embed="rId12"/>
                <a:stretch>
                  <a:fillRect l="-21212" r="-2121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724400" y="1447800"/>
                <a:ext cx="20999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1447800"/>
                <a:ext cx="209993" cy="215444"/>
              </a:xfrm>
              <a:prstGeom prst="rect">
                <a:avLst/>
              </a:prstGeom>
              <a:blipFill>
                <a:blip r:embed="rId13"/>
                <a:stretch>
                  <a:fillRect l="-20588" r="-26471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/>
          <p:nvPr/>
        </p:nvCxnSpPr>
        <p:spPr>
          <a:xfrm flipV="1">
            <a:off x="5334000" y="2590800"/>
            <a:ext cx="609600" cy="6858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5943600" y="2590800"/>
            <a:ext cx="0" cy="6858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334000" y="3276600"/>
            <a:ext cx="6096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029200" y="2743200"/>
                <a:ext cx="59112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743200"/>
                <a:ext cx="591124" cy="215444"/>
              </a:xfrm>
              <a:prstGeom prst="rect">
                <a:avLst/>
              </a:prstGeom>
              <a:blipFill>
                <a:blip r:embed="rId14"/>
                <a:stretch>
                  <a:fillRect l="-6186" r="-9278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562600" y="3276600"/>
                <a:ext cx="20678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276600"/>
                <a:ext cx="206788" cy="215444"/>
              </a:xfrm>
              <a:prstGeom prst="rect">
                <a:avLst/>
              </a:prstGeom>
              <a:blipFill>
                <a:blip r:embed="rId15"/>
                <a:stretch>
                  <a:fillRect l="-21212" r="-2121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943600" y="2895600"/>
                <a:ext cx="20999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2895600"/>
                <a:ext cx="209993" cy="215444"/>
              </a:xfrm>
              <a:prstGeom prst="rect">
                <a:avLst/>
              </a:prstGeom>
              <a:blipFill>
                <a:blip r:embed="rId16"/>
                <a:stretch>
                  <a:fillRect l="-20588" r="-26471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Oval 39"/>
          <p:cNvSpPr>
            <a:spLocks noChangeAspect="1"/>
          </p:cNvSpPr>
          <p:nvPr/>
        </p:nvSpPr>
        <p:spPr>
          <a:xfrm>
            <a:off x="7772400" y="1600200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7620000" y="13716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2" name="Oval 41"/>
          <p:cNvSpPr>
            <a:spLocks noChangeAspect="1"/>
          </p:cNvSpPr>
          <p:nvPr/>
        </p:nvSpPr>
        <p:spPr>
          <a:xfrm>
            <a:off x="7772400" y="2438400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7620000" y="2209800"/>
            <a:ext cx="298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8001000" y="1371600"/>
            <a:ext cx="0" cy="17526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8001000" y="1371600"/>
            <a:ext cx="0" cy="4572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8001000" y="1828800"/>
            <a:ext cx="9144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8305800" y="1828800"/>
                <a:ext cx="20678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5800" y="1828800"/>
                <a:ext cx="206788" cy="215444"/>
              </a:xfrm>
              <a:prstGeom prst="rect">
                <a:avLst/>
              </a:prstGeom>
              <a:blipFill>
                <a:blip r:embed="rId12"/>
                <a:stretch>
                  <a:fillRect l="-21212" r="-2121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8077200" y="1371600"/>
                <a:ext cx="20839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1371600"/>
                <a:ext cx="208390" cy="215444"/>
              </a:xfrm>
              <a:prstGeom prst="rect">
                <a:avLst/>
              </a:prstGeom>
              <a:blipFill>
                <a:blip r:embed="rId17"/>
                <a:stretch>
                  <a:fillRect l="-11765" r="-26471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Arrow Connector 53"/>
          <p:cNvCxnSpPr/>
          <p:nvPr/>
        </p:nvCxnSpPr>
        <p:spPr>
          <a:xfrm flipV="1">
            <a:off x="8001000" y="2286000"/>
            <a:ext cx="0" cy="3810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8001000" y="2667000"/>
            <a:ext cx="6858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8229600" y="2667000"/>
                <a:ext cx="20678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0" y="2667000"/>
                <a:ext cx="206788" cy="215444"/>
              </a:xfrm>
              <a:prstGeom prst="rect">
                <a:avLst/>
              </a:prstGeom>
              <a:blipFill>
                <a:blip r:embed="rId15"/>
                <a:stretch>
                  <a:fillRect l="-20588" r="-1764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8077200" y="2286000"/>
                <a:ext cx="24365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2286000"/>
                <a:ext cx="243656" cy="215444"/>
              </a:xfrm>
              <a:prstGeom prst="rect">
                <a:avLst/>
              </a:prstGeom>
              <a:blipFill>
                <a:blip r:embed="rId18"/>
                <a:stretch>
                  <a:fillRect l="-10000" r="-20000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6629400" y="3276600"/>
                <a:ext cx="1524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276600"/>
                <a:ext cx="1524000" cy="30777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038600" y="3810000"/>
                <a:ext cx="1920846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𝑠𝑝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810000"/>
                <a:ext cx="1920846" cy="475771"/>
              </a:xfrm>
              <a:prstGeom prst="rect">
                <a:avLst/>
              </a:prstGeom>
              <a:blipFill>
                <a:blip r:embed="rId20"/>
                <a:stretch>
                  <a:fillRect b="-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038600" y="4419600"/>
                <a:ext cx="1004249" cy="47160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sz="1200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200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200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US" sz="1200" b="1" i="1" smtClean="0">
                              <a:latin typeface="Cambria Math" panose="02040503050406030204" pitchFamily="18" charset="0"/>
                            </a:rPr>
                            <m:t>𝒋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4419600"/>
                <a:ext cx="1004249" cy="471604"/>
              </a:xfrm>
              <a:prstGeom prst="rect">
                <a:avLst/>
              </a:prstGeom>
              <a:blipFill>
                <a:blip r:embed="rId21"/>
                <a:stretch>
                  <a:fillRect b="-51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657600" y="5105400"/>
                <a:ext cx="156267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2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US" sz="12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2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1200" b="1" i="1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5105400"/>
                <a:ext cx="1562672" cy="276999"/>
              </a:xfrm>
              <a:prstGeom prst="rect">
                <a:avLst/>
              </a:prstGeom>
              <a:blipFill>
                <a:blip r:embed="rId22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886200" y="5562600"/>
                <a:ext cx="133241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15</m:t>
                      </m:r>
                      <m:r>
                        <a:rPr lang="en-US" sz="12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2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1200" b="1" i="1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562600"/>
                <a:ext cx="1332416" cy="276999"/>
              </a:xfrm>
              <a:prstGeom prst="rect">
                <a:avLst/>
              </a:prstGeom>
              <a:blipFill>
                <a:blip r:embed="rId23"/>
                <a:stretch>
                  <a:fillRect b="-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3962400" y="5943600"/>
                <a:ext cx="1143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2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2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1200" b="1" i="1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943600"/>
                <a:ext cx="1143000" cy="276999"/>
              </a:xfrm>
              <a:prstGeom prst="rect">
                <a:avLst/>
              </a:prstGeom>
              <a:blipFill>
                <a:blip r:embed="rId24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3886200" y="6324600"/>
                <a:ext cx="1219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200" i="1"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6324600"/>
                <a:ext cx="1219200" cy="276999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858000" y="3581400"/>
                <a:ext cx="1295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3581400"/>
                <a:ext cx="1295400" cy="307777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Arc 63"/>
          <p:cNvSpPr/>
          <p:nvPr/>
        </p:nvSpPr>
        <p:spPr>
          <a:xfrm>
            <a:off x="5791200" y="4038600"/>
            <a:ext cx="228600" cy="6096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Box 66"/>
          <p:cNvSpPr txBox="1"/>
          <p:nvPr/>
        </p:nvSpPr>
        <p:spPr>
          <a:xfrm>
            <a:off x="5943600" y="41148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values, considering directions carefully</a:t>
            </a:r>
          </a:p>
        </p:txBody>
      </p:sp>
      <p:sp>
        <p:nvSpPr>
          <p:cNvPr id="81" name="Arc 80"/>
          <p:cNvSpPr/>
          <p:nvPr/>
        </p:nvSpPr>
        <p:spPr>
          <a:xfrm>
            <a:off x="5181600" y="4648200"/>
            <a:ext cx="228600" cy="6096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Arc 81"/>
          <p:cNvSpPr/>
          <p:nvPr/>
        </p:nvSpPr>
        <p:spPr>
          <a:xfrm>
            <a:off x="5181600" y="5257800"/>
            <a:ext cx="228600" cy="4572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Arc 82"/>
          <p:cNvSpPr/>
          <p:nvPr/>
        </p:nvSpPr>
        <p:spPr>
          <a:xfrm>
            <a:off x="5029200" y="5715000"/>
            <a:ext cx="228600" cy="3810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4" name="Arc 83"/>
          <p:cNvSpPr/>
          <p:nvPr/>
        </p:nvSpPr>
        <p:spPr>
          <a:xfrm>
            <a:off x="4953000" y="6096000"/>
            <a:ext cx="228600" cy="3810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TextBox 84"/>
          <p:cNvSpPr txBox="1"/>
          <p:nvPr/>
        </p:nvSpPr>
        <p:spPr>
          <a:xfrm>
            <a:off x="5334000" y="4800600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Cross-multiply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5334000" y="5257800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Group terms on the left side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5181600" y="5791200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/>
              <p:cNvSpPr txBox="1"/>
              <p:nvPr/>
            </p:nvSpPr>
            <p:spPr>
              <a:xfrm>
                <a:off x="5181600" y="6096000"/>
                <a:ext cx="2286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coefficient of </a:t>
                </a:r>
                <a14:m>
                  <m:oMath xmlns:m="http://schemas.openxmlformats.org/officeDocument/2006/math">
                    <m:r>
                      <a:rPr lang="en-US" sz="1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on each side must be the same</a:t>
                </a:r>
              </a:p>
            </p:txBody>
          </p:sp>
        </mc:Choice>
        <mc:Fallback xmlns=""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6096000"/>
                <a:ext cx="2286000" cy="461665"/>
              </a:xfrm>
              <a:prstGeom prst="rect">
                <a:avLst/>
              </a:prstGeom>
              <a:blipFill>
                <a:blip r:embed="rId27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6512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6" grpId="0"/>
      <p:bldP spid="58" grpId="0"/>
      <p:bldP spid="59" grpId="0"/>
      <p:bldP spid="60" grpId="0"/>
      <p:bldP spid="61" grpId="0"/>
      <p:bldP spid="63" grpId="0"/>
      <p:bldP spid="64" grpId="0" animBg="1"/>
      <p:bldP spid="67" grpId="0"/>
      <p:bldP spid="81" grpId="0" animBg="1"/>
      <p:bldP spid="82" grpId="0" animBg="1"/>
      <p:bldP spid="83" grpId="0" animBg="1"/>
      <p:bldP spid="84" grpId="0" animBg="1"/>
      <p:bldP spid="85" grpId="0"/>
      <p:bldP spid="86" grpId="0"/>
      <p:bldP spid="87" grpId="0"/>
      <p:bldP spid="8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1588" y="1576251"/>
                <a:ext cx="3683725" cy="34145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involving the oblique impact of two smooth spheres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A smooth sphere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of mass 5kg is moving on a smooth horizontal surface with velocity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400" b="1" i="1">
                                <a:latin typeface="Cambria Math" panose="02040503050406030204" pitchFamily="18" charset="0"/>
                              </a:rPr>
                              <m:t>𝒊</m:t>
                            </m:r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US" sz="1400" b="1" i="1">
                                <a:latin typeface="Cambria Math" panose="02040503050406030204" pitchFamily="18" charset="0"/>
                              </a:rPr>
                              <m:t>𝒋</m:t>
                            </m:r>
                          </m:e>
                        </m:d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Another smooth sphere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of mass 3kg and the same radius as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moving on the same surface with velocity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US" sz="1400" b="1" i="1">
                                <a:latin typeface="Cambria Math" panose="02040503050406030204" pitchFamily="18" charset="0"/>
                              </a:rPr>
                              <m:t>𝒊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  <m:r>
                              <a:rPr lang="en-US" sz="1400" b="1" i="1">
                                <a:latin typeface="Cambria Math" panose="02040503050406030204" pitchFamily="18" charset="0"/>
                              </a:rPr>
                              <m:t>𝒋</m:t>
                            </m:r>
                          </m:e>
                        </m:d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The spheres collide when their line of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centres</a:t>
                </a:r>
                <a:r>
                  <a:rPr lang="en-US" sz="1400" dirty="0">
                    <a:latin typeface="Comic Sans MS" panose="030F0702030302020204" pitchFamily="66" charset="0"/>
                  </a:rPr>
                  <a:t> is parallel to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The coefficient of restitution between the spheres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Find the velocities of both spheres after the impact.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88" y="1576251"/>
                <a:ext cx="3683725" cy="3414524"/>
              </a:xfrm>
              <a:prstGeom prst="rect">
                <a:avLst/>
              </a:prstGeom>
              <a:blipFill>
                <a:blip r:embed="rId2"/>
                <a:stretch>
                  <a:fillRect l="-331" t="-357" r="-1488" b="-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0" y="0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03551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377345" y="32657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7345" y="32657"/>
                <a:ext cx="2766655" cy="475771"/>
              </a:xfrm>
              <a:prstGeom prst="rect">
                <a:avLst/>
              </a:prstGeom>
              <a:blipFill>
                <a:blip r:embed="rId10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Oval 6"/>
          <p:cNvSpPr>
            <a:spLocks noChangeAspect="1"/>
          </p:cNvSpPr>
          <p:nvPr/>
        </p:nvSpPr>
        <p:spPr>
          <a:xfrm>
            <a:off x="5715000" y="1600200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5562600" y="13716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91000" y="2133600"/>
            <a:ext cx="784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Before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5715000" y="2438400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562600" y="2209800"/>
            <a:ext cx="298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5943600" y="1371600"/>
            <a:ext cx="0" cy="18288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05600" y="2133600"/>
            <a:ext cx="784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After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953000" y="1295400"/>
            <a:ext cx="99060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953000" y="1295400"/>
            <a:ext cx="0" cy="5334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953000" y="1828800"/>
            <a:ext cx="928456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105400" y="1219200"/>
                <a:ext cx="59112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1219200"/>
                <a:ext cx="591124" cy="215444"/>
              </a:xfrm>
              <a:prstGeom prst="rect">
                <a:avLst/>
              </a:prstGeom>
              <a:blipFill>
                <a:blip r:embed="rId11"/>
                <a:stretch>
                  <a:fillRect l="-6250" r="-10417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257800" y="1828800"/>
                <a:ext cx="20678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828800"/>
                <a:ext cx="206788" cy="215444"/>
              </a:xfrm>
              <a:prstGeom prst="rect">
                <a:avLst/>
              </a:prstGeom>
              <a:blipFill>
                <a:blip r:embed="rId12"/>
                <a:stretch>
                  <a:fillRect l="-21212" r="-2121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724400" y="1447800"/>
                <a:ext cx="20999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1447800"/>
                <a:ext cx="209993" cy="215444"/>
              </a:xfrm>
              <a:prstGeom prst="rect">
                <a:avLst/>
              </a:prstGeom>
              <a:blipFill>
                <a:blip r:embed="rId13"/>
                <a:stretch>
                  <a:fillRect l="-20588" r="-26471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/>
          <p:nvPr/>
        </p:nvCxnSpPr>
        <p:spPr>
          <a:xfrm flipV="1">
            <a:off x="5334000" y="2590800"/>
            <a:ext cx="609600" cy="6858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5943600" y="2590800"/>
            <a:ext cx="0" cy="6858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334000" y="3276600"/>
            <a:ext cx="6096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029200" y="2743200"/>
                <a:ext cx="59112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743200"/>
                <a:ext cx="591124" cy="215444"/>
              </a:xfrm>
              <a:prstGeom prst="rect">
                <a:avLst/>
              </a:prstGeom>
              <a:blipFill>
                <a:blip r:embed="rId14"/>
                <a:stretch>
                  <a:fillRect l="-6186" r="-9278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562600" y="3276600"/>
                <a:ext cx="20678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276600"/>
                <a:ext cx="206788" cy="215444"/>
              </a:xfrm>
              <a:prstGeom prst="rect">
                <a:avLst/>
              </a:prstGeom>
              <a:blipFill>
                <a:blip r:embed="rId15"/>
                <a:stretch>
                  <a:fillRect l="-21212" r="-2121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943600" y="2895600"/>
                <a:ext cx="20999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2895600"/>
                <a:ext cx="209993" cy="215444"/>
              </a:xfrm>
              <a:prstGeom prst="rect">
                <a:avLst/>
              </a:prstGeom>
              <a:blipFill>
                <a:blip r:embed="rId16"/>
                <a:stretch>
                  <a:fillRect l="-20588" r="-26471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Oval 39"/>
          <p:cNvSpPr>
            <a:spLocks noChangeAspect="1"/>
          </p:cNvSpPr>
          <p:nvPr/>
        </p:nvSpPr>
        <p:spPr>
          <a:xfrm>
            <a:off x="7772400" y="1600200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7620000" y="13716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2" name="Oval 41"/>
          <p:cNvSpPr>
            <a:spLocks noChangeAspect="1"/>
          </p:cNvSpPr>
          <p:nvPr/>
        </p:nvSpPr>
        <p:spPr>
          <a:xfrm>
            <a:off x="7772400" y="2438400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7620000" y="2209800"/>
            <a:ext cx="298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8001000" y="1371600"/>
            <a:ext cx="0" cy="17526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8001000" y="1371600"/>
            <a:ext cx="0" cy="4572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8001000" y="1828800"/>
            <a:ext cx="9144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8305800" y="1828800"/>
                <a:ext cx="20678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5800" y="1828800"/>
                <a:ext cx="206788" cy="215444"/>
              </a:xfrm>
              <a:prstGeom prst="rect">
                <a:avLst/>
              </a:prstGeom>
              <a:blipFill>
                <a:blip r:embed="rId12"/>
                <a:stretch>
                  <a:fillRect l="-21212" r="-2121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8077200" y="1371600"/>
                <a:ext cx="20839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1371600"/>
                <a:ext cx="208390" cy="215444"/>
              </a:xfrm>
              <a:prstGeom prst="rect">
                <a:avLst/>
              </a:prstGeom>
              <a:blipFill>
                <a:blip r:embed="rId17"/>
                <a:stretch>
                  <a:fillRect l="-11765" r="-26471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Arrow Connector 53"/>
          <p:cNvCxnSpPr/>
          <p:nvPr/>
        </p:nvCxnSpPr>
        <p:spPr>
          <a:xfrm flipV="1">
            <a:off x="8001000" y="2286000"/>
            <a:ext cx="0" cy="3810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8001000" y="2667000"/>
            <a:ext cx="6858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8229600" y="2667000"/>
                <a:ext cx="20678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0" y="2667000"/>
                <a:ext cx="206788" cy="215444"/>
              </a:xfrm>
              <a:prstGeom prst="rect">
                <a:avLst/>
              </a:prstGeom>
              <a:blipFill>
                <a:blip r:embed="rId15"/>
                <a:stretch>
                  <a:fillRect l="-20588" r="-1764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8077200" y="2286000"/>
                <a:ext cx="24365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2286000"/>
                <a:ext cx="243656" cy="215444"/>
              </a:xfrm>
              <a:prstGeom prst="rect">
                <a:avLst/>
              </a:prstGeom>
              <a:blipFill>
                <a:blip r:embed="rId18"/>
                <a:stretch>
                  <a:fillRect l="-10000" r="-20000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6629400" y="3276600"/>
                <a:ext cx="1524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276600"/>
                <a:ext cx="1524000" cy="30777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858000" y="3581400"/>
                <a:ext cx="1295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3581400"/>
                <a:ext cx="1295400" cy="30777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962400" y="3962400"/>
                <a:ext cx="1524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962400"/>
                <a:ext cx="1524000" cy="307777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191000" y="4267200"/>
                <a:ext cx="1295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267200"/>
                <a:ext cx="1295400" cy="307777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3" name="Straight Arrow Connector 52"/>
          <p:cNvCxnSpPr/>
          <p:nvPr/>
        </p:nvCxnSpPr>
        <p:spPr>
          <a:xfrm>
            <a:off x="5410200" y="4419600"/>
            <a:ext cx="623656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486400" y="4114800"/>
            <a:ext cx="4171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 3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6553200" y="4038600"/>
            <a:ext cx="2535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962400" y="3962400"/>
            <a:ext cx="26404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810000" y="4876800"/>
            <a:ext cx="5052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2 - 1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6019800" y="4267200"/>
                <a:ext cx="1295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4267200"/>
                <a:ext cx="1295400" cy="307777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267200" y="4876800"/>
                <a:ext cx="838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876800"/>
                <a:ext cx="838200" cy="307777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4343400" y="5257800"/>
                <a:ext cx="838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5257800"/>
                <a:ext cx="838200" cy="307777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4343400" y="5638800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5638800"/>
                <a:ext cx="914400" cy="307777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Arc 70"/>
          <p:cNvSpPr/>
          <p:nvPr/>
        </p:nvSpPr>
        <p:spPr>
          <a:xfrm>
            <a:off x="4953000" y="5029200"/>
            <a:ext cx="228600" cy="3810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5029200" y="50292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8</a:t>
            </a:r>
          </a:p>
        </p:txBody>
      </p:sp>
      <p:sp>
        <p:nvSpPr>
          <p:cNvPr id="73" name="Arc 72"/>
          <p:cNvSpPr/>
          <p:nvPr/>
        </p:nvSpPr>
        <p:spPr>
          <a:xfrm>
            <a:off x="4953000" y="5410200"/>
            <a:ext cx="228600" cy="3810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5181600" y="5486400"/>
                <a:ext cx="15240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Use this to find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5486400"/>
                <a:ext cx="1524000" cy="276999"/>
              </a:xfrm>
              <a:prstGeom prst="rect">
                <a:avLst/>
              </a:prstGeom>
              <a:blipFill>
                <a:blip r:embed="rId27"/>
                <a:stretch>
                  <a:fillRect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8077200" y="1371600"/>
                <a:ext cx="20839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1371600"/>
                <a:ext cx="208390" cy="215444"/>
              </a:xfrm>
              <a:prstGeom prst="rect">
                <a:avLst/>
              </a:prstGeom>
              <a:blipFill>
                <a:blip r:embed="rId28"/>
                <a:stretch>
                  <a:fillRect l="-20588" r="-26471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4696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62" grpId="0"/>
      <p:bldP spid="45" grpId="0"/>
      <p:bldP spid="48" grpId="0"/>
      <p:bldP spid="56" grpId="0"/>
      <p:bldP spid="58" grpId="0"/>
      <p:bldP spid="59" grpId="0"/>
      <p:bldP spid="60" grpId="0"/>
      <p:bldP spid="67" grpId="0"/>
      <p:bldP spid="68" grpId="0"/>
      <p:bldP spid="69" grpId="0"/>
      <p:bldP spid="70" grpId="0"/>
      <p:bldP spid="71" grpId="0" animBg="1"/>
      <p:bldP spid="72" grpId="0"/>
      <p:bldP spid="73" grpId="0" animBg="1"/>
      <p:bldP spid="74" grpId="0"/>
      <p:bldP spid="7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8077200" y="1371600"/>
                <a:ext cx="20839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1371600"/>
                <a:ext cx="208390" cy="215444"/>
              </a:xfrm>
              <a:prstGeom prst="rect">
                <a:avLst/>
              </a:prstGeom>
              <a:blipFill>
                <a:blip r:embed="rId2"/>
                <a:stretch>
                  <a:fillRect l="-20588" r="-26471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1588" y="1576251"/>
                <a:ext cx="3683725" cy="34145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involving the oblique impact of two smooth spheres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A smooth sphere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of mass 5kg is moving on a smooth horizontal surface with velocity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400" b="1" i="1">
                                <a:latin typeface="Cambria Math" panose="02040503050406030204" pitchFamily="18" charset="0"/>
                              </a:rPr>
                              <m:t>𝒊</m:t>
                            </m:r>
                            <m:r>
                              <a:rPr lang="en-US" sz="1400" i="1">
                                <a:latin typeface="Cambria Math" panose="02040503050406030204" pitchFamily="18" charset="0"/>
                              </a:rPr>
                              <m:t>+3</m:t>
                            </m:r>
                            <m:r>
                              <a:rPr lang="en-US" sz="1400" b="1" i="1">
                                <a:latin typeface="Cambria Math" panose="02040503050406030204" pitchFamily="18" charset="0"/>
                              </a:rPr>
                              <m:t>𝒋</m:t>
                            </m:r>
                          </m:e>
                        </m:d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Another smooth sphere 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of mass 3kg and the same radius as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moving on the same surface with velocity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  <m:r>
                              <a:rPr lang="en-US" sz="1400" b="1" i="1">
                                <a:latin typeface="Cambria Math" panose="02040503050406030204" pitchFamily="18" charset="0"/>
                              </a:rPr>
                              <m:t>𝒊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  <m:r>
                              <a:rPr lang="en-US" sz="1400" b="1" i="1">
                                <a:latin typeface="Cambria Math" panose="02040503050406030204" pitchFamily="18" charset="0"/>
                              </a:rPr>
                              <m:t>𝒋</m:t>
                            </m:r>
                          </m:e>
                        </m:d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The spheres collide when their line of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centres</a:t>
                </a:r>
                <a:r>
                  <a:rPr lang="en-US" sz="1400" dirty="0">
                    <a:latin typeface="Comic Sans MS" panose="030F0702030302020204" pitchFamily="66" charset="0"/>
                  </a:rPr>
                  <a:t> is parallel to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The coefficient of restitution between the spheres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Find the velocities of both spheres after the impact.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88" y="1576251"/>
                <a:ext cx="3683725" cy="3414524"/>
              </a:xfrm>
              <a:prstGeom prst="rect">
                <a:avLst/>
              </a:prstGeom>
              <a:blipFill>
                <a:blip r:embed="rId3"/>
                <a:stretch>
                  <a:fillRect l="-331" t="-357" r="-1488" b="-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0" y="0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03551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377345" y="32657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7345" y="32657"/>
                <a:ext cx="2766655" cy="475771"/>
              </a:xfrm>
              <a:prstGeom prst="rect">
                <a:avLst/>
              </a:prstGeom>
              <a:blipFill>
                <a:blip r:embed="rId10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Oval 6"/>
          <p:cNvSpPr>
            <a:spLocks noChangeAspect="1"/>
          </p:cNvSpPr>
          <p:nvPr/>
        </p:nvSpPr>
        <p:spPr>
          <a:xfrm>
            <a:off x="5715000" y="1600200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5562600" y="13716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91000" y="2133600"/>
            <a:ext cx="784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Before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sp>
        <p:nvSpPr>
          <p:cNvPr id="10" name="Oval 9"/>
          <p:cNvSpPr>
            <a:spLocks noChangeAspect="1"/>
          </p:cNvSpPr>
          <p:nvPr/>
        </p:nvSpPr>
        <p:spPr>
          <a:xfrm>
            <a:off x="5715000" y="2438400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562600" y="2209800"/>
            <a:ext cx="298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5943600" y="1371600"/>
            <a:ext cx="0" cy="18288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705600" y="2133600"/>
            <a:ext cx="784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After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953000" y="1295400"/>
            <a:ext cx="990600" cy="533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953000" y="1295400"/>
            <a:ext cx="0" cy="5334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953000" y="1828800"/>
            <a:ext cx="928456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105400" y="1219200"/>
                <a:ext cx="59112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1219200"/>
                <a:ext cx="591124" cy="215444"/>
              </a:xfrm>
              <a:prstGeom prst="rect">
                <a:avLst/>
              </a:prstGeom>
              <a:blipFill>
                <a:blip r:embed="rId11"/>
                <a:stretch>
                  <a:fillRect l="-6250" r="-10417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257800" y="1828800"/>
                <a:ext cx="20678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828800"/>
                <a:ext cx="206788" cy="215444"/>
              </a:xfrm>
              <a:prstGeom prst="rect">
                <a:avLst/>
              </a:prstGeom>
              <a:blipFill>
                <a:blip r:embed="rId12"/>
                <a:stretch>
                  <a:fillRect l="-21212" r="-2121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724400" y="1447800"/>
                <a:ext cx="20999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1447800"/>
                <a:ext cx="209993" cy="215444"/>
              </a:xfrm>
              <a:prstGeom prst="rect">
                <a:avLst/>
              </a:prstGeom>
              <a:blipFill>
                <a:blip r:embed="rId13"/>
                <a:stretch>
                  <a:fillRect l="-20588" r="-26471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Arrow Connector 26"/>
          <p:cNvCxnSpPr/>
          <p:nvPr/>
        </p:nvCxnSpPr>
        <p:spPr>
          <a:xfrm flipV="1">
            <a:off x="5334000" y="2590800"/>
            <a:ext cx="609600" cy="6858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5943600" y="2590800"/>
            <a:ext cx="0" cy="6858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5334000" y="3276600"/>
            <a:ext cx="6096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029200" y="2743200"/>
                <a:ext cx="59112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743200"/>
                <a:ext cx="591124" cy="215444"/>
              </a:xfrm>
              <a:prstGeom prst="rect">
                <a:avLst/>
              </a:prstGeom>
              <a:blipFill>
                <a:blip r:embed="rId14"/>
                <a:stretch>
                  <a:fillRect l="-6186" r="-9278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562600" y="3276600"/>
                <a:ext cx="20678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276600"/>
                <a:ext cx="206788" cy="215444"/>
              </a:xfrm>
              <a:prstGeom prst="rect">
                <a:avLst/>
              </a:prstGeom>
              <a:blipFill>
                <a:blip r:embed="rId15"/>
                <a:stretch>
                  <a:fillRect l="-21212" r="-2121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943600" y="2895600"/>
                <a:ext cx="20999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1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2895600"/>
                <a:ext cx="209993" cy="215444"/>
              </a:xfrm>
              <a:prstGeom prst="rect">
                <a:avLst/>
              </a:prstGeom>
              <a:blipFill>
                <a:blip r:embed="rId16"/>
                <a:stretch>
                  <a:fillRect l="-20588" r="-26471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Oval 39"/>
          <p:cNvSpPr>
            <a:spLocks noChangeAspect="1"/>
          </p:cNvSpPr>
          <p:nvPr/>
        </p:nvSpPr>
        <p:spPr>
          <a:xfrm>
            <a:off x="7772400" y="1600200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7620000" y="13716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2" name="Oval 41"/>
          <p:cNvSpPr>
            <a:spLocks noChangeAspect="1"/>
          </p:cNvSpPr>
          <p:nvPr/>
        </p:nvSpPr>
        <p:spPr>
          <a:xfrm>
            <a:off x="7772400" y="2438400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7620000" y="2209800"/>
            <a:ext cx="298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44" name="Straight Connector 43"/>
          <p:cNvCxnSpPr/>
          <p:nvPr/>
        </p:nvCxnSpPr>
        <p:spPr>
          <a:xfrm>
            <a:off x="8001000" y="1371600"/>
            <a:ext cx="0" cy="17526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8001000" y="1371600"/>
            <a:ext cx="0" cy="4572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8001000" y="1828800"/>
            <a:ext cx="9144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8305800" y="1828800"/>
                <a:ext cx="20678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05800" y="1828800"/>
                <a:ext cx="206788" cy="215444"/>
              </a:xfrm>
              <a:prstGeom prst="rect">
                <a:avLst/>
              </a:prstGeom>
              <a:blipFill>
                <a:blip r:embed="rId12"/>
                <a:stretch>
                  <a:fillRect l="-21212" r="-2121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5" name="Straight Arrow Connector 54"/>
          <p:cNvCxnSpPr/>
          <p:nvPr/>
        </p:nvCxnSpPr>
        <p:spPr>
          <a:xfrm>
            <a:off x="8001000" y="2667000"/>
            <a:ext cx="6858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8229600" y="2667000"/>
                <a:ext cx="20678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0" y="2667000"/>
                <a:ext cx="206788" cy="215444"/>
              </a:xfrm>
              <a:prstGeom prst="rect">
                <a:avLst/>
              </a:prstGeom>
              <a:blipFill>
                <a:blip r:embed="rId15"/>
                <a:stretch>
                  <a:fillRect l="-20588" r="-1764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TextBox 78"/>
              <p:cNvSpPr txBox="1"/>
              <p:nvPr/>
            </p:nvSpPr>
            <p:spPr>
              <a:xfrm>
                <a:off x="6629400" y="3276600"/>
                <a:ext cx="1524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=9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79" name="TextBox 7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276600"/>
                <a:ext cx="1524000" cy="30777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858000" y="3581400"/>
                <a:ext cx="1295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3581400"/>
                <a:ext cx="1295400" cy="30777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267200" y="4343400"/>
                <a:ext cx="250164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The velocity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343400"/>
                <a:ext cx="2501647" cy="307777"/>
              </a:xfrm>
              <a:prstGeom prst="rect">
                <a:avLst/>
              </a:prstGeom>
              <a:blipFill>
                <a:blip r:embed="rId21"/>
                <a:stretch>
                  <a:fillRect l="-732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267200" y="4953000"/>
                <a:ext cx="30276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The velocity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(4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 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953000"/>
                <a:ext cx="3027624" cy="307777"/>
              </a:xfrm>
              <a:prstGeom prst="rect">
                <a:avLst/>
              </a:prstGeom>
              <a:blipFill>
                <a:blip r:embed="rId22"/>
                <a:stretch>
                  <a:fillRect l="-604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4962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1588" y="1576251"/>
                <a:ext cx="3683725" cy="4185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involving the oblique impact of two smooth spheres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Two small smooth spheres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have equal radii. The mass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kg and the mass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kg. The spheres are moving on a smooth horizontal plane and they collide. Immediately before the collision the velocity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the velocity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Immediately after the collision the velocity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Find: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speed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immediately after the collision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A unit vector parallel to the line of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centres</a:t>
                </a:r>
                <a:r>
                  <a:rPr lang="en-US" sz="1400" dirty="0">
                    <a:latin typeface="Comic Sans MS" panose="030F0702030302020204" pitchFamily="66" charset="0"/>
                  </a:rPr>
                  <a:t> of the spheres at the instant of collision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88" y="1576251"/>
                <a:ext cx="3683725" cy="4185761"/>
              </a:xfrm>
              <a:prstGeom prst="rect">
                <a:avLst/>
              </a:prstGeom>
              <a:blipFill>
                <a:blip r:embed="rId2"/>
                <a:stretch>
                  <a:fillRect l="-661" t="-292" r="-1488" b="-5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0" y="0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03551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377345" y="32657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7345" y="32657"/>
                <a:ext cx="2766655" cy="475771"/>
              </a:xfrm>
              <a:prstGeom prst="rect">
                <a:avLst/>
              </a:prstGeom>
              <a:blipFill>
                <a:blip r:embed="rId10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191000" y="1524000"/>
            <a:ext cx="4800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Sometimes when using vectors, drawing a diagram can be quite awkward. As velocities given as vectors have already been resolved, you can just use the formulae above with vectors in!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572000" y="2743200"/>
                <a:ext cx="26581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743200"/>
                <a:ext cx="2658124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733800" y="3200400"/>
                <a:ext cx="435484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)(5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GB" sz="140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)(3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)(3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3200400"/>
                <a:ext cx="4354847" cy="307777"/>
              </a:xfrm>
              <a:prstGeom prst="rect">
                <a:avLst/>
              </a:prstGeom>
              <a:blipFill>
                <a:blip r:embed="rId12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800600" y="3657600"/>
                <a:ext cx="2880237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+7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𝑚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3657600"/>
                <a:ext cx="2880237" cy="307777"/>
              </a:xfrm>
              <a:prstGeom prst="rect">
                <a:avLst/>
              </a:prstGeom>
              <a:blipFill>
                <a:blip r:embed="rId1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105400" y="4114800"/>
                <a:ext cx="2133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+7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+3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4114800"/>
                <a:ext cx="2133600" cy="307777"/>
              </a:xfrm>
              <a:prstGeom prst="rect">
                <a:avLst/>
              </a:prstGeom>
              <a:blipFill>
                <a:blip r:embed="rId14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105400" y="4572000"/>
                <a:ext cx="1371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=3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4572000"/>
                <a:ext cx="1371600" cy="307777"/>
              </a:xfrm>
              <a:prstGeom prst="rect">
                <a:avLst/>
              </a:prstGeom>
              <a:blipFill>
                <a:blip r:embed="rId15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257800" y="5029200"/>
                <a:ext cx="1143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5029200"/>
                <a:ext cx="1143000" cy="307777"/>
              </a:xfrm>
              <a:prstGeom prst="rect">
                <a:avLst/>
              </a:prstGeom>
              <a:blipFill>
                <a:blip r:embed="rId1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13"/>
          <p:cNvSpPr/>
          <p:nvPr/>
        </p:nvSpPr>
        <p:spPr>
          <a:xfrm>
            <a:off x="7924800" y="2971800"/>
            <a:ext cx="228600" cy="3810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8001000" y="28956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sp>
        <p:nvSpPr>
          <p:cNvPr id="16" name="Arc 15"/>
          <p:cNvSpPr/>
          <p:nvPr/>
        </p:nvSpPr>
        <p:spPr>
          <a:xfrm>
            <a:off x="7924800" y="3429000"/>
            <a:ext cx="228600" cy="3810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7467600" y="3886200"/>
            <a:ext cx="228600" cy="3810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rc 17"/>
          <p:cNvSpPr/>
          <p:nvPr/>
        </p:nvSpPr>
        <p:spPr>
          <a:xfrm>
            <a:off x="7010400" y="4343400"/>
            <a:ext cx="228600" cy="3810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Arc 18"/>
          <p:cNvSpPr/>
          <p:nvPr/>
        </p:nvSpPr>
        <p:spPr>
          <a:xfrm>
            <a:off x="6248400" y="4800600"/>
            <a:ext cx="228600" cy="3810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8077200" y="34290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620000" y="3886200"/>
                <a:ext cx="1066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by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3886200"/>
                <a:ext cx="1066800" cy="276999"/>
              </a:xfrm>
              <a:prstGeom prst="rect">
                <a:avLst/>
              </a:prstGeom>
              <a:blipFill>
                <a:blip r:embed="rId17"/>
                <a:stretch>
                  <a:fillRect t="-2222" b="-1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162800" y="4343400"/>
                <a:ext cx="16764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Subtract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6</m:t>
                    </m:r>
                    <m:r>
                      <a:rPr lang="en-US" sz="1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</m:t>
                    </m:r>
                    <m:r>
                      <a:rPr lang="en-US" sz="1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endParaRPr lang="en-US" sz="1200" b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0" y="4343400"/>
                <a:ext cx="1676400" cy="276999"/>
              </a:xfrm>
              <a:prstGeom prst="rect">
                <a:avLst/>
              </a:prstGeom>
              <a:blipFill>
                <a:blip r:embed="rId18"/>
                <a:stretch>
                  <a:fillRect t="-2222" b="-1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6477000" y="48768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3</a:t>
            </a:r>
            <a:endParaRPr lang="en-US" sz="1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114800" y="5638800"/>
                <a:ext cx="1828800" cy="3532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400" b="1" i="1">
                                  <a:latin typeface="Cambria Math"/>
                                </a:rPr>
                                <m:t>𝒗</m:t>
                              </m:r>
                            </m:e>
                            <m:sub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(1)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(1)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5638800"/>
                <a:ext cx="1828800" cy="353238"/>
              </a:xfrm>
              <a:prstGeom prst="rect">
                <a:avLst/>
              </a:prstGeom>
              <a:blipFill>
                <a:blip r:embed="rId19"/>
                <a:stretch>
                  <a:fillRect b="-6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962400" y="6096000"/>
                <a:ext cx="1905000" cy="333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400" b="1" i="1">
                                  <a:latin typeface="Cambria Math"/>
                                </a:rPr>
                                <m:t>𝒗</m:t>
                              </m:r>
                            </m:e>
                            <m:sub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6096000"/>
                <a:ext cx="1905000" cy="333168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Arc 25"/>
          <p:cNvSpPr/>
          <p:nvPr/>
        </p:nvSpPr>
        <p:spPr>
          <a:xfrm>
            <a:off x="5715000" y="5867400"/>
            <a:ext cx="228600" cy="3810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943600" y="59436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US" sz="1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505891" y="4765766"/>
                <a:ext cx="838200" cy="333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5891" y="4765766"/>
                <a:ext cx="838200" cy="333168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6804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5" grpId="0"/>
      <p:bldP spid="16" grpId="0" animBg="1"/>
      <p:bldP spid="17" grpId="0" animBg="1"/>
      <p:bldP spid="18" grpId="0" animBg="1"/>
      <p:bldP spid="19" grpId="0" animBg="1"/>
      <p:bldP spid="20" grpId="0"/>
      <p:bldP spid="21" grpId="0"/>
      <p:bldP spid="22" grpId="0"/>
      <p:bldP spid="23" grpId="0"/>
      <p:bldP spid="24" grpId="0"/>
      <p:bldP spid="25" grpId="0"/>
      <p:bldP spid="26" grpId="0" animBg="1"/>
      <p:bldP spid="27" grpId="0"/>
      <p:bldP spid="2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1588" y="1576251"/>
                <a:ext cx="3683725" cy="4185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involving the oblique impact of two smooth spheres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Two small smooth spheres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have equal radii. The mass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kg and the mass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kg. The spheres are moving on a smooth horizontal plane and they collide. Immediately before the collision the velocity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the velocity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Immediately after the collision the velocity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Find: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speed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immediately after the collision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A unit vector parallel to the line of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centres</a:t>
                </a:r>
                <a:r>
                  <a:rPr lang="en-US" sz="1400" dirty="0">
                    <a:latin typeface="Comic Sans MS" panose="030F0702030302020204" pitchFamily="66" charset="0"/>
                  </a:rPr>
                  <a:t> of the spheres at the instant of collision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88" y="1576251"/>
                <a:ext cx="3683725" cy="4185761"/>
              </a:xfrm>
              <a:prstGeom prst="rect">
                <a:avLst/>
              </a:prstGeom>
              <a:blipFill>
                <a:blip r:embed="rId2"/>
                <a:stretch>
                  <a:fillRect l="-661" t="-292" r="-1488" b="-5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0" y="0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03551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377345" y="32657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7345" y="32657"/>
                <a:ext cx="2766655" cy="475771"/>
              </a:xfrm>
              <a:prstGeom prst="rect">
                <a:avLst/>
              </a:prstGeom>
              <a:blipFill>
                <a:blip r:embed="rId10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505891" y="4765766"/>
                <a:ext cx="838200" cy="333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5891" y="4765766"/>
                <a:ext cx="838200" cy="33316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6618513" y="1201783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69131" y="1215628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>
            <a:off x="4685211" y="2037805"/>
            <a:ext cx="325700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620000" y="1776547"/>
            <a:ext cx="1001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Line of </a:t>
            </a:r>
            <a:r>
              <a:rPr lang="en-US" sz="1400" dirty="0" err="1">
                <a:latin typeface="Comic Sans MS" panose="030F0702030302020204" pitchFamily="66" charset="0"/>
              </a:rPr>
              <a:t>centres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>
          <a:xfrm flipH="1">
            <a:off x="5630091" y="2035628"/>
            <a:ext cx="635725" cy="0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239691" y="2035628"/>
            <a:ext cx="635725" cy="0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>
            <a:spLocks noChangeAspect="1"/>
          </p:cNvSpPr>
          <p:nvPr/>
        </p:nvSpPr>
        <p:spPr>
          <a:xfrm>
            <a:off x="6261464" y="1532709"/>
            <a:ext cx="1018902" cy="1018902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>
            <a:spLocks noChangeAspect="1"/>
          </p:cNvSpPr>
          <p:nvPr/>
        </p:nvSpPr>
        <p:spPr>
          <a:xfrm>
            <a:off x="5229499" y="1554479"/>
            <a:ext cx="1018902" cy="1018902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5512525" y="1741714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744788" y="1737360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735978" y="2865120"/>
            <a:ext cx="53296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Remember that the impulse acts along the line of 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centres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So if we can find a vector for the impulse, we can find the direction of the line of 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centres</a:t>
            </a: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Remember that impulse is equal to change in momentum…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123507" y="4720045"/>
                <a:ext cx="124405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𝒗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𝒖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3507" y="4720045"/>
                <a:ext cx="1244059" cy="246221"/>
              </a:xfrm>
              <a:prstGeom prst="rect">
                <a:avLst/>
              </a:prstGeom>
              <a:blipFill>
                <a:blip r:embed="rId12"/>
                <a:stretch>
                  <a:fillRect l="-2927" r="-1463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4027716" y="4288971"/>
            <a:ext cx="13193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Impulse on A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110444" y="5151120"/>
                <a:ext cx="272568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=(2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)(3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)−(2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)(5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0444" y="5151120"/>
                <a:ext cx="2725683" cy="246221"/>
              </a:xfrm>
              <a:prstGeom prst="rect">
                <a:avLst/>
              </a:prstGeom>
              <a:blipFill>
                <a:blip r:embed="rId13"/>
                <a:stretch>
                  <a:fillRect l="-1119" r="-2237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106089" y="5590903"/>
                <a:ext cx="139153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6089" y="5590903"/>
                <a:ext cx="1391535" cy="246221"/>
              </a:xfrm>
              <a:prstGeom prst="rect">
                <a:avLst/>
              </a:prstGeom>
              <a:blipFill>
                <a:blip r:embed="rId14"/>
                <a:stretch>
                  <a:fillRect l="-2632" r="-3509" b="-292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119152" y="6039395"/>
                <a:ext cx="1252843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=6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9152" y="6039395"/>
                <a:ext cx="1252843" cy="246221"/>
              </a:xfrm>
              <a:prstGeom prst="rect">
                <a:avLst/>
              </a:prstGeom>
              <a:blipFill>
                <a:blip r:embed="rId15"/>
                <a:stretch>
                  <a:fillRect l="-3902" r="-5854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/>
          <p:cNvSpPr/>
          <p:nvPr/>
        </p:nvSpPr>
        <p:spPr>
          <a:xfrm>
            <a:off x="6751320" y="4892040"/>
            <a:ext cx="228600" cy="3810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6927667" y="4924697"/>
            <a:ext cx="12061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US" sz="1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Arc 39"/>
          <p:cNvSpPr/>
          <p:nvPr/>
        </p:nvSpPr>
        <p:spPr>
          <a:xfrm>
            <a:off x="6712131" y="5314405"/>
            <a:ext cx="228600" cy="3810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6940731" y="5390605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US" sz="1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Arc 41"/>
          <p:cNvSpPr/>
          <p:nvPr/>
        </p:nvSpPr>
        <p:spPr>
          <a:xfrm>
            <a:off x="5445034" y="5771605"/>
            <a:ext cx="228600" cy="3810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5673634" y="5847805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US" sz="12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005943" y="6400800"/>
                <a:ext cx="410439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the line of </a:t>
                </a:r>
                <a:r>
                  <a:rPr lang="en-US" sz="1400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centres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in the direction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5943" y="6400800"/>
                <a:ext cx="4104393" cy="307777"/>
              </a:xfrm>
              <a:prstGeom prst="rect">
                <a:avLst/>
              </a:prstGeom>
              <a:blipFill>
                <a:blip r:embed="rId16"/>
                <a:stretch>
                  <a:fillRect l="-446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335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2" grpId="0"/>
      <p:bldP spid="25" grpId="0" animBg="1"/>
      <p:bldP spid="26" grpId="0" animBg="1"/>
      <p:bldP spid="27" grpId="0"/>
      <p:bldP spid="29" grpId="0"/>
      <p:bldP spid="5" grpId="0"/>
      <p:bldP spid="34" grpId="0"/>
      <p:bldP spid="35" grpId="0"/>
      <p:bldP spid="36" grpId="0"/>
      <p:bldP spid="37" grpId="0"/>
      <p:bldP spid="38" grpId="0" animBg="1"/>
      <p:bldP spid="39" grpId="0"/>
      <p:bldP spid="40" grpId="0" animBg="1"/>
      <p:bldP spid="41" grpId="0"/>
      <p:bldP spid="42" grpId="0" animBg="1"/>
      <p:bldP spid="43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1588" y="1576251"/>
            <a:ext cx="368372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latin typeface="Comic Sans MS" panose="030F0702030302020204" pitchFamily="66" charset="0"/>
              </a:rPr>
              <a:t>You need to be able to solve problems involving the oblique impact of two smooth spheres</a:t>
            </a:r>
            <a:endParaRPr lang="en-US" sz="1400" dirty="0">
              <a:latin typeface="Comic Sans MS" panose="030F0702030302020204" pitchFamily="66" charset="0"/>
            </a:endParaRPr>
          </a:p>
          <a:p>
            <a:pPr algn="ctr"/>
            <a:endParaRPr lang="en-US" sz="1400" dirty="0"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latin typeface="Comic Sans MS" panose="030F0702030302020204" pitchFamily="66" charset="0"/>
              </a:rPr>
              <a:t>An oblique impact between two spheres is when the two are not travelling along the same straight line (as you saw in the previous chapter)</a:t>
            </a:r>
          </a:p>
          <a:p>
            <a:pPr algn="ctr"/>
            <a:endParaRPr lang="en-US" sz="1400" dirty="0">
              <a:latin typeface="Comic Sans MS" panose="030F0702030302020204" pitchFamily="66" charset="0"/>
            </a:endParaRPr>
          </a:p>
        </p:txBody>
      </p:sp>
      <p:sp>
        <p:nvSpPr>
          <p:cNvPr id="7" name="Oval 6"/>
          <p:cNvSpPr>
            <a:spLocks noChangeAspect="1"/>
          </p:cNvSpPr>
          <p:nvPr/>
        </p:nvSpPr>
        <p:spPr>
          <a:xfrm>
            <a:off x="525392" y="5495108"/>
            <a:ext cx="1018902" cy="1018902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030487" y="4737464"/>
            <a:ext cx="1018905" cy="125403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73733" y="6488668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98475" y="3879669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8001" y="3632321"/>
            <a:ext cx="11424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Before collision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50853" y="3521265"/>
            <a:ext cx="9248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Moment of collision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sp>
        <p:nvSpPr>
          <p:cNvPr id="20" name="Oval 19"/>
          <p:cNvSpPr>
            <a:spLocks noChangeAspect="1"/>
          </p:cNvSpPr>
          <p:nvPr/>
        </p:nvSpPr>
        <p:spPr>
          <a:xfrm>
            <a:off x="2541426" y="4210595"/>
            <a:ext cx="1018902" cy="1018902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7236822" y="3814355"/>
            <a:ext cx="33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B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196149" y="5160611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A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>
            <a:off x="5303520" y="4650377"/>
            <a:ext cx="3257006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8238309" y="4389119"/>
            <a:ext cx="1001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Line of </a:t>
            </a:r>
            <a:r>
              <a:rPr lang="en-US" sz="1400" dirty="0" err="1">
                <a:latin typeface="Comic Sans MS" panose="030F0702030302020204" pitchFamily="66" charset="0"/>
              </a:rPr>
              <a:t>centres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6248400" y="4648200"/>
            <a:ext cx="635725" cy="0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6858000" y="4648200"/>
            <a:ext cx="635725" cy="0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>
            <a:spLocks noChangeAspect="1"/>
          </p:cNvSpPr>
          <p:nvPr/>
        </p:nvSpPr>
        <p:spPr>
          <a:xfrm>
            <a:off x="6879773" y="4145281"/>
            <a:ext cx="1018902" cy="1018902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>
            <a:spLocks noChangeAspect="1"/>
          </p:cNvSpPr>
          <p:nvPr/>
        </p:nvSpPr>
        <p:spPr>
          <a:xfrm>
            <a:off x="5847808" y="4167051"/>
            <a:ext cx="1018902" cy="1018902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6130834" y="4354286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363097" y="4349932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285476" y="2385956"/>
            <a:ext cx="275199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impulses on each sphere act along the ‘line of 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centres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’, a line connecting the 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centres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of the spheres at the moment of impact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1040843" y="4740676"/>
            <a:ext cx="6723" cy="1261182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1029810" y="4759911"/>
            <a:ext cx="1004656" cy="7398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1580227" y="5357674"/>
                <a:ext cx="59939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4 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0227" y="5357674"/>
                <a:ext cx="599395" cy="215444"/>
              </a:xfrm>
              <a:prstGeom prst="rect">
                <a:avLst/>
              </a:prstGeom>
              <a:blipFill>
                <a:blip r:embed="rId2"/>
                <a:stretch>
                  <a:fillRect l="-6061" r="-1010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Arc 42"/>
          <p:cNvSpPr/>
          <p:nvPr/>
        </p:nvSpPr>
        <p:spPr>
          <a:xfrm>
            <a:off x="1722268" y="4199138"/>
            <a:ext cx="914400" cy="914400"/>
          </a:xfrm>
          <a:prstGeom prst="arc">
            <a:avLst>
              <a:gd name="adj1" fmla="val 8198268"/>
              <a:gd name="adj2" fmla="val 1003454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102312" y="4453631"/>
                <a:ext cx="106106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20 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2312" y="4453631"/>
                <a:ext cx="1061060" cy="215444"/>
              </a:xfrm>
              <a:prstGeom prst="rect">
                <a:avLst/>
              </a:prstGeom>
              <a:blipFill>
                <a:blip r:embed="rId3"/>
                <a:stretch>
                  <a:fillRect l="-3448" r="-575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0" y="5103180"/>
                <a:ext cx="104022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20 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103180"/>
                <a:ext cx="1040221" cy="215444"/>
              </a:xfrm>
              <a:prstGeom prst="rect">
                <a:avLst/>
              </a:prstGeom>
              <a:blipFill>
                <a:blip r:embed="rId4"/>
                <a:stretch>
                  <a:fillRect l="-3509" r="-585" b="-1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1812612" y="5760951"/>
            <a:ext cx="28836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initial velocity can be split into its component parts, parallel and perpendicular to the ‘line of 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centres’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6368925" y="3392750"/>
            <a:ext cx="6723" cy="1261182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328082" y="3755254"/>
                <a:ext cx="104022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20 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8082" y="3755254"/>
                <a:ext cx="1040221" cy="215444"/>
              </a:xfrm>
              <a:prstGeom prst="rect">
                <a:avLst/>
              </a:prstGeom>
              <a:blipFill>
                <a:blip r:embed="rId4"/>
                <a:stretch>
                  <a:fillRect l="-3509" r="-585" b="-1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Arrow Connector 49"/>
          <p:cNvCxnSpPr/>
          <p:nvPr/>
        </p:nvCxnSpPr>
        <p:spPr>
          <a:xfrm flipV="1">
            <a:off x="6366938" y="4662467"/>
            <a:ext cx="575569" cy="1481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3996516" y="1615078"/>
            <a:ext cx="50320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Imagine sphere A is moving toward sphere B, which is stationary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1485532" y="4845728"/>
                <a:ext cx="295978" cy="2202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20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5532" y="4845728"/>
                <a:ext cx="295978" cy="220253"/>
              </a:xfrm>
              <a:prstGeom prst="rect">
                <a:avLst/>
              </a:prstGeom>
              <a:blipFill>
                <a:blip r:embed="rId5"/>
                <a:stretch>
                  <a:fillRect l="-14583" t="-2778" r="-4167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272794" y="4696498"/>
                <a:ext cx="60304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72794" y="4696498"/>
                <a:ext cx="603049" cy="215444"/>
              </a:xfrm>
              <a:prstGeom prst="rect">
                <a:avLst/>
              </a:prstGeom>
              <a:blipFill>
                <a:blip r:embed="rId6"/>
                <a:stretch>
                  <a:fillRect l="-3030" r="-20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5123180" y="5524425"/>
            <a:ext cx="36811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perpendicular component will remain unchanged by the impact (similar to when the sphere bounces off a wall), but the parallel part </a:t>
            </a:r>
            <a:r>
              <a:rPr lang="en-US" sz="14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will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be affected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5887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8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/>
      <p:bldP spid="12" grpId="0"/>
      <p:bldP spid="13" grpId="0"/>
      <p:bldP spid="15" grpId="0"/>
      <p:bldP spid="20" grpId="0" animBg="1"/>
      <p:bldP spid="22" grpId="0"/>
      <p:bldP spid="25" grpId="0"/>
      <p:bldP spid="29" grpId="0"/>
      <p:bldP spid="23" grpId="0" animBg="1"/>
      <p:bldP spid="24" grpId="0" animBg="1"/>
      <p:bldP spid="33" grpId="0"/>
      <p:bldP spid="33" grpId="1"/>
      <p:bldP spid="34" grpId="0"/>
      <p:bldP spid="34" grpId="1"/>
      <p:bldP spid="35" grpId="0"/>
      <p:bldP spid="35" grpId="1"/>
      <p:bldP spid="42" grpId="0"/>
      <p:bldP spid="43" grpId="0" animBg="1"/>
      <p:bldP spid="44" grpId="0"/>
      <p:bldP spid="45" grpId="0"/>
      <p:bldP spid="46" grpId="0"/>
      <p:bldP spid="49" grpId="0"/>
      <p:bldP spid="51" grpId="0"/>
      <p:bldP spid="52" grpId="0"/>
      <p:bldP spid="53" grpId="0"/>
      <p:bldP spid="5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1588" y="1576251"/>
                <a:ext cx="3683725" cy="41857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involving the oblique impact of two smooth spheres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Two small smooth spheres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have equal radii. The mass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kg and the mass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kg. The spheres are moving on a smooth horizontal plane and they collide. Immediately before the collision the velocity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US" sz="14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the velocity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Immediately after the collision the velocity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𝒋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Find: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speed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immediately after the collision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A unit vector parallel to the line of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centres</a:t>
                </a:r>
                <a:r>
                  <a:rPr lang="en-US" sz="1400" dirty="0">
                    <a:latin typeface="Comic Sans MS" panose="030F0702030302020204" pitchFamily="66" charset="0"/>
                  </a:rPr>
                  <a:t> of the spheres at the instant of collision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88" y="1576251"/>
                <a:ext cx="3683725" cy="4185761"/>
              </a:xfrm>
              <a:prstGeom prst="rect">
                <a:avLst/>
              </a:prstGeom>
              <a:blipFill>
                <a:blip r:embed="rId2"/>
                <a:stretch>
                  <a:fillRect l="-661" t="-292" r="-1488" b="-5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0" y="0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03551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377345" y="32657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7345" y="32657"/>
                <a:ext cx="2766655" cy="475771"/>
              </a:xfrm>
              <a:prstGeom prst="rect">
                <a:avLst/>
              </a:prstGeom>
              <a:blipFill>
                <a:blip r:embed="rId10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505891" y="4765766"/>
                <a:ext cx="838200" cy="333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5891" y="4765766"/>
                <a:ext cx="838200" cy="33316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145281" y="1584960"/>
                <a:ext cx="467288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the line of </a:t>
                </a:r>
                <a:r>
                  <a:rPr lang="en-US" sz="1600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centres</a:t>
                </a:r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in the direction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5281" y="1584960"/>
                <a:ext cx="4672882" cy="338554"/>
              </a:xfrm>
              <a:prstGeom prst="rect">
                <a:avLst/>
              </a:prstGeom>
              <a:blipFill>
                <a:blip r:embed="rId12"/>
                <a:stretch>
                  <a:fillRect l="-652"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Arrow Connector 31"/>
          <p:cNvCxnSpPr/>
          <p:nvPr/>
        </p:nvCxnSpPr>
        <p:spPr>
          <a:xfrm flipV="1">
            <a:off x="4424249" y="2775243"/>
            <a:ext cx="1441269" cy="2177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027318" y="2463912"/>
                <a:ext cx="20247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7318" y="2463912"/>
                <a:ext cx="202474" cy="215444"/>
              </a:xfrm>
              <a:prstGeom prst="rect">
                <a:avLst/>
              </a:prstGeom>
              <a:blipFill>
                <a:blip r:embed="rId13"/>
                <a:stretch>
                  <a:fillRect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904707" y="3302112"/>
                <a:ext cx="230777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4707" y="3302112"/>
                <a:ext cx="230777" cy="215444"/>
              </a:xfrm>
              <a:prstGeom prst="rect">
                <a:avLst/>
              </a:prstGeom>
              <a:blipFill>
                <a:blip r:embed="rId14"/>
                <a:stretch>
                  <a:fillRect l="-2703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Arrow Connector 45"/>
          <p:cNvCxnSpPr/>
          <p:nvPr/>
        </p:nvCxnSpPr>
        <p:spPr>
          <a:xfrm rot="5400000" flipV="1">
            <a:off x="5125289" y="3493700"/>
            <a:ext cx="1441269" cy="2177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4417718" y="2781775"/>
            <a:ext cx="1421674" cy="143038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A4AEE5C-AC04-4A96-A141-1E534C9DD7E6}"/>
                  </a:ext>
                </a:extLst>
              </p:cNvPr>
              <p:cNvSpPr txBox="1"/>
              <p:nvPr/>
            </p:nvSpPr>
            <p:spPr>
              <a:xfrm>
                <a:off x="4798380" y="3484485"/>
                <a:ext cx="257378" cy="2408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7A4AEE5C-AC04-4A96-A141-1E534C9DD7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8380" y="3484485"/>
                <a:ext cx="257378" cy="240835"/>
              </a:xfrm>
              <a:prstGeom prst="rect">
                <a:avLst/>
              </a:prstGeom>
              <a:blipFill>
                <a:blip r:embed="rId15"/>
                <a:stretch>
                  <a:fillRect r="-14286"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Arrow Connector 31">
            <a:extLst>
              <a:ext uri="{FF2B5EF4-FFF2-40B4-BE49-F238E27FC236}">
                <a16:creationId xmlns:a16="http://schemas.microsoft.com/office/drawing/2014/main" id="{9729EEEE-A826-447A-8D7E-AAD292B9B525}"/>
              </a:ext>
            </a:extLst>
          </p:cNvPr>
          <p:cNvCxnSpPr/>
          <p:nvPr/>
        </p:nvCxnSpPr>
        <p:spPr>
          <a:xfrm flipV="1">
            <a:off x="6946987" y="2794478"/>
            <a:ext cx="1441269" cy="2177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43">
                <a:extLst>
                  <a:ext uri="{FF2B5EF4-FFF2-40B4-BE49-F238E27FC236}">
                    <a16:creationId xmlns:a16="http://schemas.microsoft.com/office/drawing/2014/main" id="{5BD117A6-8176-443B-9297-AF37A8647DF6}"/>
                  </a:ext>
                </a:extLst>
              </p:cNvPr>
              <p:cNvSpPr txBox="1"/>
              <p:nvPr/>
            </p:nvSpPr>
            <p:spPr>
              <a:xfrm>
                <a:off x="7558934" y="2252328"/>
                <a:ext cx="202474" cy="44499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43">
                <a:extLst>
                  <a:ext uri="{FF2B5EF4-FFF2-40B4-BE49-F238E27FC236}">
                    <a16:creationId xmlns:a16="http://schemas.microsoft.com/office/drawing/2014/main" id="{5BD117A6-8176-443B-9297-AF37A8647D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8934" y="2252328"/>
                <a:ext cx="202474" cy="444994"/>
              </a:xfrm>
              <a:prstGeom prst="rect">
                <a:avLst/>
              </a:prstGeom>
              <a:blipFill>
                <a:blip r:embed="rId16"/>
                <a:stretch>
                  <a:fillRect l="-3030" r="-78788" b="-10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44">
                <a:extLst>
                  <a:ext uri="{FF2B5EF4-FFF2-40B4-BE49-F238E27FC236}">
                    <a16:creationId xmlns:a16="http://schemas.microsoft.com/office/drawing/2014/main" id="{C8E62CE1-0943-4D6E-96FE-67D6F95EFEDF}"/>
                  </a:ext>
                </a:extLst>
              </p:cNvPr>
              <p:cNvSpPr txBox="1"/>
              <p:nvPr/>
            </p:nvSpPr>
            <p:spPr>
              <a:xfrm>
                <a:off x="8462955" y="3294714"/>
                <a:ext cx="230777" cy="44499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solidFill>
                                    <a:srgbClr val="0000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𝑗</m:t>
                      </m:r>
                    </m:oMath>
                  </m:oMathPara>
                </a14:m>
                <a:endParaRPr lang="en-GB" sz="14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8" name="TextBox 44">
                <a:extLst>
                  <a:ext uri="{FF2B5EF4-FFF2-40B4-BE49-F238E27FC236}">
                    <a16:creationId xmlns:a16="http://schemas.microsoft.com/office/drawing/2014/main" id="{C8E62CE1-0943-4D6E-96FE-67D6F95EFE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2955" y="3294714"/>
                <a:ext cx="230777" cy="444994"/>
              </a:xfrm>
              <a:prstGeom prst="rect">
                <a:avLst/>
              </a:prstGeom>
              <a:blipFill>
                <a:blip r:embed="rId17"/>
                <a:stretch>
                  <a:fillRect l="-2632" r="-68421" b="-10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45">
            <a:extLst>
              <a:ext uri="{FF2B5EF4-FFF2-40B4-BE49-F238E27FC236}">
                <a16:creationId xmlns:a16="http://schemas.microsoft.com/office/drawing/2014/main" id="{907870ED-F9D1-40EA-B676-9C2A61CA3FC9}"/>
              </a:ext>
            </a:extLst>
          </p:cNvPr>
          <p:cNvCxnSpPr/>
          <p:nvPr/>
        </p:nvCxnSpPr>
        <p:spPr>
          <a:xfrm rot="5400000" flipV="1">
            <a:off x="7648027" y="3512935"/>
            <a:ext cx="1441269" cy="2177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46">
            <a:extLst>
              <a:ext uri="{FF2B5EF4-FFF2-40B4-BE49-F238E27FC236}">
                <a16:creationId xmlns:a16="http://schemas.microsoft.com/office/drawing/2014/main" id="{090A5910-1581-42B9-8C2E-E2D8E208EFA9}"/>
              </a:ext>
            </a:extLst>
          </p:cNvPr>
          <p:cNvCxnSpPr/>
          <p:nvPr/>
        </p:nvCxnSpPr>
        <p:spPr>
          <a:xfrm>
            <a:off x="6940456" y="2801010"/>
            <a:ext cx="1421674" cy="1430383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10EB4AD7-8A38-42B8-988E-C8F9ADFC29B5}"/>
                  </a:ext>
                </a:extLst>
              </p:cNvPr>
              <p:cNvSpPr txBox="1"/>
              <p:nvPr/>
            </p:nvSpPr>
            <p:spPr>
              <a:xfrm>
                <a:off x="7454283" y="3521476"/>
                <a:ext cx="13946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10EB4AD7-8A38-42B8-988E-C8F9ADFC29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4283" y="3521476"/>
                <a:ext cx="139462" cy="215444"/>
              </a:xfrm>
              <a:prstGeom prst="rect">
                <a:avLst/>
              </a:prstGeom>
              <a:blipFill>
                <a:blip r:embed="rId18"/>
                <a:stretch>
                  <a:fillRect l="-30435" r="-2608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E92082A-5850-450E-83A1-AFCE4068EBA3}"/>
                  </a:ext>
                </a:extLst>
              </p:cNvPr>
              <p:cNvSpPr txBox="1"/>
              <p:nvPr/>
            </p:nvSpPr>
            <p:spPr>
              <a:xfrm>
                <a:off x="4651899" y="4607510"/>
                <a:ext cx="3826276" cy="5534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each side by the magnitude 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) to find a parallel unit vector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3E92082A-5850-450E-83A1-AFCE4068EB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1899" y="4607510"/>
                <a:ext cx="3826276" cy="553485"/>
              </a:xfrm>
              <a:prstGeom prst="rect">
                <a:avLst/>
              </a:prstGeom>
              <a:blipFill>
                <a:blip r:embed="rId19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Arc 25">
            <a:extLst>
              <a:ext uri="{FF2B5EF4-FFF2-40B4-BE49-F238E27FC236}">
                <a16:creationId xmlns:a16="http://schemas.microsoft.com/office/drawing/2014/main" id="{DB1F7B3D-A7F8-4CE1-B6F3-560A814611FD}"/>
              </a:ext>
            </a:extLst>
          </p:cNvPr>
          <p:cNvSpPr/>
          <p:nvPr/>
        </p:nvSpPr>
        <p:spPr>
          <a:xfrm rot="16200000" flipH="1">
            <a:off x="6338285" y="3233322"/>
            <a:ext cx="490491" cy="2120283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5">
                <a:extLst>
                  <a:ext uri="{FF2B5EF4-FFF2-40B4-BE49-F238E27FC236}">
                    <a16:creationId xmlns:a16="http://schemas.microsoft.com/office/drawing/2014/main" id="{67970DDA-67B7-429D-BCB8-A03CA480E5E0}"/>
                  </a:ext>
                </a:extLst>
              </p:cNvPr>
              <p:cNvSpPr txBox="1"/>
              <p:nvPr/>
            </p:nvSpPr>
            <p:spPr>
              <a:xfrm>
                <a:off x="4279293" y="5341694"/>
                <a:ext cx="4475905" cy="9682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the unit vector parallel to the line of </a:t>
                </a:r>
                <a:r>
                  <a:rPr lang="en-US" sz="1400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centres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is:</a:t>
                </a:r>
              </a:p>
              <a:p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4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den>
                      </m:f>
                      <m:d>
                        <m:d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𝒊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𝒋</m:t>
                          </m:r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TextBox 5">
                <a:extLst>
                  <a:ext uri="{FF2B5EF4-FFF2-40B4-BE49-F238E27FC236}">
                    <a16:creationId xmlns:a16="http://schemas.microsoft.com/office/drawing/2014/main" id="{67970DDA-67B7-429D-BCB8-A03CA480E5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9293" y="5341694"/>
                <a:ext cx="4475905" cy="968214"/>
              </a:xfrm>
              <a:prstGeom prst="rect">
                <a:avLst/>
              </a:prstGeom>
              <a:blipFill>
                <a:blip r:embed="rId20"/>
                <a:stretch>
                  <a:fillRect l="-409" t="-6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0350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4" grpId="0"/>
      <p:bldP spid="45" grpId="0"/>
      <p:bldP spid="5" grpId="0"/>
      <p:bldP spid="17" grpId="0"/>
      <p:bldP spid="18" grpId="0"/>
      <p:bldP spid="21" grpId="0"/>
      <p:bldP spid="8" grpId="0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1588" y="1576251"/>
                <a:ext cx="3683725" cy="31972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involving the oblique impact of two smooth spheres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A smooth sphere A, of mass 2kg and moving with speed 6ms</a:t>
                </a:r>
                <a:r>
                  <a:rPr lang="en-US" sz="1400" baseline="30000" dirty="0">
                    <a:latin typeface="Comic Sans MS" panose="030F0702030302020204" pitchFamily="66" charset="0"/>
                  </a:rPr>
                  <a:t>-1</a:t>
                </a:r>
                <a:r>
                  <a:rPr lang="en-US" sz="1400" dirty="0">
                    <a:latin typeface="Comic Sans MS" panose="030F0702030302020204" pitchFamily="66" charset="0"/>
                  </a:rPr>
                  <a:t> collides obliquely with a smooth sphere B of mass 4kg. Just before the impact B is stationary and the velocity of A makes an angle of 60˚ with the lines of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centres</a:t>
                </a:r>
                <a:r>
                  <a:rPr lang="en-US" sz="1400" dirty="0">
                    <a:latin typeface="Comic Sans MS" panose="030F0702030302020204" pitchFamily="66" charset="0"/>
                  </a:rPr>
                  <a:t> of the two spheres. The coefficient of restitution between the spheres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Find the magnitudes and directions of the velocities of A and B immediately after the impact.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88" y="1576251"/>
                <a:ext cx="3683725" cy="3197286"/>
              </a:xfrm>
              <a:prstGeom prst="rect">
                <a:avLst/>
              </a:prstGeom>
              <a:blipFill>
                <a:blip r:embed="rId2"/>
                <a:stretch>
                  <a:fillRect t="-382" r="-1322" b="-9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2400" y="4975785"/>
                <a:ext cx="3653246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For these questions you should always start by drawing ‘before’ and ‘after’ diagrams…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You will then need to use two formulae you already know, to find the values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𝑣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𝑤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4975785"/>
                <a:ext cx="3653246" cy="1600438"/>
              </a:xfrm>
              <a:prstGeom prst="rect">
                <a:avLst/>
              </a:prstGeom>
              <a:blipFill>
                <a:blip r:embed="rId3"/>
                <a:stretch>
                  <a:fillRect t="-760" r="-1336" b="-30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al 5"/>
          <p:cNvSpPr>
            <a:spLocks noChangeAspect="1"/>
          </p:cNvSpPr>
          <p:nvPr/>
        </p:nvSpPr>
        <p:spPr>
          <a:xfrm>
            <a:off x="4572000" y="2133600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343400" y="198120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53000" y="1447800"/>
            <a:ext cx="784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Before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67600" y="1447800"/>
            <a:ext cx="784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After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5715000" y="2133600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7086600" y="2133601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8229600" y="2133601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5486400" y="19812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4191000" y="2362200"/>
            <a:ext cx="6096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191000" y="2362201"/>
            <a:ext cx="0" cy="7620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962400" y="2133601"/>
                <a:ext cx="60112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133601"/>
                <a:ext cx="601126" cy="215444"/>
              </a:xfrm>
              <a:prstGeom prst="rect">
                <a:avLst/>
              </a:prstGeom>
              <a:blipFill>
                <a:blip r:embed="rId4"/>
                <a:stretch>
                  <a:fillRect l="-6061" r="-505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 rot="16200000">
                <a:off x="3779979" y="2620822"/>
                <a:ext cx="5802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3779979" y="2620822"/>
                <a:ext cx="580287" cy="215444"/>
              </a:xfrm>
              <a:prstGeom prst="rect">
                <a:avLst/>
              </a:prstGeom>
              <a:blipFill>
                <a:blip r:embed="rId5"/>
                <a:stretch>
                  <a:fillRect t="-6316" r="-5714" b="-6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/>
          <p:nvPr/>
        </p:nvCxnSpPr>
        <p:spPr>
          <a:xfrm>
            <a:off x="4343400" y="2362200"/>
            <a:ext cx="2057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858000" y="1981201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001000" y="1981201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343400" y="2438401"/>
                <a:ext cx="253274" cy="1888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438401"/>
                <a:ext cx="253274" cy="188834"/>
              </a:xfrm>
              <a:prstGeom prst="rect">
                <a:avLst/>
              </a:prstGeom>
              <a:blipFill>
                <a:blip r:embed="rId6"/>
                <a:stretch>
                  <a:fillRect l="-14634" r="-7317" b="-64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/>
          <p:cNvCxnSpPr/>
          <p:nvPr/>
        </p:nvCxnSpPr>
        <p:spPr>
          <a:xfrm>
            <a:off x="4191000" y="2362201"/>
            <a:ext cx="623656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495800" y="2743201"/>
                <a:ext cx="59939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6 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743201"/>
                <a:ext cx="599395" cy="215444"/>
              </a:xfrm>
              <a:prstGeom prst="rect">
                <a:avLst/>
              </a:prstGeom>
              <a:blipFill>
                <a:blip r:embed="rId7"/>
                <a:stretch>
                  <a:fillRect l="-6122" r="-1020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Connector 40"/>
          <p:cNvCxnSpPr/>
          <p:nvPr/>
        </p:nvCxnSpPr>
        <p:spPr>
          <a:xfrm>
            <a:off x="6858000" y="2362201"/>
            <a:ext cx="2057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7315200" y="1600201"/>
            <a:ext cx="0" cy="7620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 rot="16200000">
                <a:off x="6904179" y="1706422"/>
                <a:ext cx="5802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6904179" y="1706422"/>
                <a:ext cx="580287" cy="215444"/>
              </a:xfrm>
              <a:prstGeom prst="rect">
                <a:avLst/>
              </a:prstGeom>
              <a:blipFill>
                <a:blip r:embed="rId5"/>
                <a:stretch>
                  <a:fillRect t="-6316" r="-5714" b="-6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7620000" y="2133601"/>
                <a:ext cx="14311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2133601"/>
                <a:ext cx="143116" cy="215444"/>
              </a:xfrm>
              <a:prstGeom prst="rect">
                <a:avLst/>
              </a:prstGeom>
              <a:blipFill>
                <a:blip r:embed="rId8"/>
                <a:stretch>
                  <a:fillRect l="-17391" r="-13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Arrow Connector 44"/>
          <p:cNvCxnSpPr/>
          <p:nvPr/>
        </p:nvCxnSpPr>
        <p:spPr>
          <a:xfrm>
            <a:off x="7315200" y="2362201"/>
            <a:ext cx="5334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8458200" y="2362201"/>
            <a:ext cx="5334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8839200" y="2133601"/>
                <a:ext cx="17838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9200" y="2133601"/>
                <a:ext cx="178382" cy="215444"/>
              </a:xfrm>
              <a:prstGeom prst="rect">
                <a:avLst/>
              </a:prstGeom>
              <a:blipFill>
                <a:blip r:embed="rId9"/>
                <a:stretch>
                  <a:fillRect l="-13793" r="-6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0" y="0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03551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377345" y="32657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7345" y="32657"/>
                <a:ext cx="2766655" cy="475771"/>
              </a:xfrm>
              <a:prstGeom prst="rect">
                <a:avLst/>
              </a:prstGeom>
              <a:blipFill>
                <a:blip r:embed="rId11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114800" y="4572000"/>
                <a:ext cx="25819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572000"/>
                <a:ext cx="2581924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3810000" y="3352800"/>
            <a:ext cx="52578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only need to consider the </a:t>
            </a:r>
            <a:r>
              <a:rPr lang="en-US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parallel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velocities here</a:t>
            </a:r>
          </a:p>
          <a:p>
            <a:pPr marL="285750" indent="-285750" algn="ctr">
              <a:buFont typeface="Wingdings" panose="05000000000000000000" pitchFamily="2" charset="2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 reason is that the perpendicular component is </a:t>
            </a:r>
            <a:r>
              <a:rPr lang="en-US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identical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in both situations for both particles, so it would be cancelled out if we put it into the equations anyway!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3886200" y="5029200"/>
                <a:ext cx="3048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+0=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+(4)(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029200"/>
                <a:ext cx="3048000" cy="307777"/>
              </a:xfrm>
              <a:prstGeom prst="rect">
                <a:avLst/>
              </a:prstGeom>
              <a:blipFill>
                <a:blip r:embed="rId1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029200" y="2514600"/>
                <a:ext cx="35253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514600"/>
                <a:ext cx="352532" cy="215444"/>
              </a:xfrm>
              <a:prstGeom prst="rect">
                <a:avLst/>
              </a:prstGeom>
              <a:blipFill>
                <a:blip r:embed="rId14"/>
                <a:stretch>
                  <a:fillRect l="-15517" r="-15517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6172200" y="2514600"/>
                <a:ext cx="35253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2514600"/>
                <a:ext cx="352532" cy="215444"/>
              </a:xfrm>
              <a:prstGeom prst="rect">
                <a:avLst/>
              </a:prstGeom>
              <a:blipFill>
                <a:blip r:embed="rId15"/>
                <a:stretch>
                  <a:fillRect l="-17544" r="-17544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7543800" y="2514600"/>
                <a:ext cx="35253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0" y="2514600"/>
                <a:ext cx="352532" cy="215444"/>
              </a:xfrm>
              <a:prstGeom prst="rect">
                <a:avLst/>
              </a:prstGeom>
              <a:blipFill>
                <a:blip r:embed="rId16"/>
                <a:stretch>
                  <a:fillRect l="-17544" r="-17544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8686800" y="2514600"/>
                <a:ext cx="35253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6800" y="2514600"/>
                <a:ext cx="352532" cy="215444"/>
              </a:xfrm>
              <a:prstGeom prst="rect">
                <a:avLst/>
              </a:prstGeom>
              <a:blipFill>
                <a:blip r:embed="rId17"/>
                <a:stretch>
                  <a:fillRect l="-15517" r="-15517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4495800" y="5486400"/>
                <a:ext cx="1828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60=2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5486400"/>
                <a:ext cx="1828800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5029200" y="5943600"/>
                <a:ext cx="1371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6=2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5943600"/>
                <a:ext cx="1371600" cy="30777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953000" y="6400800"/>
                <a:ext cx="1447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6400800"/>
                <a:ext cx="1447800" cy="30777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Arc 64"/>
          <p:cNvSpPr/>
          <p:nvPr/>
        </p:nvSpPr>
        <p:spPr>
          <a:xfrm>
            <a:off x="6705600" y="4800600"/>
            <a:ext cx="253301" cy="378825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TextBox 65"/>
          <p:cNvSpPr txBox="1"/>
          <p:nvPr/>
        </p:nvSpPr>
        <p:spPr>
          <a:xfrm>
            <a:off x="6934200" y="48006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i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7" name="Arc 66"/>
          <p:cNvSpPr/>
          <p:nvPr/>
        </p:nvSpPr>
        <p:spPr>
          <a:xfrm>
            <a:off x="6705600" y="5257800"/>
            <a:ext cx="253301" cy="378825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Arc 67"/>
          <p:cNvSpPr/>
          <p:nvPr/>
        </p:nvSpPr>
        <p:spPr>
          <a:xfrm>
            <a:off x="6172200" y="5715000"/>
            <a:ext cx="253301" cy="378825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Arc 68"/>
          <p:cNvSpPr/>
          <p:nvPr/>
        </p:nvSpPr>
        <p:spPr>
          <a:xfrm>
            <a:off x="6172200" y="6172200"/>
            <a:ext cx="253301" cy="378825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/>
          <p:cNvSpPr txBox="1"/>
          <p:nvPr/>
        </p:nvSpPr>
        <p:spPr>
          <a:xfrm>
            <a:off x="6934200" y="5334000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i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400800" y="57150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Cos60 = 0.5</a:t>
            </a:r>
            <a:endParaRPr lang="en-GB" sz="1400" i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400800" y="6172200"/>
            <a:ext cx="1143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2</a:t>
            </a:r>
            <a:endParaRPr lang="en-GB" sz="1400" i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5486400" y="2971800"/>
                <a:ext cx="1447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971800"/>
                <a:ext cx="1447800" cy="307777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5126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11" grpId="0"/>
      <p:bldP spid="14" grpId="0" animBg="1"/>
      <p:bldP spid="15" grpId="0" animBg="1"/>
      <p:bldP spid="16" grpId="0" animBg="1"/>
      <p:bldP spid="17" grpId="0"/>
      <p:bldP spid="23" grpId="0"/>
      <p:bldP spid="24" grpId="0"/>
      <p:bldP spid="32" grpId="0"/>
      <p:bldP spid="33" grpId="0"/>
      <p:bldP spid="35" grpId="0"/>
      <p:bldP spid="40" grpId="0"/>
      <p:bldP spid="43" grpId="0"/>
      <p:bldP spid="44" grpId="0"/>
      <p:bldP spid="48" grpId="0"/>
      <p:bldP spid="51" grpId="0"/>
      <p:bldP spid="52" grpId="0"/>
      <p:bldP spid="55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 animBg="1"/>
      <p:bldP spid="66" grpId="0"/>
      <p:bldP spid="67" grpId="0" animBg="1"/>
      <p:bldP spid="68" grpId="0" animBg="1"/>
      <p:bldP spid="69" grpId="0" animBg="1"/>
      <p:bldP spid="70" grpId="0"/>
      <p:bldP spid="71" grpId="0"/>
      <p:bldP spid="72" grpId="0"/>
      <p:bldP spid="7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1588" y="1576251"/>
                <a:ext cx="3683725" cy="31972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involving the oblique impact of two smooth spheres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A smooth sphere A, of mass 2kg and moving with speed 6ms</a:t>
                </a:r>
                <a:r>
                  <a:rPr lang="en-US" sz="1400" baseline="30000" dirty="0">
                    <a:latin typeface="Comic Sans MS" panose="030F0702030302020204" pitchFamily="66" charset="0"/>
                  </a:rPr>
                  <a:t>-1</a:t>
                </a:r>
                <a:r>
                  <a:rPr lang="en-US" sz="1400" dirty="0">
                    <a:latin typeface="Comic Sans MS" panose="030F0702030302020204" pitchFamily="66" charset="0"/>
                  </a:rPr>
                  <a:t> collides obliquely with a smooth sphere B of mass 4kg. Just before the impact B is stationary and the velocity of A makes an angle of 60˚ with the lines of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centres</a:t>
                </a:r>
                <a:r>
                  <a:rPr lang="en-US" sz="1400" dirty="0">
                    <a:latin typeface="Comic Sans MS" panose="030F0702030302020204" pitchFamily="66" charset="0"/>
                  </a:rPr>
                  <a:t> of the two spheres. The coefficient of restitution between the spheres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Find the magnitudes and directions of the velocities of A and B immediately after the impact.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88" y="1576251"/>
                <a:ext cx="3683725" cy="3197286"/>
              </a:xfrm>
              <a:prstGeom prst="rect">
                <a:avLst/>
              </a:prstGeom>
              <a:blipFill>
                <a:blip r:embed="rId2"/>
                <a:stretch>
                  <a:fillRect t="-382" r="-1322" b="-9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al 5"/>
          <p:cNvSpPr>
            <a:spLocks noChangeAspect="1"/>
          </p:cNvSpPr>
          <p:nvPr/>
        </p:nvSpPr>
        <p:spPr>
          <a:xfrm>
            <a:off x="4572000" y="2133600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343400" y="198120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53000" y="1447800"/>
            <a:ext cx="784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Before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67600" y="1447800"/>
            <a:ext cx="784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After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5715000" y="2133600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7086600" y="2133601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8229600" y="2133601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5486400" y="19812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4191000" y="2362200"/>
            <a:ext cx="6096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191000" y="2362201"/>
            <a:ext cx="0" cy="7620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962400" y="2133601"/>
                <a:ext cx="60112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133601"/>
                <a:ext cx="601126" cy="215444"/>
              </a:xfrm>
              <a:prstGeom prst="rect">
                <a:avLst/>
              </a:prstGeom>
              <a:blipFill>
                <a:blip r:embed="rId3"/>
                <a:stretch>
                  <a:fillRect l="-6061" r="-505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 rot="16200000">
                <a:off x="3779979" y="2620822"/>
                <a:ext cx="5802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3779979" y="2620822"/>
                <a:ext cx="580287" cy="215444"/>
              </a:xfrm>
              <a:prstGeom prst="rect">
                <a:avLst/>
              </a:prstGeom>
              <a:blipFill>
                <a:blip r:embed="rId4"/>
                <a:stretch>
                  <a:fillRect t="-6316" r="-5714" b="-6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/>
          <p:nvPr/>
        </p:nvCxnSpPr>
        <p:spPr>
          <a:xfrm>
            <a:off x="4343400" y="2362200"/>
            <a:ext cx="2057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858000" y="1981201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001000" y="1981201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343400" y="2438401"/>
                <a:ext cx="253274" cy="1888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438401"/>
                <a:ext cx="253274" cy="188834"/>
              </a:xfrm>
              <a:prstGeom prst="rect">
                <a:avLst/>
              </a:prstGeom>
              <a:blipFill>
                <a:blip r:embed="rId5"/>
                <a:stretch>
                  <a:fillRect l="-14634" r="-7317" b="-64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/>
          <p:cNvCxnSpPr/>
          <p:nvPr/>
        </p:nvCxnSpPr>
        <p:spPr>
          <a:xfrm>
            <a:off x="4191000" y="2362201"/>
            <a:ext cx="623656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495800" y="2743201"/>
                <a:ext cx="59939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6 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743201"/>
                <a:ext cx="599395" cy="215444"/>
              </a:xfrm>
              <a:prstGeom prst="rect">
                <a:avLst/>
              </a:prstGeom>
              <a:blipFill>
                <a:blip r:embed="rId6"/>
                <a:stretch>
                  <a:fillRect l="-6122" r="-1020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Connector 40"/>
          <p:cNvCxnSpPr/>
          <p:nvPr/>
        </p:nvCxnSpPr>
        <p:spPr>
          <a:xfrm>
            <a:off x="6858000" y="2362201"/>
            <a:ext cx="2057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7315200" y="1600201"/>
            <a:ext cx="0" cy="7620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 rot="16200000">
                <a:off x="6904179" y="1706422"/>
                <a:ext cx="5802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6904179" y="1706422"/>
                <a:ext cx="580287" cy="215444"/>
              </a:xfrm>
              <a:prstGeom prst="rect">
                <a:avLst/>
              </a:prstGeom>
              <a:blipFill>
                <a:blip r:embed="rId4"/>
                <a:stretch>
                  <a:fillRect t="-6316" r="-5714" b="-6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7620000" y="2133601"/>
                <a:ext cx="14311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2133601"/>
                <a:ext cx="143116" cy="215444"/>
              </a:xfrm>
              <a:prstGeom prst="rect">
                <a:avLst/>
              </a:prstGeom>
              <a:blipFill>
                <a:blip r:embed="rId7"/>
                <a:stretch>
                  <a:fillRect l="-17391" r="-13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Arrow Connector 44"/>
          <p:cNvCxnSpPr/>
          <p:nvPr/>
        </p:nvCxnSpPr>
        <p:spPr>
          <a:xfrm>
            <a:off x="7315200" y="2362201"/>
            <a:ext cx="5334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8458200" y="2362201"/>
            <a:ext cx="5334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8839200" y="2133601"/>
                <a:ext cx="17838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9200" y="2133601"/>
                <a:ext cx="178382" cy="215444"/>
              </a:xfrm>
              <a:prstGeom prst="rect">
                <a:avLst/>
              </a:prstGeom>
              <a:blipFill>
                <a:blip r:embed="rId8"/>
                <a:stretch>
                  <a:fillRect l="-13793" r="-6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0" y="0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03551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377345" y="32657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7345" y="32657"/>
                <a:ext cx="2766655" cy="475771"/>
              </a:xfrm>
              <a:prstGeom prst="rect">
                <a:avLst/>
              </a:prstGeom>
              <a:blipFill>
                <a:blip r:embed="rId10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029200" y="2514600"/>
                <a:ext cx="35253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514600"/>
                <a:ext cx="352532" cy="215444"/>
              </a:xfrm>
              <a:prstGeom prst="rect">
                <a:avLst/>
              </a:prstGeom>
              <a:blipFill>
                <a:blip r:embed="rId11"/>
                <a:stretch>
                  <a:fillRect l="-15517" r="-15517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6172200" y="2514600"/>
                <a:ext cx="35253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2514600"/>
                <a:ext cx="352532" cy="215444"/>
              </a:xfrm>
              <a:prstGeom prst="rect">
                <a:avLst/>
              </a:prstGeom>
              <a:blipFill>
                <a:blip r:embed="rId12"/>
                <a:stretch>
                  <a:fillRect l="-17544" r="-17544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7543800" y="2514600"/>
                <a:ext cx="35253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0" y="2514600"/>
                <a:ext cx="352532" cy="215444"/>
              </a:xfrm>
              <a:prstGeom prst="rect">
                <a:avLst/>
              </a:prstGeom>
              <a:blipFill>
                <a:blip r:embed="rId13"/>
                <a:stretch>
                  <a:fillRect l="-17544" r="-17544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8686800" y="2514600"/>
                <a:ext cx="35253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6800" y="2514600"/>
                <a:ext cx="352532" cy="215444"/>
              </a:xfrm>
              <a:prstGeom prst="rect">
                <a:avLst/>
              </a:prstGeom>
              <a:blipFill>
                <a:blip r:embed="rId14"/>
                <a:stretch>
                  <a:fillRect l="-15517" r="-15517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5486400" y="2971800"/>
                <a:ext cx="1447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971800"/>
                <a:ext cx="1447800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114800" y="3505200"/>
                <a:ext cx="3198376" cy="5396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505200"/>
                <a:ext cx="3198376" cy="539635"/>
              </a:xfrm>
              <a:prstGeom prst="rect">
                <a:avLst/>
              </a:prstGeom>
              <a:blipFill>
                <a:blip r:embed="rId16"/>
                <a:stretch>
                  <a:fillRect b="-44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114800" y="4114800"/>
                <a:ext cx="1119602" cy="4971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114800"/>
                <a:ext cx="1119602" cy="497124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3657600" y="4800600"/>
                <a:ext cx="167475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60=4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800600"/>
                <a:ext cx="1674754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4114800" y="5334000"/>
                <a:ext cx="121308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5334000"/>
                <a:ext cx="1213089" cy="30777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7" name="Arc 76"/>
          <p:cNvSpPr/>
          <p:nvPr/>
        </p:nvSpPr>
        <p:spPr>
          <a:xfrm>
            <a:off x="7162801" y="3810000"/>
            <a:ext cx="228600" cy="5334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TextBox 77"/>
          <p:cNvSpPr txBox="1"/>
          <p:nvPr/>
        </p:nvSpPr>
        <p:spPr>
          <a:xfrm>
            <a:off x="7315200" y="3657600"/>
            <a:ext cx="1905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 (consider directions if needed)</a:t>
            </a:r>
            <a:endParaRPr lang="en-GB" sz="1400" i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9" name="Arc 78"/>
          <p:cNvSpPr/>
          <p:nvPr/>
        </p:nvSpPr>
        <p:spPr>
          <a:xfrm>
            <a:off x="5181600" y="4419600"/>
            <a:ext cx="228600" cy="5334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Arc 79"/>
          <p:cNvSpPr/>
          <p:nvPr/>
        </p:nvSpPr>
        <p:spPr>
          <a:xfrm>
            <a:off x="5181600" y="4953000"/>
            <a:ext cx="228600" cy="5334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TextBox 80"/>
          <p:cNvSpPr txBox="1"/>
          <p:nvPr/>
        </p:nvSpPr>
        <p:spPr>
          <a:xfrm>
            <a:off x="5334000" y="4495800"/>
            <a:ext cx="1447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Cross-multiply</a:t>
            </a:r>
            <a:endParaRPr lang="en-GB" sz="1400" i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5334000" y="5029200"/>
            <a:ext cx="1219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Cos60 = 0.5</a:t>
            </a:r>
            <a:endParaRPr lang="en-GB" sz="1400" i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6858000" y="2971800"/>
                <a:ext cx="121308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2971800"/>
                <a:ext cx="1213089" cy="30777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190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P spid="74" grpId="0"/>
      <p:bldP spid="75" grpId="0"/>
      <p:bldP spid="77" grpId="0" animBg="1"/>
      <p:bldP spid="78" grpId="0"/>
      <p:bldP spid="79" grpId="0" animBg="1"/>
      <p:bldP spid="80" grpId="0" animBg="1"/>
      <p:bldP spid="81" grpId="0"/>
      <p:bldP spid="82" grpId="0"/>
      <p:bldP spid="8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1588" y="1576251"/>
                <a:ext cx="3683725" cy="31972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involving the oblique impact of two smooth spheres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A smooth sphere A, of mass 2kg and moving with speed 6ms</a:t>
                </a:r>
                <a:r>
                  <a:rPr lang="en-US" sz="1400" baseline="30000" dirty="0">
                    <a:latin typeface="Comic Sans MS" panose="030F0702030302020204" pitchFamily="66" charset="0"/>
                  </a:rPr>
                  <a:t>-1</a:t>
                </a:r>
                <a:r>
                  <a:rPr lang="en-US" sz="1400" dirty="0">
                    <a:latin typeface="Comic Sans MS" panose="030F0702030302020204" pitchFamily="66" charset="0"/>
                  </a:rPr>
                  <a:t> collides obliquely with a smooth sphere B of mass 4kg. Just before the impact B is stationary and the velocity of A makes an angle of 60˚ with the lines of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centres</a:t>
                </a:r>
                <a:r>
                  <a:rPr lang="en-US" sz="1400" dirty="0">
                    <a:latin typeface="Comic Sans MS" panose="030F0702030302020204" pitchFamily="66" charset="0"/>
                  </a:rPr>
                  <a:t> of the two spheres. The coefficient of restitution between the spheres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Find the magnitudes and directions of the velocities of A and B immediately after the impact.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88" y="1576251"/>
                <a:ext cx="3683725" cy="3197286"/>
              </a:xfrm>
              <a:prstGeom prst="rect">
                <a:avLst/>
              </a:prstGeom>
              <a:blipFill>
                <a:blip r:embed="rId2"/>
                <a:stretch>
                  <a:fillRect t="-382" r="-1322" b="-9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al 5"/>
          <p:cNvSpPr>
            <a:spLocks noChangeAspect="1"/>
          </p:cNvSpPr>
          <p:nvPr/>
        </p:nvSpPr>
        <p:spPr>
          <a:xfrm>
            <a:off x="4572000" y="2133600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343400" y="198120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53000" y="1447800"/>
            <a:ext cx="784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Before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67600" y="1447800"/>
            <a:ext cx="784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After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5715000" y="2133600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7086600" y="2133601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8229600" y="2133601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5486400" y="19812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4191000" y="2362200"/>
            <a:ext cx="6096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191000" y="2362201"/>
            <a:ext cx="0" cy="7620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962400" y="2133601"/>
                <a:ext cx="60112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133601"/>
                <a:ext cx="601126" cy="215444"/>
              </a:xfrm>
              <a:prstGeom prst="rect">
                <a:avLst/>
              </a:prstGeom>
              <a:blipFill>
                <a:blip r:embed="rId3"/>
                <a:stretch>
                  <a:fillRect l="-6061" r="-505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 rot="16200000">
                <a:off x="3779979" y="2620822"/>
                <a:ext cx="5802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3779979" y="2620822"/>
                <a:ext cx="580287" cy="215444"/>
              </a:xfrm>
              <a:prstGeom prst="rect">
                <a:avLst/>
              </a:prstGeom>
              <a:blipFill>
                <a:blip r:embed="rId4"/>
                <a:stretch>
                  <a:fillRect t="-6316" r="-5714" b="-6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/>
          <p:nvPr/>
        </p:nvCxnSpPr>
        <p:spPr>
          <a:xfrm>
            <a:off x="4343400" y="2362200"/>
            <a:ext cx="2057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858000" y="1981201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001000" y="1981201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343400" y="2438401"/>
                <a:ext cx="253274" cy="1888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438401"/>
                <a:ext cx="253274" cy="188834"/>
              </a:xfrm>
              <a:prstGeom prst="rect">
                <a:avLst/>
              </a:prstGeom>
              <a:blipFill>
                <a:blip r:embed="rId5"/>
                <a:stretch>
                  <a:fillRect l="-14634" r="-7317" b="-64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/>
          <p:cNvCxnSpPr/>
          <p:nvPr/>
        </p:nvCxnSpPr>
        <p:spPr>
          <a:xfrm>
            <a:off x="4191000" y="2362201"/>
            <a:ext cx="623656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495800" y="2743201"/>
                <a:ext cx="59939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6 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743201"/>
                <a:ext cx="599395" cy="215444"/>
              </a:xfrm>
              <a:prstGeom prst="rect">
                <a:avLst/>
              </a:prstGeom>
              <a:blipFill>
                <a:blip r:embed="rId6"/>
                <a:stretch>
                  <a:fillRect l="-6122" r="-1020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Connector 40"/>
          <p:cNvCxnSpPr/>
          <p:nvPr/>
        </p:nvCxnSpPr>
        <p:spPr>
          <a:xfrm>
            <a:off x="6858000" y="2362201"/>
            <a:ext cx="2057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7315200" y="1600201"/>
            <a:ext cx="0" cy="7620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 rot="16200000">
                <a:off x="6904179" y="1706422"/>
                <a:ext cx="5802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6904179" y="1706422"/>
                <a:ext cx="580287" cy="215444"/>
              </a:xfrm>
              <a:prstGeom prst="rect">
                <a:avLst/>
              </a:prstGeom>
              <a:blipFill>
                <a:blip r:embed="rId4"/>
                <a:stretch>
                  <a:fillRect t="-6316" r="-5714" b="-6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7620000" y="2133601"/>
                <a:ext cx="14311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2133601"/>
                <a:ext cx="143116" cy="215444"/>
              </a:xfrm>
              <a:prstGeom prst="rect">
                <a:avLst/>
              </a:prstGeom>
              <a:blipFill>
                <a:blip r:embed="rId7"/>
                <a:stretch>
                  <a:fillRect l="-17391" r="-13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Arrow Connector 44"/>
          <p:cNvCxnSpPr/>
          <p:nvPr/>
        </p:nvCxnSpPr>
        <p:spPr>
          <a:xfrm>
            <a:off x="7315200" y="2362201"/>
            <a:ext cx="5334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8458200" y="2362201"/>
            <a:ext cx="5334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8839200" y="2133601"/>
                <a:ext cx="17838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9200" y="2133601"/>
                <a:ext cx="178382" cy="215444"/>
              </a:xfrm>
              <a:prstGeom prst="rect">
                <a:avLst/>
              </a:prstGeom>
              <a:blipFill>
                <a:blip r:embed="rId8"/>
                <a:stretch>
                  <a:fillRect l="-13793" r="-6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0" y="0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03551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377345" y="32657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7345" y="32657"/>
                <a:ext cx="2766655" cy="475771"/>
              </a:xfrm>
              <a:prstGeom prst="rect">
                <a:avLst/>
              </a:prstGeom>
              <a:blipFill>
                <a:blip r:embed="rId10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029200" y="2514600"/>
                <a:ext cx="35253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514600"/>
                <a:ext cx="352532" cy="215444"/>
              </a:xfrm>
              <a:prstGeom prst="rect">
                <a:avLst/>
              </a:prstGeom>
              <a:blipFill>
                <a:blip r:embed="rId11"/>
                <a:stretch>
                  <a:fillRect l="-15517" r="-15517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6172200" y="2514600"/>
                <a:ext cx="35253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2514600"/>
                <a:ext cx="352532" cy="215444"/>
              </a:xfrm>
              <a:prstGeom prst="rect">
                <a:avLst/>
              </a:prstGeom>
              <a:blipFill>
                <a:blip r:embed="rId12"/>
                <a:stretch>
                  <a:fillRect l="-17544" r="-17544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7543800" y="2514600"/>
                <a:ext cx="35253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0" y="2514600"/>
                <a:ext cx="352532" cy="215444"/>
              </a:xfrm>
              <a:prstGeom prst="rect">
                <a:avLst/>
              </a:prstGeom>
              <a:blipFill>
                <a:blip r:embed="rId13"/>
                <a:stretch>
                  <a:fillRect l="-17544" r="-17544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8686800" y="2514600"/>
                <a:ext cx="35253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6800" y="2514600"/>
                <a:ext cx="352532" cy="215444"/>
              </a:xfrm>
              <a:prstGeom prst="rect">
                <a:avLst/>
              </a:prstGeom>
              <a:blipFill>
                <a:blip r:embed="rId14"/>
                <a:stretch>
                  <a:fillRect l="-15517" r="-15517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5486400" y="2971800"/>
                <a:ext cx="1447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971800"/>
                <a:ext cx="1447800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6858000" y="2971800"/>
                <a:ext cx="121308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2971800"/>
                <a:ext cx="1213089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4114800" y="3657600"/>
                <a:ext cx="1371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657600"/>
                <a:ext cx="1371600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4267200" y="4038600"/>
                <a:ext cx="121308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038600"/>
                <a:ext cx="1213089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019800" y="3657600"/>
                <a:ext cx="1371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6=2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3657600"/>
                <a:ext cx="1371600" cy="307777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2" name="Straight Arrow Connector 61"/>
          <p:cNvCxnSpPr/>
          <p:nvPr/>
        </p:nvCxnSpPr>
        <p:spPr>
          <a:xfrm>
            <a:off x="5410200" y="3810000"/>
            <a:ext cx="623656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5486400" y="3505200"/>
            <a:ext cx="4171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x 2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267200" y="4648200"/>
                <a:ext cx="7609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4648200"/>
                <a:ext cx="760978" cy="30777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Box 64"/>
          <p:cNvSpPr txBox="1"/>
          <p:nvPr/>
        </p:nvSpPr>
        <p:spPr>
          <a:xfrm>
            <a:off x="6553200" y="3505200"/>
            <a:ext cx="2535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4038600" y="40386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810000" y="4648200"/>
            <a:ext cx="5052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1 - 2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114800" y="5029200"/>
                <a:ext cx="838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0.5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5029200"/>
                <a:ext cx="838200" cy="30777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Arc 68"/>
          <p:cNvSpPr/>
          <p:nvPr/>
        </p:nvSpPr>
        <p:spPr>
          <a:xfrm>
            <a:off x="4876800" y="4800600"/>
            <a:ext cx="228600" cy="3810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/>
          <p:cNvSpPr txBox="1"/>
          <p:nvPr/>
        </p:nvSpPr>
        <p:spPr>
          <a:xfrm>
            <a:off x="5105400" y="487680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Solve</a:t>
            </a:r>
            <a:endParaRPr lang="en-GB" sz="1200" i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114800" y="5410200"/>
                <a:ext cx="838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1.2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5410200"/>
                <a:ext cx="838200" cy="307777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Arc 71"/>
          <p:cNvSpPr/>
          <p:nvPr/>
        </p:nvSpPr>
        <p:spPr>
          <a:xfrm>
            <a:off x="4876800" y="5257800"/>
            <a:ext cx="228600" cy="3810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953000" y="5257800"/>
                <a:ext cx="914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Use to find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endParaRPr lang="en-GB" sz="1200" i="1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5257800"/>
                <a:ext cx="914400" cy="461665"/>
              </a:xfrm>
              <a:prstGeom prst="rect">
                <a:avLst/>
              </a:prstGeom>
              <a:blipFill>
                <a:blip r:embed="rId22"/>
                <a:stretch>
                  <a:fillRect t="-1333" b="-9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7543800" y="2133600"/>
                <a:ext cx="27571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0.5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0" y="2133600"/>
                <a:ext cx="275717" cy="215444"/>
              </a:xfrm>
              <a:prstGeom prst="rect">
                <a:avLst/>
              </a:prstGeom>
              <a:blipFill>
                <a:blip r:embed="rId23"/>
                <a:stretch>
                  <a:fillRect l="-15556" r="-15556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8763000" y="2133600"/>
                <a:ext cx="27571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1.2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3000" y="2133600"/>
                <a:ext cx="275717" cy="215444"/>
              </a:xfrm>
              <a:prstGeom prst="rect">
                <a:avLst/>
              </a:prstGeom>
              <a:blipFill>
                <a:blip r:embed="rId24"/>
                <a:stretch>
                  <a:fillRect l="-15556" r="-13333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16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8" grpId="0"/>
      <p:bldP spid="49" grpId="0"/>
      <p:bldP spid="50" grpId="0"/>
      <p:bldP spid="56" grpId="0"/>
      <p:bldP spid="63" grpId="0"/>
      <p:bldP spid="64" grpId="0"/>
      <p:bldP spid="65" grpId="0"/>
      <p:bldP spid="66" grpId="0"/>
      <p:bldP spid="67" grpId="0"/>
      <p:bldP spid="68" grpId="0"/>
      <p:bldP spid="69" grpId="0" animBg="1"/>
      <p:bldP spid="70" grpId="0"/>
      <p:bldP spid="71" grpId="0"/>
      <p:bldP spid="72" grpId="0" animBg="1"/>
      <p:bldP spid="76" grpId="0"/>
      <p:bldP spid="84" grpId="0"/>
      <p:bldP spid="8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343400" y="4648200"/>
                <a:ext cx="228600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4648200"/>
                <a:ext cx="228600" cy="184666"/>
              </a:xfrm>
              <a:prstGeom prst="rect">
                <a:avLst/>
              </a:prstGeom>
              <a:blipFill>
                <a:blip r:embed="rId2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7543800" y="2133600"/>
                <a:ext cx="27571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0.5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0" y="2133600"/>
                <a:ext cx="275717" cy="215444"/>
              </a:xfrm>
              <a:prstGeom prst="rect">
                <a:avLst/>
              </a:prstGeom>
              <a:blipFill>
                <a:blip r:embed="rId3"/>
                <a:stretch>
                  <a:fillRect l="-15556" r="-15556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8763000" y="2133600"/>
                <a:ext cx="27571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1.2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3000" y="2133600"/>
                <a:ext cx="275717" cy="215444"/>
              </a:xfrm>
              <a:prstGeom prst="rect">
                <a:avLst/>
              </a:prstGeom>
              <a:blipFill>
                <a:blip r:embed="rId4"/>
                <a:stretch>
                  <a:fillRect l="-15556" r="-13333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1588" y="1576251"/>
                <a:ext cx="3683725" cy="31972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involving the oblique impact of two smooth spheres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A smooth sphere A, of mass 2kg and moving with speed 6ms</a:t>
                </a:r>
                <a:r>
                  <a:rPr lang="en-US" sz="1400" baseline="30000" dirty="0">
                    <a:latin typeface="Comic Sans MS" panose="030F0702030302020204" pitchFamily="66" charset="0"/>
                  </a:rPr>
                  <a:t>-1</a:t>
                </a:r>
                <a:r>
                  <a:rPr lang="en-US" sz="1400" dirty="0">
                    <a:latin typeface="Comic Sans MS" panose="030F0702030302020204" pitchFamily="66" charset="0"/>
                  </a:rPr>
                  <a:t> collides obliquely with a smooth sphere B of mass 4kg. Just before the impact B is stationary and the velocity of A makes an angle of 60˚ with the lines of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centres</a:t>
                </a:r>
                <a:r>
                  <a:rPr lang="en-US" sz="1400" dirty="0">
                    <a:latin typeface="Comic Sans MS" panose="030F0702030302020204" pitchFamily="66" charset="0"/>
                  </a:rPr>
                  <a:t> of the two spheres. The coefficient of restitution between the spheres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Find the magnitudes and directions of the velocities of A and B immediately after the impact.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88" y="1576251"/>
                <a:ext cx="3683725" cy="3197286"/>
              </a:xfrm>
              <a:prstGeom prst="rect">
                <a:avLst/>
              </a:prstGeom>
              <a:blipFill>
                <a:blip r:embed="rId5"/>
                <a:stretch>
                  <a:fillRect t="-382" r="-1322" b="-9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al 5"/>
          <p:cNvSpPr>
            <a:spLocks noChangeAspect="1"/>
          </p:cNvSpPr>
          <p:nvPr/>
        </p:nvSpPr>
        <p:spPr>
          <a:xfrm>
            <a:off x="4572000" y="2133600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343400" y="198120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53000" y="1447800"/>
            <a:ext cx="784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Before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67600" y="1447800"/>
            <a:ext cx="784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After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5715000" y="2133600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7086600" y="2133601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8229600" y="2133601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5486400" y="19812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4191000" y="2362200"/>
            <a:ext cx="6096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191000" y="2362201"/>
            <a:ext cx="0" cy="7620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962400" y="2133601"/>
                <a:ext cx="60112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133601"/>
                <a:ext cx="601126" cy="215444"/>
              </a:xfrm>
              <a:prstGeom prst="rect">
                <a:avLst/>
              </a:prstGeom>
              <a:blipFill>
                <a:blip r:embed="rId6"/>
                <a:stretch>
                  <a:fillRect l="-6061" r="-505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 rot="16200000">
                <a:off x="3779979" y="2620822"/>
                <a:ext cx="5802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3779979" y="2620822"/>
                <a:ext cx="580287" cy="215444"/>
              </a:xfrm>
              <a:prstGeom prst="rect">
                <a:avLst/>
              </a:prstGeom>
              <a:blipFill>
                <a:blip r:embed="rId7"/>
                <a:stretch>
                  <a:fillRect t="-6316" r="-5714" b="-6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/>
          <p:nvPr/>
        </p:nvCxnSpPr>
        <p:spPr>
          <a:xfrm>
            <a:off x="4343400" y="2362200"/>
            <a:ext cx="2057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858000" y="1981201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001000" y="1981201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343400" y="2438401"/>
                <a:ext cx="253274" cy="1888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438401"/>
                <a:ext cx="253274" cy="188834"/>
              </a:xfrm>
              <a:prstGeom prst="rect">
                <a:avLst/>
              </a:prstGeom>
              <a:blipFill>
                <a:blip r:embed="rId8"/>
                <a:stretch>
                  <a:fillRect l="-14634" r="-7317" b="-64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/>
          <p:cNvCxnSpPr/>
          <p:nvPr/>
        </p:nvCxnSpPr>
        <p:spPr>
          <a:xfrm>
            <a:off x="4191000" y="2362201"/>
            <a:ext cx="623656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495800" y="2743201"/>
                <a:ext cx="59939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6 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743201"/>
                <a:ext cx="599395" cy="215444"/>
              </a:xfrm>
              <a:prstGeom prst="rect">
                <a:avLst/>
              </a:prstGeom>
              <a:blipFill>
                <a:blip r:embed="rId9"/>
                <a:stretch>
                  <a:fillRect l="-6122" r="-1020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Connector 40"/>
          <p:cNvCxnSpPr/>
          <p:nvPr/>
        </p:nvCxnSpPr>
        <p:spPr>
          <a:xfrm>
            <a:off x="6858000" y="2362201"/>
            <a:ext cx="2057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7315200" y="1600201"/>
            <a:ext cx="0" cy="7620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 rot="16200000">
                <a:off x="6904179" y="1706422"/>
                <a:ext cx="5802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6904179" y="1706422"/>
                <a:ext cx="580287" cy="215444"/>
              </a:xfrm>
              <a:prstGeom prst="rect">
                <a:avLst/>
              </a:prstGeom>
              <a:blipFill>
                <a:blip r:embed="rId7"/>
                <a:stretch>
                  <a:fillRect t="-6316" r="-5714" b="-6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Arrow Connector 44"/>
          <p:cNvCxnSpPr/>
          <p:nvPr/>
        </p:nvCxnSpPr>
        <p:spPr>
          <a:xfrm>
            <a:off x="7315200" y="2362201"/>
            <a:ext cx="5334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8458200" y="2362201"/>
            <a:ext cx="5334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0" y="0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03551" cy="33855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377345" y="32657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7345" y="32657"/>
                <a:ext cx="2766655" cy="475771"/>
              </a:xfrm>
              <a:prstGeom prst="rect">
                <a:avLst/>
              </a:prstGeom>
              <a:blipFill>
                <a:blip r:embed="rId11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029200" y="2514600"/>
                <a:ext cx="35253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514600"/>
                <a:ext cx="352532" cy="215444"/>
              </a:xfrm>
              <a:prstGeom prst="rect">
                <a:avLst/>
              </a:prstGeom>
              <a:blipFill>
                <a:blip r:embed="rId12"/>
                <a:stretch>
                  <a:fillRect l="-15517" r="-15517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6172200" y="2514600"/>
                <a:ext cx="35253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2514600"/>
                <a:ext cx="352532" cy="215444"/>
              </a:xfrm>
              <a:prstGeom prst="rect">
                <a:avLst/>
              </a:prstGeom>
              <a:blipFill>
                <a:blip r:embed="rId13"/>
                <a:stretch>
                  <a:fillRect l="-17544" r="-17544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7543800" y="2514600"/>
                <a:ext cx="35253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0" y="2514600"/>
                <a:ext cx="352532" cy="215444"/>
              </a:xfrm>
              <a:prstGeom prst="rect">
                <a:avLst/>
              </a:prstGeom>
              <a:blipFill>
                <a:blip r:embed="rId14"/>
                <a:stretch>
                  <a:fillRect l="-17544" r="-17544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8686800" y="2514600"/>
                <a:ext cx="35253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6800" y="2514600"/>
                <a:ext cx="352532" cy="215444"/>
              </a:xfrm>
              <a:prstGeom prst="rect">
                <a:avLst/>
              </a:prstGeom>
              <a:blipFill>
                <a:blip r:embed="rId15"/>
                <a:stretch>
                  <a:fillRect l="-15517" r="-15517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962400" y="3505200"/>
            <a:ext cx="30764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anose="030F0702030302020204" pitchFamily="66" charset="0"/>
              </a:rPr>
              <a:t>Velocity of sphere A after impact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343400" y="4876800"/>
                <a:ext cx="27571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0.5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4876800"/>
                <a:ext cx="275717" cy="215444"/>
              </a:xfrm>
              <a:prstGeom prst="rect">
                <a:avLst/>
              </a:prstGeom>
              <a:blipFill>
                <a:blip r:embed="rId16"/>
                <a:stretch>
                  <a:fillRect l="-15556" r="-15556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Arrow Connector 37"/>
          <p:cNvCxnSpPr/>
          <p:nvPr/>
        </p:nvCxnSpPr>
        <p:spPr>
          <a:xfrm flipV="1">
            <a:off x="4191000" y="4114801"/>
            <a:ext cx="0" cy="7620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 rot="16200000">
                <a:off x="3779979" y="4221022"/>
                <a:ext cx="5802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3779979" y="4221022"/>
                <a:ext cx="580287" cy="215444"/>
              </a:xfrm>
              <a:prstGeom prst="rect">
                <a:avLst/>
              </a:prstGeom>
              <a:blipFill>
                <a:blip r:embed="rId17"/>
                <a:stretch>
                  <a:fillRect t="-7368" r="-5714" b="-6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Arrow Connector 43"/>
          <p:cNvCxnSpPr/>
          <p:nvPr/>
        </p:nvCxnSpPr>
        <p:spPr>
          <a:xfrm>
            <a:off x="4191000" y="4876801"/>
            <a:ext cx="5334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4724400" y="4114800"/>
            <a:ext cx="0" cy="7620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 rot="16200000">
                <a:off x="4618179" y="4221021"/>
                <a:ext cx="5802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4618179" y="4221021"/>
                <a:ext cx="580287" cy="215444"/>
              </a:xfrm>
              <a:prstGeom prst="rect">
                <a:avLst/>
              </a:prstGeom>
              <a:blipFill>
                <a:blip r:embed="rId17"/>
                <a:stretch>
                  <a:fillRect t="-7368" r="-5714" b="-6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Arrow Connector 49"/>
          <p:cNvCxnSpPr/>
          <p:nvPr/>
        </p:nvCxnSpPr>
        <p:spPr>
          <a:xfrm flipV="1">
            <a:off x="4191000" y="4114800"/>
            <a:ext cx="5334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410200" y="4114800"/>
            <a:ext cx="274319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need to find the resultant of the parallel and perpendicular components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514600" y="5334000"/>
                <a:ext cx="1862818" cy="29815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0.5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𝑠𝑖𝑛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60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5334000"/>
                <a:ext cx="1862818" cy="298159"/>
              </a:xfrm>
              <a:prstGeom prst="rect">
                <a:avLst/>
              </a:prstGeom>
              <a:blipFill>
                <a:blip r:embed="rId18"/>
                <a:stretch>
                  <a:fillRect r="-328" b="-61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2819400" y="5867400"/>
                <a:ext cx="1314719" cy="7275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109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ra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5867400"/>
                <a:ext cx="1314719" cy="72750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257800" y="5257800"/>
                <a:ext cx="1447800" cy="46262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60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0.5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5257800"/>
                <a:ext cx="1447800" cy="462627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Arc 55"/>
          <p:cNvSpPr/>
          <p:nvPr/>
        </p:nvSpPr>
        <p:spPr>
          <a:xfrm>
            <a:off x="3505200" y="4495800"/>
            <a:ext cx="914400" cy="914400"/>
          </a:xfrm>
          <a:prstGeom prst="arc">
            <a:avLst>
              <a:gd name="adj1" fmla="val 19274222"/>
              <a:gd name="adj2" fmla="val 2101540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562600" y="5943600"/>
                <a:ext cx="990600" cy="25180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=84.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5943600"/>
                <a:ext cx="990600" cy="251800"/>
              </a:xfrm>
              <a:prstGeom prst="rect">
                <a:avLst/>
              </a:prstGeom>
              <a:blipFill>
                <a:blip r:embed="rId21"/>
                <a:stretch>
                  <a:fillRect l="-1235" b="-73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7086600" y="5181600"/>
                <a:ext cx="1981200" cy="11770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velocity of A is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sz="1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109</m:t>
                            </m:r>
                          </m:num>
                          <m:den>
                            <m:r>
                              <a:rPr lang="en-US" sz="14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4</m:t>
                            </m:r>
                          </m:den>
                        </m:f>
                      </m:e>
                    </m:rad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𝑚𝑠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at an angle of 84.5˚ </a:t>
                </a:r>
                <a:r>
                  <a:rPr lang="en-GB" sz="14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above the line of centres</a:t>
                </a: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5181600"/>
                <a:ext cx="1981200" cy="1177053"/>
              </a:xfrm>
              <a:prstGeom prst="rect">
                <a:avLst/>
              </a:prstGeom>
              <a:blipFill>
                <a:blip r:embed="rId22"/>
                <a:stretch>
                  <a:fillRect t="-1036" r="-3077" b="-41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97434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5" grpId="0"/>
      <p:bldP spid="37" grpId="0"/>
      <p:bldP spid="39" grpId="0"/>
      <p:bldP spid="39" grpId="1"/>
      <p:bldP spid="48" grpId="0"/>
      <p:bldP spid="10" grpId="0"/>
      <p:bldP spid="12" grpId="0"/>
      <p:bldP spid="54" grpId="0"/>
      <p:bldP spid="55" grpId="0"/>
      <p:bldP spid="56" grpId="0" animBg="1"/>
      <p:bldP spid="62" grpId="0"/>
      <p:bldP spid="6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7543800" y="2133600"/>
                <a:ext cx="27571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0.5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0" y="2133600"/>
                <a:ext cx="275717" cy="215444"/>
              </a:xfrm>
              <a:prstGeom prst="rect">
                <a:avLst/>
              </a:prstGeom>
              <a:blipFill>
                <a:blip r:embed="rId2"/>
                <a:stretch>
                  <a:fillRect l="-15556" r="-15556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8763000" y="2133600"/>
                <a:ext cx="27571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1.2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3000" y="2133600"/>
                <a:ext cx="275717" cy="215444"/>
              </a:xfrm>
              <a:prstGeom prst="rect">
                <a:avLst/>
              </a:prstGeom>
              <a:blipFill>
                <a:blip r:embed="rId3"/>
                <a:stretch>
                  <a:fillRect l="-15556" r="-13333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1588" y="1576251"/>
                <a:ext cx="3683725" cy="31972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involving the oblique impact of two smooth spheres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A smooth sphere A, of mass 2kg and moving with speed 6ms</a:t>
                </a:r>
                <a:r>
                  <a:rPr lang="en-US" sz="1400" baseline="30000" dirty="0">
                    <a:latin typeface="Comic Sans MS" panose="030F0702030302020204" pitchFamily="66" charset="0"/>
                  </a:rPr>
                  <a:t>-1</a:t>
                </a:r>
                <a:r>
                  <a:rPr lang="en-US" sz="1400" dirty="0">
                    <a:latin typeface="Comic Sans MS" panose="030F0702030302020204" pitchFamily="66" charset="0"/>
                  </a:rPr>
                  <a:t> collides obliquely with a smooth sphere B of mass 4kg. Just before the impact B is stationary and the velocity of A makes an angle of 60˚ with the lines of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centres</a:t>
                </a:r>
                <a:r>
                  <a:rPr lang="en-US" sz="1400" dirty="0">
                    <a:latin typeface="Comic Sans MS" panose="030F0702030302020204" pitchFamily="66" charset="0"/>
                  </a:rPr>
                  <a:t> of the two spheres. The coefficient of restitution between the spheres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 Find the magnitudes and directions of the velocities of A and B immediately after the impact.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88" y="1576251"/>
                <a:ext cx="3683725" cy="3197286"/>
              </a:xfrm>
              <a:prstGeom prst="rect">
                <a:avLst/>
              </a:prstGeom>
              <a:blipFill>
                <a:blip r:embed="rId4"/>
                <a:stretch>
                  <a:fillRect t="-382" r="-1322" b="-9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val 5"/>
          <p:cNvSpPr>
            <a:spLocks noChangeAspect="1"/>
          </p:cNvSpPr>
          <p:nvPr/>
        </p:nvSpPr>
        <p:spPr>
          <a:xfrm>
            <a:off x="4572000" y="2133600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4343400" y="198120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53000" y="1447800"/>
            <a:ext cx="784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Before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467600" y="1447800"/>
            <a:ext cx="784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After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sp>
        <p:nvSpPr>
          <p:cNvPr id="14" name="Oval 13"/>
          <p:cNvSpPr>
            <a:spLocks noChangeAspect="1"/>
          </p:cNvSpPr>
          <p:nvPr/>
        </p:nvSpPr>
        <p:spPr>
          <a:xfrm>
            <a:off x="5715000" y="2133600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>
            <a:spLocks noChangeAspect="1"/>
          </p:cNvSpPr>
          <p:nvPr/>
        </p:nvSpPr>
        <p:spPr>
          <a:xfrm>
            <a:off x="7086600" y="2133601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>
            <a:spLocks noChangeAspect="1"/>
          </p:cNvSpPr>
          <p:nvPr/>
        </p:nvSpPr>
        <p:spPr>
          <a:xfrm>
            <a:off x="8229600" y="2133601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5486400" y="1981200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4191000" y="2362200"/>
            <a:ext cx="6096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191000" y="2362201"/>
            <a:ext cx="0" cy="7620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962400" y="2133601"/>
                <a:ext cx="60112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133601"/>
                <a:ext cx="601126" cy="215444"/>
              </a:xfrm>
              <a:prstGeom prst="rect">
                <a:avLst/>
              </a:prstGeom>
              <a:blipFill>
                <a:blip r:embed="rId5"/>
                <a:stretch>
                  <a:fillRect l="-6061" r="-505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 rot="16200000">
                <a:off x="3779979" y="2620822"/>
                <a:ext cx="5802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3779979" y="2620822"/>
                <a:ext cx="580287" cy="215444"/>
              </a:xfrm>
              <a:prstGeom prst="rect">
                <a:avLst/>
              </a:prstGeom>
              <a:blipFill>
                <a:blip r:embed="rId6"/>
                <a:stretch>
                  <a:fillRect t="-6316" r="-5714" b="-6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/>
          <p:nvPr/>
        </p:nvCxnSpPr>
        <p:spPr>
          <a:xfrm>
            <a:off x="4343400" y="2362200"/>
            <a:ext cx="2057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858000" y="1981201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8001000" y="1981201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343400" y="2438401"/>
                <a:ext cx="253274" cy="1888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438401"/>
                <a:ext cx="253274" cy="188834"/>
              </a:xfrm>
              <a:prstGeom prst="rect">
                <a:avLst/>
              </a:prstGeom>
              <a:blipFill>
                <a:blip r:embed="rId7"/>
                <a:stretch>
                  <a:fillRect l="-14634" r="-7317" b="-64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/>
          <p:cNvCxnSpPr/>
          <p:nvPr/>
        </p:nvCxnSpPr>
        <p:spPr>
          <a:xfrm>
            <a:off x="4191000" y="2362201"/>
            <a:ext cx="623656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495800" y="2743201"/>
                <a:ext cx="59939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6 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743201"/>
                <a:ext cx="599395" cy="215444"/>
              </a:xfrm>
              <a:prstGeom prst="rect">
                <a:avLst/>
              </a:prstGeom>
              <a:blipFill>
                <a:blip r:embed="rId8"/>
                <a:stretch>
                  <a:fillRect l="-6122" r="-1020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Connector 40"/>
          <p:cNvCxnSpPr/>
          <p:nvPr/>
        </p:nvCxnSpPr>
        <p:spPr>
          <a:xfrm>
            <a:off x="6858000" y="2362201"/>
            <a:ext cx="2057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V="1">
            <a:off x="7315200" y="1600201"/>
            <a:ext cx="0" cy="7620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 rot="16200000">
                <a:off x="6904179" y="1706422"/>
                <a:ext cx="5802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6904179" y="1706422"/>
                <a:ext cx="580287" cy="215444"/>
              </a:xfrm>
              <a:prstGeom prst="rect">
                <a:avLst/>
              </a:prstGeom>
              <a:blipFill>
                <a:blip r:embed="rId6"/>
                <a:stretch>
                  <a:fillRect t="-6316" r="-5714" b="-6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Arrow Connector 44"/>
          <p:cNvCxnSpPr/>
          <p:nvPr/>
        </p:nvCxnSpPr>
        <p:spPr>
          <a:xfrm>
            <a:off x="7315200" y="2362201"/>
            <a:ext cx="5334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8458200" y="2362201"/>
            <a:ext cx="5334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0" y="0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03551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377345" y="32657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7345" y="32657"/>
                <a:ext cx="2766655" cy="475771"/>
              </a:xfrm>
              <a:prstGeom prst="rect">
                <a:avLst/>
              </a:prstGeom>
              <a:blipFill>
                <a:blip r:embed="rId10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029200" y="2514600"/>
                <a:ext cx="35253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2514600"/>
                <a:ext cx="352532" cy="215444"/>
              </a:xfrm>
              <a:prstGeom prst="rect">
                <a:avLst/>
              </a:prstGeom>
              <a:blipFill>
                <a:blip r:embed="rId11"/>
                <a:stretch>
                  <a:fillRect l="-15517" r="-15517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6172200" y="2514600"/>
                <a:ext cx="35253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2514600"/>
                <a:ext cx="352532" cy="215444"/>
              </a:xfrm>
              <a:prstGeom prst="rect">
                <a:avLst/>
              </a:prstGeom>
              <a:blipFill>
                <a:blip r:embed="rId12"/>
                <a:stretch>
                  <a:fillRect l="-17544" r="-17544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7543800" y="2514600"/>
                <a:ext cx="35253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0" y="2514600"/>
                <a:ext cx="352532" cy="215444"/>
              </a:xfrm>
              <a:prstGeom prst="rect">
                <a:avLst/>
              </a:prstGeom>
              <a:blipFill>
                <a:blip r:embed="rId13"/>
                <a:stretch>
                  <a:fillRect l="-17544" r="-17544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8686800" y="2514600"/>
                <a:ext cx="35253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𝑘𝑔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6800" y="2514600"/>
                <a:ext cx="352532" cy="215444"/>
              </a:xfrm>
              <a:prstGeom prst="rect">
                <a:avLst/>
              </a:prstGeom>
              <a:blipFill>
                <a:blip r:embed="rId14"/>
                <a:stretch>
                  <a:fillRect l="-15517" r="-15517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3962400" y="3505200"/>
            <a:ext cx="30059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anose="030F0702030302020204" pitchFamily="66" charset="0"/>
              </a:rPr>
              <a:t>Velocity of sphere B after impact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572000" y="388620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Sphere B will be travelling at 1.2ms</a:t>
            </a:r>
            <a:r>
              <a:rPr lang="en-US" sz="1400" baseline="300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-1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</a:t>
            </a:r>
            <a:r>
              <a:rPr lang="en-US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along the line of </a:t>
            </a:r>
            <a:r>
              <a:rPr lang="en-US" sz="1400" u="sng" dirty="0" err="1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centres</a:t>
            </a:r>
            <a:endParaRPr lang="en-GB" sz="1400" u="sng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5426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1588" y="1576251"/>
                <a:ext cx="3683725" cy="40595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involving the oblique impact of two smooth spheres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A small smooth sphere A of mass 1kg collides with a small smooth sphere B of mass 2kg. Just before the impact A is moving with a speed of 4ms</a:t>
                </a:r>
                <a:r>
                  <a:rPr lang="en-US" sz="1400" baseline="30000" dirty="0">
                    <a:latin typeface="Comic Sans MS" panose="030F0702030302020204" pitchFamily="66" charset="0"/>
                  </a:rPr>
                  <a:t>-1</a:t>
                </a:r>
                <a:r>
                  <a:rPr lang="en-US" sz="1400" dirty="0">
                    <a:latin typeface="Comic Sans MS" panose="030F0702030302020204" pitchFamily="66" charset="0"/>
                  </a:rPr>
                  <a:t> in a direction of 45˚ to the line of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centres</a:t>
                </a:r>
                <a:r>
                  <a:rPr lang="en-US" sz="1400" dirty="0">
                    <a:latin typeface="Comic Sans MS" panose="030F0702030302020204" pitchFamily="66" charset="0"/>
                  </a:rPr>
                  <a:t> and B is moving with speed 3ms</a:t>
                </a:r>
                <a:r>
                  <a:rPr lang="en-US" sz="1400" baseline="30000" dirty="0">
                    <a:latin typeface="Comic Sans MS" panose="030F0702030302020204" pitchFamily="66" charset="0"/>
                  </a:rPr>
                  <a:t>-1</a:t>
                </a:r>
                <a:r>
                  <a:rPr lang="en-US" sz="1400" dirty="0">
                    <a:latin typeface="Comic Sans MS" panose="030F0702030302020204" pitchFamily="66" charset="0"/>
                  </a:rPr>
                  <a:t> at 60˚ to the line of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centres</a:t>
                </a:r>
                <a:r>
                  <a:rPr lang="en-US" sz="1400" dirty="0">
                    <a:latin typeface="Comic Sans MS" panose="030F0702030302020204" pitchFamily="66" charset="0"/>
                  </a:rPr>
                  <a:t>. Given that the coefficient of restitution between the spheres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that the spheres collide, find: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kinetic energy lost in the impact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magnitude of the impulse exerted on A by B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88" y="1576251"/>
                <a:ext cx="3683725" cy="4059509"/>
              </a:xfrm>
              <a:prstGeom prst="rect">
                <a:avLst/>
              </a:prstGeom>
              <a:blipFill>
                <a:blip r:embed="rId2"/>
                <a:stretch>
                  <a:fillRect t="-300" r="-331" b="-4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0" y="0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03551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377345" y="32657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7345" y="32657"/>
                <a:ext cx="2766655" cy="475771"/>
              </a:xfrm>
              <a:prstGeom prst="rect">
                <a:avLst/>
              </a:prstGeom>
              <a:blipFill>
                <a:blip r:embed="rId10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Oval 6"/>
          <p:cNvSpPr>
            <a:spLocks noChangeAspect="1"/>
          </p:cNvSpPr>
          <p:nvPr/>
        </p:nvSpPr>
        <p:spPr>
          <a:xfrm>
            <a:off x="4572000" y="2133600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419600" y="190500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53000" y="1447800"/>
            <a:ext cx="784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Before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67600" y="1447800"/>
            <a:ext cx="784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After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5715000" y="2133600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>
            <a:spLocks noChangeAspect="1"/>
          </p:cNvSpPr>
          <p:nvPr/>
        </p:nvSpPr>
        <p:spPr>
          <a:xfrm>
            <a:off x="7086600" y="2133601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>
            <a:spLocks noChangeAspect="1"/>
          </p:cNvSpPr>
          <p:nvPr/>
        </p:nvSpPr>
        <p:spPr>
          <a:xfrm>
            <a:off x="8229600" y="2133601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562600" y="1905000"/>
            <a:ext cx="298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4191000" y="2362200"/>
            <a:ext cx="6096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191000" y="2362201"/>
            <a:ext cx="0" cy="7620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962400" y="2133601"/>
                <a:ext cx="60112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45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133601"/>
                <a:ext cx="601126" cy="215444"/>
              </a:xfrm>
              <a:prstGeom prst="rect">
                <a:avLst/>
              </a:prstGeom>
              <a:blipFill>
                <a:blip r:embed="rId11"/>
                <a:stretch>
                  <a:fillRect l="-6061" r="-505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 rot="16200000">
                <a:off x="3779979" y="2620822"/>
                <a:ext cx="5802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45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3779979" y="2620822"/>
                <a:ext cx="580287" cy="215444"/>
              </a:xfrm>
              <a:prstGeom prst="rect">
                <a:avLst/>
              </a:prstGeom>
              <a:blipFill>
                <a:blip r:embed="rId12"/>
                <a:stretch>
                  <a:fillRect t="-6316" r="-5714" b="-6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/>
          <p:nvPr/>
        </p:nvCxnSpPr>
        <p:spPr>
          <a:xfrm>
            <a:off x="4343400" y="2362200"/>
            <a:ext cx="2057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343400" y="2438401"/>
                <a:ext cx="253274" cy="1888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45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438401"/>
                <a:ext cx="253274" cy="188834"/>
              </a:xfrm>
              <a:prstGeom prst="rect">
                <a:avLst/>
              </a:prstGeom>
              <a:blipFill>
                <a:blip r:embed="rId13"/>
                <a:stretch>
                  <a:fillRect l="-17073" r="-7317" b="-64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/>
          <p:cNvCxnSpPr/>
          <p:nvPr/>
        </p:nvCxnSpPr>
        <p:spPr>
          <a:xfrm>
            <a:off x="4191000" y="2362201"/>
            <a:ext cx="623656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419600" y="2743200"/>
                <a:ext cx="59939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4 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743200"/>
                <a:ext cx="599395" cy="215444"/>
              </a:xfrm>
              <a:prstGeom prst="rect">
                <a:avLst/>
              </a:prstGeom>
              <a:blipFill>
                <a:blip r:embed="rId14"/>
                <a:stretch>
                  <a:fillRect l="-6122" r="-2041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/>
          <p:nvPr/>
        </p:nvCxnSpPr>
        <p:spPr>
          <a:xfrm>
            <a:off x="6858000" y="2362201"/>
            <a:ext cx="2057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7315200" y="1600201"/>
            <a:ext cx="0" cy="7620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 rot="16200000">
                <a:off x="6904179" y="1706422"/>
                <a:ext cx="5802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45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6904179" y="1706422"/>
                <a:ext cx="580287" cy="215444"/>
              </a:xfrm>
              <a:prstGeom prst="rect">
                <a:avLst/>
              </a:prstGeom>
              <a:blipFill>
                <a:blip r:embed="rId15"/>
                <a:stretch>
                  <a:fillRect t="-6316" r="-5714" b="-73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620000" y="2133601"/>
                <a:ext cx="14311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2133601"/>
                <a:ext cx="143116" cy="215444"/>
              </a:xfrm>
              <a:prstGeom prst="rect">
                <a:avLst/>
              </a:prstGeom>
              <a:blipFill>
                <a:blip r:embed="rId16"/>
                <a:stretch>
                  <a:fillRect l="-17391" r="-13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>
            <a:off x="7315200" y="2362201"/>
            <a:ext cx="5334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8458200" y="2362201"/>
            <a:ext cx="5334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839200" y="2133601"/>
                <a:ext cx="17838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9200" y="2133601"/>
                <a:ext cx="178382" cy="215444"/>
              </a:xfrm>
              <a:prstGeom prst="rect">
                <a:avLst/>
              </a:prstGeom>
              <a:blipFill>
                <a:blip r:embed="rId17"/>
                <a:stretch>
                  <a:fillRect l="-13793" r="-6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/>
          <p:cNvCxnSpPr/>
          <p:nvPr/>
        </p:nvCxnSpPr>
        <p:spPr>
          <a:xfrm flipH="1" flipV="1">
            <a:off x="5943600" y="2362200"/>
            <a:ext cx="381000" cy="8382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6324600" y="2362200"/>
            <a:ext cx="0" cy="8382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172200" y="2133600"/>
                <a:ext cx="60112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2133600"/>
                <a:ext cx="601126" cy="215444"/>
              </a:xfrm>
              <a:prstGeom prst="rect">
                <a:avLst/>
              </a:prstGeom>
              <a:blipFill>
                <a:blip r:embed="rId18"/>
                <a:stretch>
                  <a:fillRect l="-6122" r="-510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 rot="5400000">
                <a:off x="6218378" y="2697022"/>
                <a:ext cx="5802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6218378" y="2697022"/>
                <a:ext cx="580287" cy="215444"/>
              </a:xfrm>
              <a:prstGeom prst="rect">
                <a:avLst/>
              </a:prstGeom>
              <a:blipFill>
                <a:blip r:embed="rId19"/>
                <a:stretch>
                  <a:fillRect l="-5714" t="-6316" b="-6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Arrow Connector 43"/>
          <p:cNvCxnSpPr/>
          <p:nvPr/>
        </p:nvCxnSpPr>
        <p:spPr>
          <a:xfrm flipH="1">
            <a:off x="5943600" y="2362200"/>
            <a:ext cx="3810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934200" y="190500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077200" y="1905000"/>
            <a:ext cx="298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064102" y="2514600"/>
                <a:ext cx="253274" cy="1888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4102" y="2514600"/>
                <a:ext cx="253274" cy="188834"/>
              </a:xfrm>
              <a:prstGeom prst="rect">
                <a:avLst/>
              </a:prstGeom>
              <a:blipFill>
                <a:blip r:embed="rId20"/>
                <a:stretch>
                  <a:fillRect l="-14634" t="-3333" r="-731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562600" y="2743200"/>
                <a:ext cx="59939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3 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2743200"/>
                <a:ext cx="599395" cy="215444"/>
              </a:xfrm>
              <a:prstGeom prst="rect">
                <a:avLst/>
              </a:prstGeom>
              <a:blipFill>
                <a:blip r:embed="rId21"/>
                <a:stretch>
                  <a:fillRect l="-6122" r="-1020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Arrow Connector 53"/>
          <p:cNvCxnSpPr/>
          <p:nvPr/>
        </p:nvCxnSpPr>
        <p:spPr>
          <a:xfrm flipV="1">
            <a:off x="8458200" y="1524000"/>
            <a:ext cx="0" cy="8382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 rot="5400000">
                <a:off x="8351978" y="1706422"/>
                <a:ext cx="5802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8351978" y="1706422"/>
                <a:ext cx="580287" cy="215444"/>
              </a:xfrm>
              <a:prstGeom prst="rect">
                <a:avLst/>
              </a:prstGeom>
              <a:blipFill>
                <a:blip r:embed="rId19"/>
                <a:stretch>
                  <a:fillRect l="-5714" t="-6316" b="-6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228600" y="5638800"/>
            <a:ext cx="36532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Since the spheres will collide, draw the diagram in such a way that this will happen (the spheres should be initially moving together, not apart)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495800" y="3352800"/>
            <a:ext cx="396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As before, consider the parallel velocities and conservation of momentum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953000" y="3886200"/>
                <a:ext cx="25819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3886200"/>
                <a:ext cx="2581924" cy="307777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733800" y="4419600"/>
                <a:ext cx="404889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45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+(2)(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419600"/>
                <a:ext cx="4048891" cy="307777"/>
              </a:xfrm>
              <a:prstGeom prst="rect">
                <a:avLst/>
              </a:prstGeom>
              <a:blipFill>
                <a:blip r:embed="rId2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5410200" y="4953000"/>
                <a:ext cx="1676400" cy="333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−3=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4953000"/>
                <a:ext cx="1676400" cy="333168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7086600" y="2667000"/>
                <a:ext cx="1676400" cy="333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−3=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2667000"/>
                <a:ext cx="1676400" cy="333168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7696200" y="38100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values, being careful with the directions of the speeds</a:t>
            </a:r>
            <a:endParaRPr lang="en-GB" sz="1200" i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4" name="Arc 63"/>
          <p:cNvSpPr/>
          <p:nvPr/>
        </p:nvSpPr>
        <p:spPr>
          <a:xfrm>
            <a:off x="7543800" y="4648200"/>
            <a:ext cx="228600" cy="5334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TextBox 64"/>
          <p:cNvSpPr txBox="1"/>
          <p:nvPr/>
        </p:nvSpPr>
        <p:spPr>
          <a:xfrm>
            <a:off x="7641265" y="45720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Simplify, using exact trig values if possible!</a:t>
            </a:r>
            <a:endParaRPr lang="en-GB" sz="1200" i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6" name="Arc 65"/>
          <p:cNvSpPr/>
          <p:nvPr/>
        </p:nvSpPr>
        <p:spPr>
          <a:xfrm>
            <a:off x="7543800" y="4038600"/>
            <a:ext cx="228600" cy="6096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5334000" y="4419600"/>
            <a:ext cx="838200" cy="304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8716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/>
      <p:bldP spid="10" grpId="0"/>
      <p:bldP spid="11" grpId="0" animBg="1"/>
      <p:bldP spid="12" grpId="0" animBg="1"/>
      <p:bldP spid="13" grpId="0" animBg="1"/>
      <p:bldP spid="14" grpId="0"/>
      <p:bldP spid="17" grpId="0"/>
      <p:bldP spid="18" grpId="0"/>
      <p:bldP spid="22" grpId="0"/>
      <p:bldP spid="24" grpId="0"/>
      <p:bldP spid="27" grpId="0"/>
      <p:bldP spid="28" grpId="0"/>
      <p:bldP spid="31" grpId="0"/>
      <p:bldP spid="40" grpId="0"/>
      <p:bldP spid="41" grpId="0"/>
      <p:bldP spid="46" grpId="0"/>
      <p:bldP spid="47" grpId="0"/>
      <p:bldP spid="48" grpId="0"/>
      <p:bldP spid="53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3" grpId="0"/>
      <p:bldP spid="64" grpId="0" animBg="1"/>
      <p:bldP spid="65" grpId="0"/>
      <p:bldP spid="66" grpId="0" animBg="1"/>
      <p:bldP spid="49" grpId="0" animBg="1"/>
      <p:bldP spid="49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>
                <a:latin typeface="Comic Sans MS" pitchFamily="66" charset="0"/>
              </a:rPr>
              <a:t>Elastic Collisions in two dimensions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49954" y="6488668"/>
            <a:ext cx="465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5C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91588" y="1576251"/>
                <a:ext cx="3683725" cy="40595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b="1" dirty="0">
                    <a:latin typeface="Comic Sans MS" panose="030F0702030302020204" pitchFamily="66" charset="0"/>
                  </a:rPr>
                  <a:t>You need to be able to solve problems involving the oblique impact of two smooth spheres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US" sz="1400" dirty="0">
                    <a:latin typeface="Comic Sans MS" panose="030F0702030302020204" pitchFamily="66" charset="0"/>
                  </a:rPr>
                  <a:t>A small smooth sphere A of mass 1kg collides with a small smooth sphere B of mass 2kg. Just before the impact A is moving with a speed of 4ms</a:t>
                </a:r>
                <a:r>
                  <a:rPr lang="en-US" sz="1400" baseline="30000" dirty="0">
                    <a:latin typeface="Comic Sans MS" panose="030F0702030302020204" pitchFamily="66" charset="0"/>
                  </a:rPr>
                  <a:t>-1</a:t>
                </a:r>
                <a:r>
                  <a:rPr lang="en-US" sz="1400" dirty="0">
                    <a:latin typeface="Comic Sans MS" panose="030F0702030302020204" pitchFamily="66" charset="0"/>
                  </a:rPr>
                  <a:t> in a direction of 45˚ to the line of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centres</a:t>
                </a:r>
                <a:r>
                  <a:rPr lang="en-US" sz="1400" dirty="0">
                    <a:latin typeface="Comic Sans MS" panose="030F0702030302020204" pitchFamily="66" charset="0"/>
                  </a:rPr>
                  <a:t> and B is moving with speed 3ms</a:t>
                </a:r>
                <a:r>
                  <a:rPr lang="en-US" sz="1400" baseline="30000" dirty="0">
                    <a:latin typeface="Comic Sans MS" panose="030F0702030302020204" pitchFamily="66" charset="0"/>
                  </a:rPr>
                  <a:t>-1</a:t>
                </a:r>
                <a:r>
                  <a:rPr lang="en-US" sz="1400" dirty="0">
                    <a:latin typeface="Comic Sans MS" panose="030F0702030302020204" pitchFamily="66" charset="0"/>
                  </a:rPr>
                  <a:t> at 60˚ to the line of </a:t>
                </a:r>
                <a:r>
                  <a:rPr lang="en-US" sz="1400" dirty="0" err="1">
                    <a:latin typeface="Comic Sans MS" panose="030F0702030302020204" pitchFamily="66" charset="0"/>
                  </a:rPr>
                  <a:t>centres</a:t>
                </a:r>
                <a:r>
                  <a:rPr lang="en-US" sz="1400" dirty="0">
                    <a:latin typeface="Comic Sans MS" panose="030F0702030302020204" pitchFamily="66" charset="0"/>
                  </a:rPr>
                  <a:t>. Given that the coefficient of restitution between the spheres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and that the spheres collide, find:</a:t>
                </a:r>
              </a:p>
              <a:p>
                <a:pPr algn="ctr"/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kinetic energy lost in the impact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The magnitude of the impulse exerted on A by B</a:t>
                </a: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588" y="1576251"/>
                <a:ext cx="3683725" cy="4059509"/>
              </a:xfrm>
              <a:prstGeom prst="rect">
                <a:avLst/>
              </a:prstGeom>
              <a:blipFill>
                <a:blip r:embed="rId2"/>
                <a:stretch>
                  <a:fillRect t="-300" r="-331" b="-4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0" y="0"/>
                <a:ext cx="290355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𝒖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sSub>
                        <m:sSub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b="1" i="1" smtClean="0">
                              <a:latin typeface="Cambria Math"/>
                            </a:rPr>
                            <m:t>𝒗</m:t>
                          </m:r>
                        </m:e>
                        <m:sub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903551" cy="33855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6377345" y="32657"/>
                <a:ext cx="2766655" cy="4757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𝑒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𝑠𝑒𝑝𝑎𝑟𝑎𝑡𝑖𝑜𝑛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𝑎𝑝𝑝𝑟𝑜𝑎𝑐h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𝑝𝑎𝑟𝑡𝑖𝑐𝑙𝑒𝑠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77345" y="32657"/>
                <a:ext cx="2766655" cy="475771"/>
              </a:xfrm>
              <a:prstGeom prst="rect">
                <a:avLst/>
              </a:prstGeom>
              <a:blipFill>
                <a:blip r:embed="rId10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Oval 6"/>
          <p:cNvSpPr>
            <a:spLocks noChangeAspect="1"/>
          </p:cNvSpPr>
          <p:nvPr/>
        </p:nvSpPr>
        <p:spPr>
          <a:xfrm>
            <a:off x="4572000" y="2133600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419600" y="190500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53000" y="1447800"/>
            <a:ext cx="784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Before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67600" y="1447800"/>
            <a:ext cx="7844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omic Sans MS" panose="030F0702030302020204" pitchFamily="66" charset="0"/>
              </a:rPr>
              <a:t>After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sp>
        <p:nvSpPr>
          <p:cNvPr id="11" name="Oval 10"/>
          <p:cNvSpPr>
            <a:spLocks noChangeAspect="1"/>
          </p:cNvSpPr>
          <p:nvPr/>
        </p:nvSpPr>
        <p:spPr>
          <a:xfrm>
            <a:off x="5715000" y="2133600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>
            <a:spLocks noChangeAspect="1"/>
          </p:cNvSpPr>
          <p:nvPr/>
        </p:nvSpPr>
        <p:spPr>
          <a:xfrm>
            <a:off x="7086600" y="2133601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>
            <a:spLocks noChangeAspect="1"/>
          </p:cNvSpPr>
          <p:nvPr/>
        </p:nvSpPr>
        <p:spPr>
          <a:xfrm>
            <a:off x="8229600" y="2133601"/>
            <a:ext cx="457200" cy="457200"/>
          </a:xfrm>
          <a:prstGeom prst="ellipse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562600" y="1905000"/>
            <a:ext cx="298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4191000" y="2362200"/>
            <a:ext cx="609600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191000" y="2362201"/>
            <a:ext cx="0" cy="7620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962400" y="2133601"/>
                <a:ext cx="60112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45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2133601"/>
                <a:ext cx="601126" cy="215444"/>
              </a:xfrm>
              <a:prstGeom prst="rect">
                <a:avLst/>
              </a:prstGeom>
              <a:blipFill>
                <a:blip r:embed="rId11"/>
                <a:stretch>
                  <a:fillRect l="-6061" r="-505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 rot="16200000">
                <a:off x="3779979" y="2620822"/>
                <a:ext cx="5802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45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3779979" y="2620822"/>
                <a:ext cx="580287" cy="215444"/>
              </a:xfrm>
              <a:prstGeom prst="rect">
                <a:avLst/>
              </a:prstGeom>
              <a:blipFill>
                <a:blip r:embed="rId12"/>
                <a:stretch>
                  <a:fillRect t="-6316" r="-5714" b="-6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/>
          <p:nvPr/>
        </p:nvCxnSpPr>
        <p:spPr>
          <a:xfrm>
            <a:off x="4343400" y="2362200"/>
            <a:ext cx="2057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343400" y="2438401"/>
                <a:ext cx="253274" cy="1888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45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438401"/>
                <a:ext cx="253274" cy="188834"/>
              </a:xfrm>
              <a:prstGeom prst="rect">
                <a:avLst/>
              </a:prstGeom>
              <a:blipFill>
                <a:blip r:embed="rId13"/>
                <a:stretch>
                  <a:fillRect l="-17073" r="-7317" b="-64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/>
          <p:cNvCxnSpPr/>
          <p:nvPr/>
        </p:nvCxnSpPr>
        <p:spPr>
          <a:xfrm>
            <a:off x="4191000" y="2362201"/>
            <a:ext cx="623656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419600" y="2743200"/>
                <a:ext cx="59939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4 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2743200"/>
                <a:ext cx="599395" cy="215444"/>
              </a:xfrm>
              <a:prstGeom prst="rect">
                <a:avLst/>
              </a:prstGeom>
              <a:blipFill>
                <a:blip r:embed="rId14"/>
                <a:stretch>
                  <a:fillRect l="-6122" r="-2041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Connector 24"/>
          <p:cNvCxnSpPr/>
          <p:nvPr/>
        </p:nvCxnSpPr>
        <p:spPr>
          <a:xfrm>
            <a:off x="6858000" y="2362201"/>
            <a:ext cx="2057400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7315200" y="1600201"/>
            <a:ext cx="0" cy="7620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 rot="16200000">
                <a:off x="6904179" y="1706422"/>
                <a:ext cx="5802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45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6904179" y="1706422"/>
                <a:ext cx="580287" cy="215444"/>
              </a:xfrm>
              <a:prstGeom prst="rect">
                <a:avLst/>
              </a:prstGeom>
              <a:blipFill>
                <a:blip r:embed="rId15"/>
                <a:stretch>
                  <a:fillRect t="-6316" r="-5714" b="-73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620000" y="2133601"/>
                <a:ext cx="14311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0" y="2133601"/>
                <a:ext cx="143116" cy="215444"/>
              </a:xfrm>
              <a:prstGeom prst="rect">
                <a:avLst/>
              </a:prstGeom>
              <a:blipFill>
                <a:blip r:embed="rId16"/>
                <a:stretch>
                  <a:fillRect l="-17391" r="-13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Arrow Connector 28"/>
          <p:cNvCxnSpPr/>
          <p:nvPr/>
        </p:nvCxnSpPr>
        <p:spPr>
          <a:xfrm>
            <a:off x="7315200" y="2362201"/>
            <a:ext cx="5334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8458200" y="2362201"/>
            <a:ext cx="5334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839200" y="2133601"/>
                <a:ext cx="17838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9200" y="2133601"/>
                <a:ext cx="178382" cy="215444"/>
              </a:xfrm>
              <a:prstGeom prst="rect">
                <a:avLst/>
              </a:prstGeom>
              <a:blipFill>
                <a:blip r:embed="rId17"/>
                <a:stretch>
                  <a:fillRect l="-13793" r="-6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/>
          <p:cNvCxnSpPr/>
          <p:nvPr/>
        </p:nvCxnSpPr>
        <p:spPr>
          <a:xfrm flipH="1" flipV="1">
            <a:off x="5943600" y="2362200"/>
            <a:ext cx="381000" cy="838200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6324600" y="2362200"/>
            <a:ext cx="0" cy="8382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172200" y="2133600"/>
                <a:ext cx="60112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2133600"/>
                <a:ext cx="601126" cy="215444"/>
              </a:xfrm>
              <a:prstGeom prst="rect">
                <a:avLst/>
              </a:prstGeom>
              <a:blipFill>
                <a:blip r:embed="rId18"/>
                <a:stretch>
                  <a:fillRect l="-6122" r="-5102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 rot="5400000">
                <a:off x="6218378" y="2697022"/>
                <a:ext cx="5802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6218378" y="2697022"/>
                <a:ext cx="580287" cy="215444"/>
              </a:xfrm>
              <a:prstGeom prst="rect">
                <a:avLst/>
              </a:prstGeom>
              <a:blipFill>
                <a:blip r:embed="rId19"/>
                <a:stretch>
                  <a:fillRect l="-5714" t="-6316" b="-6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4" name="Straight Arrow Connector 43"/>
          <p:cNvCxnSpPr/>
          <p:nvPr/>
        </p:nvCxnSpPr>
        <p:spPr>
          <a:xfrm flipH="1">
            <a:off x="5943600" y="2362200"/>
            <a:ext cx="3810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6934200" y="1905000"/>
            <a:ext cx="3161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077200" y="1905000"/>
            <a:ext cx="2984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B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6064102" y="2514600"/>
                <a:ext cx="253274" cy="18883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4102" y="2514600"/>
                <a:ext cx="253274" cy="188834"/>
              </a:xfrm>
              <a:prstGeom prst="rect">
                <a:avLst/>
              </a:prstGeom>
              <a:blipFill>
                <a:blip r:embed="rId20"/>
                <a:stretch>
                  <a:fillRect l="-14634" t="-3333" r="-731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5562600" y="2743200"/>
                <a:ext cx="59939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3 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2743200"/>
                <a:ext cx="599395" cy="215444"/>
              </a:xfrm>
              <a:prstGeom prst="rect">
                <a:avLst/>
              </a:prstGeom>
              <a:blipFill>
                <a:blip r:embed="rId21"/>
                <a:stretch>
                  <a:fillRect l="-6122" r="-1020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Arrow Connector 53"/>
          <p:cNvCxnSpPr/>
          <p:nvPr/>
        </p:nvCxnSpPr>
        <p:spPr>
          <a:xfrm flipV="1">
            <a:off x="8458200" y="1524000"/>
            <a:ext cx="0" cy="838200"/>
          </a:xfrm>
          <a:prstGeom prst="straightConnector1">
            <a:avLst/>
          </a:prstGeom>
          <a:ln w="38100">
            <a:solidFill>
              <a:srgbClr val="0000FF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 rot="5400000">
                <a:off x="8351978" y="1706422"/>
                <a:ext cx="5802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sz="14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60</m:t>
                      </m:r>
                    </m:oMath>
                  </m:oMathPara>
                </a14:m>
                <a:endParaRPr lang="en-GB" sz="14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8351978" y="1706422"/>
                <a:ext cx="580287" cy="215444"/>
              </a:xfrm>
              <a:prstGeom prst="rect">
                <a:avLst/>
              </a:prstGeom>
              <a:blipFill>
                <a:blip r:embed="rId19"/>
                <a:stretch>
                  <a:fillRect l="-5714" t="-6316" b="-6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7086600" y="2667000"/>
                <a:ext cx="1676400" cy="3331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−3=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2667000"/>
                <a:ext cx="1676400" cy="333168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257800" y="3733800"/>
                <a:ext cx="2286000" cy="5396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𝑒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𝑠𝑒𝑝𝑎𝑟𝑎𝑡𝑖𝑜𝑛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𝑠𝑝𝑒𝑒𝑑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𝑜𝑓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 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𝑎𝑝𝑝𝑟𝑜𝑎𝑐h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3733800"/>
                <a:ext cx="2286000" cy="539635"/>
              </a:xfrm>
              <a:prstGeom prst="rect">
                <a:avLst/>
              </a:prstGeom>
              <a:blipFill>
                <a:blip r:embed="rId23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5257800" y="4419600"/>
                <a:ext cx="1971271" cy="5006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45+3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4419600"/>
                <a:ext cx="1971271" cy="500650"/>
              </a:xfrm>
              <a:prstGeom prst="rect">
                <a:avLst/>
              </a:prstGeom>
              <a:blipFill>
                <a:blip r:embed="rId24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3810000" y="5181600"/>
                <a:ext cx="269862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3</m:t>
                      </m:r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45+3</m:t>
                          </m:r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  <m:r>
                            <a:rPr lang="en-US" sz="1400" i="1" smtClean="0">
                              <a:latin typeface="Cambria Math" panose="02040503050406030204" pitchFamily="18" charset="0"/>
                            </a:rPr>
                            <m:t>60</m:t>
                          </m:r>
                        </m:e>
                      </m:d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5181600"/>
                <a:ext cx="2698624" cy="307777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4648200" y="5638800"/>
                <a:ext cx="1981200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6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638800"/>
                <a:ext cx="1981200" cy="514243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Arc 69"/>
          <p:cNvSpPr/>
          <p:nvPr/>
        </p:nvSpPr>
        <p:spPr>
          <a:xfrm>
            <a:off x="7391400" y="4038600"/>
            <a:ext cx="228600" cy="6858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TextBox 70"/>
          <p:cNvSpPr txBox="1"/>
          <p:nvPr/>
        </p:nvSpPr>
        <p:spPr>
          <a:xfrm>
            <a:off x="7543800" y="3810000"/>
            <a:ext cx="1676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 – be careful with signs here (see methods in chapter 4 for a reminder!)</a:t>
            </a:r>
            <a:endParaRPr lang="en-GB" sz="1200" i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2" name="Arc 71"/>
          <p:cNvSpPr/>
          <p:nvPr/>
        </p:nvSpPr>
        <p:spPr>
          <a:xfrm>
            <a:off x="7086600" y="4724400"/>
            <a:ext cx="228600" cy="6096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Arc 72"/>
          <p:cNvSpPr/>
          <p:nvPr/>
        </p:nvSpPr>
        <p:spPr>
          <a:xfrm>
            <a:off x="6477000" y="5334000"/>
            <a:ext cx="228600" cy="609600"/>
          </a:xfrm>
          <a:prstGeom prst="arc">
            <a:avLst>
              <a:gd name="adj1" fmla="val 16200000"/>
              <a:gd name="adj2" fmla="val 53378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TextBox 73"/>
          <p:cNvSpPr txBox="1"/>
          <p:nvPr/>
        </p:nvSpPr>
        <p:spPr>
          <a:xfrm>
            <a:off x="7239000" y="48768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Cross multiply</a:t>
            </a:r>
            <a:endParaRPr lang="en-GB" sz="1200" i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553200" y="54102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Use trig ratios to simplify if possible!</a:t>
            </a:r>
            <a:endParaRPr lang="en-GB" sz="1200" i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6934200" y="3048000"/>
                <a:ext cx="2057400" cy="5142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6</m:t>
                      </m:r>
                      <m:rad>
                        <m:radPr>
                          <m:degHide m:val="on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ra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𝑤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3048000"/>
                <a:ext cx="2057400" cy="514243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163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7" grpId="0"/>
      <p:bldP spid="68" grpId="0"/>
      <p:bldP spid="69" grpId="0"/>
      <p:bldP spid="70" grpId="0" animBg="1"/>
      <p:bldP spid="71" grpId="0"/>
      <p:bldP spid="72" grpId="0" animBg="1"/>
      <p:bldP spid="73" grpId="0" animBg="1"/>
      <p:bldP spid="74" grpId="0"/>
      <p:bldP spid="75" grpId="0"/>
      <p:bldP spid="7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0844B4F-C299-421C-A073-7A5841FB0D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DAB275F-BBDA-4236-B94E-A419249692B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836668-9FDA-43AA-8B9D-948DC0460359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2688</TotalTime>
  <Words>6342</Words>
  <Application>Microsoft Office PowerPoint</Application>
  <PresentationFormat>On-screen Show (4:3)</PresentationFormat>
  <Paragraphs>652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Cambria Math</vt:lpstr>
      <vt:lpstr>Comic Sans MS</vt:lpstr>
      <vt:lpstr>Invite Engraved SF</vt:lpstr>
      <vt:lpstr>Wingdings</vt:lpstr>
      <vt:lpstr>Office Theme</vt:lpstr>
      <vt:lpstr>PowerPoint Presentation</vt:lpstr>
      <vt:lpstr>Elastic Collisions in two dimensions</vt:lpstr>
      <vt:lpstr>Elastic Collisions in two dimensions</vt:lpstr>
      <vt:lpstr>Elastic Collisions in two dimensions</vt:lpstr>
      <vt:lpstr>Elastic Collisions in two dimensions</vt:lpstr>
      <vt:lpstr>Elastic Collisions in two dimensions</vt:lpstr>
      <vt:lpstr>Elastic Collisions in two dimensions</vt:lpstr>
      <vt:lpstr>Elastic Collisions in two dimensions</vt:lpstr>
      <vt:lpstr>Elastic Collisions in two dimensions</vt:lpstr>
      <vt:lpstr>Elastic Collisions in two dimensions</vt:lpstr>
      <vt:lpstr>Elastic Collisions in two dimensions</vt:lpstr>
      <vt:lpstr>Elastic Collisions in two dimensions</vt:lpstr>
      <vt:lpstr>Elastic Collisions in two dimensions</vt:lpstr>
      <vt:lpstr>Elastic Collisions in two dimensions</vt:lpstr>
      <vt:lpstr>Elastic Collisions in two dimensions</vt:lpstr>
      <vt:lpstr>Elastic Collisions in two dimensions</vt:lpstr>
      <vt:lpstr>Elastic Collisions in two dimensions</vt:lpstr>
      <vt:lpstr>Elastic Collisions in two dimensions</vt:lpstr>
      <vt:lpstr>Elastic Collisions in two dimensions</vt:lpstr>
      <vt:lpstr>Elastic Collisions in two dimensions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</dc:creator>
  <cp:lastModifiedBy>Mr G Westwater (Staff)</cp:lastModifiedBy>
  <cp:revision>513</cp:revision>
  <dcterms:created xsi:type="dcterms:W3CDTF">2006-08-16T00:00:00Z</dcterms:created>
  <dcterms:modified xsi:type="dcterms:W3CDTF">2021-08-27T08:41:37Z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