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1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6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00CC"/>
            </a:gs>
            <a:gs pos="7000">
              <a:srgbClr val="FFFFCC"/>
            </a:gs>
            <a:gs pos="95000">
              <a:srgbClr val="FFFFCC"/>
            </a:gs>
            <a:gs pos="100000">
              <a:srgbClr val="CC00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png"/><Relationship Id="rId13" Type="http://schemas.openxmlformats.org/officeDocument/2006/relationships/image" Target="../media/image91.png"/><Relationship Id="rId3" Type="http://schemas.openxmlformats.org/officeDocument/2006/relationships/image" Target="../media/image80.png"/><Relationship Id="rId7" Type="http://schemas.openxmlformats.org/officeDocument/2006/relationships/image" Target="../media/image85.png"/><Relationship Id="rId12" Type="http://schemas.openxmlformats.org/officeDocument/2006/relationships/image" Target="../media/image90.png"/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4.png"/><Relationship Id="rId11" Type="http://schemas.openxmlformats.org/officeDocument/2006/relationships/image" Target="../media/image89.png"/><Relationship Id="rId5" Type="http://schemas.openxmlformats.org/officeDocument/2006/relationships/image" Target="../media/image83.png"/><Relationship Id="rId10" Type="http://schemas.openxmlformats.org/officeDocument/2006/relationships/image" Target="../media/image88.png"/><Relationship Id="rId4" Type="http://schemas.openxmlformats.org/officeDocument/2006/relationships/image" Target="../media/image81.png"/><Relationship Id="rId9" Type="http://schemas.openxmlformats.org/officeDocument/2006/relationships/image" Target="../media/image87.png"/><Relationship Id="rId14" Type="http://schemas.openxmlformats.org/officeDocument/2006/relationships/image" Target="../media/image9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3.png"/><Relationship Id="rId13" Type="http://schemas.openxmlformats.org/officeDocument/2006/relationships/image" Target="../media/image98.png"/><Relationship Id="rId3" Type="http://schemas.openxmlformats.org/officeDocument/2006/relationships/image" Target="../media/image80.png"/><Relationship Id="rId7" Type="http://schemas.openxmlformats.org/officeDocument/2006/relationships/image" Target="../media/image85.png"/><Relationship Id="rId12" Type="http://schemas.openxmlformats.org/officeDocument/2006/relationships/image" Target="../media/image97.png"/><Relationship Id="rId2" Type="http://schemas.openxmlformats.org/officeDocument/2006/relationships/image" Target="../media/image82.png"/><Relationship Id="rId16" Type="http://schemas.openxmlformats.org/officeDocument/2006/relationships/image" Target="../media/image10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4.png"/><Relationship Id="rId11" Type="http://schemas.openxmlformats.org/officeDocument/2006/relationships/image" Target="../media/image96.png"/><Relationship Id="rId5" Type="http://schemas.openxmlformats.org/officeDocument/2006/relationships/image" Target="../media/image83.png"/><Relationship Id="rId15" Type="http://schemas.openxmlformats.org/officeDocument/2006/relationships/image" Target="../media/image100.png"/><Relationship Id="rId10" Type="http://schemas.openxmlformats.org/officeDocument/2006/relationships/image" Target="../media/image95.png"/><Relationship Id="rId4" Type="http://schemas.openxmlformats.org/officeDocument/2006/relationships/image" Target="../media/image81.png"/><Relationship Id="rId9" Type="http://schemas.openxmlformats.org/officeDocument/2006/relationships/image" Target="../media/image94.png"/><Relationship Id="rId14" Type="http://schemas.openxmlformats.org/officeDocument/2006/relationships/image" Target="../media/image9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4.png"/><Relationship Id="rId13" Type="http://schemas.openxmlformats.org/officeDocument/2006/relationships/image" Target="../media/image105.png"/><Relationship Id="rId18" Type="http://schemas.openxmlformats.org/officeDocument/2006/relationships/image" Target="../media/image110.png"/><Relationship Id="rId3" Type="http://schemas.openxmlformats.org/officeDocument/2006/relationships/image" Target="../media/image82.png"/><Relationship Id="rId7" Type="http://schemas.openxmlformats.org/officeDocument/2006/relationships/image" Target="../media/image84.png"/><Relationship Id="rId12" Type="http://schemas.openxmlformats.org/officeDocument/2006/relationships/image" Target="../media/image104.png"/><Relationship Id="rId17" Type="http://schemas.openxmlformats.org/officeDocument/2006/relationships/image" Target="../media/image109.png"/><Relationship Id="rId2" Type="http://schemas.openxmlformats.org/officeDocument/2006/relationships/image" Target="../media/image93.png"/><Relationship Id="rId16" Type="http://schemas.openxmlformats.org/officeDocument/2006/relationships/image" Target="../media/image10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3.png"/><Relationship Id="rId11" Type="http://schemas.openxmlformats.org/officeDocument/2006/relationships/image" Target="../media/image103.png"/><Relationship Id="rId5" Type="http://schemas.openxmlformats.org/officeDocument/2006/relationships/image" Target="../media/image81.png"/><Relationship Id="rId15" Type="http://schemas.openxmlformats.org/officeDocument/2006/relationships/image" Target="../media/image107.png"/><Relationship Id="rId10" Type="http://schemas.openxmlformats.org/officeDocument/2006/relationships/image" Target="../media/image101.png"/><Relationship Id="rId4" Type="http://schemas.openxmlformats.org/officeDocument/2006/relationships/image" Target="../media/image80.png"/><Relationship Id="rId9" Type="http://schemas.openxmlformats.org/officeDocument/2006/relationships/image" Target="../media/image102.png"/><Relationship Id="rId14" Type="http://schemas.openxmlformats.org/officeDocument/2006/relationships/image" Target="../media/image10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5.png"/><Relationship Id="rId13" Type="http://schemas.openxmlformats.org/officeDocument/2006/relationships/image" Target="../media/image120.png"/><Relationship Id="rId3" Type="http://schemas.openxmlformats.org/officeDocument/2006/relationships/image" Target="../media/image80.png"/><Relationship Id="rId7" Type="http://schemas.openxmlformats.org/officeDocument/2006/relationships/image" Target="../media/image114.png"/><Relationship Id="rId12" Type="http://schemas.openxmlformats.org/officeDocument/2006/relationships/image" Target="../media/image119.png"/><Relationship Id="rId2" Type="http://schemas.openxmlformats.org/officeDocument/2006/relationships/image" Target="../media/image1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3.png"/><Relationship Id="rId11" Type="http://schemas.openxmlformats.org/officeDocument/2006/relationships/image" Target="../media/image118.png"/><Relationship Id="rId5" Type="http://schemas.openxmlformats.org/officeDocument/2006/relationships/image" Target="../media/image112.png"/><Relationship Id="rId10" Type="http://schemas.openxmlformats.org/officeDocument/2006/relationships/image" Target="../media/image117.png"/><Relationship Id="rId4" Type="http://schemas.openxmlformats.org/officeDocument/2006/relationships/image" Target="../media/image81.png"/><Relationship Id="rId9" Type="http://schemas.openxmlformats.org/officeDocument/2006/relationships/image" Target="../media/image1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2.png"/><Relationship Id="rId3" Type="http://schemas.openxmlformats.org/officeDocument/2006/relationships/image" Target="../media/image80.png"/><Relationship Id="rId7" Type="http://schemas.openxmlformats.org/officeDocument/2006/relationships/image" Target="../media/image114.png"/><Relationship Id="rId2" Type="http://schemas.openxmlformats.org/officeDocument/2006/relationships/image" Target="../media/image1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3.png"/><Relationship Id="rId11" Type="http://schemas.openxmlformats.org/officeDocument/2006/relationships/image" Target="../media/image125.png"/><Relationship Id="rId5" Type="http://schemas.openxmlformats.org/officeDocument/2006/relationships/image" Target="../media/image112.png"/><Relationship Id="rId10" Type="http://schemas.openxmlformats.org/officeDocument/2006/relationships/image" Target="../media/image124.png"/><Relationship Id="rId4" Type="http://schemas.openxmlformats.org/officeDocument/2006/relationships/image" Target="../media/image81.png"/><Relationship Id="rId9" Type="http://schemas.openxmlformats.org/officeDocument/2006/relationships/image" Target="../media/image12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7.png"/><Relationship Id="rId3" Type="http://schemas.openxmlformats.org/officeDocument/2006/relationships/image" Target="../media/image80.png"/><Relationship Id="rId7" Type="http://schemas.openxmlformats.org/officeDocument/2006/relationships/image" Target="../media/image114.png"/><Relationship Id="rId12" Type="http://schemas.openxmlformats.org/officeDocument/2006/relationships/image" Target="../media/image131.png"/><Relationship Id="rId2" Type="http://schemas.openxmlformats.org/officeDocument/2006/relationships/image" Target="../media/image1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3.png"/><Relationship Id="rId11" Type="http://schemas.openxmlformats.org/officeDocument/2006/relationships/image" Target="../media/image130.png"/><Relationship Id="rId5" Type="http://schemas.openxmlformats.org/officeDocument/2006/relationships/image" Target="../media/image112.png"/><Relationship Id="rId10" Type="http://schemas.openxmlformats.org/officeDocument/2006/relationships/image" Target="../media/image129.png"/><Relationship Id="rId4" Type="http://schemas.openxmlformats.org/officeDocument/2006/relationships/image" Target="../media/image81.png"/><Relationship Id="rId9" Type="http://schemas.openxmlformats.org/officeDocument/2006/relationships/image" Target="../media/image1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6195" y="2567846"/>
            <a:ext cx="519597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5C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4838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ight Triangle 31"/>
          <p:cNvSpPr/>
          <p:nvPr/>
        </p:nvSpPr>
        <p:spPr>
          <a:xfrm>
            <a:off x="7258050" y="4495800"/>
            <a:ext cx="590550" cy="847725"/>
          </a:xfrm>
          <a:prstGeom prst="rtTriangle">
            <a:avLst/>
          </a:prstGeom>
          <a:solidFill>
            <a:srgbClr val="C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7529513" y="1676400"/>
            <a:ext cx="619125" cy="857250"/>
          </a:xfrm>
          <a:prstGeom prst="rect">
            <a:avLst/>
          </a:prstGeom>
          <a:solidFill>
            <a:srgbClr val="C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volume of shapes where part is a cylinder or cone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If part of the solid of revolution is a cylinder or cone, you can use their respective volume formulae: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Cylinder =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Cone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336" t="-766" r="-1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51557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7244832" y="1248747"/>
            <a:ext cx="1128" cy="239971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 flipV="1">
            <a:off x="6033369" y="2528790"/>
            <a:ext cx="2508417" cy="136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10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8472936" y="2349954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8" name="TextBox 11">
            <a:extLst>
              <a:ext uri="{FF2B5EF4-FFF2-40B4-BE49-F238E27FC236}">
                <a16:creationId xmlns:a16="http://schemas.microsoft.com/office/drawing/2014/main" id="{DC736EB1-D0E6-4220-9FBC-CD2B22179D40}"/>
              </a:ext>
            </a:extLst>
          </p:cNvPr>
          <p:cNvSpPr txBox="1"/>
          <p:nvPr/>
        </p:nvSpPr>
        <p:spPr>
          <a:xfrm>
            <a:off x="7131660" y="953472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cxnSp>
        <p:nvCxnSpPr>
          <p:cNvPr id="15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7257272" y="4069702"/>
            <a:ext cx="1128" cy="239971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 flipV="1">
            <a:off x="6045809" y="5349745"/>
            <a:ext cx="2508417" cy="136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0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8485376" y="5170909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18" name="TextBox 11">
            <a:extLst>
              <a:ext uri="{FF2B5EF4-FFF2-40B4-BE49-F238E27FC236}">
                <a16:creationId xmlns:a16="http://schemas.microsoft.com/office/drawing/2014/main" id="{DC736EB1-D0E6-4220-9FBC-CD2B22179D40}"/>
              </a:ext>
            </a:extLst>
          </p:cNvPr>
          <p:cNvSpPr txBox="1"/>
          <p:nvPr/>
        </p:nvSpPr>
        <p:spPr>
          <a:xfrm>
            <a:off x="7134770" y="3774427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708455" y="1225013"/>
            <a:ext cx="23299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 cylinder can be formed by starting with a horizontal line and rotating it about the x-axis (or a vertical line about the y-axis)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27969" y="3973091"/>
            <a:ext cx="23299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 cone can be formed by starting with a straight diagonal line and rotating it about one of the x or y axes</a:t>
            </a:r>
          </a:p>
          <a:p>
            <a:pPr algn="ctr"/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radius and height depend on which way it is rotated!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 flipV="1">
            <a:off x="6000380" y="1662247"/>
            <a:ext cx="2508417" cy="1361"/>
          </a:xfrm>
          <a:prstGeom prst="straightConnector1">
            <a:avLst/>
          </a:prstGeom>
          <a:ln w="317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7524751" y="1647826"/>
            <a:ext cx="4762" cy="885824"/>
          </a:xfrm>
          <a:prstGeom prst="straightConnector1">
            <a:avLst/>
          </a:prstGeom>
          <a:ln w="317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8143876" y="1647826"/>
            <a:ext cx="4762" cy="885824"/>
          </a:xfrm>
          <a:prstGeom prst="straightConnector1">
            <a:avLst/>
          </a:prstGeom>
          <a:ln w="317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>
            <a:off x="7058025" y="4191000"/>
            <a:ext cx="1552575" cy="2266950"/>
          </a:xfrm>
          <a:prstGeom prst="straightConnector1">
            <a:avLst/>
          </a:prstGeom>
          <a:ln w="317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258050" y="5362575"/>
            <a:ext cx="647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Radius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496175" y="2524125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Height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638925" y="4800600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Height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629400" y="4791075"/>
            <a:ext cx="647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Radius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258050" y="5372100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Height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162925" y="1971675"/>
            <a:ext cx="647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Radius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テキスト ボックス 5">
            <a:extLst>
              <a:ext uri="{FF2B5EF4-FFF2-40B4-BE49-F238E27FC236}">
                <a16:creationId xmlns:a16="http://schemas.microsoft.com/office/drawing/2014/main" id="{F6BEE625-810E-4993-95F0-2FCCD35CD562}"/>
              </a:ext>
            </a:extLst>
          </p:cNvPr>
          <p:cNvSpPr txBox="1"/>
          <p:nvPr/>
        </p:nvSpPr>
        <p:spPr>
          <a:xfrm>
            <a:off x="-1524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2" name="テキスト ボックス 33">
            <a:extLst>
              <a:ext uri="{FF2B5EF4-FFF2-40B4-BE49-F238E27FC236}">
                <a16:creationId xmlns:a16="http://schemas.microsoft.com/office/drawing/2014/main" id="{223B26DC-5E20-4889-B33F-6A52B34B7342}"/>
              </a:ext>
            </a:extLst>
          </p:cNvPr>
          <p:cNvSpPr txBox="1"/>
          <p:nvPr/>
        </p:nvSpPr>
        <p:spPr>
          <a:xfrm>
            <a:off x="75819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47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7" grpId="0" animBg="1"/>
      <p:bldP spid="7" grpId="0"/>
      <p:bldP spid="8" grpId="0"/>
      <p:bldP spid="17" grpId="0"/>
      <p:bldP spid="18" grpId="0"/>
      <p:bldP spid="19" grpId="0"/>
      <p:bldP spid="33" grpId="0"/>
      <p:bldP spid="33" grpId="1"/>
      <p:bldP spid="34" grpId="0"/>
      <p:bldP spid="35" grpId="0"/>
      <p:bldP spid="35" grpId="1"/>
      <p:bldP spid="36" grpId="0"/>
      <p:bldP spid="37" grpId="0"/>
      <p:bldP spid="3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/>
        </p:nvSpPr>
        <p:spPr>
          <a:xfrm>
            <a:off x="6518275" y="2387600"/>
            <a:ext cx="1143000" cy="1076325"/>
          </a:xfrm>
          <a:custGeom>
            <a:avLst/>
            <a:gdLst>
              <a:gd name="connsiteX0" fmla="*/ 0 w 1143000"/>
              <a:gd name="connsiteY0" fmla="*/ 1073150 h 1076325"/>
              <a:gd name="connsiteX1" fmla="*/ 1143000 w 1143000"/>
              <a:gd name="connsiteY1" fmla="*/ 1076325 h 1076325"/>
              <a:gd name="connsiteX2" fmla="*/ 422275 w 1143000"/>
              <a:gd name="connsiteY2" fmla="*/ 0 h 1076325"/>
              <a:gd name="connsiteX3" fmla="*/ 336550 w 1143000"/>
              <a:gd name="connsiteY3" fmla="*/ 69850 h 1076325"/>
              <a:gd name="connsiteX4" fmla="*/ 260350 w 1143000"/>
              <a:gd name="connsiteY4" fmla="*/ 133350 h 1076325"/>
              <a:gd name="connsiteX5" fmla="*/ 158750 w 1143000"/>
              <a:gd name="connsiteY5" fmla="*/ 184150 h 1076325"/>
              <a:gd name="connsiteX6" fmla="*/ 76200 w 1143000"/>
              <a:gd name="connsiteY6" fmla="*/ 206375 h 1076325"/>
              <a:gd name="connsiteX7" fmla="*/ 0 w 1143000"/>
              <a:gd name="connsiteY7" fmla="*/ 209550 h 1076325"/>
              <a:gd name="connsiteX8" fmla="*/ 0 w 1143000"/>
              <a:gd name="connsiteY8" fmla="*/ 1073150 h 1076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3000" h="1076325">
                <a:moveTo>
                  <a:pt x="0" y="1073150"/>
                </a:moveTo>
                <a:lnTo>
                  <a:pt x="1143000" y="1076325"/>
                </a:lnTo>
                <a:lnTo>
                  <a:pt x="422275" y="0"/>
                </a:lnTo>
                <a:lnTo>
                  <a:pt x="336550" y="69850"/>
                </a:lnTo>
                <a:lnTo>
                  <a:pt x="260350" y="133350"/>
                </a:lnTo>
                <a:lnTo>
                  <a:pt x="158750" y="184150"/>
                </a:lnTo>
                <a:lnTo>
                  <a:pt x="76200" y="206375"/>
                </a:lnTo>
                <a:lnTo>
                  <a:pt x="0" y="209550"/>
                </a:lnTo>
                <a:lnTo>
                  <a:pt x="0" y="1073150"/>
                </a:lnTo>
                <a:close/>
              </a:path>
            </a:pathLst>
          </a:custGeom>
          <a:solidFill>
            <a:schemeClr val="accent4">
              <a:lumMod val="7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volume of shapes where part is a cylinder or cone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region R is bounded by the curve with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the line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=5−2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and the x and y axes.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Verify that the coordinates of A are (1,3)</a:t>
                </a: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A solid is created by rotating the region 360˚ about the x-axis. Find the volume of this solid</a:t>
                </a: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1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51557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テキスト ボックス 5">
            <a:extLst>
              <a:ext uri="{FF2B5EF4-FFF2-40B4-BE49-F238E27FC236}">
                <a16:creationId xmlns:a16="http://schemas.microsoft.com/office/drawing/2014/main" id="{F6BEE625-810E-4993-95F0-2FCCD35CD562}"/>
              </a:ext>
            </a:extLst>
          </p:cNvPr>
          <p:cNvSpPr txBox="1"/>
          <p:nvPr/>
        </p:nvSpPr>
        <p:spPr>
          <a:xfrm>
            <a:off x="-1524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9" name="テキスト ボックス 33">
            <a:extLst>
              <a:ext uri="{FF2B5EF4-FFF2-40B4-BE49-F238E27FC236}">
                <a16:creationId xmlns:a16="http://schemas.microsoft.com/office/drawing/2014/main" id="{223B26DC-5E20-4889-B33F-6A52B34B7342}"/>
              </a:ext>
            </a:extLst>
          </p:cNvPr>
          <p:cNvSpPr txBox="1"/>
          <p:nvPr/>
        </p:nvSpPr>
        <p:spPr>
          <a:xfrm>
            <a:off x="75819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40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6522938" y="1367559"/>
            <a:ext cx="1128" cy="239971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 flipV="1">
            <a:off x="6169339" y="3465749"/>
            <a:ext cx="2508417" cy="136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10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8608906" y="3286913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43" name="TextBox 11">
            <a:extLst>
              <a:ext uri="{FF2B5EF4-FFF2-40B4-BE49-F238E27FC236}">
                <a16:creationId xmlns:a16="http://schemas.microsoft.com/office/drawing/2014/main" id="{DC736EB1-D0E6-4220-9FBC-CD2B22179D40}"/>
              </a:ext>
            </a:extLst>
          </p:cNvPr>
          <p:cNvSpPr txBox="1"/>
          <p:nvPr/>
        </p:nvSpPr>
        <p:spPr>
          <a:xfrm>
            <a:off x="6409766" y="1072284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cxnSp>
        <p:nvCxnSpPr>
          <p:cNvPr id="44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>
            <a:off x="6364705" y="1526507"/>
            <a:ext cx="1479884" cy="2213810"/>
          </a:xfrm>
          <a:prstGeom prst="straightConnector1">
            <a:avLst/>
          </a:prstGeom>
          <a:ln w="3175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グループ化 28">
            <a:extLst>
              <a:ext uri="{FF2B5EF4-FFF2-40B4-BE49-F238E27FC236}">
                <a16:creationId xmlns:a16="http://schemas.microsoft.com/office/drawing/2014/main" id="{E32CE1FA-04F5-41DD-B964-4900E2E431F8}"/>
              </a:ext>
            </a:extLst>
          </p:cNvPr>
          <p:cNvGrpSpPr/>
          <p:nvPr/>
        </p:nvGrpSpPr>
        <p:grpSpPr>
          <a:xfrm>
            <a:off x="5673501" y="-458703"/>
            <a:ext cx="1677793" cy="6121972"/>
            <a:chOff x="4656101" y="1633380"/>
            <a:chExt cx="1141017" cy="3355870"/>
          </a:xfrm>
        </p:grpSpPr>
        <p:sp>
          <p:nvSpPr>
            <p:cNvPr id="46" name="円弧 5">
              <a:extLst>
                <a:ext uri="{FF2B5EF4-FFF2-40B4-BE49-F238E27FC236}">
                  <a16:creationId xmlns:a16="http://schemas.microsoft.com/office/drawing/2014/main" id="{9F873EA3-0B08-4E7E-B353-DD9A19071E15}"/>
                </a:ext>
              </a:extLst>
            </p:cNvPr>
            <p:cNvSpPr/>
            <p:nvPr/>
          </p:nvSpPr>
          <p:spPr>
            <a:xfrm rot="16200000">
              <a:off x="4390008" y="3582140"/>
              <a:ext cx="1677879" cy="1136341"/>
            </a:xfrm>
            <a:prstGeom prst="arc">
              <a:avLst>
                <a:gd name="adj1" fmla="val 17725609"/>
                <a:gd name="adj2" fmla="val 0"/>
              </a:avLst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円弧 27">
              <a:extLst>
                <a:ext uri="{FF2B5EF4-FFF2-40B4-BE49-F238E27FC236}">
                  <a16:creationId xmlns:a16="http://schemas.microsoft.com/office/drawing/2014/main" id="{1DB9BA76-1B7C-406E-BBB2-348E371A18DE}"/>
                </a:ext>
              </a:extLst>
            </p:cNvPr>
            <p:cNvSpPr/>
            <p:nvPr/>
          </p:nvSpPr>
          <p:spPr>
            <a:xfrm rot="5400000">
              <a:off x="4385332" y="1904149"/>
              <a:ext cx="1677879" cy="1136341"/>
            </a:xfrm>
            <a:prstGeom prst="arc">
              <a:avLst>
                <a:gd name="adj1" fmla="val 17725609"/>
                <a:gd name="adj2" fmla="val 0"/>
              </a:avLst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411452" y="1297906"/>
                <a:ext cx="1023229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1452" y="1297906"/>
                <a:ext cx="1023229" cy="251800"/>
              </a:xfrm>
              <a:prstGeom prst="rect">
                <a:avLst/>
              </a:prstGeom>
              <a:blipFill>
                <a:blip r:embed="rId5"/>
                <a:stretch>
                  <a:fillRect l="-4167" t="-2439" r="-3571" b="-243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7575884" y="3002379"/>
                <a:ext cx="104836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16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5884" y="3002379"/>
                <a:ext cx="1048364" cy="246221"/>
              </a:xfrm>
              <a:prstGeom prst="rect">
                <a:avLst/>
              </a:prstGeom>
              <a:blipFill>
                <a:blip r:embed="rId6"/>
                <a:stretch>
                  <a:fillRect l="-4070" r="-3488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6651959" y="2926179"/>
                <a:ext cx="18915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1959" y="2926179"/>
                <a:ext cx="189154" cy="246221"/>
              </a:xfrm>
              <a:prstGeom prst="rect">
                <a:avLst/>
              </a:prstGeom>
              <a:blipFill>
                <a:blip r:embed="rId7"/>
                <a:stretch>
                  <a:fillRect l="-22581" r="-19355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762500" y="4814887"/>
                <a:ext cx="100751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2500" y="4814887"/>
                <a:ext cx="1007519" cy="246221"/>
              </a:xfrm>
              <a:prstGeom prst="rect">
                <a:avLst/>
              </a:prstGeom>
              <a:blipFill>
                <a:blip r:embed="rId8"/>
                <a:stretch>
                  <a:fillRect l="-4819" r="-3614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905625" y="4805362"/>
                <a:ext cx="102124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=5−2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5625" y="4805362"/>
                <a:ext cx="1021242" cy="246221"/>
              </a:xfrm>
              <a:prstGeom prst="rect">
                <a:avLst/>
              </a:prstGeom>
              <a:blipFill>
                <a:blip r:embed="rId9"/>
                <a:stretch>
                  <a:fillRect l="-4192" r="-3593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752975" y="5319712"/>
                <a:ext cx="107984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(1)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2975" y="5319712"/>
                <a:ext cx="1079847" cy="246221"/>
              </a:xfrm>
              <a:prstGeom prst="rect">
                <a:avLst/>
              </a:prstGeom>
              <a:blipFill>
                <a:blip r:embed="rId10"/>
                <a:stretch>
                  <a:fillRect l="-3955" t="-2500" r="-3390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905625" y="5310187"/>
                <a:ext cx="118974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=5−2(1)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5625" y="5310187"/>
                <a:ext cx="1189749" cy="246221"/>
              </a:xfrm>
              <a:prstGeom prst="rect">
                <a:avLst/>
              </a:prstGeom>
              <a:blipFill>
                <a:blip r:embed="rId11"/>
                <a:stretch>
                  <a:fillRect l="-3590" r="-5641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752975" y="5815012"/>
                <a:ext cx="54713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2975" y="5815012"/>
                <a:ext cx="547137" cy="246221"/>
              </a:xfrm>
              <a:prstGeom prst="rect">
                <a:avLst/>
              </a:prstGeom>
              <a:blipFill>
                <a:blip r:embed="rId12"/>
                <a:stretch>
                  <a:fillRect l="-8989" r="-7865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915150" y="5805487"/>
                <a:ext cx="54713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5150" y="5805487"/>
                <a:ext cx="547137" cy="246221"/>
              </a:xfrm>
              <a:prstGeom prst="rect">
                <a:avLst/>
              </a:prstGeom>
              <a:blipFill>
                <a:blip r:embed="rId13"/>
                <a:stretch>
                  <a:fillRect l="-8889" r="-7778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990976" y="4114800"/>
                <a:ext cx="494347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into both equations and show we get 3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in both cases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0976" y="4114800"/>
                <a:ext cx="4943474" cy="523220"/>
              </a:xfrm>
              <a:prstGeom prst="rect">
                <a:avLst/>
              </a:prstGeom>
              <a:blipFill>
                <a:blip r:embed="rId14"/>
                <a:stretch>
                  <a:fillRect t="-2326" r="-617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5730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42" grpId="0"/>
      <p:bldP spid="43" grpId="0"/>
      <p:bldP spid="12" grpId="0"/>
      <p:bldP spid="48" grpId="0"/>
      <p:bldP spid="49" grpId="0"/>
      <p:bldP spid="14" grpId="0"/>
      <p:bldP spid="50" grpId="0"/>
      <p:bldP spid="51" grpId="0"/>
      <p:bldP spid="52" grpId="0"/>
      <p:bldP spid="53" grpId="0"/>
      <p:bldP spid="54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/>
        </p:nvSpPr>
        <p:spPr>
          <a:xfrm>
            <a:off x="6518275" y="2387600"/>
            <a:ext cx="1143000" cy="1076325"/>
          </a:xfrm>
          <a:custGeom>
            <a:avLst/>
            <a:gdLst>
              <a:gd name="connsiteX0" fmla="*/ 0 w 1143000"/>
              <a:gd name="connsiteY0" fmla="*/ 1073150 h 1076325"/>
              <a:gd name="connsiteX1" fmla="*/ 1143000 w 1143000"/>
              <a:gd name="connsiteY1" fmla="*/ 1076325 h 1076325"/>
              <a:gd name="connsiteX2" fmla="*/ 422275 w 1143000"/>
              <a:gd name="connsiteY2" fmla="*/ 0 h 1076325"/>
              <a:gd name="connsiteX3" fmla="*/ 336550 w 1143000"/>
              <a:gd name="connsiteY3" fmla="*/ 69850 h 1076325"/>
              <a:gd name="connsiteX4" fmla="*/ 260350 w 1143000"/>
              <a:gd name="connsiteY4" fmla="*/ 133350 h 1076325"/>
              <a:gd name="connsiteX5" fmla="*/ 158750 w 1143000"/>
              <a:gd name="connsiteY5" fmla="*/ 184150 h 1076325"/>
              <a:gd name="connsiteX6" fmla="*/ 76200 w 1143000"/>
              <a:gd name="connsiteY6" fmla="*/ 206375 h 1076325"/>
              <a:gd name="connsiteX7" fmla="*/ 0 w 1143000"/>
              <a:gd name="connsiteY7" fmla="*/ 209550 h 1076325"/>
              <a:gd name="connsiteX8" fmla="*/ 0 w 1143000"/>
              <a:gd name="connsiteY8" fmla="*/ 1073150 h 1076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3000" h="1076325">
                <a:moveTo>
                  <a:pt x="0" y="1073150"/>
                </a:moveTo>
                <a:lnTo>
                  <a:pt x="1143000" y="1076325"/>
                </a:lnTo>
                <a:lnTo>
                  <a:pt x="422275" y="0"/>
                </a:lnTo>
                <a:lnTo>
                  <a:pt x="336550" y="69850"/>
                </a:lnTo>
                <a:lnTo>
                  <a:pt x="260350" y="133350"/>
                </a:lnTo>
                <a:lnTo>
                  <a:pt x="158750" y="184150"/>
                </a:lnTo>
                <a:lnTo>
                  <a:pt x="76200" y="206375"/>
                </a:lnTo>
                <a:lnTo>
                  <a:pt x="0" y="209550"/>
                </a:lnTo>
                <a:lnTo>
                  <a:pt x="0" y="1073150"/>
                </a:lnTo>
                <a:close/>
              </a:path>
            </a:pathLst>
          </a:custGeom>
          <a:solidFill>
            <a:schemeClr val="accent4">
              <a:lumMod val="7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volume of shapes where part is a cylinder or cone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region R is bounded by the curve with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the line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=5−2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and the x and y axes.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Verify that the coordinates of A are (1,3)</a:t>
                </a: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A solid is created by rotating the region 360˚ about the x-axis. Find the volume of this solid</a:t>
                </a: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1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51557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テキスト ボックス 5">
            <a:extLst>
              <a:ext uri="{FF2B5EF4-FFF2-40B4-BE49-F238E27FC236}">
                <a16:creationId xmlns:a16="http://schemas.microsoft.com/office/drawing/2014/main" id="{F6BEE625-810E-4993-95F0-2FCCD35CD562}"/>
              </a:ext>
            </a:extLst>
          </p:cNvPr>
          <p:cNvSpPr txBox="1"/>
          <p:nvPr/>
        </p:nvSpPr>
        <p:spPr>
          <a:xfrm>
            <a:off x="-1524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9" name="テキスト ボックス 33">
            <a:extLst>
              <a:ext uri="{FF2B5EF4-FFF2-40B4-BE49-F238E27FC236}">
                <a16:creationId xmlns:a16="http://schemas.microsoft.com/office/drawing/2014/main" id="{223B26DC-5E20-4889-B33F-6A52B34B7342}"/>
              </a:ext>
            </a:extLst>
          </p:cNvPr>
          <p:cNvSpPr txBox="1"/>
          <p:nvPr/>
        </p:nvSpPr>
        <p:spPr>
          <a:xfrm>
            <a:off x="75819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40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6522938" y="1367559"/>
            <a:ext cx="1128" cy="239971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 flipV="1">
            <a:off x="6169339" y="3465749"/>
            <a:ext cx="2508417" cy="136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10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8608906" y="3286913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43" name="TextBox 11">
            <a:extLst>
              <a:ext uri="{FF2B5EF4-FFF2-40B4-BE49-F238E27FC236}">
                <a16:creationId xmlns:a16="http://schemas.microsoft.com/office/drawing/2014/main" id="{DC736EB1-D0E6-4220-9FBC-CD2B22179D40}"/>
              </a:ext>
            </a:extLst>
          </p:cNvPr>
          <p:cNvSpPr txBox="1"/>
          <p:nvPr/>
        </p:nvSpPr>
        <p:spPr>
          <a:xfrm>
            <a:off x="6409766" y="1072284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cxnSp>
        <p:nvCxnSpPr>
          <p:cNvPr id="44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>
            <a:off x="6364705" y="1526507"/>
            <a:ext cx="1479884" cy="2213810"/>
          </a:xfrm>
          <a:prstGeom prst="straightConnector1">
            <a:avLst/>
          </a:prstGeom>
          <a:ln w="3175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グループ化 28">
            <a:extLst>
              <a:ext uri="{FF2B5EF4-FFF2-40B4-BE49-F238E27FC236}">
                <a16:creationId xmlns:a16="http://schemas.microsoft.com/office/drawing/2014/main" id="{E32CE1FA-04F5-41DD-B964-4900E2E431F8}"/>
              </a:ext>
            </a:extLst>
          </p:cNvPr>
          <p:cNvGrpSpPr/>
          <p:nvPr/>
        </p:nvGrpSpPr>
        <p:grpSpPr>
          <a:xfrm>
            <a:off x="5673501" y="-458703"/>
            <a:ext cx="1677793" cy="6121972"/>
            <a:chOff x="4656101" y="1633380"/>
            <a:chExt cx="1141017" cy="3355870"/>
          </a:xfrm>
        </p:grpSpPr>
        <p:sp>
          <p:nvSpPr>
            <p:cNvPr id="46" name="円弧 5">
              <a:extLst>
                <a:ext uri="{FF2B5EF4-FFF2-40B4-BE49-F238E27FC236}">
                  <a16:creationId xmlns:a16="http://schemas.microsoft.com/office/drawing/2014/main" id="{9F873EA3-0B08-4E7E-B353-DD9A19071E15}"/>
                </a:ext>
              </a:extLst>
            </p:cNvPr>
            <p:cNvSpPr/>
            <p:nvPr/>
          </p:nvSpPr>
          <p:spPr>
            <a:xfrm rot="16200000">
              <a:off x="4390008" y="3582140"/>
              <a:ext cx="1677879" cy="1136341"/>
            </a:xfrm>
            <a:prstGeom prst="arc">
              <a:avLst>
                <a:gd name="adj1" fmla="val 17725609"/>
                <a:gd name="adj2" fmla="val 0"/>
              </a:avLst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円弧 27">
              <a:extLst>
                <a:ext uri="{FF2B5EF4-FFF2-40B4-BE49-F238E27FC236}">
                  <a16:creationId xmlns:a16="http://schemas.microsoft.com/office/drawing/2014/main" id="{1DB9BA76-1B7C-406E-BBB2-348E371A18DE}"/>
                </a:ext>
              </a:extLst>
            </p:cNvPr>
            <p:cNvSpPr/>
            <p:nvPr/>
          </p:nvSpPr>
          <p:spPr>
            <a:xfrm rot="5400000">
              <a:off x="4385332" y="1904149"/>
              <a:ext cx="1677879" cy="1136341"/>
            </a:xfrm>
            <a:prstGeom prst="arc">
              <a:avLst>
                <a:gd name="adj1" fmla="val 17725609"/>
                <a:gd name="adj2" fmla="val 0"/>
              </a:avLst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411452" y="1297906"/>
                <a:ext cx="1023229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1452" y="1297906"/>
                <a:ext cx="1023229" cy="251800"/>
              </a:xfrm>
              <a:prstGeom prst="rect">
                <a:avLst/>
              </a:prstGeom>
              <a:blipFill>
                <a:blip r:embed="rId5"/>
                <a:stretch>
                  <a:fillRect l="-4167" t="-2439" r="-3571" b="-243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7575884" y="3002379"/>
                <a:ext cx="104836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16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5884" y="3002379"/>
                <a:ext cx="1048364" cy="246221"/>
              </a:xfrm>
              <a:prstGeom prst="rect">
                <a:avLst/>
              </a:prstGeom>
              <a:blipFill>
                <a:blip r:embed="rId6"/>
                <a:stretch>
                  <a:fillRect l="-4070" r="-3488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6651959" y="2926179"/>
                <a:ext cx="18915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1959" y="2926179"/>
                <a:ext cx="189154" cy="246221"/>
              </a:xfrm>
              <a:prstGeom prst="rect">
                <a:avLst/>
              </a:prstGeom>
              <a:blipFill>
                <a:blip r:embed="rId7"/>
                <a:stretch>
                  <a:fillRect l="-22581" r="-19355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645032" y="2905397"/>
                <a:ext cx="26475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5032" y="2905397"/>
                <a:ext cx="264752" cy="246221"/>
              </a:xfrm>
              <a:prstGeom prst="rect">
                <a:avLst/>
              </a:prstGeom>
              <a:blipFill>
                <a:blip r:embed="rId8"/>
                <a:stretch>
                  <a:fillRect l="-16279" r="-4651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056050" y="2983906"/>
                <a:ext cx="26949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6050" y="2983906"/>
                <a:ext cx="269497" cy="246221"/>
              </a:xfrm>
              <a:prstGeom prst="rect">
                <a:avLst/>
              </a:prstGeom>
              <a:blipFill>
                <a:blip r:embed="rId9"/>
                <a:stretch>
                  <a:fillRect l="-15556" r="-2222" b="-12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H="1" flipV="1">
            <a:off x="6945313" y="2359026"/>
            <a:ext cx="1587" cy="1095374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943725" y="2238375"/>
            <a:ext cx="5549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(1,3)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821191" y="3451027"/>
            <a:ext cx="2558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1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69871" y="1427584"/>
            <a:ext cx="17879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split the area into 2 parts and find both separately…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933825" y="3716888"/>
                <a:ext cx="246753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u="sng" dirty="0">
                    <a:latin typeface="Comic Sans MS" panose="030F0702030302020204" pitchFamily="66" charset="0"/>
                  </a:rPr>
                  <a:t>Volume of revolution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u="sng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u="sng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1400" b="0" i="1" u="sng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GB" sz="1400" u="sng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3825" y="3716888"/>
                <a:ext cx="2467535" cy="307777"/>
              </a:xfrm>
              <a:prstGeom prst="rect">
                <a:avLst/>
              </a:prstGeom>
              <a:blipFill>
                <a:blip r:embed="rId10"/>
                <a:stretch>
                  <a:fillRect l="-741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7335540" y="3451027"/>
            <a:ext cx="532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2.5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4007394" y="4021967"/>
                <a:ext cx="1028167" cy="41896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7394" y="4021967"/>
                <a:ext cx="1028167" cy="418961"/>
              </a:xfrm>
              <a:prstGeom prst="rect">
                <a:avLst/>
              </a:prstGeom>
              <a:blipFill>
                <a:blip r:embed="rId11"/>
                <a:stretch>
                  <a:fillRect l="-21302" t="-185294" r="-47337" b="-27205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3998064" y="4525821"/>
                <a:ext cx="1488292" cy="41485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120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8064" y="4525821"/>
                <a:ext cx="1488292" cy="414857"/>
              </a:xfrm>
              <a:prstGeom prst="rect">
                <a:avLst/>
              </a:prstGeom>
              <a:blipFill>
                <a:blip r:embed="rId12"/>
                <a:stretch>
                  <a:fillRect l="-14754" t="-183824" r="-2049" b="-27352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3982513" y="5014123"/>
                <a:ext cx="1719509" cy="41485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+4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+4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2513" y="5014123"/>
                <a:ext cx="1719509" cy="414857"/>
              </a:xfrm>
              <a:prstGeom prst="rect">
                <a:avLst/>
              </a:prstGeom>
              <a:blipFill>
                <a:blip r:embed="rId13"/>
                <a:stretch>
                  <a:fillRect l="-12411" t="-185294" r="-1773" b="-27205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3957632" y="5530417"/>
                <a:ext cx="1548373" cy="49250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bSup>
                        <m:sSubSupPr>
                          <m:ctrlPr>
                            <a:rPr lang="en-US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20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7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</m:t>
                                  </m:r>
                                </m:den>
                              </m:f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+4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7632" y="5530417"/>
                <a:ext cx="1548373" cy="492507"/>
              </a:xfrm>
              <a:prstGeom prst="rect">
                <a:avLst/>
              </a:prstGeom>
              <a:blipFill>
                <a:blip r:embed="rId14"/>
                <a:stretch>
                  <a:fillRect l="-787" b="-370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3979404" y="6168008"/>
                <a:ext cx="601896" cy="34567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dirty="0" smtClean="0">
                              <a:latin typeface="Cambria Math" panose="02040503050406030204" pitchFamily="18" charset="0"/>
                            </a:rPr>
                            <m:t>36</m:t>
                          </m:r>
                          <m:r>
                            <a:rPr lang="en-US" sz="12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dirty="0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9404" y="6168008"/>
                <a:ext cx="601896" cy="345672"/>
              </a:xfrm>
              <a:prstGeom prst="rect">
                <a:avLst/>
              </a:prstGeom>
              <a:blipFill>
                <a:blip r:embed="rId15"/>
                <a:stretch>
                  <a:fillRect l="-6061" t="-3509" r="-2020" b="-1403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5556669" y="4239491"/>
            <a:ext cx="168721" cy="515506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5288" y="4260275"/>
            <a:ext cx="12542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the equation for 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2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5781805" y="4745182"/>
            <a:ext cx="168721" cy="515506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3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5736778" y="5292436"/>
            <a:ext cx="168721" cy="515506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4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5504714" y="5818909"/>
            <a:ext cx="168721" cy="515506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5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8415" y="4769430"/>
            <a:ext cx="12542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Square the bracket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6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8077" y="5316685"/>
            <a:ext cx="16437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Integrate and use a square bracket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7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8359" y="5853550"/>
            <a:ext cx="28110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 (you need to write the substitution step as well remember!)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98764" y="5791606"/>
                <a:ext cx="2904770" cy="3969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Volume of revolution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36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764" y="5791606"/>
                <a:ext cx="2904770" cy="396968"/>
              </a:xfrm>
              <a:prstGeom prst="rect">
                <a:avLst/>
              </a:prstGeom>
              <a:blipFill>
                <a:blip r:embed="rId16"/>
                <a:stretch>
                  <a:fillRect l="-630" b="-46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4579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28" grpId="0"/>
      <p:bldP spid="32" grpId="0"/>
      <p:bldP spid="6" grpId="0"/>
      <p:bldP spid="34" grpId="0"/>
      <p:bldP spid="7" grpId="0"/>
      <p:bldP spid="8" grpId="0"/>
      <p:bldP spid="36" grpId="0"/>
      <p:bldP spid="37" grpId="0"/>
      <p:bldP spid="38" grpId="0"/>
      <p:bldP spid="55" grpId="0"/>
      <p:bldP spid="56" grpId="0"/>
      <p:bldP spid="57" grpId="0"/>
      <p:bldP spid="60" grpId="0" animBg="1"/>
      <p:bldP spid="61" grpId="0"/>
      <p:bldP spid="62" grpId="0" animBg="1"/>
      <p:bldP spid="63" grpId="0" animBg="1"/>
      <p:bldP spid="64" grpId="0" animBg="1"/>
      <p:bldP spid="65" grpId="0"/>
      <p:bldP spid="66" grpId="0"/>
      <p:bldP spid="67" grpId="0"/>
      <p:bldP spid="6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/>
        </p:nvSpPr>
        <p:spPr>
          <a:xfrm>
            <a:off x="6518275" y="2387600"/>
            <a:ext cx="1143000" cy="1076325"/>
          </a:xfrm>
          <a:custGeom>
            <a:avLst/>
            <a:gdLst>
              <a:gd name="connsiteX0" fmla="*/ 0 w 1143000"/>
              <a:gd name="connsiteY0" fmla="*/ 1073150 h 1076325"/>
              <a:gd name="connsiteX1" fmla="*/ 1143000 w 1143000"/>
              <a:gd name="connsiteY1" fmla="*/ 1076325 h 1076325"/>
              <a:gd name="connsiteX2" fmla="*/ 422275 w 1143000"/>
              <a:gd name="connsiteY2" fmla="*/ 0 h 1076325"/>
              <a:gd name="connsiteX3" fmla="*/ 336550 w 1143000"/>
              <a:gd name="connsiteY3" fmla="*/ 69850 h 1076325"/>
              <a:gd name="connsiteX4" fmla="*/ 260350 w 1143000"/>
              <a:gd name="connsiteY4" fmla="*/ 133350 h 1076325"/>
              <a:gd name="connsiteX5" fmla="*/ 158750 w 1143000"/>
              <a:gd name="connsiteY5" fmla="*/ 184150 h 1076325"/>
              <a:gd name="connsiteX6" fmla="*/ 76200 w 1143000"/>
              <a:gd name="connsiteY6" fmla="*/ 206375 h 1076325"/>
              <a:gd name="connsiteX7" fmla="*/ 0 w 1143000"/>
              <a:gd name="connsiteY7" fmla="*/ 209550 h 1076325"/>
              <a:gd name="connsiteX8" fmla="*/ 0 w 1143000"/>
              <a:gd name="connsiteY8" fmla="*/ 1073150 h 1076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3000" h="1076325">
                <a:moveTo>
                  <a:pt x="0" y="1073150"/>
                </a:moveTo>
                <a:lnTo>
                  <a:pt x="1143000" y="1076325"/>
                </a:lnTo>
                <a:lnTo>
                  <a:pt x="422275" y="0"/>
                </a:lnTo>
                <a:lnTo>
                  <a:pt x="336550" y="69850"/>
                </a:lnTo>
                <a:lnTo>
                  <a:pt x="260350" y="133350"/>
                </a:lnTo>
                <a:lnTo>
                  <a:pt x="158750" y="184150"/>
                </a:lnTo>
                <a:lnTo>
                  <a:pt x="76200" y="206375"/>
                </a:lnTo>
                <a:lnTo>
                  <a:pt x="0" y="209550"/>
                </a:lnTo>
                <a:lnTo>
                  <a:pt x="0" y="1073150"/>
                </a:lnTo>
                <a:close/>
              </a:path>
            </a:pathLst>
          </a:custGeom>
          <a:solidFill>
            <a:schemeClr val="accent4">
              <a:lumMod val="7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645032" y="2905397"/>
                <a:ext cx="26475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5032" y="2905397"/>
                <a:ext cx="264752" cy="246221"/>
              </a:xfrm>
              <a:prstGeom prst="rect">
                <a:avLst/>
              </a:prstGeom>
              <a:blipFill>
                <a:blip r:embed="rId2"/>
                <a:stretch>
                  <a:fillRect l="-16279" r="-4651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volume of shapes where part is a cylinder or cone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region R is bounded by the curve with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the line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=5−2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and the x and y axes.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Verify that the coordinates of A are (1,3)</a:t>
                </a: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A solid is created by rotating the region 360˚ about the x-axis. Find the volume of this solid</a:t>
                </a: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3"/>
                <a:stretch>
                  <a:fillRect t="-766" r="-1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51557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テキスト ボックス 5">
            <a:extLst>
              <a:ext uri="{FF2B5EF4-FFF2-40B4-BE49-F238E27FC236}">
                <a16:creationId xmlns:a16="http://schemas.microsoft.com/office/drawing/2014/main" id="{F6BEE625-810E-4993-95F0-2FCCD35CD562}"/>
              </a:ext>
            </a:extLst>
          </p:cNvPr>
          <p:cNvSpPr txBox="1"/>
          <p:nvPr/>
        </p:nvSpPr>
        <p:spPr>
          <a:xfrm>
            <a:off x="-1524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9" name="テキスト ボックス 33">
            <a:extLst>
              <a:ext uri="{FF2B5EF4-FFF2-40B4-BE49-F238E27FC236}">
                <a16:creationId xmlns:a16="http://schemas.microsoft.com/office/drawing/2014/main" id="{223B26DC-5E20-4889-B33F-6A52B34B7342}"/>
              </a:ext>
            </a:extLst>
          </p:cNvPr>
          <p:cNvSpPr txBox="1"/>
          <p:nvPr/>
        </p:nvSpPr>
        <p:spPr>
          <a:xfrm>
            <a:off x="75819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40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6522938" y="1367559"/>
            <a:ext cx="1128" cy="239971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 flipV="1">
            <a:off x="6169339" y="3465749"/>
            <a:ext cx="2508417" cy="136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10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8608906" y="3286913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43" name="TextBox 11">
            <a:extLst>
              <a:ext uri="{FF2B5EF4-FFF2-40B4-BE49-F238E27FC236}">
                <a16:creationId xmlns:a16="http://schemas.microsoft.com/office/drawing/2014/main" id="{DC736EB1-D0E6-4220-9FBC-CD2B22179D40}"/>
              </a:ext>
            </a:extLst>
          </p:cNvPr>
          <p:cNvSpPr txBox="1"/>
          <p:nvPr/>
        </p:nvSpPr>
        <p:spPr>
          <a:xfrm>
            <a:off x="6409766" y="1072284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cxnSp>
        <p:nvCxnSpPr>
          <p:cNvPr id="44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>
            <a:off x="6364705" y="1526507"/>
            <a:ext cx="1479884" cy="2213810"/>
          </a:xfrm>
          <a:prstGeom prst="straightConnector1">
            <a:avLst/>
          </a:prstGeom>
          <a:ln w="3175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グループ化 28">
            <a:extLst>
              <a:ext uri="{FF2B5EF4-FFF2-40B4-BE49-F238E27FC236}">
                <a16:creationId xmlns:a16="http://schemas.microsoft.com/office/drawing/2014/main" id="{E32CE1FA-04F5-41DD-B964-4900E2E431F8}"/>
              </a:ext>
            </a:extLst>
          </p:cNvPr>
          <p:cNvGrpSpPr/>
          <p:nvPr/>
        </p:nvGrpSpPr>
        <p:grpSpPr>
          <a:xfrm>
            <a:off x="5673501" y="-458703"/>
            <a:ext cx="1677793" cy="6121972"/>
            <a:chOff x="4656101" y="1633380"/>
            <a:chExt cx="1141017" cy="3355870"/>
          </a:xfrm>
        </p:grpSpPr>
        <p:sp>
          <p:nvSpPr>
            <p:cNvPr id="46" name="円弧 5">
              <a:extLst>
                <a:ext uri="{FF2B5EF4-FFF2-40B4-BE49-F238E27FC236}">
                  <a16:creationId xmlns:a16="http://schemas.microsoft.com/office/drawing/2014/main" id="{9F873EA3-0B08-4E7E-B353-DD9A19071E15}"/>
                </a:ext>
              </a:extLst>
            </p:cNvPr>
            <p:cNvSpPr/>
            <p:nvPr/>
          </p:nvSpPr>
          <p:spPr>
            <a:xfrm rot="16200000">
              <a:off x="4390008" y="3582140"/>
              <a:ext cx="1677879" cy="1136341"/>
            </a:xfrm>
            <a:prstGeom prst="arc">
              <a:avLst>
                <a:gd name="adj1" fmla="val 17725609"/>
                <a:gd name="adj2" fmla="val 0"/>
              </a:avLst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円弧 27">
              <a:extLst>
                <a:ext uri="{FF2B5EF4-FFF2-40B4-BE49-F238E27FC236}">
                  <a16:creationId xmlns:a16="http://schemas.microsoft.com/office/drawing/2014/main" id="{1DB9BA76-1B7C-406E-BBB2-348E371A18DE}"/>
                </a:ext>
              </a:extLst>
            </p:cNvPr>
            <p:cNvSpPr/>
            <p:nvPr/>
          </p:nvSpPr>
          <p:spPr>
            <a:xfrm rot="5400000">
              <a:off x="4385332" y="1904149"/>
              <a:ext cx="1677879" cy="1136341"/>
            </a:xfrm>
            <a:prstGeom prst="arc">
              <a:avLst>
                <a:gd name="adj1" fmla="val 17725609"/>
                <a:gd name="adj2" fmla="val 0"/>
              </a:avLst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411452" y="1297906"/>
                <a:ext cx="1023229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1452" y="1297906"/>
                <a:ext cx="1023229" cy="251800"/>
              </a:xfrm>
              <a:prstGeom prst="rect">
                <a:avLst/>
              </a:prstGeom>
              <a:blipFill>
                <a:blip r:embed="rId6"/>
                <a:stretch>
                  <a:fillRect l="-4167" t="-2439" r="-3571" b="-243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7575884" y="3002379"/>
                <a:ext cx="104836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16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5884" y="3002379"/>
                <a:ext cx="1048364" cy="246221"/>
              </a:xfrm>
              <a:prstGeom prst="rect">
                <a:avLst/>
              </a:prstGeom>
              <a:blipFill>
                <a:blip r:embed="rId7"/>
                <a:stretch>
                  <a:fillRect l="-4070" r="-3488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056050" y="2983906"/>
                <a:ext cx="26949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6050" y="2983906"/>
                <a:ext cx="269497" cy="246221"/>
              </a:xfrm>
              <a:prstGeom prst="rect">
                <a:avLst/>
              </a:prstGeom>
              <a:blipFill>
                <a:blip r:embed="rId8"/>
                <a:stretch>
                  <a:fillRect l="-15556" r="-2222" b="-12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H="1" flipV="1">
            <a:off x="6945313" y="2359026"/>
            <a:ext cx="1587" cy="1095374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943725" y="2238375"/>
            <a:ext cx="5549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(1,3)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821191" y="3451027"/>
            <a:ext cx="2558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1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69871" y="1427584"/>
            <a:ext cx="17879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split the area into 2 parts and find both separately…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933825" y="3716888"/>
                <a:ext cx="246753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u="sng" dirty="0">
                    <a:latin typeface="Comic Sans MS" panose="030F0702030302020204" pitchFamily="66" charset="0"/>
                  </a:rPr>
                  <a:t>Volume of revolution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u="sng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u="sng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1400" b="0" i="1" u="sng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400" u="sng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3825" y="3716888"/>
                <a:ext cx="2467535" cy="307777"/>
              </a:xfrm>
              <a:prstGeom prst="rect">
                <a:avLst/>
              </a:prstGeom>
              <a:blipFill>
                <a:blip r:embed="rId9"/>
                <a:stretch>
                  <a:fillRect l="-741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7335540" y="3451027"/>
            <a:ext cx="532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2.5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98764" y="5791606"/>
                <a:ext cx="2904770" cy="3969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Volume of revolution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36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764" y="5791606"/>
                <a:ext cx="2904770" cy="396968"/>
              </a:xfrm>
              <a:prstGeom prst="rect">
                <a:avLst/>
              </a:prstGeom>
              <a:blipFill>
                <a:blip r:embed="rId10"/>
                <a:stretch>
                  <a:fillRect l="-630" b="-46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076210" y="3449782"/>
                <a:ext cx="38343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6210" y="3449782"/>
                <a:ext cx="383438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667501" y="2625437"/>
                <a:ext cx="3609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𝒓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7501" y="2625437"/>
                <a:ext cx="360996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44638" y="4077266"/>
                <a:ext cx="504998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This will be a cone with height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as shown…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4638" y="4077266"/>
                <a:ext cx="5049982" cy="307777"/>
              </a:xfrm>
              <a:prstGeom prst="rect">
                <a:avLst/>
              </a:prstGeom>
              <a:blipFill>
                <a:blip r:embed="rId13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010890" y="4504459"/>
                <a:ext cx="910377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0890" y="4504459"/>
                <a:ext cx="910377" cy="404726"/>
              </a:xfrm>
              <a:prstGeom prst="rect">
                <a:avLst/>
              </a:prstGeom>
              <a:blipFill>
                <a:blip r:embed="rId14"/>
                <a:stretch>
                  <a:fillRect l="-4027" r="-4027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007427" y="5051715"/>
                <a:ext cx="1345688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(1.5)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7427" y="5051715"/>
                <a:ext cx="1345688" cy="404726"/>
              </a:xfrm>
              <a:prstGeom prst="rect">
                <a:avLst/>
              </a:prstGeom>
              <a:blipFill>
                <a:blip r:embed="rId15"/>
                <a:stretch>
                  <a:fillRect l="-2715" t="-1515" r="-4072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014355" y="5609360"/>
                <a:ext cx="601447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4355" y="5609360"/>
                <a:ext cx="601447" cy="403316"/>
              </a:xfrm>
              <a:prstGeom prst="rect">
                <a:avLst/>
              </a:prstGeom>
              <a:blipFill>
                <a:blip r:embed="rId16"/>
                <a:stretch>
                  <a:fillRect l="-6122" r="-3061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88373" y="6207242"/>
                <a:ext cx="2830390" cy="3972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Volume of revolution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373" y="6207242"/>
                <a:ext cx="2830390" cy="397225"/>
              </a:xfrm>
              <a:prstGeom prst="rect">
                <a:avLst/>
              </a:prstGeom>
              <a:blipFill>
                <a:blip r:embed="rId17"/>
                <a:stretch>
                  <a:fillRect l="-647" b="-46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5380024" y="4759036"/>
            <a:ext cx="168721" cy="515506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9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643" y="4779820"/>
            <a:ext cx="12542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the equation for 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9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5376561" y="5316681"/>
            <a:ext cx="168721" cy="515506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0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5180" y="5337465"/>
            <a:ext cx="12542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the equation for 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5226628" y="6083878"/>
                <a:ext cx="2170659" cy="4660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𝑻𝒐𝒕𝒂𝒍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𝑽𝒐𝒍𝒖𝒎𝒆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𝟏𝟑𝟓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𝟏𝟒</m:t>
                          </m:r>
                        </m:den>
                      </m:f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6628" y="6083878"/>
                <a:ext cx="2170659" cy="46602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6241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5" grpId="0"/>
      <p:bldP spid="50" grpId="0"/>
      <p:bldP spid="51" grpId="0"/>
      <p:bldP spid="9" grpId="0"/>
      <p:bldP spid="52" grpId="0"/>
      <p:bldP spid="53" grpId="0"/>
      <p:bldP spid="54" grpId="0"/>
      <p:bldP spid="58" grpId="0" animBg="1"/>
      <p:bldP spid="59" grpId="0"/>
      <p:bldP spid="69" grpId="0" animBg="1"/>
      <p:bldP spid="70" grpId="0"/>
      <p:bldP spid="7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19"/>
          <p:cNvSpPr/>
          <p:nvPr/>
        </p:nvSpPr>
        <p:spPr>
          <a:xfrm>
            <a:off x="6877050" y="2143125"/>
            <a:ext cx="676275" cy="926306"/>
          </a:xfrm>
          <a:custGeom>
            <a:avLst/>
            <a:gdLst>
              <a:gd name="connsiteX0" fmla="*/ 676275 w 676275"/>
              <a:gd name="connsiteY0" fmla="*/ 0 h 926306"/>
              <a:gd name="connsiteX1" fmla="*/ 357188 w 676275"/>
              <a:gd name="connsiteY1" fmla="*/ 185738 h 926306"/>
              <a:gd name="connsiteX2" fmla="*/ 195263 w 676275"/>
              <a:gd name="connsiteY2" fmla="*/ 300038 h 926306"/>
              <a:gd name="connsiteX3" fmla="*/ 0 w 676275"/>
              <a:gd name="connsiteY3" fmla="*/ 457200 h 926306"/>
              <a:gd name="connsiteX4" fmla="*/ 100013 w 676275"/>
              <a:gd name="connsiteY4" fmla="*/ 590550 h 926306"/>
              <a:gd name="connsiteX5" fmla="*/ 233363 w 676275"/>
              <a:gd name="connsiteY5" fmla="*/ 716756 h 926306"/>
              <a:gd name="connsiteX6" fmla="*/ 442913 w 676275"/>
              <a:gd name="connsiteY6" fmla="*/ 840581 h 926306"/>
              <a:gd name="connsiteX7" fmla="*/ 664369 w 676275"/>
              <a:gd name="connsiteY7" fmla="*/ 926306 h 926306"/>
              <a:gd name="connsiteX8" fmla="*/ 676275 w 676275"/>
              <a:gd name="connsiteY8" fmla="*/ 0 h 926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76275" h="926306">
                <a:moveTo>
                  <a:pt x="676275" y="0"/>
                </a:moveTo>
                <a:lnTo>
                  <a:pt x="357188" y="185738"/>
                </a:lnTo>
                <a:lnTo>
                  <a:pt x="195263" y="300038"/>
                </a:lnTo>
                <a:lnTo>
                  <a:pt x="0" y="457200"/>
                </a:lnTo>
                <a:lnTo>
                  <a:pt x="100013" y="590550"/>
                </a:lnTo>
                <a:lnTo>
                  <a:pt x="233363" y="716756"/>
                </a:lnTo>
                <a:lnTo>
                  <a:pt x="442913" y="840581"/>
                </a:lnTo>
                <a:lnTo>
                  <a:pt x="664369" y="926306"/>
                </a:lnTo>
                <a:cubicBezTo>
                  <a:pt x="665956" y="619125"/>
                  <a:pt x="667544" y="311944"/>
                  <a:pt x="676275" y="0"/>
                </a:cubicBezTo>
                <a:close/>
              </a:path>
            </a:pathLst>
          </a:custGeom>
          <a:solidFill>
            <a:schemeClr val="accent6">
              <a:lumMod val="7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volume of shapes where part is a cylinder or cone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diagram shows the region R bounded by the curves with equations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the line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The region is rotated through 360˚ about the x-axis. Find the exact volume of the solid generated.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We need to start by finding the point of intersection. This will give us the limits we need…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671" t="-766" r="-23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51557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テキスト ボックス 5">
            <a:extLst>
              <a:ext uri="{FF2B5EF4-FFF2-40B4-BE49-F238E27FC236}">
                <a16:creationId xmlns:a16="http://schemas.microsoft.com/office/drawing/2014/main" id="{F6BEE625-810E-4993-95F0-2FCCD35CD562}"/>
              </a:ext>
            </a:extLst>
          </p:cNvPr>
          <p:cNvSpPr txBox="1"/>
          <p:nvPr/>
        </p:nvSpPr>
        <p:spPr>
          <a:xfrm>
            <a:off x="-1524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9" name="テキスト ボックス 33">
            <a:extLst>
              <a:ext uri="{FF2B5EF4-FFF2-40B4-BE49-F238E27FC236}">
                <a16:creationId xmlns:a16="http://schemas.microsoft.com/office/drawing/2014/main" id="{223B26DC-5E20-4889-B33F-6A52B34B7342}"/>
              </a:ext>
            </a:extLst>
          </p:cNvPr>
          <p:cNvSpPr txBox="1"/>
          <p:nvPr/>
        </p:nvSpPr>
        <p:spPr>
          <a:xfrm>
            <a:off x="75819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9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6470687" y="1280474"/>
            <a:ext cx="1128" cy="239971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 flipV="1">
            <a:off x="6117088" y="3378664"/>
            <a:ext cx="2508417" cy="136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8556655" y="3199828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C736EB1-D0E6-4220-9FBC-CD2B22179D40}"/>
              </a:ext>
            </a:extLst>
          </p:cNvPr>
          <p:cNvSpPr txBox="1"/>
          <p:nvPr/>
        </p:nvSpPr>
        <p:spPr>
          <a:xfrm>
            <a:off x="6357515" y="985199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sp>
        <p:nvSpPr>
          <p:cNvPr id="6" name="Freeform 5"/>
          <p:cNvSpPr/>
          <p:nvPr/>
        </p:nvSpPr>
        <p:spPr>
          <a:xfrm>
            <a:off x="6618514" y="1306286"/>
            <a:ext cx="2246811" cy="1924594"/>
          </a:xfrm>
          <a:custGeom>
            <a:avLst/>
            <a:gdLst>
              <a:gd name="connsiteX0" fmla="*/ 0 w 2246811"/>
              <a:gd name="connsiteY0" fmla="*/ 0 h 1924594"/>
              <a:gd name="connsiteX1" fmla="*/ 452846 w 2246811"/>
              <a:gd name="connsiteY1" fmla="*/ 1524000 h 1924594"/>
              <a:gd name="connsiteX2" fmla="*/ 2246811 w 2246811"/>
              <a:gd name="connsiteY2" fmla="*/ 1924594 h 1924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46811" h="1924594">
                <a:moveTo>
                  <a:pt x="0" y="0"/>
                </a:moveTo>
                <a:cubicBezTo>
                  <a:pt x="39189" y="601617"/>
                  <a:pt x="78378" y="1203234"/>
                  <a:pt x="452846" y="1524000"/>
                </a:cubicBezTo>
                <a:cubicBezTo>
                  <a:pt x="827314" y="1844766"/>
                  <a:pt x="1537062" y="1884680"/>
                  <a:pt x="2246811" y="1924594"/>
                </a:cubicBezTo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212183" y="1415143"/>
                <a:ext cx="691215" cy="2507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2183" y="1415143"/>
                <a:ext cx="691215" cy="250774"/>
              </a:xfrm>
              <a:prstGeom prst="rect">
                <a:avLst/>
              </a:prstGeom>
              <a:blipFill>
                <a:blip r:embed="rId5"/>
                <a:stretch>
                  <a:fillRect l="-7018" r="-3509" b="-243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8338458" y="2708365"/>
                <a:ext cx="679866" cy="4626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6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16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en-GB" sz="16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8458" y="2708365"/>
                <a:ext cx="679866" cy="46269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7539084" y="2133600"/>
            <a:ext cx="11247" cy="1259841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413374" y="3390067"/>
            <a:ext cx="2558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1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5" name="Arc 8">
            <a:extLst>
              <a:ext uri="{FF2B5EF4-FFF2-40B4-BE49-F238E27FC236}">
                <a16:creationId xmlns:a16="http://schemas.microsoft.com/office/drawing/2014/main" id="{A4A9037A-0E7A-4AB0-B300-7B95F029C454}"/>
              </a:ext>
            </a:extLst>
          </p:cNvPr>
          <p:cNvSpPr/>
          <p:nvPr/>
        </p:nvSpPr>
        <p:spPr>
          <a:xfrm flipH="1">
            <a:off x="6467326" y="1265647"/>
            <a:ext cx="11181940" cy="4286249"/>
          </a:xfrm>
          <a:prstGeom prst="arc">
            <a:avLst>
              <a:gd name="adj1" fmla="val 20016464"/>
              <a:gd name="adj2" fmla="val 21568819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179917" y="2483493"/>
                <a:ext cx="18915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9917" y="2483493"/>
                <a:ext cx="189154" cy="246221"/>
              </a:xfrm>
              <a:prstGeom prst="rect">
                <a:avLst/>
              </a:prstGeom>
              <a:blipFill>
                <a:blip r:embed="rId7"/>
                <a:stretch>
                  <a:fillRect l="-25806" r="-1612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136572" y="3078480"/>
                <a:ext cx="793422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6572" y="3078480"/>
                <a:ext cx="793422" cy="46262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241075" y="3766457"/>
                <a:ext cx="643509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1075" y="3766457"/>
                <a:ext cx="643509" cy="46262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905796" y="4380411"/>
                <a:ext cx="1253548" cy="6893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num>
                                    <m:den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5796" y="4380411"/>
                <a:ext cx="1253548" cy="68935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01441" y="5107577"/>
                <a:ext cx="873957" cy="6893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1441" y="5107577"/>
                <a:ext cx="873957" cy="68935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232367" y="5926183"/>
                <a:ext cx="543418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2367" y="5926183"/>
                <a:ext cx="543418" cy="46102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4970721" y="3444042"/>
            <a:ext cx="168721" cy="515506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7089" y="3464826"/>
            <a:ext cx="8660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Multiply by x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6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5323420" y="4023162"/>
            <a:ext cx="154272" cy="644632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 Box 45">
                <a:extLst>
                  <a:ext uri="{FF2B5EF4-FFF2-40B4-BE49-F238E27FC236}">
                    <a16:creationId xmlns:a16="http://schemas.microsoft.com/office/drawing/2014/main" id="{440D02D7-97A1-4EEC-A688-FBC443C4DE3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99787" y="4043946"/>
                <a:ext cx="1384190" cy="5390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Raise each side to the power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7" name="Text Box 45">
                <a:extLst>
                  <a:ext uri="{FF2B5EF4-FFF2-40B4-BE49-F238E27FC236}">
                    <a16:creationId xmlns:a16="http://schemas.microsoft.com/office/drawing/2014/main" id="{440D02D7-97A1-4EEC-A688-FBC443C4DE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99787" y="4043946"/>
                <a:ext cx="1384190" cy="53905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5223271" y="4750327"/>
            <a:ext cx="158625" cy="69252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4992494" y="5477493"/>
            <a:ext cx="158625" cy="69252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3944983" y="4511040"/>
            <a:ext cx="313508" cy="53993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4650376" y="4532811"/>
            <a:ext cx="348343" cy="36140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4619896" y="3753395"/>
            <a:ext cx="300447" cy="38753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4228012" y="3757749"/>
            <a:ext cx="195942" cy="50945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8827" y="4801592"/>
            <a:ext cx="99230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 right side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5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4508" y="5615844"/>
            <a:ext cx="99230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 left side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834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7" grpId="0"/>
      <p:bldP spid="28" grpId="0"/>
      <p:bldP spid="32" grpId="0"/>
      <p:bldP spid="33" grpId="0"/>
      <p:bldP spid="34" grpId="0" animBg="1"/>
      <p:bldP spid="35" grpId="0"/>
      <p:bldP spid="36" grpId="0" animBg="1"/>
      <p:bldP spid="37" grpId="0"/>
      <p:bldP spid="38" grpId="0" animBg="1"/>
      <p:bldP spid="40" grpId="0" animBg="1"/>
      <p:bldP spid="22" grpId="0" animBg="1"/>
      <p:bldP spid="22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/>
      <p:bldP spid="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19"/>
          <p:cNvSpPr/>
          <p:nvPr/>
        </p:nvSpPr>
        <p:spPr>
          <a:xfrm>
            <a:off x="6877050" y="2143125"/>
            <a:ext cx="676275" cy="926306"/>
          </a:xfrm>
          <a:custGeom>
            <a:avLst/>
            <a:gdLst>
              <a:gd name="connsiteX0" fmla="*/ 676275 w 676275"/>
              <a:gd name="connsiteY0" fmla="*/ 0 h 926306"/>
              <a:gd name="connsiteX1" fmla="*/ 357188 w 676275"/>
              <a:gd name="connsiteY1" fmla="*/ 185738 h 926306"/>
              <a:gd name="connsiteX2" fmla="*/ 195263 w 676275"/>
              <a:gd name="connsiteY2" fmla="*/ 300038 h 926306"/>
              <a:gd name="connsiteX3" fmla="*/ 0 w 676275"/>
              <a:gd name="connsiteY3" fmla="*/ 457200 h 926306"/>
              <a:gd name="connsiteX4" fmla="*/ 100013 w 676275"/>
              <a:gd name="connsiteY4" fmla="*/ 590550 h 926306"/>
              <a:gd name="connsiteX5" fmla="*/ 233363 w 676275"/>
              <a:gd name="connsiteY5" fmla="*/ 716756 h 926306"/>
              <a:gd name="connsiteX6" fmla="*/ 442913 w 676275"/>
              <a:gd name="connsiteY6" fmla="*/ 840581 h 926306"/>
              <a:gd name="connsiteX7" fmla="*/ 664369 w 676275"/>
              <a:gd name="connsiteY7" fmla="*/ 926306 h 926306"/>
              <a:gd name="connsiteX8" fmla="*/ 676275 w 676275"/>
              <a:gd name="connsiteY8" fmla="*/ 0 h 926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76275" h="926306">
                <a:moveTo>
                  <a:pt x="676275" y="0"/>
                </a:moveTo>
                <a:lnTo>
                  <a:pt x="357188" y="185738"/>
                </a:lnTo>
                <a:lnTo>
                  <a:pt x="195263" y="300038"/>
                </a:lnTo>
                <a:lnTo>
                  <a:pt x="0" y="457200"/>
                </a:lnTo>
                <a:lnTo>
                  <a:pt x="100013" y="590550"/>
                </a:lnTo>
                <a:lnTo>
                  <a:pt x="233363" y="716756"/>
                </a:lnTo>
                <a:lnTo>
                  <a:pt x="442913" y="840581"/>
                </a:lnTo>
                <a:lnTo>
                  <a:pt x="664369" y="926306"/>
                </a:lnTo>
                <a:cubicBezTo>
                  <a:pt x="665956" y="619125"/>
                  <a:pt x="667544" y="311944"/>
                  <a:pt x="676275" y="0"/>
                </a:cubicBezTo>
                <a:close/>
              </a:path>
            </a:pathLst>
          </a:custGeom>
          <a:solidFill>
            <a:schemeClr val="accent6">
              <a:lumMod val="7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volume of shapes where part is a cylinder or cone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diagram shows the region R bounded by the curves with equations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the line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The region is rotated through 360˚ about the x-axis. Find the exact volume of the solid generated.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671" t="-766" r="-23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51557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テキスト ボックス 5">
            <a:extLst>
              <a:ext uri="{FF2B5EF4-FFF2-40B4-BE49-F238E27FC236}">
                <a16:creationId xmlns:a16="http://schemas.microsoft.com/office/drawing/2014/main" id="{F6BEE625-810E-4993-95F0-2FCCD35CD562}"/>
              </a:ext>
            </a:extLst>
          </p:cNvPr>
          <p:cNvSpPr txBox="1"/>
          <p:nvPr/>
        </p:nvSpPr>
        <p:spPr>
          <a:xfrm>
            <a:off x="-1524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9" name="テキスト ボックス 33">
            <a:extLst>
              <a:ext uri="{FF2B5EF4-FFF2-40B4-BE49-F238E27FC236}">
                <a16:creationId xmlns:a16="http://schemas.microsoft.com/office/drawing/2014/main" id="{223B26DC-5E20-4889-B33F-6A52B34B7342}"/>
              </a:ext>
            </a:extLst>
          </p:cNvPr>
          <p:cNvSpPr txBox="1"/>
          <p:nvPr/>
        </p:nvSpPr>
        <p:spPr>
          <a:xfrm>
            <a:off x="75819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9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6470687" y="1280474"/>
            <a:ext cx="1128" cy="239971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 flipV="1">
            <a:off x="6117088" y="3378664"/>
            <a:ext cx="2508417" cy="136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8556655" y="3199828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C736EB1-D0E6-4220-9FBC-CD2B22179D40}"/>
              </a:ext>
            </a:extLst>
          </p:cNvPr>
          <p:cNvSpPr txBox="1"/>
          <p:nvPr/>
        </p:nvSpPr>
        <p:spPr>
          <a:xfrm>
            <a:off x="6357515" y="985199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sp>
        <p:nvSpPr>
          <p:cNvPr id="6" name="Freeform 5"/>
          <p:cNvSpPr/>
          <p:nvPr/>
        </p:nvSpPr>
        <p:spPr>
          <a:xfrm>
            <a:off x="6618514" y="1306286"/>
            <a:ext cx="2246811" cy="1924594"/>
          </a:xfrm>
          <a:custGeom>
            <a:avLst/>
            <a:gdLst>
              <a:gd name="connsiteX0" fmla="*/ 0 w 2246811"/>
              <a:gd name="connsiteY0" fmla="*/ 0 h 1924594"/>
              <a:gd name="connsiteX1" fmla="*/ 452846 w 2246811"/>
              <a:gd name="connsiteY1" fmla="*/ 1524000 h 1924594"/>
              <a:gd name="connsiteX2" fmla="*/ 2246811 w 2246811"/>
              <a:gd name="connsiteY2" fmla="*/ 1924594 h 1924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46811" h="1924594">
                <a:moveTo>
                  <a:pt x="0" y="0"/>
                </a:moveTo>
                <a:cubicBezTo>
                  <a:pt x="39189" y="601617"/>
                  <a:pt x="78378" y="1203234"/>
                  <a:pt x="452846" y="1524000"/>
                </a:cubicBezTo>
                <a:cubicBezTo>
                  <a:pt x="827314" y="1844766"/>
                  <a:pt x="1537062" y="1884680"/>
                  <a:pt x="2246811" y="1924594"/>
                </a:cubicBezTo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212183" y="1415143"/>
                <a:ext cx="691215" cy="2507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2183" y="1415143"/>
                <a:ext cx="691215" cy="250774"/>
              </a:xfrm>
              <a:prstGeom prst="rect">
                <a:avLst/>
              </a:prstGeom>
              <a:blipFill>
                <a:blip r:embed="rId5"/>
                <a:stretch>
                  <a:fillRect l="-7018" r="-3509" b="-243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8338458" y="2708365"/>
                <a:ext cx="679866" cy="4626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6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16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en-GB" sz="16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8458" y="2708365"/>
                <a:ext cx="679866" cy="46269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7539084" y="2133600"/>
            <a:ext cx="11247" cy="1259841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413374" y="3390067"/>
            <a:ext cx="2558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1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5" name="Arc 8">
            <a:extLst>
              <a:ext uri="{FF2B5EF4-FFF2-40B4-BE49-F238E27FC236}">
                <a16:creationId xmlns:a16="http://schemas.microsoft.com/office/drawing/2014/main" id="{A4A9037A-0E7A-4AB0-B300-7B95F029C454}"/>
              </a:ext>
            </a:extLst>
          </p:cNvPr>
          <p:cNvSpPr/>
          <p:nvPr/>
        </p:nvSpPr>
        <p:spPr>
          <a:xfrm flipH="1">
            <a:off x="6467326" y="1265647"/>
            <a:ext cx="11181940" cy="4286249"/>
          </a:xfrm>
          <a:prstGeom prst="arc">
            <a:avLst>
              <a:gd name="adj1" fmla="val 20016464"/>
              <a:gd name="adj2" fmla="val 21568819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179917" y="2483493"/>
                <a:ext cx="18915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9917" y="2483493"/>
                <a:ext cx="189154" cy="246221"/>
              </a:xfrm>
              <a:prstGeom prst="rect">
                <a:avLst/>
              </a:prstGeom>
              <a:blipFill>
                <a:blip r:embed="rId7"/>
                <a:stretch>
                  <a:fillRect l="-25806" r="-1612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6838608" y="3346525"/>
            <a:ext cx="1021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u="sng" dirty="0">
                <a:latin typeface="Comic Sans MS" panose="030F0702030302020204" pitchFamily="66" charset="0"/>
              </a:rPr>
              <a:t>1</a:t>
            </a:r>
            <a:r>
              <a:rPr lang="en-US" sz="1100" dirty="0">
                <a:latin typeface="Comic Sans MS" panose="030F0702030302020204" pitchFamily="66" charset="0"/>
              </a:rPr>
              <a:t> 4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cxnSp>
        <p:nvCxnSpPr>
          <p:cNvPr id="47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6888480" y="2625635"/>
            <a:ext cx="4354" cy="744582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2454228" y="3901739"/>
            <a:ext cx="11532178" cy="4566697"/>
            <a:chOff x="6269488" y="1137599"/>
            <a:chExt cx="11532178" cy="4566697"/>
          </a:xfrm>
        </p:grpSpPr>
        <p:sp>
          <p:nvSpPr>
            <p:cNvPr id="48" name="Freeform 47"/>
            <p:cNvSpPr/>
            <p:nvPr/>
          </p:nvSpPr>
          <p:spPr>
            <a:xfrm>
              <a:off x="7038976" y="2295525"/>
              <a:ext cx="666749" cy="1240631"/>
            </a:xfrm>
            <a:custGeom>
              <a:avLst/>
              <a:gdLst>
                <a:gd name="connsiteX0" fmla="*/ 676275 w 676275"/>
                <a:gd name="connsiteY0" fmla="*/ 0 h 926306"/>
                <a:gd name="connsiteX1" fmla="*/ 357188 w 676275"/>
                <a:gd name="connsiteY1" fmla="*/ 185738 h 926306"/>
                <a:gd name="connsiteX2" fmla="*/ 195263 w 676275"/>
                <a:gd name="connsiteY2" fmla="*/ 300038 h 926306"/>
                <a:gd name="connsiteX3" fmla="*/ 0 w 676275"/>
                <a:gd name="connsiteY3" fmla="*/ 457200 h 926306"/>
                <a:gd name="connsiteX4" fmla="*/ 100013 w 676275"/>
                <a:gd name="connsiteY4" fmla="*/ 590550 h 926306"/>
                <a:gd name="connsiteX5" fmla="*/ 233363 w 676275"/>
                <a:gd name="connsiteY5" fmla="*/ 716756 h 926306"/>
                <a:gd name="connsiteX6" fmla="*/ 442913 w 676275"/>
                <a:gd name="connsiteY6" fmla="*/ 840581 h 926306"/>
                <a:gd name="connsiteX7" fmla="*/ 664369 w 676275"/>
                <a:gd name="connsiteY7" fmla="*/ 926306 h 926306"/>
                <a:gd name="connsiteX8" fmla="*/ 676275 w 676275"/>
                <a:gd name="connsiteY8" fmla="*/ 0 h 926306"/>
                <a:gd name="connsiteX0" fmla="*/ 676275 w 676275"/>
                <a:gd name="connsiteY0" fmla="*/ 0 h 1231106"/>
                <a:gd name="connsiteX1" fmla="*/ 357188 w 676275"/>
                <a:gd name="connsiteY1" fmla="*/ 185738 h 1231106"/>
                <a:gd name="connsiteX2" fmla="*/ 195263 w 676275"/>
                <a:gd name="connsiteY2" fmla="*/ 300038 h 1231106"/>
                <a:gd name="connsiteX3" fmla="*/ 0 w 676275"/>
                <a:gd name="connsiteY3" fmla="*/ 457200 h 1231106"/>
                <a:gd name="connsiteX4" fmla="*/ 100013 w 676275"/>
                <a:gd name="connsiteY4" fmla="*/ 590550 h 1231106"/>
                <a:gd name="connsiteX5" fmla="*/ 233363 w 676275"/>
                <a:gd name="connsiteY5" fmla="*/ 716756 h 1231106"/>
                <a:gd name="connsiteX6" fmla="*/ 442913 w 676275"/>
                <a:gd name="connsiteY6" fmla="*/ 840581 h 1231106"/>
                <a:gd name="connsiteX7" fmla="*/ 664369 w 676275"/>
                <a:gd name="connsiteY7" fmla="*/ 1231106 h 1231106"/>
                <a:gd name="connsiteX8" fmla="*/ 676275 w 676275"/>
                <a:gd name="connsiteY8" fmla="*/ 0 h 1231106"/>
                <a:gd name="connsiteX0" fmla="*/ 676275 w 676275"/>
                <a:gd name="connsiteY0" fmla="*/ 0 h 1240631"/>
                <a:gd name="connsiteX1" fmla="*/ 357188 w 676275"/>
                <a:gd name="connsiteY1" fmla="*/ 185738 h 1240631"/>
                <a:gd name="connsiteX2" fmla="*/ 195263 w 676275"/>
                <a:gd name="connsiteY2" fmla="*/ 300038 h 1240631"/>
                <a:gd name="connsiteX3" fmla="*/ 0 w 676275"/>
                <a:gd name="connsiteY3" fmla="*/ 457200 h 1240631"/>
                <a:gd name="connsiteX4" fmla="*/ 100013 w 676275"/>
                <a:gd name="connsiteY4" fmla="*/ 590550 h 1240631"/>
                <a:gd name="connsiteX5" fmla="*/ 233363 w 676275"/>
                <a:gd name="connsiteY5" fmla="*/ 716756 h 1240631"/>
                <a:gd name="connsiteX6" fmla="*/ 9526 w 676275"/>
                <a:gd name="connsiteY6" fmla="*/ 1240631 h 1240631"/>
                <a:gd name="connsiteX7" fmla="*/ 664369 w 676275"/>
                <a:gd name="connsiteY7" fmla="*/ 1231106 h 1240631"/>
                <a:gd name="connsiteX8" fmla="*/ 676275 w 676275"/>
                <a:gd name="connsiteY8" fmla="*/ 0 h 1240631"/>
                <a:gd name="connsiteX0" fmla="*/ 676275 w 676275"/>
                <a:gd name="connsiteY0" fmla="*/ 0 h 1240631"/>
                <a:gd name="connsiteX1" fmla="*/ 357188 w 676275"/>
                <a:gd name="connsiteY1" fmla="*/ 185738 h 1240631"/>
                <a:gd name="connsiteX2" fmla="*/ 195263 w 676275"/>
                <a:gd name="connsiteY2" fmla="*/ 300038 h 1240631"/>
                <a:gd name="connsiteX3" fmla="*/ 0 w 676275"/>
                <a:gd name="connsiteY3" fmla="*/ 457200 h 1240631"/>
                <a:gd name="connsiteX4" fmla="*/ 100013 w 676275"/>
                <a:gd name="connsiteY4" fmla="*/ 590550 h 1240631"/>
                <a:gd name="connsiteX5" fmla="*/ 14288 w 676275"/>
                <a:gd name="connsiteY5" fmla="*/ 707231 h 1240631"/>
                <a:gd name="connsiteX6" fmla="*/ 9526 w 676275"/>
                <a:gd name="connsiteY6" fmla="*/ 1240631 h 1240631"/>
                <a:gd name="connsiteX7" fmla="*/ 664369 w 676275"/>
                <a:gd name="connsiteY7" fmla="*/ 1231106 h 1240631"/>
                <a:gd name="connsiteX8" fmla="*/ 676275 w 676275"/>
                <a:gd name="connsiteY8" fmla="*/ 0 h 1240631"/>
                <a:gd name="connsiteX0" fmla="*/ 676275 w 676275"/>
                <a:gd name="connsiteY0" fmla="*/ 0 h 1240631"/>
                <a:gd name="connsiteX1" fmla="*/ 357188 w 676275"/>
                <a:gd name="connsiteY1" fmla="*/ 185738 h 1240631"/>
                <a:gd name="connsiteX2" fmla="*/ 195263 w 676275"/>
                <a:gd name="connsiteY2" fmla="*/ 300038 h 1240631"/>
                <a:gd name="connsiteX3" fmla="*/ 0 w 676275"/>
                <a:gd name="connsiteY3" fmla="*/ 457200 h 1240631"/>
                <a:gd name="connsiteX4" fmla="*/ 14288 w 676275"/>
                <a:gd name="connsiteY4" fmla="*/ 554832 h 1240631"/>
                <a:gd name="connsiteX5" fmla="*/ 14288 w 676275"/>
                <a:gd name="connsiteY5" fmla="*/ 707231 h 1240631"/>
                <a:gd name="connsiteX6" fmla="*/ 9526 w 676275"/>
                <a:gd name="connsiteY6" fmla="*/ 1240631 h 1240631"/>
                <a:gd name="connsiteX7" fmla="*/ 664369 w 676275"/>
                <a:gd name="connsiteY7" fmla="*/ 1231106 h 1240631"/>
                <a:gd name="connsiteX8" fmla="*/ 676275 w 676275"/>
                <a:gd name="connsiteY8" fmla="*/ 0 h 1240631"/>
                <a:gd name="connsiteX0" fmla="*/ 666749 w 666749"/>
                <a:gd name="connsiteY0" fmla="*/ 0 h 1240631"/>
                <a:gd name="connsiteX1" fmla="*/ 347662 w 666749"/>
                <a:gd name="connsiteY1" fmla="*/ 185738 h 1240631"/>
                <a:gd name="connsiteX2" fmla="*/ 185737 w 666749"/>
                <a:gd name="connsiteY2" fmla="*/ 300038 h 1240631"/>
                <a:gd name="connsiteX3" fmla="*/ 9524 w 666749"/>
                <a:gd name="connsiteY3" fmla="*/ 461962 h 1240631"/>
                <a:gd name="connsiteX4" fmla="*/ 4762 w 666749"/>
                <a:gd name="connsiteY4" fmla="*/ 554832 h 1240631"/>
                <a:gd name="connsiteX5" fmla="*/ 4762 w 666749"/>
                <a:gd name="connsiteY5" fmla="*/ 707231 h 1240631"/>
                <a:gd name="connsiteX6" fmla="*/ 0 w 666749"/>
                <a:gd name="connsiteY6" fmla="*/ 1240631 h 1240631"/>
                <a:gd name="connsiteX7" fmla="*/ 654843 w 666749"/>
                <a:gd name="connsiteY7" fmla="*/ 1231106 h 1240631"/>
                <a:gd name="connsiteX8" fmla="*/ 666749 w 666749"/>
                <a:gd name="connsiteY8" fmla="*/ 0 h 1240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66749" h="1240631">
                  <a:moveTo>
                    <a:pt x="666749" y="0"/>
                  </a:moveTo>
                  <a:lnTo>
                    <a:pt x="347662" y="185738"/>
                  </a:lnTo>
                  <a:lnTo>
                    <a:pt x="185737" y="300038"/>
                  </a:lnTo>
                  <a:lnTo>
                    <a:pt x="9524" y="461962"/>
                  </a:lnTo>
                  <a:lnTo>
                    <a:pt x="4762" y="554832"/>
                  </a:lnTo>
                  <a:lnTo>
                    <a:pt x="4762" y="707231"/>
                  </a:lnTo>
                  <a:cubicBezTo>
                    <a:pt x="3175" y="885031"/>
                    <a:pt x="1587" y="1062831"/>
                    <a:pt x="0" y="1240631"/>
                  </a:cubicBezTo>
                  <a:lnTo>
                    <a:pt x="654843" y="1231106"/>
                  </a:lnTo>
                  <a:cubicBezTo>
                    <a:pt x="656430" y="923925"/>
                    <a:pt x="658018" y="311944"/>
                    <a:pt x="666749" y="0"/>
                  </a:cubicBezTo>
                  <a:close/>
                </a:path>
              </a:pathLst>
            </a:custGeom>
            <a:solidFill>
              <a:schemeClr val="accent6">
                <a:lumMod val="75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9" name="Straight Arrow Connector 6">
              <a:extLst>
                <a:ext uri="{FF2B5EF4-FFF2-40B4-BE49-F238E27FC236}">
                  <a16:creationId xmlns:a16="http://schemas.microsoft.com/office/drawing/2014/main" id="{A529B713-1636-47E2-BDD9-6C5012F1E7A3}"/>
                </a:ext>
              </a:extLst>
            </p:cNvPr>
            <p:cNvCxnSpPr/>
            <p:nvPr/>
          </p:nvCxnSpPr>
          <p:spPr>
            <a:xfrm flipV="1">
              <a:off x="6623087" y="1432874"/>
              <a:ext cx="1128" cy="2399717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7">
              <a:extLst>
                <a:ext uri="{FF2B5EF4-FFF2-40B4-BE49-F238E27FC236}">
                  <a16:creationId xmlns:a16="http://schemas.microsoft.com/office/drawing/2014/main" id="{E60F16A4-E42F-448E-9B27-50A92AE2F6A1}"/>
                </a:ext>
              </a:extLst>
            </p:cNvPr>
            <p:cNvCxnSpPr/>
            <p:nvPr/>
          </p:nvCxnSpPr>
          <p:spPr>
            <a:xfrm flipV="1">
              <a:off x="6269488" y="3531064"/>
              <a:ext cx="2508417" cy="1361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ABAFB4D0-B554-46DF-848C-D4EE18DE49C5}"/>
                </a:ext>
              </a:extLst>
            </p:cNvPr>
            <p:cNvSpPr txBox="1"/>
            <p:nvPr/>
          </p:nvSpPr>
          <p:spPr>
            <a:xfrm>
              <a:off x="8709055" y="3352228"/>
              <a:ext cx="30649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>
                  <a:latin typeface="Comic Sans MS" pitchFamily="66" charset="0"/>
                </a:rPr>
                <a:t>x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DC736EB1-D0E6-4220-9FBC-CD2B22179D40}"/>
                </a:ext>
              </a:extLst>
            </p:cNvPr>
            <p:cNvSpPr txBox="1"/>
            <p:nvPr/>
          </p:nvSpPr>
          <p:spPr>
            <a:xfrm>
              <a:off x="6509915" y="1137599"/>
              <a:ext cx="29206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>
                  <a:latin typeface="Comic Sans MS" pitchFamily="66" charset="0"/>
                </a:rPr>
                <a:t>y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TextBox 53"/>
                <p:cNvSpPr txBox="1"/>
                <p:nvPr/>
              </p:nvSpPr>
              <p:spPr>
                <a:xfrm>
                  <a:off x="8364583" y="1567543"/>
                  <a:ext cx="691215" cy="25077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rad>
                      </m:oMath>
                    </m:oMathPara>
                  </a14:m>
                  <a:endParaRPr lang="en-GB" sz="16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4" name="TextBox 5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64583" y="1567543"/>
                  <a:ext cx="691215" cy="250774"/>
                </a:xfrm>
                <a:prstGeom prst="rect">
                  <a:avLst/>
                </a:prstGeom>
                <a:blipFill>
                  <a:blip r:embed="rId8"/>
                  <a:stretch>
                    <a:fillRect l="-7018" r="-3509" b="-2439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6" name="Straight Arrow Connector 6">
              <a:extLst>
                <a:ext uri="{FF2B5EF4-FFF2-40B4-BE49-F238E27FC236}">
                  <a16:creationId xmlns:a16="http://schemas.microsoft.com/office/drawing/2014/main" id="{A529B713-1636-47E2-BDD9-6C5012F1E7A3}"/>
                </a:ext>
              </a:extLst>
            </p:cNvPr>
            <p:cNvCxnSpPr/>
            <p:nvPr/>
          </p:nvCxnSpPr>
          <p:spPr>
            <a:xfrm flipV="1">
              <a:off x="7691484" y="2286000"/>
              <a:ext cx="11247" cy="1259841"/>
            </a:xfrm>
            <a:prstGeom prst="straightConnector1">
              <a:avLst/>
            </a:prstGeom>
            <a:ln w="15875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7565774" y="3542467"/>
              <a:ext cx="2558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Comic Sans MS" panose="030F0702030302020204" pitchFamily="66" charset="0"/>
                </a:rPr>
                <a:t>1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p:sp>
          <p:nvSpPr>
            <p:cNvPr id="58" name="Arc 8">
              <a:extLst>
                <a:ext uri="{FF2B5EF4-FFF2-40B4-BE49-F238E27FC236}">
                  <a16:creationId xmlns:a16="http://schemas.microsoft.com/office/drawing/2014/main" id="{A4A9037A-0E7A-4AB0-B300-7B95F029C454}"/>
                </a:ext>
              </a:extLst>
            </p:cNvPr>
            <p:cNvSpPr/>
            <p:nvPr/>
          </p:nvSpPr>
          <p:spPr>
            <a:xfrm flipH="1">
              <a:off x="6619726" y="1418047"/>
              <a:ext cx="11181940" cy="4286249"/>
            </a:xfrm>
            <a:prstGeom prst="arc">
              <a:avLst>
                <a:gd name="adj1" fmla="val 20016464"/>
                <a:gd name="adj2" fmla="val 21568819"/>
              </a:avLst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TextBox 58"/>
                <p:cNvSpPr txBox="1"/>
                <p:nvPr/>
              </p:nvSpPr>
              <p:spPr>
                <a:xfrm>
                  <a:off x="7303742" y="2902593"/>
                  <a:ext cx="264752" cy="24622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9" name="TextBox 5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03742" y="2902593"/>
                  <a:ext cx="264752" cy="246221"/>
                </a:xfrm>
                <a:prstGeom prst="rect">
                  <a:avLst/>
                </a:prstGeom>
                <a:blipFill>
                  <a:blip r:embed="rId9"/>
                  <a:stretch>
                    <a:fillRect l="-15909" r="-2273" b="-150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0" name="TextBox 59"/>
            <p:cNvSpPr txBox="1"/>
            <p:nvPr/>
          </p:nvSpPr>
          <p:spPr>
            <a:xfrm>
              <a:off x="6991008" y="3498925"/>
              <a:ext cx="102123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u="sng" dirty="0">
                  <a:latin typeface="Comic Sans MS" panose="030F0702030302020204" pitchFamily="66" charset="0"/>
                </a:rPr>
                <a:t>1</a:t>
              </a:r>
              <a:r>
                <a:rPr lang="en-US" sz="1100" dirty="0">
                  <a:latin typeface="Comic Sans MS" panose="030F0702030302020204" pitchFamily="66" charset="0"/>
                </a:rPr>
                <a:t> 4</a:t>
              </a:r>
              <a:endParaRPr lang="en-GB" sz="1100" dirty="0">
                <a:latin typeface="Comic Sans MS" panose="030F0702030302020204" pitchFamily="66" charset="0"/>
              </a:endParaRPr>
            </a:p>
          </p:txBody>
        </p:sp>
        <p:cxnSp>
          <p:nvCxnSpPr>
            <p:cNvPr id="61" name="Straight Arrow Connector 6">
              <a:extLst>
                <a:ext uri="{FF2B5EF4-FFF2-40B4-BE49-F238E27FC236}">
                  <a16:creationId xmlns:a16="http://schemas.microsoft.com/office/drawing/2014/main" id="{A529B713-1636-47E2-BDD9-6C5012F1E7A3}"/>
                </a:ext>
              </a:extLst>
            </p:cNvPr>
            <p:cNvCxnSpPr/>
            <p:nvPr/>
          </p:nvCxnSpPr>
          <p:spPr>
            <a:xfrm flipV="1">
              <a:off x="7040880" y="2778035"/>
              <a:ext cx="4354" cy="744582"/>
            </a:xfrm>
            <a:prstGeom prst="straightConnector1">
              <a:avLst/>
            </a:prstGeom>
            <a:ln w="15875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/>
          <p:cNvGrpSpPr/>
          <p:nvPr/>
        </p:nvGrpSpPr>
        <p:grpSpPr>
          <a:xfrm>
            <a:off x="6028804" y="3904012"/>
            <a:ext cx="2901236" cy="2792213"/>
            <a:chOff x="6269488" y="1137599"/>
            <a:chExt cx="2901236" cy="2792213"/>
          </a:xfrm>
        </p:grpSpPr>
        <p:sp>
          <p:nvSpPr>
            <p:cNvPr id="63" name="Freeform 62"/>
            <p:cNvSpPr/>
            <p:nvPr/>
          </p:nvSpPr>
          <p:spPr>
            <a:xfrm>
              <a:off x="7043737" y="2757488"/>
              <a:ext cx="647701" cy="788193"/>
            </a:xfrm>
            <a:custGeom>
              <a:avLst/>
              <a:gdLst>
                <a:gd name="connsiteX0" fmla="*/ 676275 w 676275"/>
                <a:gd name="connsiteY0" fmla="*/ 0 h 926306"/>
                <a:gd name="connsiteX1" fmla="*/ 357188 w 676275"/>
                <a:gd name="connsiteY1" fmla="*/ 185738 h 926306"/>
                <a:gd name="connsiteX2" fmla="*/ 195263 w 676275"/>
                <a:gd name="connsiteY2" fmla="*/ 300038 h 926306"/>
                <a:gd name="connsiteX3" fmla="*/ 0 w 676275"/>
                <a:gd name="connsiteY3" fmla="*/ 457200 h 926306"/>
                <a:gd name="connsiteX4" fmla="*/ 100013 w 676275"/>
                <a:gd name="connsiteY4" fmla="*/ 590550 h 926306"/>
                <a:gd name="connsiteX5" fmla="*/ 233363 w 676275"/>
                <a:gd name="connsiteY5" fmla="*/ 716756 h 926306"/>
                <a:gd name="connsiteX6" fmla="*/ 442913 w 676275"/>
                <a:gd name="connsiteY6" fmla="*/ 840581 h 926306"/>
                <a:gd name="connsiteX7" fmla="*/ 664369 w 676275"/>
                <a:gd name="connsiteY7" fmla="*/ 926306 h 926306"/>
                <a:gd name="connsiteX8" fmla="*/ 676275 w 676275"/>
                <a:gd name="connsiteY8" fmla="*/ 0 h 926306"/>
                <a:gd name="connsiteX0" fmla="*/ 676275 w 676275"/>
                <a:gd name="connsiteY0" fmla="*/ 0 h 1250156"/>
                <a:gd name="connsiteX1" fmla="*/ 357188 w 676275"/>
                <a:gd name="connsiteY1" fmla="*/ 185738 h 1250156"/>
                <a:gd name="connsiteX2" fmla="*/ 195263 w 676275"/>
                <a:gd name="connsiteY2" fmla="*/ 300038 h 1250156"/>
                <a:gd name="connsiteX3" fmla="*/ 0 w 676275"/>
                <a:gd name="connsiteY3" fmla="*/ 457200 h 1250156"/>
                <a:gd name="connsiteX4" fmla="*/ 100013 w 676275"/>
                <a:gd name="connsiteY4" fmla="*/ 590550 h 1250156"/>
                <a:gd name="connsiteX5" fmla="*/ 233363 w 676275"/>
                <a:gd name="connsiteY5" fmla="*/ 716756 h 1250156"/>
                <a:gd name="connsiteX6" fmla="*/ 442913 w 676275"/>
                <a:gd name="connsiteY6" fmla="*/ 840581 h 1250156"/>
                <a:gd name="connsiteX7" fmla="*/ 659607 w 676275"/>
                <a:gd name="connsiteY7" fmla="*/ 1250156 h 1250156"/>
                <a:gd name="connsiteX8" fmla="*/ 676275 w 676275"/>
                <a:gd name="connsiteY8" fmla="*/ 0 h 1250156"/>
                <a:gd name="connsiteX0" fmla="*/ 661988 w 661988"/>
                <a:gd name="connsiteY0" fmla="*/ 738187 h 1064418"/>
                <a:gd name="connsiteX1" fmla="*/ 357188 w 661988"/>
                <a:gd name="connsiteY1" fmla="*/ 0 h 1064418"/>
                <a:gd name="connsiteX2" fmla="*/ 195263 w 661988"/>
                <a:gd name="connsiteY2" fmla="*/ 114300 h 1064418"/>
                <a:gd name="connsiteX3" fmla="*/ 0 w 661988"/>
                <a:gd name="connsiteY3" fmla="*/ 271462 h 1064418"/>
                <a:gd name="connsiteX4" fmla="*/ 100013 w 661988"/>
                <a:gd name="connsiteY4" fmla="*/ 404812 h 1064418"/>
                <a:gd name="connsiteX5" fmla="*/ 233363 w 661988"/>
                <a:gd name="connsiteY5" fmla="*/ 531018 h 1064418"/>
                <a:gd name="connsiteX6" fmla="*/ 442913 w 661988"/>
                <a:gd name="connsiteY6" fmla="*/ 654843 h 1064418"/>
                <a:gd name="connsiteX7" fmla="*/ 659607 w 661988"/>
                <a:gd name="connsiteY7" fmla="*/ 1064418 h 1064418"/>
                <a:gd name="connsiteX8" fmla="*/ 661988 w 661988"/>
                <a:gd name="connsiteY8" fmla="*/ 738187 h 1064418"/>
                <a:gd name="connsiteX0" fmla="*/ 661988 w 661988"/>
                <a:gd name="connsiteY0" fmla="*/ 738187 h 1064418"/>
                <a:gd name="connsiteX1" fmla="*/ 357188 w 661988"/>
                <a:gd name="connsiteY1" fmla="*/ 0 h 1064418"/>
                <a:gd name="connsiteX2" fmla="*/ 195263 w 661988"/>
                <a:gd name="connsiteY2" fmla="*/ 114300 h 1064418"/>
                <a:gd name="connsiteX3" fmla="*/ 0 w 661988"/>
                <a:gd name="connsiteY3" fmla="*/ 271462 h 1064418"/>
                <a:gd name="connsiteX4" fmla="*/ 100013 w 661988"/>
                <a:gd name="connsiteY4" fmla="*/ 404812 h 1064418"/>
                <a:gd name="connsiteX5" fmla="*/ 233363 w 661988"/>
                <a:gd name="connsiteY5" fmla="*/ 531018 h 1064418"/>
                <a:gd name="connsiteX6" fmla="*/ 4763 w 661988"/>
                <a:gd name="connsiteY6" fmla="*/ 1059656 h 1064418"/>
                <a:gd name="connsiteX7" fmla="*/ 659607 w 661988"/>
                <a:gd name="connsiteY7" fmla="*/ 1064418 h 1064418"/>
                <a:gd name="connsiteX8" fmla="*/ 661988 w 661988"/>
                <a:gd name="connsiteY8" fmla="*/ 738187 h 1064418"/>
                <a:gd name="connsiteX0" fmla="*/ 661988 w 661988"/>
                <a:gd name="connsiteY0" fmla="*/ 623887 h 950118"/>
                <a:gd name="connsiteX1" fmla="*/ 438151 w 661988"/>
                <a:gd name="connsiteY1" fmla="*/ 542925 h 950118"/>
                <a:gd name="connsiteX2" fmla="*/ 195263 w 661988"/>
                <a:gd name="connsiteY2" fmla="*/ 0 h 950118"/>
                <a:gd name="connsiteX3" fmla="*/ 0 w 661988"/>
                <a:gd name="connsiteY3" fmla="*/ 157162 h 950118"/>
                <a:gd name="connsiteX4" fmla="*/ 100013 w 661988"/>
                <a:gd name="connsiteY4" fmla="*/ 290512 h 950118"/>
                <a:gd name="connsiteX5" fmla="*/ 233363 w 661988"/>
                <a:gd name="connsiteY5" fmla="*/ 416718 h 950118"/>
                <a:gd name="connsiteX6" fmla="*/ 4763 w 661988"/>
                <a:gd name="connsiteY6" fmla="*/ 945356 h 950118"/>
                <a:gd name="connsiteX7" fmla="*/ 659607 w 661988"/>
                <a:gd name="connsiteY7" fmla="*/ 950118 h 950118"/>
                <a:gd name="connsiteX8" fmla="*/ 661988 w 661988"/>
                <a:gd name="connsiteY8" fmla="*/ 623887 h 950118"/>
                <a:gd name="connsiteX0" fmla="*/ 661988 w 661988"/>
                <a:gd name="connsiteY0" fmla="*/ 623887 h 950118"/>
                <a:gd name="connsiteX1" fmla="*/ 438151 w 661988"/>
                <a:gd name="connsiteY1" fmla="*/ 542925 h 950118"/>
                <a:gd name="connsiteX2" fmla="*/ 195263 w 661988"/>
                <a:gd name="connsiteY2" fmla="*/ 0 h 950118"/>
                <a:gd name="connsiteX3" fmla="*/ 0 w 661988"/>
                <a:gd name="connsiteY3" fmla="*/ 157162 h 950118"/>
                <a:gd name="connsiteX4" fmla="*/ 100013 w 661988"/>
                <a:gd name="connsiteY4" fmla="*/ 290512 h 950118"/>
                <a:gd name="connsiteX5" fmla="*/ 19051 w 661988"/>
                <a:gd name="connsiteY5" fmla="*/ 440531 h 950118"/>
                <a:gd name="connsiteX6" fmla="*/ 4763 w 661988"/>
                <a:gd name="connsiteY6" fmla="*/ 945356 h 950118"/>
                <a:gd name="connsiteX7" fmla="*/ 659607 w 661988"/>
                <a:gd name="connsiteY7" fmla="*/ 950118 h 950118"/>
                <a:gd name="connsiteX8" fmla="*/ 661988 w 661988"/>
                <a:gd name="connsiteY8" fmla="*/ 623887 h 950118"/>
                <a:gd name="connsiteX0" fmla="*/ 661988 w 661988"/>
                <a:gd name="connsiteY0" fmla="*/ 623887 h 950118"/>
                <a:gd name="connsiteX1" fmla="*/ 438151 w 661988"/>
                <a:gd name="connsiteY1" fmla="*/ 542925 h 950118"/>
                <a:gd name="connsiteX2" fmla="*/ 195263 w 661988"/>
                <a:gd name="connsiteY2" fmla="*/ 0 h 950118"/>
                <a:gd name="connsiteX3" fmla="*/ 0 w 661988"/>
                <a:gd name="connsiteY3" fmla="*/ 157162 h 950118"/>
                <a:gd name="connsiteX4" fmla="*/ 100013 w 661988"/>
                <a:gd name="connsiteY4" fmla="*/ 290512 h 950118"/>
                <a:gd name="connsiteX5" fmla="*/ 19051 w 661988"/>
                <a:gd name="connsiteY5" fmla="*/ 440531 h 950118"/>
                <a:gd name="connsiteX6" fmla="*/ 19050 w 661988"/>
                <a:gd name="connsiteY6" fmla="*/ 945356 h 950118"/>
                <a:gd name="connsiteX7" fmla="*/ 659607 w 661988"/>
                <a:gd name="connsiteY7" fmla="*/ 950118 h 950118"/>
                <a:gd name="connsiteX8" fmla="*/ 661988 w 661988"/>
                <a:gd name="connsiteY8" fmla="*/ 623887 h 950118"/>
                <a:gd name="connsiteX0" fmla="*/ 661988 w 661988"/>
                <a:gd name="connsiteY0" fmla="*/ 623887 h 950118"/>
                <a:gd name="connsiteX1" fmla="*/ 438151 w 661988"/>
                <a:gd name="connsiteY1" fmla="*/ 542925 h 950118"/>
                <a:gd name="connsiteX2" fmla="*/ 195263 w 661988"/>
                <a:gd name="connsiteY2" fmla="*/ 0 h 950118"/>
                <a:gd name="connsiteX3" fmla="*/ 0 w 661988"/>
                <a:gd name="connsiteY3" fmla="*/ 157162 h 950118"/>
                <a:gd name="connsiteX4" fmla="*/ 14288 w 661988"/>
                <a:gd name="connsiteY4" fmla="*/ 300037 h 950118"/>
                <a:gd name="connsiteX5" fmla="*/ 19051 w 661988"/>
                <a:gd name="connsiteY5" fmla="*/ 440531 h 950118"/>
                <a:gd name="connsiteX6" fmla="*/ 19050 w 661988"/>
                <a:gd name="connsiteY6" fmla="*/ 945356 h 950118"/>
                <a:gd name="connsiteX7" fmla="*/ 659607 w 661988"/>
                <a:gd name="connsiteY7" fmla="*/ 950118 h 950118"/>
                <a:gd name="connsiteX8" fmla="*/ 661988 w 661988"/>
                <a:gd name="connsiteY8" fmla="*/ 623887 h 950118"/>
                <a:gd name="connsiteX0" fmla="*/ 647701 w 647701"/>
                <a:gd name="connsiteY0" fmla="*/ 623887 h 950118"/>
                <a:gd name="connsiteX1" fmla="*/ 423864 w 647701"/>
                <a:gd name="connsiteY1" fmla="*/ 542925 h 950118"/>
                <a:gd name="connsiteX2" fmla="*/ 180976 w 647701"/>
                <a:gd name="connsiteY2" fmla="*/ 0 h 950118"/>
                <a:gd name="connsiteX3" fmla="*/ 0 w 647701"/>
                <a:gd name="connsiteY3" fmla="*/ 161925 h 950118"/>
                <a:gd name="connsiteX4" fmla="*/ 1 w 647701"/>
                <a:gd name="connsiteY4" fmla="*/ 300037 h 950118"/>
                <a:gd name="connsiteX5" fmla="*/ 4764 w 647701"/>
                <a:gd name="connsiteY5" fmla="*/ 440531 h 950118"/>
                <a:gd name="connsiteX6" fmla="*/ 4763 w 647701"/>
                <a:gd name="connsiteY6" fmla="*/ 945356 h 950118"/>
                <a:gd name="connsiteX7" fmla="*/ 645320 w 647701"/>
                <a:gd name="connsiteY7" fmla="*/ 950118 h 950118"/>
                <a:gd name="connsiteX8" fmla="*/ 647701 w 647701"/>
                <a:gd name="connsiteY8" fmla="*/ 623887 h 950118"/>
                <a:gd name="connsiteX0" fmla="*/ 647701 w 647701"/>
                <a:gd name="connsiteY0" fmla="*/ 461962 h 788193"/>
                <a:gd name="connsiteX1" fmla="*/ 423864 w 647701"/>
                <a:gd name="connsiteY1" fmla="*/ 381000 h 788193"/>
                <a:gd name="connsiteX2" fmla="*/ 171451 w 647701"/>
                <a:gd name="connsiteY2" fmla="*/ 223838 h 788193"/>
                <a:gd name="connsiteX3" fmla="*/ 0 w 647701"/>
                <a:gd name="connsiteY3" fmla="*/ 0 h 788193"/>
                <a:gd name="connsiteX4" fmla="*/ 1 w 647701"/>
                <a:gd name="connsiteY4" fmla="*/ 138112 h 788193"/>
                <a:gd name="connsiteX5" fmla="*/ 4764 w 647701"/>
                <a:gd name="connsiteY5" fmla="*/ 278606 h 788193"/>
                <a:gd name="connsiteX6" fmla="*/ 4763 w 647701"/>
                <a:gd name="connsiteY6" fmla="*/ 783431 h 788193"/>
                <a:gd name="connsiteX7" fmla="*/ 645320 w 647701"/>
                <a:gd name="connsiteY7" fmla="*/ 788193 h 788193"/>
                <a:gd name="connsiteX8" fmla="*/ 647701 w 647701"/>
                <a:gd name="connsiteY8" fmla="*/ 461962 h 788193"/>
                <a:gd name="connsiteX0" fmla="*/ 647701 w 647701"/>
                <a:gd name="connsiteY0" fmla="*/ 461962 h 788193"/>
                <a:gd name="connsiteX1" fmla="*/ 423864 w 647701"/>
                <a:gd name="connsiteY1" fmla="*/ 381000 h 788193"/>
                <a:gd name="connsiteX2" fmla="*/ 171451 w 647701"/>
                <a:gd name="connsiteY2" fmla="*/ 223838 h 788193"/>
                <a:gd name="connsiteX3" fmla="*/ 0 w 647701"/>
                <a:gd name="connsiteY3" fmla="*/ 0 h 788193"/>
                <a:gd name="connsiteX4" fmla="*/ 1 w 647701"/>
                <a:gd name="connsiteY4" fmla="*/ 138112 h 788193"/>
                <a:gd name="connsiteX5" fmla="*/ 4764 w 647701"/>
                <a:gd name="connsiteY5" fmla="*/ 278606 h 788193"/>
                <a:gd name="connsiteX6" fmla="*/ 4763 w 647701"/>
                <a:gd name="connsiteY6" fmla="*/ 783431 h 788193"/>
                <a:gd name="connsiteX7" fmla="*/ 645320 w 647701"/>
                <a:gd name="connsiteY7" fmla="*/ 788193 h 788193"/>
                <a:gd name="connsiteX8" fmla="*/ 647701 w 647701"/>
                <a:gd name="connsiteY8" fmla="*/ 461962 h 788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47701" h="788193">
                  <a:moveTo>
                    <a:pt x="647701" y="461962"/>
                  </a:moveTo>
                  <a:lnTo>
                    <a:pt x="423864" y="381000"/>
                  </a:lnTo>
                  <a:lnTo>
                    <a:pt x="171451" y="223838"/>
                  </a:lnTo>
                  <a:cubicBezTo>
                    <a:pt x="114301" y="163512"/>
                    <a:pt x="57150" y="74613"/>
                    <a:pt x="0" y="0"/>
                  </a:cubicBezTo>
                  <a:cubicBezTo>
                    <a:pt x="0" y="46037"/>
                    <a:pt x="1" y="92075"/>
                    <a:pt x="1" y="138112"/>
                  </a:cubicBezTo>
                  <a:lnTo>
                    <a:pt x="4764" y="278606"/>
                  </a:lnTo>
                  <a:cubicBezTo>
                    <a:pt x="4764" y="446881"/>
                    <a:pt x="4763" y="615156"/>
                    <a:pt x="4763" y="783431"/>
                  </a:cubicBezTo>
                  <a:lnTo>
                    <a:pt x="645320" y="788193"/>
                  </a:lnTo>
                  <a:cubicBezTo>
                    <a:pt x="646907" y="481012"/>
                    <a:pt x="638970" y="773906"/>
                    <a:pt x="647701" y="461962"/>
                  </a:cubicBezTo>
                  <a:close/>
                </a:path>
              </a:pathLst>
            </a:custGeom>
            <a:solidFill>
              <a:schemeClr val="accent6">
                <a:lumMod val="75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4" name="Straight Arrow Connector 6">
              <a:extLst>
                <a:ext uri="{FF2B5EF4-FFF2-40B4-BE49-F238E27FC236}">
                  <a16:creationId xmlns:a16="http://schemas.microsoft.com/office/drawing/2014/main" id="{A529B713-1636-47E2-BDD9-6C5012F1E7A3}"/>
                </a:ext>
              </a:extLst>
            </p:cNvPr>
            <p:cNvCxnSpPr/>
            <p:nvPr/>
          </p:nvCxnSpPr>
          <p:spPr>
            <a:xfrm flipV="1">
              <a:off x="6623087" y="1432874"/>
              <a:ext cx="1128" cy="2399717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7">
              <a:extLst>
                <a:ext uri="{FF2B5EF4-FFF2-40B4-BE49-F238E27FC236}">
                  <a16:creationId xmlns:a16="http://schemas.microsoft.com/office/drawing/2014/main" id="{E60F16A4-E42F-448E-9B27-50A92AE2F6A1}"/>
                </a:ext>
              </a:extLst>
            </p:cNvPr>
            <p:cNvCxnSpPr/>
            <p:nvPr/>
          </p:nvCxnSpPr>
          <p:spPr>
            <a:xfrm flipV="1">
              <a:off x="6269488" y="3531064"/>
              <a:ext cx="2508417" cy="1361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ABAFB4D0-B554-46DF-848C-D4EE18DE49C5}"/>
                </a:ext>
              </a:extLst>
            </p:cNvPr>
            <p:cNvSpPr txBox="1"/>
            <p:nvPr/>
          </p:nvSpPr>
          <p:spPr>
            <a:xfrm>
              <a:off x="8709055" y="3352228"/>
              <a:ext cx="30649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>
                  <a:latin typeface="Comic Sans MS" pitchFamily="66" charset="0"/>
                </a:rPr>
                <a:t>x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DC736EB1-D0E6-4220-9FBC-CD2B22179D40}"/>
                </a:ext>
              </a:extLst>
            </p:cNvPr>
            <p:cNvSpPr txBox="1"/>
            <p:nvPr/>
          </p:nvSpPr>
          <p:spPr>
            <a:xfrm>
              <a:off x="6509915" y="1137599"/>
              <a:ext cx="29206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>
                  <a:latin typeface="Comic Sans MS" pitchFamily="66" charset="0"/>
                </a:rPr>
                <a:t>y</a:t>
              </a:r>
            </a:p>
          </p:txBody>
        </p:sp>
        <p:sp>
          <p:nvSpPr>
            <p:cNvPr id="68" name="Freeform 67"/>
            <p:cNvSpPr/>
            <p:nvPr/>
          </p:nvSpPr>
          <p:spPr>
            <a:xfrm>
              <a:off x="6770914" y="1458686"/>
              <a:ext cx="2246811" cy="1924594"/>
            </a:xfrm>
            <a:custGeom>
              <a:avLst/>
              <a:gdLst>
                <a:gd name="connsiteX0" fmla="*/ 0 w 2246811"/>
                <a:gd name="connsiteY0" fmla="*/ 0 h 1924594"/>
                <a:gd name="connsiteX1" fmla="*/ 452846 w 2246811"/>
                <a:gd name="connsiteY1" fmla="*/ 1524000 h 1924594"/>
                <a:gd name="connsiteX2" fmla="*/ 2246811 w 2246811"/>
                <a:gd name="connsiteY2" fmla="*/ 1924594 h 1924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46811" h="1924594">
                  <a:moveTo>
                    <a:pt x="0" y="0"/>
                  </a:moveTo>
                  <a:cubicBezTo>
                    <a:pt x="39189" y="601617"/>
                    <a:pt x="78378" y="1203234"/>
                    <a:pt x="452846" y="1524000"/>
                  </a:cubicBezTo>
                  <a:cubicBezTo>
                    <a:pt x="827314" y="1844766"/>
                    <a:pt x="1537062" y="1884680"/>
                    <a:pt x="2246811" y="1924594"/>
                  </a:cubicBezTo>
                </a:path>
              </a:pathLst>
            </a:custGeom>
            <a:noFill/>
            <a:ln w="254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0" name="TextBox 69"/>
                <p:cNvSpPr txBox="1"/>
                <p:nvPr/>
              </p:nvSpPr>
              <p:spPr>
                <a:xfrm>
                  <a:off x="8490858" y="2860765"/>
                  <a:ext cx="679866" cy="46269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US" sz="16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16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16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𝟖</m:t>
                            </m:r>
                            <m:r>
                              <a:rPr lang="en-US" sz="1600" b="1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den>
                        </m:f>
                      </m:oMath>
                    </m:oMathPara>
                  </a14:m>
                  <a:endParaRPr lang="en-GB" sz="1600" b="1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70" name="TextBox 6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90858" y="2860765"/>
                  <a:ext cx="679866" cy="462691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1" name="Straight Arrow Connector 6">
              <a:extLst>
                <a:ext uri="{FF2B5EF4-FFF2-40B4-BE49-F238E27FC236}">
                  <a16:creationId xmlns:a16="http://schemas.microsoft.com/office/drawing/2014/main" id="{A529B713-1636-47E2-BDD9-6C5012F1E7A3}"/>
                </a:ext>
              </a:extLst>
            </p:cNvPr>
            <p:cNvCxnSpPr/>
            <p:nvPr/>
          </p:nvCxnSpPr>
          <p:spPr>
            <a:xfrm flipV="1">
              <a:off x="7691484" y="3215287"/>
              <a:ext cx="2513" cy="330555"/>
            </a:xfrm>
            <a:prstGeom prst="straightConnector1">
              <a:avLst/>
            </a:prstGeom>
            <a:ln w="15875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Box 71"/>
            <p:cNvSpPr txBox="1"/>
            <p:nvPr/>
          </p:nvSpPr>
          <p:spPr>
            <a:xfrm>
              <a:off x="7565774" y="3542467"/>
              <a:ext cx="2558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Comic Sans MS" panose="030F0702030302020204" pitchFamily="66" charset="0"/>
                </a:rPr>
                <a:t>1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4" name="TextBox 73"/>
                <p:cNvSpPr txBox="1"/>
                <p:nvPr/>
              </p:nvSpPr>
              <p:spPr>
                <a:xfrm>
                  <a:off x="7260879" y="3164530"/>
                  <a:ext cx="269496" cy="24622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74" name="TextBox 7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60879" y="3164530"/>
                  <a:ext cx="269496" cy="246221"/>
                </a:xfrm>
                <a:prstGeom prst="rect">
                  <a:avLst/>
                </a:prstGeom>
                <a:blipFill>
                  <a:blip r:embed="rId11"/>
                  <a:stretch>
                    <a:fillRect l="-18182" r="-4545" b="-150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5" name="TextBox 74"/>
            <p:cNvSpPr txBox="1"/>
            <p:nvPr/>
          </p:nvSpPr>
          <p:spPr>
            <a:xfrm>
              <a:off x="6991008" y="3498925"/>
              <a:ext cx="102123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u="sng" dirty="0">
                  <a:latin typeface="Comic Sans MS" panose="030F0702030302020204" pitchFamily="66" charset="0"/>
                </a:rPr>
                <a:t>1</a:t>
              </a:r>
              <a:r>
                <a:rPr lang="en-US" sz="1100" dirty="0">
                  <a:latin typeface="Comic Sans MS" panose="030F0702030302020204" pitchFamily="66" charset="0"/>
                </a:rPr>
                <a:t> 4</a:t>
              </a:r>
              <a:endParaRPr lang="en-GB" sz="1100" dirty="0">
                <a:latin typeface="Comic Sans MS" panose="030F0702030302020204" pitchFamily="66" charset="0"/>
              </a:endParaRPr>
            </a:p>
          </p:txBody>
        </p:sp>
        <p:cxnSp>
          <p:nvCxnSpPr>
            <p:cNvPr id="76" name="Straight Arrow Connector 6">
              <a:extLst>
                <a:ext uri="{FF2B5EF4-FFF2-40B4-BE49-F238E27FC236}">
                  <a16:creationId xmlns:a16="http://schemas.microsoft.com/office/drawing/2014/main" id="{A529B713-1636-47E2-BDD9-6C5012F1E7A3}"/>
                </a:ext>
              </a:extLst>
            </p:cNvPr>
            <p:cNvCxnSpPr/>
            <p:nvPr/>
          </p:nvCxnSpPr>
          <p:spPr>
            <a:xfrm flipV="1">
              <a:off x="7040880" y="2778035"/>
              <a:ext cx="4354" cy="744582"/>
            </a:xfrm>
            <a:prstGeom prst="straightConnector1">
              <a:avLst/>
            </a:prstGeom>
            <a:ln w="15875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3889231" y="1498600"/>
            <a:ext cx="213056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volume will be the volume for the part under the red line, subtract the volume for the part under the blue line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095731" y="5054600"/>
            <a:ext cx="12669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MINUS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558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7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19"/>
          <p:cNvSpPr/>
          <p:nvPr/>
        </p:nvSpPr>
        <p:spPr>
          <a:xfrm>
            <a:off x="6877050" y="2143125"/>
            <a:ext cx="676275" cy="926306"/>
          </a:xfrm>
          <a:custGeom>
            <a:avLst/>
            <a:gdLst>
              <a:gd name="connsiteX0" fmla="*/ 676275 w 676275"/>
              <a:gd name="connsiteY0" fmla="*/ 0 h 926306"/>
              <a:gd name="connsiteX1" fmla="*/ 357188 w 676275"/>
              <a:gd name="connsiteY1" fmla="*/ 185738 h 926306"/>
              <a:gd name="connsiteX2" fmla="*/ 195263 w 676275"/>
              <a:gd name="connsiteY2" fmla="*/ 300038 h 926306"/>
              <a:gd name="connsiteX3" fmla="*/ 0 w 676275"/>
              <a:gd name="connsiteY3" fmla="*/ 457200 h 926306"/>
              <a:gd name="connsiteX4" fmla="*/ 100013 w 676275"/>
              <a:gd name="connsiteY4" fmla="*/ 590550 h 926306"/>
              <a:gd name="connsiteX5" fmla="*/ 233363 w 676275"/>
              <a:gd name="connsiteY5" fmla="*/ 716756 h 926306"/>
              <a:gd name="connsiteX6" fmla="*/ 442913 w 676275"/>
              <a:gd name="connsiteY6" fmla="*/ 840581 h 926306"/>
              <a:gd name="connsiteX7" fmla="*/ 664369 w 676275"/>
              <a:gd name="connsiteY7" fmla="*/ 926306 h 926306"/>
              <a:gd name="connsiteX8" fmla="*/ 676275 w 676275"/>
              <a:gd name="connsiteY8" fmla="*/ 0 h 926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76275" h="926306">
                <a:moveTo>
                  <a:pt x="676275" y="0"/>
                </a:moveTo>
                <a:lnTo>
                  <a:pt x="357188" y="185738"/>
                </a:lnTo>
                <a:lnTo>
                  <a:pt x="195263" y="300038"/>
                </a:lnTo>
                <a:lnTo>
                  <a:pt x="0" y="457200"/>
                </a:lnTo>
                <a:lnTo>
                  <a:pt x="100013" y="590550"/>
                </a:lnTo>
                <a:lnTo>
                  <a:pt x="233363" y="716756"/>
                </a:lnTo>
                <a:lnTo>
                  <a:pt x="442913" y="840581"/>
                </a:lnTo>
                <a:lnTo>
                  <a:pt x="664369" y="926306"/>
                </a:lnTo>
                <a:cubicBezTo>
                  <a:pt x="665956" y="619125"/>
                  <a:pt x="667544" y="311944"/>
                  <a:pt x="676275" y="0"/>
                </a:cubicBezTo>
                <a:close/>
              </a:path>
            </a:pathLst>
          </a:custGeom>
          <a:solidFill>
            <a:schemeClr val="accent6">
              <a:lumMod val="7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volume of shapes where part is a cylinder or cone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diagram shows the region R bounded by the curves with equations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the line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The region is rotated through 360˚ about the x-axis. Find the exact volume of the solid generated.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u="sng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Because the limits are the same</a:t>
                </a: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we can do the subtraction before any of the integrating!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671" t="-766" r="-23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51557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36819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7344" y="0"/>
                <a:ext cx="1366656" cy="5584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テキスト ボックス 5">
            <a:extLst>
              <a:ext uri="{FF2B5EF4-FFF2-40B4-BE49-F238E27FC236}">
                <a16:creationId xmlns:a16="http://schemas.microsoft.com/office/drawing/2014/main" id="{F6BEE625-810E-4993-95F0-2FCCD35CD562}"/>
              </a:ext>
            </a:extLst>
          </p:cNvPr>
          <p:cNvSpPr txBox="1"/>
          <p:nvPr/>
        </p:nvSpPr>
        <p:spPr>
          <a:xfrm>
            <a:off x="-1524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9" name="テキスト ボックス 33">
            <a:extLst>
              <a:ext uri="{FF2B5EF4-FFF2-40B4-BE49-F238E27FC236}">
                <a16:creationId xmlns:a16="http://schemas.microsoft.com/office/drawing/2014/main" id="{223B26DC-5E20-4889-B33F-6A52B34B7342}"/>
              </a:ext>
            </a:extLst>
          </p:cNvPr>
          <p:cNvSpPr txBox="1"/>
          <p:nvPr/>
        </p:nvSpPr>
        <p:spPr>
          <a:xfrm>
            <a:off x="7581900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9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6470687" y="1280474"/>
            <a:ext cx="1128" cy="239971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 flipV="1">
            <a:off x="6117088" y="3378664"/>
            <a:ext cx="2508417" cy="136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8556655" y="3199828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C736EB1-D0E6-4220-9FBC-CD2B22179D40}"/>
              </a:ext>
            </a:extLst>
          </p:cNvPr>
          <p:cNvSpPr txBox="1"/>
          <p:nvPr/>
        </p:nvSpPr>
        <p:spPr>
          <a:xfrm>
            <a:off x="6357515" y="985199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sp>
        <p:nvSpPr>
          <p:cNvPr id="6" name="Freeform 5"/>
          <p:cNvSpPr/>
          <p:nvPr/>
        </p:nvSpPr>
        <p:spPr>
          <a:xfrm>
            <a:off x="6618514" y="1306286"/>
            <a:ext cx="2246811" cy="1924594"/>
          </a:xfrm>
          <a:custGeom>
            <a:avLst/>
            <a:gdLst>
              <a:gd name="connsiteX0" fmla="*/ 0 w 2246811"/>
              <a:gd name="connsiteY0" fmla="*/ 0 h 1924594"/>
              <a:gd name="connsiteX1" fmla="*/ 452846 w 2246811"/>
              <a:gd name="connsiteY1" fmla="*/ 1524000 h 1924594"/>
              <a:gd name="connsiteX2" fmla="*/ 2246811 w 2246811"/>
              <a:gd name="connsiteY2" fmla="*/ 1924594 h 1924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46811" h="1924594">
                <a:moveTo>
                  <a:pt x="0" y="0"/>
                </a:moveTo>
                <a:cubicBezTo>
                  <a:pt x="39189" y="601617"/>
                  <a:pt x="78378" y="1203234"/>
                  <a:pt x="452846" y="1524000"/>
                </a:cubicBezTo>
                <a:cubicBezTo>
                  <a:pt x="827314" y="1844766"/>
                  <a:pt x="1537062" y="1884680"/>
                  <a:pt x="2246811" y="1924594"/>
                </a:cubicBezTo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212183" y="1415143"/>
                <a:ext cx="691215" cy="2507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2183" y="1415143"/>
                <a:ext cx="691215" cy="250774"/>
              </a:xfrm>
              <a:prstGeom prst="rect">
                <a:avLst/>
              </a:prstGeom>
              <a:blipFill>
                <a:blip r:embed="rId5"/>
                <a:stretch>
                  <a:fillRect l="-7018" r="-3509" b="-243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8338458" y="2708365"/>
                <a:ext cx="679866" cy="4626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6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16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en-GB" sz="16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8458" y="2708365"/>
                <a:ext cx="679866" cy="46269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7539084" y="2133600"/>
            <a:ext cx="11247" cy="1259841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413374" y="3390067"/>
            <a:ext cx="2558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1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5" name="Arc 8">
            <a:extLst>
              <a:ext uri="{FF2B5EF4-FFF2-40B4-BE49-F238E27FC236}">
                <a16:creationId xmlns:a16="http://schemas.microsoft.com/office/drawing/2014/main" id="{A4A9037A-0E7A-4AB0-B300-7B95F029C454}"/>
              </a:ext>
            </a:extLst>
          </p:cNvPr>
          <p:cNvSpPr/>
          <p:nvPr/>
        </p:nvSpPr>
        <p:spPr>
          <a:xfrm flipH="1">
            <a:off x="6467326" y="1265647"/>
            <a:ext cx="11181940" cy="4286249"/>
          </a:xfrm>
          <a:prstGeom prst="arc">
            <a:avLst>
              <a:gd name="adj1" fmla="val 20016464"/>
              <a:gd name="adj2" fmla="val 21568819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179917" y="2483493"/>
                <a:ext cx="18915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9917" y="2483493"/>
                <a:ext cx="189154" cy="246221"/>
              </a:xfrm>
              <a:prstGeom prst="rect">
                <a:avLst/>
              </a:prstGeom>
              <a:blipFill>
                <a:blip r:embed="rId7"/>
                <a:stretch>
                  <a:fillRect l="-25806" r="-1612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6838608" y="3346525"/>
            <a:ext cx="1021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u="sng" dirty="0">
                <a:latin typeface="Comic Sans MS" panose="030F0702030302020204" pitchFamily="66" charset="0"/>
              </a:rPr>
              <a:t>1</a:t>
            </a:r>
            <a:r>
              <a:rPr lang="en-US" sz="1100" dirty="0">
                <a:latin typeface="Comic Sans MS" panose="030F0702030302020204" pitchFamily="66" charset="0"/>
              </a:rPr>
              <a:t> 4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cxnSp>
        <p:nvCxnSpPr>
          <p:cNvPr id="47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6888480" y="2625635"/>
            <a:ext cx="4354" cy="744582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889231" y="1498600"/>
            <a:ext cx="213056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volume will be the volume for the part under the red line, subtract the volume for the part under the blue line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854359" y="4130719"/>
                <a:ext cx="2458302" cy="6935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ad>
                                        <m:radPr>
                                          <m:degHide m:val="on"/>
                                          <m:ctrlP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rad>
                                    </m:e>
                                  </m:d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8</m:t>
                                          </m:r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4359" y="4130719"/>
                <a:ext cx="2458302" cy="69358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3873409" y="3594734"/>
                <a:ext cx="1753365" cy="48866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d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3409" y="3594734"/>
                <a:ext cx="1753365" cy="48866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841297" y="4901427"/>
                <a:ext cx="1967526" cy="5483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64</m:t>
                                      </m:r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1297" y="4901427"/>
                <a:ext cx="1967526" cy="548355"/>
              </a:xfrm>
              <a:prstGeom prst="rect">
                <a:avLst/>
              </a:prstGeom>
              <a:blipFill>
                <a:blip r:embed="rId10"/>
                <a:stretch>
                  <a:fillRect b="-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839750" y="5515382"/>
                <a:ext cx="1583767" cy="5464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bSup>
                        <m:sSub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64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9750" y="5515382"/>
                <a:ext cx="1583767" cy="546432"/>
              </a:xfrm>
              <a:prstGeom prst="rect">
                <a:avLst/>
              </a:prstGeom>
              <a:blipFill>
                <a:blip r:embed="rId11"/>
                <a:stretch>
                  <a:fillRect b="-11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844104" y="6129336"/>
                <a:ext cx="700833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4104" y="6129336"/>
                <a:ext cx="700833" cy="403316"/>
              </a:xfrm>
              <a:prstGeom prst="rect">
                <a:avLst/>
              </a:prstGeom>
              <a:blipFill>
                <a:blip r:embed="rId12"/>
                <a:stretch>
                  <a:fillRect l="-5217" r="-1739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6398926" y="3892731"/>
            <a:ext cx="115086" cy="606748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3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6586" y="3856712"/>
            <a:ext cx="205910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each equation (make sure you put them the correct way)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4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6333612" y="4541520"/>
            <a:ext cx="115086" cy="606748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5806743" y="5164183"/>
            <a:ext cx="115086" cy="606748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5532423" y="5795555"/>
            <a:ext cx="115086" cy="606748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7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9832" y="4718861"/>
            <a:ext cx="205910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Square each function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8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6837" y="5219603"/>
            <a:ext cx="181091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Integrate and use a square bracket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0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1854" y="5868391"/>
            <a:ext cx="242486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limits and subtract (you will need to show this step)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0970" y="5599274"/>
            <a:ext cx="30857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You could also do this by finding the two volumes separately and subtracting – it is up to you which method you are most confident with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439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3" grpId="0"/>
      <p:bldP spid="26" grpId="0"/>
      <p:bldP spid="27" grpId="0"/>
      <p:bldP spid="28" grpId="0"/>
      <p:bldP spid="32" grpId="0" animBg="1"/>
      <p:bldP spid="33" grpId="0"/>
      <p:bldP spid="34" grpId="0" animBg="1"/>
      <p:bldP spid="35" grpId="0" animBg="1"/>
      <p:bldP spid="36" grpId="0" animBg="1"/>
      <p:bldP spid="37" grpId="0"/>
      <p:bldP spid="38" grpId="0"/>
      <p:bldP spid="40" grpId="0"/>
      <p:bldP spid="8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5BF06C2-ACA0-4932-A70F-79231AC054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265AD7A-3ED6-43E7-B9D4-11D69C100C6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904376A-150F-4AF8-AC2A-7D92F3EF9D7B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450</TotalTime>
  <Words>1863</Words>
  <Application>Microsoft Office PowerPoint</Application>
  <PresentationFormat>On-screen Show (4:3)</PresentationFormat>
  <Paragraphs>209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20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Javanese Text</vt:lpstr>
      <vt:lpstr>Segoe UI Black</vt:lpstr>
      <vt:lpstr>Wingdings</vt:lpstr>
      <vt:lpstr>Office テーマ</vt:lpstr>
      <vt:lpstr>PowerPoint Presentation</vt:lpstr>
      <vt:lpstr>Volumes of Revolution</vt:lpstr>
      <vt:lpstr>Volumes of Revolution</vt:lpstr>
      <vt:lpstr>Volumes of Revolution</vt:lpstr>
      <vt:lpstr>Volumes of Revolution</vt:lpstr>
      <vt:lpstr>Volumes of Revolution</vt:lpstr>
      <vt:lpstr>Volumes of Revolution</vt:lpstr>
      <vt:lpstr>Volumes of Revolution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97</cp:revision>
  <dcterms:created xsi:type="dcterms:W3CDTF">2017-08-14T15:35:38Z</dcterms:created>
  <dcterms:modified xsi:type="dcterms:W3CDTF">2021-08-27T06:46:22Z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