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0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1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0.png"/><Relationship Id="rId7" Type="http://schemas.openxmlformats.org/officeDocument/2006/relationships/image" Target="../media/image85.png"/><Relationship Id="rId12" Type="http://schemas.openxmlformats.org/officeDocument/2006/relationships/image" Target="../media/image97.png"/><Relationship Id="rId2" Type="http://schemas.openxmlformats.org/officeDocument/2006/relationships/image" Target="../media/image82.png"/><Relationship Id="rId16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6.png"/><Relationship Id="rId5" Type="http://schemas.openxmlformats.org/officeDocument/2006/relationships/image" Target="../media/image83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81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105.png"/><Relationship Id="rId18" Type="http://schemas.openxmlformats.org/officeDocument/2006/relationships/image" Target="../media/image110.png"/><Relationship Id="rId3" Type="http://schemas.openxmlformats.org/officeDocument/2006/relationships/image" Target="../media/image82.png"/><Relationship Id="rId7" Type="http://schemas.openxmlformats.org/officeDocument/2006/relationships/image" Target="../media/image84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" Type="http://schemas.openxmlformats.org/officeDocument/2006/relationships/image" Target="../media/image93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103.png"/><Relationship Id="rId5" Type="http://schemas.openxmlformats.org/officeDocument/2006/relationships/image" Target="../media/image81.png"/><Relationship Id="rId15" Type="http://schemas.openxmlformats.org/officeDocument/2006/relationships/image" Target="../media/image107.png"/><Relationship Id="rId10" Type="http://schemas.openxmlformats.org/officeDocument/2006/relationships/image" Target="../media/image101.png"/><Relationship Id="rId4" Type="http://schemas.openxmlformats.org/officeDocument/2006/relationships/image" Target="../media/image80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81.png"/><Relationship Id="rId9" Type="http://schemas.openxmlformats.org/officeDocument/2006/relationships/image" Target="../media/image1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25.png"/><Relationship Id="rId5" Type="http://schemas.openxmlformats.org/officeDocument/2006/relationships/image" Target="../media/image112.png"/><Relationship Id="rId10" Type="http://schemas.openxmlformats.org/officeDocument/2006/relationships/image" Target="../media/image124.png"/><Relationship Id="rId4" Type="http://schemas.openxmlformats.org/officeDocument/2006/relationships/image" Target="../media/image81.png"/><Relationship Id="rId9" Type="http://schemas.openxmlformats.org/officeDocument/2006/relationships/image" Target="../media/image1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12" Type="http://schemas.openxmlformats.org/officeDocument/2006/relationships/image" Target="../media/image131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30.png"/><Relationship Id="rId5" Type="http://schemas.openxmlformats.org/officeDocument/2006/relationships/image" Target="../media/image112.png"/><Relationship Id="rId10" Type="http://schemas.openxmlformats.org/officeDocument/2006/relationships/image" Target="../media/image129.png"/><Relationship Id="rId4" Type="http://schemas.openxmlformats.org/officeDocument/2006/relationships/image" Target="../media/image81.png"/><Relationship Id="rId9" Type="http://schemas.openxmlformats.org/officeDocument/2006/relationships/image" Target="../media/image1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3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Triangle 31"/>
          <p:cNvSpPr/>
          <p:nvPr/>
        </p:nvSpPr>
        <p:spPr>
          <a:xfrm>
            <a:off x="7258050" y="4495800"/>
            <a:ext cx="590550" cy="847725"/>
          </a:xfrm>
          <a:prstGeom prst="rtTriangl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529513" y="1676400"/>
            <a:ext cx="619125" cy="857250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part of the solid of revolution is a cylinder or cone, you can use their respective volume formulae: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Cylinder =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Cone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244832" y="1248747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33369" y="2528790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472936" y="2349954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7131660" y="95347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257272" y="4069702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45809" y="5349745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485376" y="5170909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7134770" y="3774427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08455" y="1225013"/>
            <a:ext cx="232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cylinder can be formed by starting with a horizontal line and rotating it about the x-axis (or a vertical line about the y-axis)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27969" y="3973091"/>
            <a:ext cx="2329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cone can be formed by starting with a straight diagonal line and rotating it about one of the x or y axes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radius and height depend on which way it is rotated!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00380" y="1662247"/>
            <a:ext cx="2508417" cy="1361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24751" y="1647826"/>
            <a:ext cx="4762" cy="88582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8143876" y="1647826"/>
            <a:ext cx="4762" cy="88582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7058025" y="4191000"/>
            <a:ext cx="1552575" cy="2266950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58050" y="53625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96175" y="252412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38925" y="480060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47910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58050" y="537210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62925" y="19716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7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7" grpId="0" animBg="1"/>
      <p:bldP spid="7" grpId="0"/>
      <p:bldP spid="8" grpId="0"/>
      <p:bldP spid="17" grpId="0"/>
      <p:bldP spid="18" grpId="0"/>
      <p:bldP spid="19" grpId="0"/>
      <p:bldP spid="33" grpId="0"/>
      <p:bldP spid="33" grpId="1"/>
      <p:bldP spid="34" grpId="0"/>
      <p:bldP spid="35" grpId="0"/>
      <p:bldP spid="35" grpId="1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5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6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2581" r="-1935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62500" y="481488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4814887"/>
                <a:ext cx="1007519" cy="246221"/>
              </a:xfrm>
              <a:prstGeom prst="rect">
                <a:avLst/>
              </a:prstGeom>
              <a:blipFill>
                <a:blip r:embed="rId8"/>
                <a:stretch>
                  <a:fillRect l="-4819" r="-361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05625" y="4805362"/>
                <a:ext cx="10212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25" y="4805362"/>
                <a:ext cx="1021242" cy="246221"/>
              </a:xfrm>
              <a:prstGeom prst="rect">
                <a:avLst/>
              </a:prstGeom>
              <a:blipFill>
                <a:blip r:embed="rId9"/>
                <a:stretch>
                  <a:fillRect l="-4192" r="-3593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52975" y="5319712"/>
                <a:ext cx="10798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5" y="5319712"/>
                <a:ext cx="1079847" cy="246221"/>
              </a:xfrm>
              <a:prstGeom prst="rect">
                <a:avLst/>
              </a:prstGeom>
              <a:blipFill>
                <a:blip r:embed="rId10"/>
                <a:stretch>
                  <a:fillRect l="-3955" t="-2500" r="-339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05625" y="5310187"/>
                <a:ext cx="11897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=5−2(1)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25" y="5310187"/>
                <a:ext cx="1189749" cy="246221"/>
              </a:xfrm>
              <a:prstGeom prst="rect">
                <a:avLst/>
              </a:prstGeom>
              <a:blipFill>
                <a:blip r:embed="rId11"/>
                <a:stretch>
                  <a:fillRect l="-3590" r="-564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52975" y="5815012"/>
                <a:ext cx="5471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5" y="5815012"/>
                <a:ext cx="547137" cy="246221"/>
              </a:xfrm>
              <a:prstGeom prst="rect">
                <a:avLst/>
              </a:prstGeom>
              <a:blipFill>
                <a:blip r:embed="rId12"/>
                <a:stretch>
                  <a:fillRect l="-8989" r="-786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15150" y="5805487"/>
                <a:ext cx="5471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150" y="5805487"/>
                <a:ext cx="547137" cy="246221"/>
              </a:xfrm>
              <a:prstGeom prst="rect">
                <a:avLst/>
              </a:prstGeom>
              <a:blipFill>
                <a:blip r:embed="rId13"/>
                <a:stretch>
                  <a:fillRect l="-8889" r="-777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0976" y="4114800"/>
                <a:ext cx="4943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into both equations and show we get 3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both cases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6" y="4114800"/>
                <a:ext cx="4943474" cy="523220"/>
              </a:xfrm>
              <a:prstGeom prst="rect">
                <a:avLst/>
              </a:prstGeom>
              <a:blipFill>
                <a:blip r:embed="rId14"/>
                <a:stretch>
                  <a:fillRect t="-2326" r="-61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573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2" grpId="0"/>
      <p:bldP spid="43" grpId="0"/>
      <p:bldP spid="12" grpId="0"/>
      <p:bldP spid="48" grpId="0"/>
      <p:bldP spid="49" grpId="0"/>
      <p:bldP spid="14" grpId="0"/>
      <p:bldP spid="50" grpId="0"/>
      <p:bldP spid="51" grpId="0"/>
      <p:bldP spid="52" grpId="0"/>
      <p:bldP spid="53" grpId="0"/>
      <p:bldP spid="54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5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6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2581" r="-1935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blipFill>
                <a:blip r:embed="rId8"/>
                <a:stretch>
                  <a:fillRect l="-16279" r="-465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blipFill>
                <a:blip r:embed="rId9"/>
                <a:stretch>
                  <a:fillRect l="-15556" r="-2222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945313" y="2359026"/>
            <a:ext cx="1587" cy="109537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43725" y="2238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(1,3)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1191" y="345102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871" y="1427584"/>
            <a:ext cx="1787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split the area into 2 parts and find both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blipFill>
                <a:blip r:embed="rId10"/>
                <a:stretch>
                  <a:fillRect l="-74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35540" y="3451027"/>
            <a:ext cx="53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2.5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4007394" y="4021967"/>
                <a:ext cx="1028167" cy="4189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394" y="4021967"/>
                <a:ext cx="1028167" cy="418961"/>
              </a:xfrm>
              <a:prstGeom prst="rect">
                <a:avLst/>
              </a:prstGeom>
              <a:blipFill>
                <a:blip r:embed="rId11"/>
                <a:stretch>
                  <a:fillRect l="-21302" t="-185294" r="-47337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98064" y="4525821"/>
                <a:ext cx="1488292" cy="4148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064" y="4525821"/>
                <a:ext cx="1488292" cy="414857"/>
              </a:xfrm>
              <a:prstGeom prst="rect">
                <a:avLst/>
              </a:prstGeom>
              <a:blipFill>
                <a:blip r:embed="rId12"/>
                <a:stretch>
                  <a:fillRect l="-14754" t="-183824" r="-2049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82513" y="5014123"/>
                <a:ext cx="1719509" cy="4148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513" y="5014123"/>
                <a:ext cx="1719509" cy="414857"/>
              </a:xfrm>
              <a:prstGeom prst="rect">
                <a:avLst/>
              </a:prstGeom>
              <a:blipFill>
                <a:blip r:embed="rId13"/>
                <a:stretch>
                  <a:fillRect l="-12411" t="-185294" r="-1773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57632" y="5530417"/>
                <a:ext cx="1548373" cy="492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632" y="5530417"/>
                <a:ext cx="1548373" cy="492507"/>
              </a:xfrm>
              <a:prstGeom prst="rect">
                <a:avLst/>
              </a:prstGeom>
              <a:blipFill>
                <a:blip r:embed="rId14"/>
                <a:stretch>
                  <a:fillRect l="-787" b="-370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79404" y="6168008"/>
                <a:ext cx="601896" cy="345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404" y="6168008"/>
                <a:ext cx="601896" cy="345672"/>
              </a:xfrm>
              <a:prstGeom prst="rect">
                <a:avLst/>
              </a:prstGeom>
              <a:blipFill>
                <a:blip r:embed="rId15"/>
                <a:stretch>
                  <a:fillRect l="-6061" t="-3509" r="-2020" b="-140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56669" y="4239491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288" y="4260275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781805" y="4745182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736778" y="5292436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04714" y="5818909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415" y="476943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077" y="5316685"/>
            <a:ext cx="1643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359" y="5853550"/>
            <a:ext cx="28110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(you need to write the substitution step as well remember!)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blipFill>
                <a:blip r:embed="rId16"/>
                <a:stretch>
                  <a:fillRect l="-630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5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8" grpId="0"/>
      <p:bldP spid="32" grpId="0"/>
      <p:bldP spid="6" grpId="0"/>
      <p:bldP spid="34" grpId="0"/>
      <p:bldP spid="7" grpId="0"/>
      <p:bldP spid="8" grpId="0"/>
      <p:bldP spid="36" grpId="0"/>
      <p:bldP spid="37" grpId="0"/>
      <p:bldP spid="38" grpId="0"/>
      <p:bldP spid="55" grpId="0"/>
      <p:bldP spid="56" grpId="0"/>
      <p:bldP spid="57" grpId="0"/>
      <p:bldP spid="60" grpId="0" animBg="1"/>
      <p:bldP spid="61" grpId="0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blipFill>
                <a:blip r:embed="rId2"/>
                <a:stretch>
                  <a:fillRect l="-16279" r="-465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6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7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blipFill>
                <a:blip r:embed="rId8"/>
                <a:stretch>
                  <a:fillRect l="-15556" r="-2222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945313" y="2359026"/>
            <a:ext cx="1587" cy="109537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43725" y="2238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(1,3)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1191" y="345102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871" y="1427584"/>
            <a:ext cx="1787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split the area into 2 parts and find both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blipFill>
                <a:blip r:embed="rId9"/>
                <a:stretch>
                  <a:fillRect l="-74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35540" y="3451027"/>
            <a:ext cx="53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2.5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blipFill>
                <a:blip r:embed="rId10"/>
                <a:stretch>
                  <a:fillRect l="-630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76210" y="3449782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210" y="3449782"/>
                <a:ext cx="38343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67501" y="2625437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1" y="2625437"/>
                <a:ext cx="36099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44638" y="4077266"/>
                <a:ext cx="504998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will be a cone with height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as shown…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638" y="4077266"/>
                <a:ext cx="5049982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10890" y="4504459"/>
                <a:ext cx="91037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890" y="4504459"/>
                <a:ext cx="910377" cy="404726"/>
              </a:xfrm>
              <a:prstGeom prst="rect">
                <a:avLst/>
              </a:prstGeom>
              <a:blipFill>
                <a:blip r:embed="rId14"/>
                <a:stretch>
                  <a:fillRect l="-4027" r="-402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07427" y="5051715"/>
                <a:ext cx="134568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27" y="5051715"/>
                <a:ext cx="1345688" cy="404726"/>
              </a:xfrm>
              <a:prstGeom prst="rect">
                <a:avLst/>
              </a:prstGeom>
              <a:blipFill>
                <a:blip r:embed="rId15"/>
                <a:stretch>
                  <a:fillRect l="-2715" t="-1515" r="-407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14355" y="5609360"/>
                <a:ext cx="60144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355" y="5609360"/>
                <a:ext cx="601447" cy="403316"/>
              </a:xfrm>
              <a:prstGeom prst="rect">
                <a:avLst/>
              </a:prstGeom>
              <a:blipFill>
                <a:blip r:embed="rId16"/>
                <a:stretch>
                  <a:fillRect l="-6122" r="-306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8373" y="6207242"/>
                <a:ext cx="2830390" cy="397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3" y="6207242"/>
                <a:ext cx="2830390" cy="397225"/>
              </a:xfrm>
              <a:prstGeom prst="rect">
                <a:avLst/>
              </a:prstGeom>
              <a:blipFill>
                <a:blip r:embed="rId17"/>
                <a:stretch>
                  <a:fillRect l="-647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80024" y="4759036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43" y="477982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76561" y="5316681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180" y="5337465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226628" y="6083878"/>
                <a:ext cx="2170659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𝑻𝒐𝒕𝒂𝒍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𝑽𝒐𝒍𝒖𝒎𝒆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𝟏𝟑𝟓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628" y="6083878"/>
                <a:ext cx="2170659" cy="4660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2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50" grpId="0"/>
      <p:bldP spid="51" grpId="0"/>
      <p:bldP spid="9" grpId="0"/>
      <p:bldP spid="52" grpId="0"/>
      <p:bldP spid="53" grpId="0"/>
      <p:bldP spid="54" grpId="0"/>
      <p:bldP spid="58" grpId="0" animBg="1"/>
      <p:bldP spid="59" grpId="0"/>
      <p:bldP spid="69" grpId="0" animBg="1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start by finding the point of intersection. This will give us the limits we need…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6572" y="3078480"/>
                <a:ext cx="79342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2" y="3078480"/>
                <a:ext cx="793422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41075" y="3766457"/>
                <a:ext cx="643509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5" y="3766457"/>
                <a:ext cx="643509" cy="4626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05796" y="4380411"/>
                <a:ext cx="1253548" cy="689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96" y="4380411"/>
                <a:ext cx="1253548" cy="6893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01441" y="5107577"/>
                <a:ext cx="873957" cy="689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441" y="5107577"/>
                <a:ext cx="873957" cy="6893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32367" y="5926183"/>
                <a:ext cx="5434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7" y="5926183"/>
                <a:ext cx="543418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4970721" y="3444042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7089" y="3464826"/>
            <a:ext cx="866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by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23420" y="4023162"/>
            <a:ext cx="154272" cy="644632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9787" y="4043946"/>
                <a:ext cx="1384190" cy="539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Raise each side to the power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9787" y="4043946"/>
                <a:ext cx="1384190" cy="5390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223271" y="4750327"/>
            <a:ext cx="158625" cy="69252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4992494" y="5477493"/>
            <a:ext cx="158625" cy="69252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944983" y="4511040"/>
            <a:ext cx="313508" cy="5399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650376" y="4532811"/>
            <a:ext cx="348343" cy="3614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619896" y="3753395"/>
            <a:ext cx="300447" cy="3875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228012" y="3757749"/>
            <a:ext cx="195942" cy="5094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827" y="4801592"/>
            <a:ext cx="992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right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508" y="5615844"/>
            <a:ext cx="992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left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3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40" grpId="0" animBg="1"/>
      <p:bldP spid="22" grpId="0" animBg="1"/>
      <p:bldP spid="22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838608" y="3346525"/>
            <a:ext cx="10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</a:rPr>
              <a:t>1</a:t>
            </a:r>
            <a:r>
              <a:rPr lang="en-US" sz="1100" dirty="0">
                <a:latin typeface="Comic Sans MS" panose="030F0702030302020204" pitchFamily="66" charset="0"/>
              </a:rPr>
              <a:t> 4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888480" y="2625635"/>
            <a:ext cx="4354" cy="74458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454228" y="3901739"/>
            <a:ext cx="11532178" cy="4566697"/>
            <a:chOff x="6269488" y="1137599"/>
            <a:chExt cx="11532178" cy="4566697"/>
          </a:xfrm>
        </p:grpSpPr>
        <p:sp>
          <p:nvSpPr>
            <p:cNvPr id="48" name="Freeform 47"/>
            <p:cNvSpPr/>
            <p:nvPr/>
          </p:nvSpPr>
          <p:spPr>
            <a:xfrm>
              <a:off x="7038976" y="2295525"/>
              <a:ext cx="666749" cy="1240631"/>
            </a:xfrm>
            <a:custGeom>
              <a:avLst/>
              <a:gdLst>
                <a:gd name="connsiteX0" fmla="*/ 676275 w 676275"/>
                <a:gd name="connsiteY0" fmla="*/ 0 h 926306"/>
                <a:gd name="connsiteX1" fmla="*/ 357188 w 676275"/>
                <a:gd name="connsiteY1" fmla="*/ 185738 h 926306"/>
                <a:gd name="connsiteX2" fmla="*/ 195263 w 676275"/>
                <a:gd name="connsiteY2" fmla="*/ 300038 h 926306"/>
                <a:gd name="connsiteX3" fmla="*/ 0 w 676275"/>
                <a:gd name="connsiteY3" fmla="*/ 457200 h 926306"/>
                <a:gd name="connsiteX4" fmla="*/ 100013 w 676275"/>
                <a:gd name="connsiteY4" fmla="*/ 590550 h 926306"/>
                <a:gd name="connsiteX5" fmla="*/ 233363 w 676275"/>
                <a:gd name="connsiteY5" fmla="*/ 716756 h 926306"/>
                <a:gd name="connsiteX6" fmla="*/ 442913 w 676275"/>
                <a:gd name="connsiteY6" fmla="*/ 840581 h 926306"/>
                <a:gd name="connsiteX7" fmla="*/ 664369 w 676275"/>
                <a:gd name="connsiteY7" fmla="*/ 926306 h 926306"/>
                <a:gd name="connsiteX8" fmla="*/ 676275 w 676275"/>
                <a:gd name="connsiteY8" fmla="*/ 0 h 926306"/>
                <a:gd name="connsiteX0" fmla="*/ 676275 w 676275"/>
                <a:gd name="connsiteY0" fmla="*/ 0 h 1231106"/>
                <a:gd name="connsiteX1" fmla="*/ 357188 w 676275"/>
                <a:gd name="connsiteY1" fmla="*/ 185738 h 1231106"/>
                <a:gd name="connsiteX2" fmla="*/ 195263 w 676275"/>
                <a:gd name="connsiteY2" fmla="*/ 300038 h 1231106"/>
                <a:gd name="connsiteX3" fmla="*/ 0 w 676275"/>
                <a:gd name="connsiteY3" fmla="*/ 457200 h 1231106"/>
                <a:gd name="connsiteX4" fmla="*/ 100013 w 676275"/>
                <a:gd name="connsiteY4" fmla="*/ 590550 h 1231106"/>
                <a:gd name="connsiteX5" fmla="*/ 233363 w 676275"/>
                <a:gd name="connsiteY5" fmla="*/ 716756 h 1231106"/>
                <a:gd name="connsiteX6" fmla="*/ 442913 w 676275"/>
                <a:gd name="connsiteY6" fmla="*/ 840581 h 1231106"/>
                <a:gd name="connsiteX7" fmla="*/ 664369 w 676275"/>
                <a:gd name="connsiteY7" fmla="*/ 1231106 h 1231106"/>
                <a:gd name="connsiteX8" fmla="*/ 676275 w 676275"/>
                <a:gd name="connsiteY8" fmla="*/ 0 h 1231106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00013 w 676275"/>
                <a:gd name="connsiteY4" fmla="*/ 590550 h 1240631"/>
                <a:gd name="connsiteX5" fmla="*/ 233363 w 676275"/>
                <a:gd name="connsiteY5" fmla="*/ 716756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00013 w 676275"/>
                <a:gd name="connsiteY4" fmla="*/ 590550 h 1240631"/>
                <a:gd name="connsiteX5" fmla="*/ 14288 w 676275"/>
                <a:gd name="connsiteY5" fmla="*/ 707231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4288 w 676275"/>
                <a:gd name="connsiteY4" fmla="*/ 554832 h 1240631"/>
                <a:gd name="connsiteX5" fmla="*/ 14288 w 676275"/>
                <a:gd name="connsiteY5" fmla="*/ 707231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66749 w 666749"/>
                <a:gd name="connsiteY0" fmla="*/ 0 h 1240631"/>
                <a:gd name="connsiteX1" fmla="*/ 347662 w 666749"/>
                <a:gd name="connsiteY1" fmla="*/ 185738 h 1240631"/>
                <a:gd name="connsiteX2" fmla="*/ 185737 w 666749"/>
                <a:gd name="connsiteY2" fmla="*/ 300038 h 1240631"/>
                <a:gd name="connsiteX3" fmla="*/ 9524 w 666749"/>
                <a:gd name="connsiteY3" fmla="*/ 461962 h 1240631"/>
                <a:gd name="connsiteX4" fmla="*/ 4762 w 666749"/>
                <a:gd name="connsiteY4" fmla="*/ 554832 h 1240631"/>
                <a:gd name="connsiteX5" fmla="*/ 4762 w 666749"/>
                <a:gd name="connsiteY5" fmla="*/ 707231 h 1240631"/>
                <a:gd name="connsiteX6" fmla="*/ 0 w 666749"/>
                <a:gd name="connsiteY6" fmla="*/ 1240631 h 1240631"/>
                <a:gd name="connsiteX7" fmla="*/ 654843 w 666749"/>
                <a:gd name="connsiteY7" fmla="*/ 1231106 h 1240631"/>
                <a:gd name="connsiteX8" fmla="*/ 666749 w 666749"/>
                <a:gd name="connsiteY8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49" h="1240631">
                  <a:moveTo>
                    <a:pt x="666749" y="0"/>
                  </a:moveTo>
                  <a:lnTo>
                    <a:pt x="347662" y="185738"/>
                  </a:lnTo>
                  <a:lnTo>
                    <a:pt x="185737" y="300038"/>
                  </a:lnTo>
                  <a:lnTo>
                    <a:pt x="9524" y="461962"/>
                  </a:lnTo>
                  <a:lnTo>
                    <a:pt x="4762" y="554832"/>
                  </a:lnTo>
                  <a:lnTo>
                    <a:pt x="4762" y="707231"/>
                  </a:lnTo>
                  <a:cubicBezTo>
                    <a:pt x="3175" y="885031"/>
                    <a:pt x="1587" y="1062831"/>
                    <a:pt x="0" y="1240631"/>
                  </a:cubicBezTo>
                  <a:lnTo>
                    <a:pt x="654843" y="1231106"/>
                  </a:lnTo>
                  <a:cubicBezTo>
                    <a:pt x="656430" y="923925"/>
                    <a:pt x="658018" y="311944"/>
                    <a:pt x="666749" y="0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6623087" y="1432874"/>
              <a:ext cx="1128" cy="239971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7">
              <a:extLst>
                <a:ext uri="{FF2B5EF4-FFF2-40B4-BE49-F238E27FC236}">
                  <a16:creationId xmlns:a16="http://schemas.microsoft.com/office/drawing/2014/main" id="{E60F16A4-E42F-448E-9B27-50A92AE2F6A1}"/>
                </a:ext>
              </a:extLst>
            </p:cNvPr>
            <p:cNvCxnSpPr/>
            <p:nvPr/>
          </p:nvCxnSpPr>
          <p:spPr>
            <a:xfrm flipV="1">
              <a:off x="6269488" y="3531064"/>
              <a:ext cx="2508417" cy="136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BAFB4D0-B554-46DF-848C-D4EE18DE49C5}"/>
                </a:ext>
              </a:extLst>
            </p:cNvPr>
            <p:cNvSpPr txBox="1"/>
            <p:nvPr/>
          </p:nvSpPr>
          <p:spPr>
            <a:xfrm>
              <a:off x="8709055" y="3352228"/>
              <a:ext cx="306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736EB1-D0E6-4220-9FBC-CD2B22179D40}"/>
                </a:ext>
              </a:extLst>
            </p:cNvPr>
            <p:cNvSpPr txBox="1"/>
            <p:nvPr/>
          </p:nvSpPr>
          <p:spPr>
            <a:xfrm>
              <a:off x="6509915" y="1137599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8364583" y="1567543"/>
                  <a:ext cx="691215" cy="2507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oMath>
                    </m:oMathPara>
                  </a14:m>
                  <a:endParaRPr lang="en-GB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4583" y="1567543"/>
                  <a:ext cx="691215" cy="250774"/>
                </a:xfrm>
                <a:prstGeom prst="rect">
                  <a:avLst/>
                </a:prstGeom>
                <a:blipFill>
                  <a:blip r:embed="rId8"/>
                  <a:stretch>
                    <a:fillRect l="-7018" r="-3509" b="-243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691484" y="2286000"/>
              <a:ext cx="11247" cy="1259841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565774" y="3542467"/>
              <a:ext cx="25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58" name="Arc 8">
              <a:extLst>
                <a:ext uri="{FF2B5EF4-FFF2-40B4-BE49-F238E27FC236}">
                  <a16:creationId xmlns:a16="http://schemas.microsoft.com/office/drawing/2014/main" id="{A4A9037A-0E7A-4AB0-B300-7B95F029C454}"/>
                </a:ext>
              </a:extLst>
            </p:cNvPr>
            <p:cNvSpPr/>
            <p:nvPr/>
          </p:nvSpPr>
          <p:spPr>
            <a:xfrm flipH="1">
              <a:off x="6619726" y="1418047"/>
              <a:ext cx="11181940" cy="4286249"/>
            </a:xfrm>
            <a:prstGeom prst="arc">
              <a:avLst>
                <a:gd name="adj1" fmla="val 20016464"/>
                <a:gd name="adj2" fmla="val 21568819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7303742" y="2902593"/>
                  <a:ext cx="26475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3742" y="2902593"/>
                  <a:ext cx="264752" cy="246221"/>
                </a:xfrm>
                <a:prstGeom prst="rect">
                  <a:avLst/>
                </a:prstGeom>
                <a:blipFill>
                  <a:blip r:embed="rId9"/>
                  <a:stretch>
                    <a:fillRect l="-15909" r="-2273" b="-1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TextBox 59"/>
            <p:cNvSpPr txBox="1"/>
            <p:nvPr/>
          </p:nvSpPr>
          <p:spPr>
            <a:xfrm>
              <a:off x="6991008" y="3498925"/>
              <a:ext cx="1021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u="sng" dirty="0">
                  <a:latin typeface="Comic Sans MS" panose="030F0702030302020204" pitchFamily="66" charset="0"/>
                </a:rPr>
                <a:t>1</a:t>
              </a:r>
              <a:r>
                <a:rPr lang="en-US" sz="1100" dirty="0">
                  <a:latin typeface="Comic Sans MS" panose="030F0702030302020204" pitchFamily="66" charset="0"/>
                </a:rPr>
                <a:t> 4</a:t>
              </a:r>
              <a:endParaRPr lang="en-GB" sz="11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61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040880" y="2778035"/>
              <a:ext cx="4354" cy="74458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028804" y="3904012"/>
            <a:ext cx="2901236" cy="2792213"/>
            <a:chOff x="6269488" y="1137599"/>
            <a:chExt cx="2901236" cy="2792213"/>
          </a:xfrm>
        </p:grpSpPr>
        <p:sp>
          <p:nvSpPr>
            <p:cNvPr id="63" name="Freeform 62"/>
            <p:cNvSpPr/>
            <p:nvPr/>
          </p:nvSpPr>
          <p:spPr>
            <a:xfrm>
              <a:off x="7043737" y="2757488"/>
              <a:ext cx="647701" cy="788193"/>
            </a:xfrm>
            <a:custGeom>
              <a:avLst/>
              <a:gdLst>
                <a:gd name="connsiteX0" fmla="*/ 676275 w 676275"/>
                <a:gd name="connsiteY0" fmla="*/ 0 h 926306"/>
                <a:gd name="connsiteX1" fmla="*/ 357188 w 676275"/>
                <a:gd name="connsiteY1" fmla="*/ 185738 h 926306"/>
                <a:gd name="connsiteX2" fmla="*/ 195263 w 676275"/>
                <a:gd name="connsiteY2" fmla="*/ 300038 h 926306"/>
                <a:gd name="connsiteX3" fmla="*/ 0 w 676275"/>
                <a:gd name="connsiteY3" fmla="*/ 457200 h 926306"/>
                <a:gd name="connsiteX4" fmla="*/ 100013 w 676275"/>
                <a:gd name="connsiteY4" fmla="*/ 590550 h 926306"/>
                <a:gd name="connsiteX5" fmla="*/ 233363 w 676275"/>
                <a:gd name="connsiteY5" fmla="*/ 716756 h 926306"/>
                <a:gd name="connsiteX6" fmla="*/ 442913 w 676275"/>
                <a:gd name="connsiteY6" fmla="*/ 840581 h 926306"/>
                <a:gd name="connsiteX7" fmla="*/ 664369 w 676275"/>
                <a:gd name="connsiteY7" fmla="*/ 926306 h 926306"/>
                <a:gd name="connsiteX8" fmla="*/ 676275 w 676275"/>
                <a:gd name="connsiteY8" fmla="*/ 0 h 926306"/>
                <a:gd name="connsiteX0" fmla="*/ 676275 w 676275"/>
                <a:gd name="connsiteY0" fmla="*/ 0 h 1250156"/>
                <a:gd name="connsiteX1" fmla="*/ 357188 w 676275"/>
                <a:gd name="connsiteY1" fmla="*/ 185738 h 1250156"/>
                <a:gd name="connsiteX2" fmla="*/ 195263 w 676275"/>
                <a:gd name="connsiteY2" fmla="*/ 300038 h 1250156"/>
                <a:gd name="connsiteX3" fmla="*/ 0 w 676275"/>
                <a:gd name="connsiteY3" fmla="*/ 457200 h 1250156"/>
                <a:gd name="connsiteX4" fmla="*/ 100013 w 676275"/>
                <a:gd name="connsiteY4" fmla="*/ 590550 h 1250156"/>
                <a:gd name="connsiteX5" fmla="*/ 233363 w 676275"/>
                <a:gd name="connsiteY5" fmla="*/ 716756 h 1250156"/>
                <a:gd name="connsiteX6" fmla="*/ 442913 w 676275"/>
                <a:gd name="connsiteY6" fmla="*/ 840581 h 1250156"/>
                <a:gd name="connsiteX7" fmla="*/ 659607 w 676275"/>
                <a:gd name="connsiteY7" fmla="*/ 1250156 h 1250156"/>
                <a:gd name="connsiteX8" fmla="*/ 676275 w 676275"/>
                <a:gd name="connsiteY8" fmla="*/ 0 h 1250156"/>
                <a:gd name="connsiteX0" fmla="*/ 661988 w 661988"/>
                <a:gd name="connsiteY0" fmla="*/ 738187 h 1064418"/>
                <a:gd name="connsiteX1" fmla="*/ 357188 w 661988"/>
                <a:gd name="connsiteY1" fmla="*/ 0 h 1064418"/>
                <a:gd name="connsiteX2" fmla="*/ 195263 w 661988"/>
                <a:gd name="connsiteY2" fmla="*/ 114300 h 1064418"/>
                <a:gd name="connsiteX3" fmla="*/ 0 w 661988"/>
                <a:gd name="connsiteY3" fmla="*/ 271462 h 1064418"/>
                <a:gd name="connsiteX4" fmla="*/ 100013 w 661988"/>
                <a:gd name="connsiteY4" fmla="*/ 404812 h 1064418"/>
                <a:gd name="connsiteX5" fmla="*/ 233363 w 661988"/>
                <a:gd name="connsiteY5" fmla="*/ 531018 h 1064418"/>
                <a:gd name="connsiteX6" fmla="*/ 442913 w 661988"/>
                <a:gd name="connsiteY6" fmla="*/ 654843 h 1064418"/>
                <a:gd name="connsiteX7" fmla="*/ 659607 w 661988"/>
                <a:gd name="connsiteY7" fmla="*/ 1064418 h 1064418"/>
                <a:gd name="connsiteX8" fmla="*/ 661988 w 661988"/>
                <a:gd name="connsiteY8" fmla="*/ 738187 h 1064418"/>
                <a:gd name="connsiteX0" fmla="*/ 661988 w 661988"/>
                <a:gd name="connsiteY0" fmla="*/ 738187 h 1064418"/>
                <a:gd name="connsiteX1" fmla="*/ 357188 w 661988"/>
                <a:gd name="connsiteY1" fmla="*/ 0 h 1064418"/>
                <a:gd name="connsiteX2" fmla="*/ 195263 w 661988"/>
                <a:gd name="connsiteY2" fmla="*/ 114300 h 1064418"/>
                <a:gd name="connsiteX3" fmla="*/ 0 w 661988"/>
                <a:gd name="connsiteY3" fmla="*/ 271462 h 1064418"/>
                <a:gd name="connsiteX4" fmla="*/ 100013 w 661988"/>
                <a:gd name="connsiteY4" fmla="*/ 404812 h 1064418"/>
                <a:gd name="connsiteX5" fmla="*/ 233363 w 661988"/>
                <a:gd name="connsiteY5" fmla="*/ 531018 h 1064418"/>
                <a:gd name="connsiteX6" fmla="*/ 4763 w 661988"/>
                <a:gd name="connsiteY6" fmla="*/ 1059656 h 1064418"/>
                <a:gd name="connsiteX7" fmla="*/ 659607 w 661988"/>
                <a:gd name="connsiteY7" fmla="*/ 1064418 h 1064418"/>
                <a:gd name="connsiteX8" fmla="*/ 661988 w 661988"/>
                <a:gd name="connsiteY8" fmla="*/ 738187 h 10644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233363 w 661988"/>
                <a:gd name="connsiteY5" fmla="*/ 416718 h 950118"/>
                <a:gd name="connsiteX6" fmla="*/ 4763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19051 w 661988"/>
                <a:gd name="connsiteY5" fmla="*/ 440531 h 950118"/>
                <a:gd name="connsiteX6" fmla="*/ 4763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19051 w 661988"/>
                <a:gd name="connsiteY5" fmla="*/ 440531 h 950118"/>
                <a:gd name="connsiteX6" fmla="*/ 19050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4288 w 661988"/>
                <a:gd name="connsiteY4" fmla="*/ 300037 h 950118"/>
                <a:gd name="connsiteX5" fmla="*/ 19051 w 661988"/>
                <a:gd name="connsiteY5" fmla="*/ 440531 h 950118"/>
                <a:gd name="connsiteX6" fmla="*/ 19050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47701 w 647701"/>
                <a:gd name="connsiteY0" fmla="*/ 623887 h 950118"/>
                <a:gd name="connsiteX1" fmla="*/ 423864 w 647701"/>
                <a:gd name="connsiteY1" fmla="*/ 542925 h 950118"/>
                <a:gd name="connsiteX2" fmla="*/ 180976 w 647701"/>
                <a:gd name="connsiteY2" fmla="*/ 0 h 950118"/>
                <a:gd name="connsiteX3" fmla="*/ 0 w 647701"/>
                <a:gd name="connsiteY3" fmla="*/ 161925 h 950118"/>
                <a:gd name="connsiteX4" fmla="*/ 1 w 647701"/>
                <a:gd name="connsiteY4" fmla="*/ 300037 h 950118"/>
                <a:gd name="connsiteX5" fmla="*/ 4764 w 647701"/>
                <a:gd name="connsiteY5" fmla="*/ 440531 h 950118"/>
                <a:gd name="connsiteX6" fmla="*/ 4763 w 647701"/>
                <a:gd name="connsiteY6" fmla="*/ 945356 h 950118"/>
                <a:gd name="connsiteX7" fmla="*/ 645320 w 647701"/>
                <a:gd name="connsiteY7" fmla="*/ 950118 h 950118"/>
                <a:gd name="connsiteX8" fmla="*/ 647701 w 647701"/>
                <a:gd name="connsiteY8" fmla="*/ 623887 h 950118"/>
                <a:gd name="connsiteX0" fmla="*/ 647701 w 647701"/>
                <a:gd name="connsiteY0" fmla="*/ 461962 h 788193"/>
                <a:gd name="connsiteX1" fmla="*/ 423864 w 647701"/>
                <a:gd name="connsiteY1" fmla="*/ 381000 h 788193"/>
                <a:gd name="connsiteX2" fmla="*/ 171451 w 647701"/>
                <a:gd name="connsiteY2" fmla="*/ 223838 h 788193"/>
                <a:gd name="connsiteX3" fmla="*/ 0 w 647701"/>
                <a:gd name="connsiteY3" fmla="*/ 0 h 788193"/>
                <a:gd name="connsiteX4" fmla="*/ 1 w 647701"/>
                <a:gd name="connsiteY4" fmla="*/ 138112 h 788193"/>
                <a:gd name="connsiteX5" fmla="*/ 4764 w 647701"/>
                <a:gd name="connsiteY5" fmla="*/ 278606 h 788193"/>
                <a:gd name="connsiteX6" fmla="*/ 4763 w 647701"/>
                <a:gd name="connsiteY6" fmla="*/ 783431 h 788193"/>
                <a:gd name="connsiteX7" fmla="*/ 645320 w 647701"/>
                <a:gd name="connsiteY7" fmla="*/ 788193 h 788193"/>
                <a:gd name="connsiteX8" fmla="*/ 647701 w 647701"/>
                <a:gd name="connsiteY8" fmla="*/ 461962 h 788193"/>
                <a:gd name="connsiteX0" fmla="*/ 647701 w 647701"/>
                <a:gd name="connsiteY0" fmla="*/ 461962 h 788193"/>
                <a:gd name="connsiteX1" fmla="*/ 423864 w 647701"/>
                <a:gd name="connsiteY1" fmla="*/ 381000 h 788193"/>
                <a:gd name="connsiteX2" fmla="*/ 171451 w 647701"/>
                <a:gd name="connsiteY2" fmla="*/ 223838 h 788193"/>
                <a:gd name="connsiteX3" fmla="*/ 0 w 647701"/>
                <a:gd name="connsiteY3" fmla="*/ 0 h 788193"/>
                <a:gd name="connsiteX4" fmla="*/ 1 w 647701"/>
                <a:gd name="connsiteY4" fmla="*/ 138112 h 788193"/>
                <a:gd name="connsiteX5" fmla="*/ 4764 w 647701"/>
                <a:gd name="connsiteY5" fmla="*/ 278606 h 788193"/>
                <a:gd name="connsiteX6" fmla="*/ 4763 w 647701"/>
                <a:gd name="connsiteY6" fmla="*/ 783431 h 788193"/>
                <a:gd name="connsiteX7" fmla="*/ 645320 w 647701"/>
                <a:gd name="connsiteY7" fmla="*/ 788193 h 788193"/>
                <a:gd name="connsiteX8" fmla="*/ 647701 w 647701"/>
                <a:gd name="connsiteY8" fmla="*/ 461962 h 78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701" h="788193">
                  <a:moveTo>
                    <a:pt x="647701" y="461962"/>
                  </a:moveTo>
                  <a:lnTo>
                    <a:pt x="423864" y="381000"/>
                  </a:lnTo>
                  <a:lnTo>
                    <a:pt x="171451" y="223838"/>
                  </a:lnTo>
                  <a:cubicBezTo>
                    <a:pt x="114301" y="163512"/>
                    <a:pt x="57150" y="74613"/>
                    <a:pt x="0" y="0"/>
                  </a:cubicBezTo>
                  <a:cubicBezTo>
                    <a:pt x="0" y="46037"/>
                    <a:pt x="1" y="92075"/>
                    <a:pt x="1" y="138112"/>
                  </a:cubicBezTo>
                  <a:lnTo>
                    <a:pt x="4764" y="278606"/>
                  </a:lnTo>
                  <a:cubicBezTo>
                    <a:pt x="4764" y="446881"/>
                    <a:pt x="4763" y="615156"/>
                    <a:pt x="4763" y="783431"/>
                  </a:cubicBezTo>
                  <a:lnTo>
                    <a:pt x="645320" y="788193"/>
                  </a:lnTo>
                  <a:cubicBezTo>
                    <a:pt x="646907" y="481012"/>
                    <a:pt x="638970" y="773906"/>
                    <a:pt x="647701" y="461962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6623087" y="1432874"/>
              <a:ext cx="1128" cy="239971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7">
              <a:extLst>
                <a:ext uri="{FF2B5EF4-FFF2-40B4-BE49-F238E27FC236}">
                  <a16:creationId xmlns:a16="http://schemas.microsoft.com/office/drawing/2014/main" id="{E60F16A4-E42F-448E-9B27-50A92AE2F6A1}"/>
                </a:ext>
              </a:extLst>
            </p:cNvPr>
            <p:cNvCxnSpPr/>
            <p:nvPr/>
          </p:nvCxnSpPr>
          <p:spPr>
            <a:xfrm flipV="1">
              <a:off x="6269488" y="3531064"/>
              <a:ext cx="2508417" cy="136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BAFB4D0-B554-46DF-848C-D4EE18DE49C5}"/>
                </a:ext>
              </a:extLst>
            </p:cNvPr>
            <p:cNvSpPr txBox="1"/>
            <p:nvPr/>
          </p:nvSpPr>
          <p:spPr>
            <a:xfrm>
              <a:off x="8709055" y="3352228"/>
              <a:ext cx="306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C736EB1-D0E6-4220-9FBC-CD2B22179D40}"/>
                </a:ext>
              </a:extLst>
            </p:cNvPr>
            <p:cNvSpPr txBox="1"/>
            <p:nvPr/>
          </p:nvSpPr>
          <p:spPr>
            <a:xfrm>
              <a:off x="6509915" y="1137599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6770914" y="1458686"/>
              <a:ext cx="2246811" cy="1924594"/>
            </a:xfrm>
            <a:custGeom>
              <a:avLst/>
              <a:gdLst>
                <a:gd name="connsiteX0" fmla="*/ 0 w 2246811"/>
                <a:gd name="connsiteY0" fmla="*/ 0 h 1924594"/>
                <a:gd name="connsiteX1" fmla="*/ 452846 w 2246811"/>
                <a:gd name="connsiteY1" fmla="*/ 1524000 h 1924594"/>
                <a:gd name="connsiteX2" fmla="*/ 2246811 w 2246811"/>
                <a:gd name="connsiteY2" fmla="*/ 1924594 h 192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6811" h="1924594">
                  <a:moveTo>
                    <a:pt x="0" y="0"/>
                  </a:moveTo>
                  <a:cubicBezTo>
                    <a:pt x="39189" y="601617"/>
                    <a:pt x="78378" y="1203234"/>
                    <a:pt x="452846" y="1524000"/>
                  </a:cubicBezTo>
                  <a:cubicBezTo>
                    <a:pt x="827314" y="1844766"/>
                    <a:pt x="1537062" y="1884680"/>
                    <a:pt x="2246811" y="1924594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8490858" y="2860765"/>
                  <a:ext cx="679866" cy="4626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</m:oMath>
                    </m:oMathPara>
                  </a14:m>
                  <a:endParaRPr lang="en-GB" sz="16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0858" y="2860765"/>
                  <a:ext cx="679866" cy="4626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691484" y="3215287"/>
              <a:ext cx="2513" cy="330555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7565774" y="3542467"/>
              <a:ext cx="25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7260879" y="3164530"/>
                  <a:ext cx="26949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0879" y="3164530"/>
                  <a:ext cx="269496" cy="246221"/>
                </a:xfrm>
                <a:prstGeom prst="rect">
                  <a:avLst/>
                </a:prstGeom>
                <a:blipFill>
                  <a:blip r:embed="rId11"/>
                  <a:stretch>
                    <a:fillRect l="-18182" r="-4545" b="-1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TextBox 74"/>
            <p:cNvSpPr txBox="1"/>
            <p:nvPr/>
          </p:nvSpPr>
          <p:spPr>
            <a:xfrm>
              <a:off x="6991008" y="3498925"/>
              <a:ext cx="1021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u="sng" dirty="0">
                  <a:latin typeface="Comic Sans MS" panose="030F0702030302020204" pitchFamily="66" charset="0"/>
                </a:rPr>
                <a:t>1</a:t>
              </a:r>
              <a:r>
                <a:rPr lang="en-US" sz="1100" dirty="0">
                  <a:latin typeface="Comic Sans MS" panose="030F0702030302020204" pitchFamily="66" charset="0"/>
                </a:rPr>
                <a:t> 4</a:t>
              </a:r>
              <a:endParaRPr lang="en-GB" sz="11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76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040880" y="2778035"/>
              <a:ext cx="4354" cy="74458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89231" y="1498600"/>
            <a:ext cx="2130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volume will be the volume for the part under the red line, subtract the volume for the part under the blue line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95731" y="5054600"/>
            <a:ext cx="1266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MINUS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5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u="sng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Because the limits are the same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can do the subtraction before any of the integrating!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838608" y="3346525"/>
            <a:ext cx="10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</a:rPr>
              <a:t>1</a:t>
            </a:r>
            <a:r>
              <a:rPr lang="en-US" sz="1100" dirty="0">
                <a:latin typeface="Comic Sans MS" panose="030F0702030302020204" pitchFamily="66" charset="0"/>
              </a:rPr>
              <a:t> 4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888480" y="2625635"/>
            <a:ext cx="4354" cy="74458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9231" y="1498600"/>
            <a:ext cx="2130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volume will be the volume for the part under the red line, subtract the volume for the part under the blue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54359" y="4130719"/>
                <a:ext cx="245830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59" y="4130719"/>
                <a:ext cx="2458302" cy="6935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873409" y="3594734"/>
                <a:ext cx="1753365" cy="4886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409" y="3594734"/>
                <a:ext cx="1753365" cy="488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41297" y="4901427"/>
                <a:ext cx="1967526" cy="548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64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297" y="4901427"/>
                <a:ext cx="1967526" cy="548355"/>
              </a:xfrm>
              <a:prstGeom prst="rect">
                <a:avLst/>
              </a:prstGeom>
              <a:blipFill>
                <a:blip r:embed="rId10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39750" y="5515382"/>
                <a:ext cx="1583767" cy="546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750" y="5515382"/>
                <a:ext cx="1583767" cy="546432"/>
              </a:xfrm>
              <a:prstGeom prst="rect">
                <a:avLst/>
              </a:prstGeom>
              <a:blipFill>
                <a:blip r:embed="rId11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44104" y="6129336"/>
                <a:ext cx="70083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104" y="6129336"/>
                <a:ext cx="700833" cy="403316"/>
              </a:xfrm>
              <a:prstGeom prst="rect">
                <a:avLst/>
              </a:prstGeom>
              <a:blipFill>
                <a:blip r:embed="rId12"/>
                <a:stretch>
                  <a:fillRect l="-5217" r="-1739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398926" y="3892731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586" y="3856712"/>
            <a:ext cx="20591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each equation (make sure you put them the correct way)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333612" y="4541520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806743" y="5164183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32423" y="5795555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832" y="4718861"/>
            <a:ext cx="20591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each function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837" y="5219603"/>
            <a:ext cx="1810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854" y="5868391"/>
            <a:ext cx="24248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 (you will need to show this step)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970" y="5599274"/>
            <a:ext cx="3085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You could also do this by finding the two volumes separately and subtracting – it is up to you which method you are most confident with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3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" grpId="0"/>
      <p:bldP spid="26" grpId="0"/>
      <p:bldP spid="27" grpId="0"/>
      <p:bldP spid="28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40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BF06C2-ACA0-4932-A70F-79231AC05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5AD7A-3ED6-43E7-B9D4-11D69C100C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04376A-150F-4AF8-AC2A-7D92F3EF9D7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1863</Words>
  <Application>Microsoft Office PowerPoint</Application>
  <PresentationFormat>On-screen Show (4:3)</PresentationFormat>
  <Paragraphs>209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97</cp:revision>
  <dcterms:created xsi:type="dcterms:W3CDTF">2017-08-14T15:35:38Z</dcterms:created>
  <dcterms:modified xsi:type="dcterms:W3CDTF">2021-08-27T06:46:22Z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