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FFFF"/>
    <a:srgbClr val="CCFFCC"/>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67" autoAdjust="0"/>
    <p:restoredTop sz="94660"/>
  </p:normalViewPr>
  <p:slideViewPr>
    <p:cSldViewPr snapToGrid="0">
      <p:cViewPr varScale="1">
        <p:scale>
          <a:sx n="105" d="100"/>
          <a:sy n="105" d="100"/>
        </p:scale>
        <p:origin x="159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6DBAFD-6139-4B14-B314-4EF493ECBDA2}" type="datetimeFigureOut">
              <a:rPr lang="en-GB" smtClean="0"/>
              <a:t>27/08/2021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7FDDB1-CD23-4AAD-A321-451BD061CDB1}" type="slidenum">
              <a:rPr lang="en-GB" smtClean="0"/>
              <a:t>‹#›</a:t>
            </a:fld>
            <a:endParaRPr lang="en-GB"/>
          </a:p>
        </p:txBody>
      </p:sp>
    </p:spTree>
    <p:extLst>
      <p:ext uri="{BB962C8B-B14F-4D97-AF65-F5344CB8AC3E}">
        <p14:creationId xmlns:p14="http://schemas.microsoft.com/office/powerpoint/2010/main" val="976560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3000">
              <a:schemeClr val="accent6">
                <a:lumMod val="20000"/>
                <a:lumOff val="80000"/>
              </a:schemeClr>
            </a:gs>
            <a:gs pos="6000">
              <a:schemeClr val="accent6">
                <a:lumMod val="20000"/>
                <a:lumOff val="80000"/>
              </a:schemeClr>
            </a:gs>
            <a:gs pos="0">
              <a:schemeClr val="accent6">
                <a:lumMod val="60000"/>
                <a:lumOff val="40000"/>
              </a:schemeClr>
            </a:gs>
            <a:gs pos="100000">
              <a:schemeClr val="accent6">
                <a:lumMod val="60000"/>
                <a:lumOff val="4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8" Type="http://schemas.openxmlformats.org/officeDocument/2006/relationships/image" Target="../media/image162.png"/><Relationship Id="rId26" Type="http://schemas.openxmlformats.org/officeDocument/2006/relationships/image" Target="../media/image188.png"/><Relationship Id="rId3" Type="http://schemas.openxmlformats.org/officeDocument/2006/relationships/image" Target="../media/image121.png"/><Relationship Id="rId21" Type="http://schemas.openxmlformats.org/officeDocument/2006/relationships/image" Target="../media/image170.png"/><Relationship Id="rId12" Type="http://schemas.openxmlformats.org/officeDocument/2006/relationships/image" Target="../media/image156.png"/><Relationship Id="rId17" Type="http://schemas.openxmlformats.org/officeDocument/2006/relationships/image" Target="../media/image166.png"/><Relationship Id="rId25" Type="http://schemas.openxmlformats.org/officeDocument/2006/relationships/image" Target="../media/image187.png"/><Relationship Id="rId2" Type="http://schemas.openxmlformats.org/officeDocument/2006/relationships/image" Target="../media/image1250.png"/><Relationship Id="rId16" Type="http://schemas.openxmlformats.org/officeDocument/2006/relationships/image" Target="../media/image165.png"/><Relationship Id="rId20" Type="http://schemas.openxmlformats.org/officeDocument/2006/relationships/image" Target="../media/image161.png"/><Relationship Id="rId1" Type="http://schemas.openxmlformats.org/officeDocument/2006/relationships/slideLayout" Target="../slideLayouts/slideLayout2.xml"/><Relationship Id="rId6" Type="http://schemas.openxmlformats.org/officeDocument/2006/relationships/image" Target="../media/image124.png"/><Relationship Id="rId11" Type="http://schemas.openxmlformats.org/officeDocument/2006/relationships/image" Target="../media/image155.png"/><Relationship Id="rId24" Type="http://schemas.openxmlformats.org/officeDocument/2006/relationships/image" Target="../media/image183.png"/><Relationship Id="rId5" Type="http://schemas.openxmlformats.org/officeDocument/2006/relationships/image" Target="../media/image123.png"/><Relationship Id="rId15" Type="http://schemas.openxmlformats.org/officeDocument/2006/relationships/image" Target="../media/image164.png"/><Relationship Id="rId23" Type="http://schemas.openxmlformats.org/officeDocument/2006/relationships/image" Target="../media/image176.png"/><Relationship Id="rId28" Type="http://schemas.openxmlformats.org/officeDocument/2006/relationships/image" Target="../media/image190.png"/><Relationship Id="rId19" Type="http://schemas.openxmlformats.org/officeDocument/2006/relationships/image" Target="../media/image158.png"/><Relationship Id="rId4" Type="http://schemas.openxmlformats.org/officeDocument/2006/relationships/image" Target="../media/image122.png"/><Relationship Id="rId22" Type="http://schemas.openxmlformats.org/officeDocument/2006/relationships/image" Target="../media/image175.png"/><Relationship Id="rId27" Type="http://schemas.openxmlformats.org/officeDocument/2006/relationships/image" Target="../media/image189.png"/></Relationships>
</file>

<file path=ppt/slides/_rels/slide11.xml.rels><?xml version="1.0" encoding="UTF-8" standalone="yes"?>
<Relationships xmlns="http://schemas.openxmlformats.org/package/2006/relationships"><Relationship Id="rId8" Type="http://schemas.openxmlformats.org/officeDocument/2006/relationships/image" Target="../media/image192.png"/><Relationship Id="rId13" Type="http://schemas.openxmlformats.org/officeDocument/2006/relationships/image" Target="../media/image197.png"/><Relationship Id="rId3" Type="http://schemas.openxmlformats.org/officeDocument/2006/relationships/image" Target="../media/image121.png"/><Relationship Id="rId7" Type="http://schemas.openxmlformats.org/officeDocument/2006/relationships/image" Target="../media/image191.png"/><Relationship Id="rId12" Type="http://schemas.openxmlformats.org/officeDocument/2006/relationships/image" Target="../media/image196.png"/><Relationship Id="rId2" Type="http://schemas.openxmlformats.org/officeDocument/2006/relationships/image" Target="../media/image1260.png"/><Relationship Id="rId16" Type="http://schemas.openxmlformats.org/officeDocument/2006/relationships/image" Target="../media/image200.png"/><Relationship Id="rId1" Type="http://schemas.openxmlformats.org/officeDocument/2006/relationships/slideLayout" Target="../slideLayouts/slideLayout2.xml"/><Relationship Id="rId6" Type="http://schemas.openxmlformats.org/officeDocument/2006/relationships/image" Target="../media/image124.png"/><Relationship Id="rId11" Type="http://schemas.openxmlformats.org/officeDocument/2006/relationships/image" Target="../media/image195.png"/><Relationship Id="rId5" Type="http://schemas.openxmlformats.org/officeDocument/2006/relationships/image" Target="../media/image123.png"/><Relationship Id="rId15" Type="http://schemas.openxmlformats.org/officeDocument/2006/relationships/image" Target="../media/image199.png"/><Relationship Id="rId10" Type="http://schemas.openxmlformats.org/officeDocument/2006/relationships/image" Target="../media/image194.png"/><Relationship Id="rId4" Type="http://schemas.openxmlformats.org/officeDocument/2006/relationships/image" Target="../media/image122.png"/><Relationship Id="rId9" Type="http://schemas.openxmlformats.org/officeDocument/2006/relationships/image" Target="../media/image193.png"/><Relationship Id="rId14" Type="http://schemas.openxmlformats.org/officeDocument/2006/relationships/image" Target="../media/image198.png"/></Relationships>
</file>

<file path=ppt/slides/_rels/slide12.xml.rels><?xml version="1.0" encoding="UTF-8" standalone="yes"?>
<Relationships xmlns="http://schemas.openxmlformats.org/package/2006/relationships"><Relationship Id="rId8" Type="http://schemas.openxmlformats.org/officeDocument/2006/relationships/image" Target="../media/image192.png"/><Relationship Id="rId13" Type="http://schemas.openxmlformats.org/officeDocument/2006/relationships/image" Target="../media/image201.png"/><Relationship Id="rId3" Type="http://schemas.openxmlformats.org/officeDocument/2006/relationships/image" Target="../media/image121.png"/><Relationship Id="rId7" Type="http://schemas.openxmlformats.org/officeDocument/2006/relationships/image" Target="../media/image191.png"/><Relationship Id="rId12" Type="http://schemas.openxmlformats.org/officeDocument/2006/relationships/image" Target="../media/image200.png"/><Relationship Id="rId17" Type="http://schemas.openxmlformats.org/officeDocument/2006/relationships/image" Target="../media/image205.png"/><Relationship Id="rId2" Type="http://schemas.openxmlformats.org/officeDocument/2006/relationships/image" Target="../media/image1260.png"/><Relationship Id="rId16" Type="http://schemas.openxmlformats.org/officeDocument/2006/relationships/image" Target="../media/image204.png"/><Relationship Id="rId1" Type="http://schemas.openxmlformats.org/officeDocument/2006/relationships/slideLayout" Target="../slideLayouts/slideLayout2.xml"/><Relationship Id="rId6" Type="http://schemas.openxmlformats.org/officeDocument/2006/relationships/image" Target="../media/image124.png"/><Relationship Id="rId11" Type="http://schemas.openxmlformats.org/officeDocument/2006/relationships/image" Target="../media/image199.png"/><Relationship Id="rId5" Type="http://schemas.openxmlformats.org/officeDocument/2006/relationships/image" Target="../media/image123.png"/><Relationship Id="rId15" Type="http://schemas.openxmlformats.org/officeDocument/2006/relationships/image" Target="../media/image203.png"/><Relationship Id="rId10" Type="http://schemas.openxmlformats.org/officeDocument/2006/relationships/image" Target="../media/image194.png"/><Relationship Id="rId4" Type="http://schemas.openxmlformats.org/officeDocument/2006/relationships/image" Target="../media/image122.png"/><Relationship Id="rId9" Type="http://schemas.openxmlformats.org/officeDocument/2006/relationships/image" Target="../media/image193.png"/><Relationship Id="rId14" Type="http://schemas.openxmlformats.org/officeDocument/2006/relationships/image" Target="../media/image202.png"/></Relationships>
</file>

<file path=ppt/slides/_rels/slide13.xml.rels><?xml version="1.0" encoding="UTF-8" standalone="yes"?>
<Relationships xmlns="http://schemas.openxmlformats.org/package/2006/relationships"><Relationship Id="rId8" Type="http://schemas.openxmlformats.org/officeDocument/2006/relationships/image" Target="../media/image124.png"/><Relationship Id="rId13" Type="http://schemas.openxmlformats.org/officeDocument/2006/relationships/image" Target="../media/image209.png"/><Relationship Id="rId18" Type="http://schemas.openxmlformats.org/officeDocument/2006/relationships/image" Target="../media/image214.png"/><Relationship Id="rId3" Type="http://schemas.openxmlformats.org/officeDocument/2006/relationships/image" Target="../media/image206.png"/><Relationship Id="rId21" Type="http://schemas.openxmlformats.org/officeDocument/2006/relationships/image" Target="../media/image217.png"/><Relationship Id="rId7" Type="http://schemas.openxmlformats.org/officeDocument/2006/relationships/image" Target="../media/image123.png"/><Relationship Id="rId12" Type="http://schemas.openxmlformats.org/officeDocument/2006/relationships/image" Target="../media/image208.png"/><Relationship Id="rId17" Type="http://schemas.openxmlformats.org/officeDocument/2006/relationships/image" Target="../media/image213.png"/><Relationship Id="rId2" Type="http://schemas.openxmlformats.org/officeDocument/2006/relationships/image" Target="../media/image191.png"/><Relationship Id="rId16" Type="http://schemas.openxmlformats.org/officeDocument/2006/relationships/image" Target="../media/image212.png"/><Relationship Id="rId20" Type="http://schemas.openxmlformats.org/officeDocument/2006/relationships/image" Target="../media/image216.png"/><Relationship Id="rId1" Type="http://schemas.openxmlformats.org/officeDocument/2006/relationships/slideLayout" Target="../slideLayouts/slideLayout2.xml"/><Relationship Id="rId6" Type="http://schemas.openxmlformats.org/officeDocument/2006/relationships/image" Target="../media/image122.png"/><Relationship Id="rId11" Type="http://schemas.openxmlformats.org/officeDocument/2006/relationships/image" Target="../media/image207.png"/><Relationship Id="rId5" Type="http://schemas.openxmlformats.org/officeDocument/2006/relationships/image" Target="../media/image121.png"/><Relationship Id="rId15" Type="http://schemas.openxmlformats.org/officeDocument/2006/relationships/image" Target="../media/image211.png"/><Relationship Id="rId10" Type="http://schemas.openxmlformats.org/officeDocument/2006/relationships/image" Target="../media/image193.png"/><Relationship Id="rId19" Type="http://schemas.openxmlformats.org/officeDocument/2006/relationships/image" Target="../media/image215.png"/><Relationship Id="rId4" Type="http://schemas.openxmlformats.org/officeDocument/2006/relationships/image" Target="../media/image1260.png"/><Relationship Id="rId9" Type="http://schemas.openxmlformats.org/officeDocument/2006/relationships/image" Target="../media/image192.png"/><Relationship Id="rId14" Type="http://schemas.openxmlformats.org/officeDocument/2006/relationships/image" Target="../media/image210.png"/></Relationships>
</file>

<file path=ppt/slides/_rels/slide14.xml.rels><?xml version="1.0" encoding="UTF-8" standalone="yes"?>
<Relationships xmlns="http://schemas.openxmlformats.org/package/2006/relationships"><Relationship Id="rId8" Type="http://schemas.openxmlformats.org/officeDocument/2006/relationships/image" Target="../media/image207.png"/><Relationship Id="rId13" Type="http://schemas.openxmlformats.org/officeDocument/2006/relationships/image" Target="../media/image217.png"/><Relationship Id="rId3" Type="http://schemas.openxmlformats.org/officeDocument/2006/relationships/image" Target="../media/image1260.png"/><Relationship Id="rId7" Type="http://schemas.openxmlformats.org/officeDocument/2006/relationships/image" Target="../media/image124.png"/><Relationship Id="rId12" Type="http://schemas.openxmlformats.org/officeDocument/2006/relationships/image" Target="../media/image211.png"/><Relationship Id="rId17" Type="http://schemas.openxmlformats.org/officeDocument/2006/relationships/image" Target="../media/image221.png"/><Relationship Id="rId2" Type="http://schemas.openxmlformats.org/officeDocument/2006/relationships/image" Target="../media/image212.png"/><Relationship Id="rId16" Type="http://schemas.openxmlformats.org/officeDocument/2006/relationships/image" Target="../media/image220.png"/><Relationship Id="rId1" Type="http://schemas.openxmlformats.org/officeDocument/2006/relationships/slideLayout" Target="../slideLayouts/slideLayout2.xml"/><Relationship Id="rId6" Type="http://schemas.openxmlformats.org/officeDocument/2006/relationships/image" Target="../media/image123.png"/><Relationship Id="rId11" Type="http://schemas.openxmlformats.org/officeDocument/2006/relationships/image" Target="../media/image210.png"/><Relationship Id="rId5" Type="http://schemas.openxmlformats.org/officeDocument/2006/relationships/image" Target="../media/image122.png"/><Relationship Id="rId15" Type="http://schemas.openxmlformats.org/officeDocument/2006/relationships/image" Target="../media/image219.png"/><Relationship Id="rId10" Type="http://schemas.openxmlformats.org/officeDocument/2006/relationships/image" Target="../media/image209.png"/><Relationship Id="rId4" Type="http://schemas.openxmlformats.org/officeDocument/2006/relationships/image" Target="../media/image121.png"/><Relationship Id="rId9" Type="http://schemas.openxmlformats.org/officeDocument/2006/relationships/image" Target="../media/image208.png"/><Relationship Id="rId14" Type="http://schemas.openxmlformats.org/officeDocument/2006/relationships/image" Target="../media/image218.png"/></Relationships>
</file>

<file path=ppt/slides/_rels/slide2.xml.rels><?xml version="1.0" encoding="UTF-8" standalone="yes"?>
<Relationships xmlns="http://schemas.openxmlformats.org/package/2006/relationships"><Relationship Id="rId8" Type="http://schemas.openxmlformats.org/officeDocument/2006/relationships/image" Target="../media/image126.png"/><Relationship Id="rId13" Type="http://schemas.openxmlformats.org/officeDocument/2006/relationships/image" Target="../media/image131.png"/><Relationship Id="rId3" Type="http://schemas.openxmlformats.org/officeDocument/2006/relationships/image" Target="../media/image121.png"/><Relationship Id="rId7" Type="http://schemas.openxmlformats.org/officeDocument/2006/relationships/image" Target="../media/image125.png"/><Relationship Id="rId12" Type="http://schemas.openxmlformats.org/officeDocument/2006/relationships/image" Target="../media/image130.png"/><Relationship Id="rId2" Type="http://schemas.openxmlformats.org/officeDocument/2006/relationships/image" Target="../media/image120.png"/><Relationship Id="rId1" Type="http://schemas.openxmlformats.org/officeDocument/2006/relationships/slideLayout" Target="../slideLayouts/slideLayout2.xml"/><Relationship Id="rId6" Type="http://schemas.openxmlformats.org/officeDocument/2006/relationships/image" Target="../media/image124.png"/><Relationship Id="rId11" Type="http://schemas.openxmlformats.org/officeDocument/2006/relationships/image" Target="../media/image129.png"/><Relationship Id="rId5" Type="http://schemas.openxmlformats.org/officeDocument/2006/relationships/image" Target="../media/image123.png"/><Relationship Id="rId15" Type="http://schemas.openxmlformats.org/officeDocument/2006/relationships/image" Target="../media/image133.png"/><Relationship Id="rId10" Type="http://schemas.openxmlformats.org/officeDocument/2006/relationships/image" Target="../media/image128.png"/><Relationship Id="rId4" Type="http://schemas.openxmlformats.org/officeDocument/2006/relationships/image" Target="../media/image122.png"/><Relationship Id="rId9" Type="http://schemas.openxmlformats.org/officeDocument/2006/relationships/image" Target="../media/image127.png"/><Relationship Id="rId14" Type="http://schemas.openxmlformats.org/officeDocument/2006/relationships/image" Target="../media/image132.png"/></Relationships>
</file>

<file path=ppt/slides/_rels/slide3.xml.rels><?xml version="1.0" encoding="UTF-8" standalone="yes"?>
<Relationships xmlns="http://schemas.openxmlformats.org/package/2006/relationships"><Relationship Id="rId8" Type="http://schemas.openxmlformats.org/officeDocument/2006/relationships/image" Target="../media/image126.png"/><Relationship Id="rId13" Type="http://schemas.openxmlformats.org/officeDocument/2006/relationships/image" Target="../media/image135.png"/><Relationship Id="rId3" Type="http://schemas.openxmlformats.org/officeDocument/2006/relationships/image" Target="../media/image121.png"/><Relationship Id="rId7" Type="http://schemas.openxmlformats.org/officeDocument/2006/relationships/image" Target="../media/image125.png"/><Relationship Id="rId12" Type="http://schemas.openxmlformats.org/officeDocument/2006/relationships/image" Target="../media/image134.png"/><Relationship Id="rId2" Type="http://schemas.openxmlformats.org/officeDocument/2006/relationships/image" Target="../media/image120.png"/><Relationship Id="rId16" Type="http://schemas.openxmlformats.org/officeDocument/2006/relationships/image" Target="../media/image138.png"/><Relationship Id="rId1" Type="http://schemas.openxmlformats.org/officeDocument/2006/relationships/slideLayout" Target="../slideLayouts/slideLayout2.xml"/><Relationship Id="rId6" Type="http://schemas.openxmlformats.org/officeDocument/2006/relationships/image" Target="../media/image124.png"/><Relationship Id="rId11" Type="http://schemas.openxmlformats.org/officeDocument/2006/relationships/image" Target="../media/image133.png"/><Relationship Id="rId5" Type="http://schemas.openxmlformats.org/officeDocument/2006/relationships/image" Target="../media/image123.png"/><Relationship Id="rId15" Type="http://schemas.openxmlformats.org/officeDocument/2006/relationships/image" Target="../media/image137.png"/><Relationship Id="rId10" Type="http://schemas.openxmlformats.org/officeDocument/2006/relationships/image" Target="../media/image128.png"/><Relationship Id="rId4" Type="http://schemas.openxmlformats.org/officeDocument/2006/relationships/image" Target="../media/image122.png"/><Relationship Id="rId9" Type="http://schemas.openxmlformats.org/officeDocument/2006/relationships/image" Target="../media/image127.png"/><Relationship Id="rId14" Type="http://schemas.openxmlformats.org/officeDocument/2006/relationships/image" Target="../media/image136.png"/></Relationships>
</file>

<file path=ppt/slides/_rels/slide4.xml.rels><?xml version="1.0" encoding="UTF-8" standalone="yes"?>
<Relationships xmlns="http://schemas.openxmlformats.org/package/2006/relationships"><Relationship Id="rId8" Type="http://schemas.openxmlformats.org/officeDocument/2006/relationships/image" Target="../media/image127.png"/><Relationship Id="rId13" Type="http://schemas.openxmlformats.org/officeDocument/2006/relationships/image" Target="../media/image140.png"/><Relationship Id="rId18" Type="http://schemas.openxmlformats.org/officeDocument/2006/relationships/image" Target="../media/image132.png"/><Relationship Id="rId3" Type="http://schemas.openxmlformats.org/officeDocument/2006/relationships/image" Target="../media/image121.png"/><Relationship Id="rId7" Type="http://schemas.openxmlformats.org/officeDocument/2006/relationships/image" Target="../media/image125.png"/><Relationship Id="rId12" Type="http://schemas.openxmlformats.org/officeDocument/2006/relationships/image" Target="../media/image139.png"/><Relationship Id="rId17" Type="http://schemas.openxmlformats.org/officeDocument/2006/relationships/image" Target="../media/image143.png"/><Relationship Id="rId2" Type="http://schemas.openxmlformats.org/officeDocument/2006/relationships/image" Target="../media/image120.png"/><Relationship Id="rId16" Type="http://schemas.openxmlformats.org/officeDocument/2006/relationships/image" Target="../media/image142.png"/><Relationship Id="rId20" Type="http://schemas.openxmlformats.org/officeDocument/2006/relationships/image" Target="../media/image145.png"/><Relationship Id="rId1" Type="http://schemas.openxmlformats.org/officeDocument/2006/relationships/slideLayout" Target="../slideLayouts/slideLayout2.xml"/><Relationship Id="rId6" Type="http://schemas.openxmlformats.org/officeDocument/2006/relationships/image" Target="../media/image124.png"/><Relationship Id="rId11" Type="http://schemas.openxmlformats.org/officeDocument/2006/relationships/image" Target="../media/image138.png"/><Relationship Id="rId5" Type="http://schemas.openxmlformats.org/officeDocument/2006/relationships/image" Target="../media/image123.png"/><Relationship Id="rId15" Type="http://schemas.openxmlformats.org/officeDocument/2006/relationships/image" Target="../media/image141.png"/><Relationship Id="rId10" Type="http://schemas.openxmlformats.org/officeDocument/2006/relationships/image" Target="../media/image133.png"/><Relationship Id="rId19" Type="http://schemas.openxmlformats.org/officeDocument/2006/relationships/image" Target="../media/image144.png"/><Relationship Id="rId4" Type="http://schemas.openxmlformats.org/officeDocument/2006/relationships/image" Target="../media/image122.png"/><Relationship Id="rId9" Type="http://schemas.openxmlformats.org/officeDocument/2006/relationships/image" Target="../media/image128.png"/><Relationship Id="rId14" Type="http://schemas.openxmlformats.org/officeDocument/2006/relationships/image" Target="../media/image126.png"/></Relationships>
</file>

<file path=ppt/slides/_rels/slide5.xml.rels><?xml version="1.0" encoding="UTF-8" standalone="yes"?>
<Relationships xmlns="http://schemas.openxmlformats.org/package/2006/relationships"><Relationship Id="rId8" Type="http://schemas.openxmlformats.org/officeDocument/2006/relationships/image" Target="../media/image124.png"/><Relationship Id="rId13" Type="http://schemas.openxmlformats.org/officeDocument/2006/relationships/image" Target="../media/image146.png"/><Relationship Id="rId3" Type="http://schemas.openxmlformats.org/officeDocument/2006/relationships/image" Target="../media/image145.png"/><Relationship Id="rId7" Type="http://schemas.openxmlformats.org/officeDocument/2006/relationships/image" Target="../media/image123.png"/><Relationship Id="rId12" Type="http://schemas.openxmlformats.org/officeDocument/2006/relationships/image" Target="../media/image144.png"/><Relationship Id="rId17" Type="http://schemas.openxmlformats.org/officeDocument/2006/relationships/image" Target="../media/image150.png"/><Relationship Id="rId2" Type="http://schemas.openxmlformats.org/officeDocument/2006/relationships/image" Target="../media/image139.png"/><Relationship Id="rId16" Type="http://schemas.openxmlformats.org/officeDocument/2006/relationships/image" Target="../media/image149.png"/><Relationship Id="rId1" Type="http://schemas.openxmlformats.org/officeDocument/2006/relationships/slideLayout" Target="../slideLayouts/slideLayout2.xml"/><Relationship Id="rId6" Type="http://schemas.openxmlformats.org/officeDocument/2006/relationships/image" Target="../media/image122.png"/><Relationship Id="rId11" Type="http://schemas.openxmlformats.org/officeDocument/2006/relationships/image" Target="../media/image128.png"/><Relationship Id="rId5" Type="http://schemas.openxmlformats.org/officeDocument/2006/relationships/image" Target="../media/image121.png"/><Relationship Id="rId15" Type="http://schemas.openxmlformats.org/officeDocument/2006/relationships/image" Target="../media/image148.png"/><Relationship Id="rId10" Type="http://schemas.openxmlformats.org/officeDocument/2006/relationships/image" Target="../media/image127.png"/><Relationship Id="rId4" Type="http://schemas.openxmlformats.org/officeDocument/2006/relationships/image" Target="../media/image120.png"/><Relationship Id="rId9" Type="http://schemas.openxmlformats.org/officeDocument/2006/relationships/image" Target="../media/image140.png"/><Relationship Id="rId14" Type="http://schemas.openxmlformats.org/officeDocument/2006/relationships/image" Target="../media/image147.png"/></Relationships>
</file>

<file path=ppt/slides/_rels/slide6.xml.rels><?xml version="1.0" encoding="UTF-8" standalone="yes"?>
<Relationships xmlns="http://schemas.openxmlformats.org/package/2006/relationships"><Relationship Id="rId8" Type="http://schemas.openxmlformats.org/officeDocument/2006/relationships/image" Target="../media/image152.png"/><Relationship Id="rId13" Type="http://schemas.openxmlformats.org/officeDocument/2006/relationships/image" Target="../media/image153.png"/><Relationship Id="rId18" Type="http://schemas.openxmlformats.org/officeDocument/2006/relationships/image" Target="../media/image161.png"/><Relationship Id="rId3" Type="http://schemas.openxmlformats.org/officeDocument/2006/relationships/image" Target="../media/image121.png"/><Relationship Id="rId7" Type="http://schemas.openxmlformats.org/officeDocument/2006/relationships/image" Target="../media/image151.png"/><Relationship Id="rId12" Type="http://schemas.openxmlformats.org/officeDocument/2006/relationships/image" Target="../media/image156.png"/><Relationship Id="rId17" Type="http://schemas.openxmlformats.org/officeDocument/2006/relationships/image" Target="../media/image160.png"/><Relationship Id="rId2" Type="http://schemas.openxmlformats.org/officeDocument/2006/relationships/image" Target="../media/image1250.png"/><Relationship Id="rId16" Type="http://schemas.openxmlformats.org/officeDocument/2006/relationships/image" Target="../media/image159.png"/><Relationship Id="rId1" Type="http://schemas.openxmlformats.org/officeDocument/2006/relationships/slideLayout" Target="../slideLayouts/slideLayout2.xml"/><Relationship Id="rId6" Type="http://schemas.openxmlformats.org/officeDocument/2006/relationships/image" Target="../media/image124.png"/><Relationship Id="rId11" Type="http://schemas.openxmlformats.org/officeDocument/2006/relationships/image" Target="../media/image155.png"/><Relationship Id="rId5" Type="http://schemas.openxmlformats.org/officeDocument/2006/relationships/image" Target="../media/image123.png"/><Relationship Id="rId15" Type="http://schemas.openxmlformats.org/officeDocument/2006/relationships/image" Target="../media/image158.png"/><Relationship Id="rId10" Type="http://schemas.openxmlformats.org/officeDocument/2006/relationships/image" Target="../media/image154.png"/><Relationship Id="rId19" Type="http://schemas.openxmlformats.org/officeDocument/2006/relationships/image" Target="../media/image162.png"/><Relationship Id="rId4" Type="http://schemas.openxmlformats.org/officeDocument/2006/relationships/image" Target="../media/image122.png"/><Relationship Id="rId14" Type="http://schemas.openxmlformats.org/officeDocument/2006/relationships/image" Target="../media/image157.png"/></Relationships>
</file>

<file path=ppt/slides/_rels/slide7.xml.rels><?xml version="1.0" encoding="UTF-8" standalone="yes"?>
<Relationships xmlns="http://schemas.openxmlformats.org/package/2006/relationships"><Relationship Id="rId8" Type="http://schemas.openxmlformats.org/officeDocument/2006/relationships/image" Target="../media/image151.png"/><Relationship Id="rId18" Type="http://schemas.openxmlformats.org/officeDocument/2006/relationships/image" Target="../media/image167.png"/><Relationship Id="rId26" Type="http://schemas.openxmlformats.org/officeDocument/2006/relationships/image" Target="../media/image172.png"/><Relationship Id="rId3" Type="http://schemas.openxmlformats.org/officeDocument/2006/relationships/image" Target="../media/image1250.png"/><Relationship Id="rId21" Type="http://schemas.openxmlformats.org/officeDocument/2006/relationships/image" Target="../media/image162.png"/><Relationship Id="rId7" Type="http://schemas.openxmlformats.org/officeDocument/2006/relationships/image" Target="../media/image124.png"/><Relationship Id="rId12" Type="http://schemas.openxmlformats.org/officeDocument/2006/relationships/image" Target="../media/image156.png"/><Relationship Id="rId17" Type="http://schemas.openxmlformats.org/officeDocument/2006/relationships/image" Target="../media/image166.png"/><Relationship Id="rId25" Type="http://schemas.openxmlformats.org/officeDocument/2006/relationships/image" Target="../media/image171.png"/><Relationship Id="rId2" Type="http://schemas.openxmlformats.org/officeDocument/2006/relationships/image" Target="../media/image163.png"/><Relationship Id="rId16" Type="http://schemas.openxmlformats.org/officeDocument/2006/relationships/image" Target="../media/image165.png"/><Relationship Id="rId20" Type="http://schemas.openxmlformats.org/officeDocument/2006/relationships/image" Target="../media/image169.png"/><Relationship Id="rId29" Type="http://schemas.openxmlformats.org/officeDocument/2006/relationships/image" Target="../media/image175.png"/><Relationship Id="rId1" Type="http://schemas.openxmlformats.org/officeDocument/2006/relationships/slideLayout" Target="../slideLayouts/slideLayout2.xml"/><Relationship Id="rId6" Type="http://schemas.openxmlformats.org/officeDocument/2006/relationships/image" Target="../media/image123.png"/><Relationship Id="rId11" Type="http://schemas.openxmlformats.org/officeDocument/2006/relationships/image" Target="../media/image155.png"/><Relationship Id="rId24" Type="http://schemas.openxmlformats.org/officeDocument/2006/relationships/image" Target="../media/image170.png"/><Relationship Id="rId5" Type="http://schemas.openxmlformats.org/officeDocument/2006/relationships/image" Target="../media/image122.png"/><Relationship Id="rId15" Type="http://schemas.openxmlformats.org/officeDocument/2006/relationships/image" Target="../media/image164.png"/><Relationship Id="rId23" Type="http://schemas.openxmlformats.org/officeDocument/2006/relationships/image" Target="../media/image161.png"/><Relationship Id="rId28" Type="http://schemas.openxmlformats.org/officeDocument/2006/relationships/image" Target="../media/image174.png"/><Relationship Id="rId10" Type="http://schemas.openxmlformats.org/officeDocument/2006/relationships/image" Target="../media/image154.png"/><Relationship Id="rId19" Type="http://schemas.openxmlformats.org/officeDocument/2006/relationships/image" Target="../media/image168.png"/><Relationship Id="rId4" Type="http://schemas.openxmlformats.org/officeDocument/2006/relationships/image" Target="../media/image121.png"/><Relationship Id="rId22" Type="http://schemas.openxmlformats.org/officeDocument/2006/relationships/image" Target="../media/image158.png"/><Relationship Id="rId27" Type="http://schemas.openxmlformats.org/officeDocument/2006/relationships/image" Target="../media/image173.png"/><Relationship Id="rId30" Type="http://schemas.openxmlformats.org/officeDocument/2006/relationships/image" Target="../media/image176.png"/></Relationships>
</file>

<file path=ppt/slides/_rels/slide8.xml.rels><?xml version="1.0" encoding="UTF-8" standalone="yes"?>
<Relationships xmlns="http://schemas.openxmlformats.org/package/2006/relationships"><Relationship Id="rId18" Type="http://schemas.openxmlformats.org/officeDocument/2006/relationships/image" Target="../media/image162.png"/><Relationship Id="rId26" Type="http://schemas.openxmlformats.org/officeDocument/2006/relationships/image" Target="../media/image179.png"/><Relationship Id="rId3" Type="http://schemas.openxmlformats.org/officeDocument/2006/relationships/image" Target="../media/image121.png"/><Relationship Id="rId21" Type="http://schemas.openxmlformats.org/officeDocument/2006/relationships/image" Target="../media/image170.png"/><Relationship Id="rId12" Type="http://schemas.openxmlformats.org/officeDocument/2006/relationships/image" Target="../media/image156.png"/><Relationship Id="rId17" Type="http://schemas.openxmlformats.org/officeDocument/2006/relationships/image" Target="../media/image166.png"/><Relationship Id="rId25" Type="http://schemas.openxmlformats.org/officeDocument/2006/relationships/image" Target="../media/image178.png"/><Relationship Id="rId2" Type="http://schemas.openxmlformats.org/officeDocument/2006/relationships/image" Target="../media/image1250.png"/><Relationship Id="rId16" Type="http://schemas.openxmlformats.org/officeDocument/2006/relationships/image" Target="../media/image165.png"/><Relationship Id="rId20" Type="http://schemas.openxmlformats.org/officeDocument/2006/relationships/image" Target="../media/image161.png"/><Relationship Id="rId29" Type="http://schemas.openxmlformats.org/officeDocument/2006/relationships/image" Target="../media/image182.png"/><Relationship Id="rId1" Type="http://schemas.openxmlformats.org/officeDocument/2006/relationships/slideLayout" Target="../slideLayouts/slideLayout2.xml"/><Relationship Id="rId6" Type="http://schemas.openxmlformats.org/officeDocument/2006/relationships/image" Target="../media/image124.png"/><Relationship Id="rId11" Type="http://schemas.openxmlformats.org/officeDocument/2006/relationships/image" Target="../media/image155.png"/><Relationship Id="rId24" Type="http://schemas.openxmlformats.org/officeDocument/2006/relationships/image" Target="../media/image177.png"/><Relationship Id="rId5" Type="http://schemas.openxmlformats.org/officeDocument/2006/relationships/image" Target="../media/image123.png"/><Relationship Id="rId15" Type="http://schemas.openxmlformats.org/officeDocument/2006/relationships/image" Target="../media/image164.png"/><Relationship Id="rId23" Type="http://schemas.openxmlformats.org/officeDocument/2006/relationships/image" Target="../media/image176.png"/><Relationship Id="rId28" Type="http://schemas.openxmlformats.org/officeDocument/2006/relationships/image" Target="../media/image181.png"/><Relationship Id="rId19" Type="http://schemas.openxmlformats.org/officeDocument/2006/relationships/image" Target="../media/image158.png"/><Relationship Id="rId4" Type="http://schemas.openxmlformats.org/officeDocument/2006/relationships/image" Target="../media/image122.png"/><Relationship Id="rId22" Type="http://schemas.openxmlformats.org/officeDocument/2006/relationships/image" Target="../media/image175.png"/><Relationship Id="rId27" Type="http://schemas.openxmlformats.org/officeDocument/2006/relationships/image" Target="../media/image180.png"/><Relationship Id="rId30" Type="http://schemas.openxmlformats.org/officeDocument/2006/relationships/image" Target="../media/image183.png"/></Relationships>
</file>

<file path=ppt/slides/_rels/slide9.xml.rels><?xml version="1.0" encoding="UTF-8" standalone="yes"?>
<Relationships xmlns="http://schemas.openxmlformats.org/package/2006/relationships"><Relationship Id="rId18" Type="http://schemas.openxmlformats.org/officeDocument/2006/relationships/image" Target="../media/image162.png"/><Relationship Id="rId26" Type="http://schemas.openxmlformats.org/officeDocument/2006/relationships/image" Target="../media/image185.png"/><Relationship Id="rId3" Type="http://schemas.openxmlformats.org/officeDocument/2006/relationships/image" Target="../media/image121.png"/><Relationship Id="rId21" Type="http://schemas.openxmlformats.org/officeDocument/2006/relationships/image" Target="../media/image170.png"/><Relationship Id="rId12" Type="http://schemas.openxmlformats.org/officeDocument/2006/relationships/image" Target="../media/image156.png"/><Relationship Id="rId17" Type="http://schemas.openxmlformats.org/officeDocument/2006/relationships/image" Target="../media/image166.png"/><Relationship Id="rId25" Type="http://schemas.openxmlformats.org/officeDocument/2006/relationships/image" Target="../media/image184.png"/><Relationship Id="rId2" Type="http://schemas.openxmlformats.org/officeDocument/2006/relationships/image" Target="../media/image1250.png"/><Relationship Id="rId16" Type="http://schemas.openxmlformats.org/officeDocument/2006/relationships/image" Target="../media/image165.png"/><Relationship Id="rId20" Type="http://schemas.openxmlformats.org/officeDocument/2006/relationships/image" Target="../media/image161.png"/><Relationship Id="rId1" Type="http://schemas.openxmlformats.org/officeDocument/2006/relationships/slideLayout" Target="../slideLayouts/slideLayout2.xml"/><Relationship Id="rId6" Type="http://schemas.openxmlformats.org/officeDocument/2006/relationships/image" Target="../media/image124.png"/><Relationship Id="rId11" Type="http://schemas.openxmlformats.org/officeDocument/2006/relationships/image" Target="../media/image155.png"/><Relationship Id="rId24" Type="http://schemas.openxmlformats.org/officeDocument/2006/relationships/image" Target="../media/image183.png"/><Relationship Id="rId5" Type="http://schemas.openxmlformats.org/officeDocument/2006/relationships/image" Target="../media/image123.png"/><Relationship Id="rId15" Type="http://schemas.openxmlformats.org/officeDocument/2006/relationships/image" Target="../media/image164.png"/><Relationship Id="rId23" Type="http://schemas.openxmlformats.org/officeDocument/2006/relationships/image" Target="../media/image176.png"/><Relationship Id="rId28" Type="http://schemas.openxmlformats.org/officeDocument/2006/relationships/image" Target="../media/image187.png"/><Relationship Id="rId19" Type="http://schemas.openxmlformats.org/officeDocument/2006/relationships/image" Target="../media/image158.png"/><Relationship Id="rId4" Type="http://schemas.openxmlformats.org/officeDocument/2006/relationships/image" Target="../media/image122.png"/><Relationship Id="rId22" Type="http://schemas.openxmlformats.org/officeDocument/2006/relationships/image" Target="../media/image175.png"/><Relationship Id="rId27" Type="http://schemas.openxmlformats.org/officeDocument/2006/relationships/image" Target="../media/image18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4103" y="2551017"/>
            <a:ext cx="7898673" cy="1754326"/>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5400" b="1" cap="all" spc="0" dirty="0">
                <a:ln w="57150">
                  <a:solidFill>
                    <a:schemeClr val="tx1"/>
                  </a:solidFill>
                </a:ln>
                <a:solidFill>
                  <a:schemeClr val="accent5">
                    <a:lumMod val="60000"/>
                    <a:lumOff val="40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Invite Engraved SF" pitchFamily="2" charset="0"/>
              </a:rPr>
              <a:t>TEACHINGS FOR EXERCISE 5B</a:t>
            </a:r>
          </a:p>
        </p:txBody>
      </p:sp>
    </p:spTree>
    <p:extLst>
      <p:ext uri="{BB962C8B-B14F-4D97-AF65-F5344CB8AC3E}">
        <p14:creationId xmlns:p14="http://schemas.microsoft.com/office/powerpoint/2010/main" val="42784482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Arrow Connector 35"/>
          <p:cNvCxnSpPr/>
          <p:nvPr/>
        </p:nvCxnSpPr>
        <p:spPr>
          <a:xfrm flipV="1">
            <a:off x="5251270" y="2708366"/>
            <a:ext cx="1332410" cy="64443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91588" y="1576251"/>
                <a:ext cx="3683725" cy="5016181"/>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cushions of a snooker table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1</m:t>
                        </m:r>
                      </m:sub>
                    </m:sSub>
                  </m:oMath>
                </a14:m>
                <a:r>
                  <a:rPr lang="en-US" sz="1400" dirty="0">
                    <a:latin typeface="Comic Sans MS" panose="030F0702030302020204" pitchFamily="66" charset="0"/>
                  </a:rPr>
                  <a:t> and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2</m:t>
                        </m:r>
                      </m:sub>
                    </m:sSub>
                  </m:oMath>
                </a14:m>
                <a:r>
                  <a:rPr lang="en-US" sz="1400" dirty="0">
                    <a:latin typeface="Comic Sans MS" panose="030F0702030302020204" pitchFamily="66" charset="0"/>
                  </a:rPr>
                  <a:t> meet at right angles. A snooker ball travels across the table and collides with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1</m:t>
                        </m:r>
                      </m:sub>
                    </m:sSub>
                  </m:oMath>
                </a14:m>
                <a:r>
                  <a:rPr lang="en-US" sz="1400" dirty="0">
                    <a:latin typeface="Comic Sans MS" panose="030F0702030302020204" pitchFamily="66" charset="0"/>
                  </a:rPr>
                  <a:t> and then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2</m:t>
                        </m:r>
                      </m:sub>
                    </m:sSub>
                  </m:oMath>
                </a14:m>
                <a:r>
                  <a:rPr lang="en-US" sz="1400" dirty="0">
                    <a:latin typeface="Comic Sans MS" panose="030F0702030302020204" pitchFamily="66" charset="0"/>
                  </a:rPr>
                  <a:t>. The cushions are modelled as smooth. Just before the first impact, the ball is moving with speed </a:t>
                </a:r>
                <a14:m>
                  <m:oMath xmlns:m="http://schemas.openxmlformats.org/officeDocument/2006/math">
                    <m:r>
                      <a:rPr lang="en-US" sz="1400" b="0" i="1" smtClean="0">
                        <a:latin typeface="Cambria Math" panose="02040503050406030204" pitchFamily="18" charset="0"/>
                      </a:rPr>
                      <m:t>𝑢</m:t>
                    </m:r>
                    <m:r>
                      <a:rPr lang="en-US" sz="1400" b="0" i="1" smtClean="0">
                        <a:latin typeface="Cambria Math" panose="02040503050406030204" pitchFamily="18" charset="0"/>
                      </a:rPr>
                      <m:t> </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𝑚𝑠</m:t>
                        </m:r>
                      </m:e>
                      <m:sup>
                        <m:r>
                          <a:rPr lang="en-US" sz="1400" b="0" i="1" smtClean="0">
                            <a:latin typeface="Cambria Math" panose="02040503050406030204" pitchFamily="18" charset="0"/>
                          </a:rPr>
                          <m:t>−1</m:t>
                        </m:r>
                      </m:sup>
                    </m:sSup>
                  </m:oMath>
                </a14:m>
                <a:r>
                  <a:rPr lang="en-US" sz="1400" dirty="0">
                    <a:latin typeface="Comic Sans MS" panose="030F0702030302020204" pitchFamily="66" charset="0"/>
                  </a:rPr>
                  <a:t> at an angle of </a:t>
                </a:r>
                <a14:m>
                  <m:oMath xmlns:m="http://schemas.openxmlformats.org/officeDocument/2006/math">
                    <m:sSup>
                      <m:sSupPr>
                        <m:ctrlPr>
                          <a:rPr lang="en-US" sz="1400" i="1" smtClean="0">
                            <a:latin typeface="Cambria Math" panose="02040503050406030204" pitchFamily="18" charset="0"/>
                          </a:rPr>
                        </m:ctrlPr>
                      </m:sSupPr>
                      <m:e>
                        <m:r>
                          <a:rPr lang="en-US" sz="1400" b="0" i="1" smtClean="0">
                            <a:latin typeface="Cambria Math" panose="02040503050406030204" pitchFamily="18" charset="0"/>
                          </a:rPr>
                          <m:t>20</m:t>
                        </m:r>
                      </m:e>
                      <m:sup>
                        <m:r>
                          <a:rPr lang="en-US" sz="1400" i="1" smtClean="0">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to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1</m:t>
                        </m:r>
                      </m:sub>
                    </m:sSub>
                  </m:oMath>
                </a14:m>
                <a:r>
                  <a:rPr lang="en-US" sz="1400" dirty="0">
                    <a:latin typeface="Comic Sans MS" panose="030F0702030302020204" pitchFamily="66" charset="0"/>
                  </a:rPr>
                  <a:t>. The coefficients of restitution between the ball and the cushions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1</m:t>
                        </m:r>
                      </m:sub>
                    </m:sSub>
                  </m:oMath>
                </a14:m>
                <a:r>
                  <a:rPr lang="en-US" sz="1400" dirty="0">
                    <a:latin typeface="Comic Sans MS" panose="030F0702030302020204" pitchFamily="66" charset="0"/>
                  </a:rPr>
                  <a:t> and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2</m:t>
                        </m:r>
                      </m:sub>
                    </m:sSub>
                  </m:oMath>
                </a14:m>
                <a:r>
                  <a:rPr lang="en-US" sz="1400" dirty="0">
                    <a:latin typeface="Comic Sans MS" panose="030F0702030302020204" pitchFamily="66" charset="0"/>
                  </a:rPr>
                  <a:t> are </a:t>
                </a:r>
                <a14:m>
                  <m:oMath xmlns:m="http://schemas.openxmlformats.org/officeDocument/2006/math">
                    <m:f>
                      <m:fPr>
                        <m:ctrlPr>
                          <a:rPr lang="en-US" sz="1400" i="1" smtClean="0">
                            <a:latin typeface="Cambria Math" panose="02040503050406030204" pitchFamily="18" charset="0"/>
                          </a:rPr>
                        </m:ctrlPr>
                      </m:fPr>
                      <m:num>
                        <m:r>
                          <a:rPr lang="en-US" sz="1400" b="0" i="1" smtClean="0">
                            <a:latin typeface="Cambria Math" panose="02040503050406030204" pitchFamily="18" charset="0"/>
                          </a:rPr>
                          <m:t>1</m:t>
                        </m:r>
                      </m:num>
                      <m:den>
                        <m:r>
                          <a:rPr lang="en-US" sz="1400" b="0" i="1" smtClean="0">
                            <a:latin typeface="Cambria Math" panose="02040503050406030204" pitchFamily="18" charset="0"/>
                          </a:rPr>
                          <m:t>2</m:t>
                        </m:r>
                      </m:den>
                    </m:f>
                  </m:oMath>
                </a14:m>
                <a:r>
                  <a:rPr lang="en-US" sz="1400" dirty="0">
                    <a:latin typeface="Comic Sans MS" panose="030F0702030302020204" pitchFamily="66" charset="0"/>
                  </a:rPr>
                  <a:t> and </a:t>
                </a:r>
                <a14:m>
                  <m:oMath xmlns:m="http://schemas.openxmlformats.org/officeDocument/2006/math">
                    <m:f>
                      <m:fPr>
                        <m:ctrlPr>
                          <a:rPr lang="en-US" sz="1400" i="1" smtClean="0">
                            <a:latin typeface="Cambria Math" panose="02040503050406030204" pitchFamily="18" charset="0"/>
                          </a:rPr>
                        </m:ctrlPr>
                      </m:fPr>
                      <m:num>
                        <m:r>
                          <a:rPr lang="en-US" sz="1400" b="0" i="1" smtClean="0">
                            <a:latin typeface="Cambria Math" panose="02040503050406030204" pitchFamily="18" charset="0"/>
                          </a:rPr>
                          <m:t>2</m:t>
                        </m:r>
                      </m:num>
                      <m:den>
                        <m:r>
                          <a:rPr lang="en-US" sz="1400" b="0" i="1" smtClean="0">
                            <a:latin typeface="Cambria Math" panose="02040503050406030204" pitchFamily="18" charset="0"/>
                          </a:rPr>
                          <m:t>5</m:t>
                        </m:r>
                      </m:den>
                    </m:f>
                  </m:oMath>
                </a14:m>
                <a:r>
                  <a:rPr lang="en-US" sz="1400" dirty="0">
                    <a:latin typeface="Comic Sans MS" panose="030F0702030302020204" pitchFamily="66" charset="0"/>
                  </a:rPr>
                  <a:t> respectively.</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Find the percentage of the ball’s original kinetic energy that is lost in the collisions</a:t>
                </a:r>
              </a:p>
              <a:p>
                <a:pPr marL="342900" indent="-342900" algn="ctr">
                  <a:buAutoNum type="alphaLcParenR"/>
                </a:pPr>
                <a:r>
                  <a:rPr lang="en-US" sz="1400" dirty="0">
                    <a:latin typeface="Comic Sans MS" panose="030F0702030302020204" pitchFamily="66" charset="0"/>
                  </a:rPr>
                  <a:t>In reality the cushions may not be smooth. What effect will the model have had on the calculation of the kinetic energy remaining?</a:t>
                </a:r>
              </a:p>
            </p:txBody>
          </p:sp>
        </mc:Choice>
        <mc:Fallback xmlns="">
          <p:sp>
            <p:nvSpPr>
              <p:cNvPr id="4" name="TextBox 3"/>
              <p:cNvSpPr txBox="1">
                <a:spLocks noRot="1" noChangeAspect="1" noMove="1" noResize="1" noEditPoints="1" noAdjustHandles="1" noChangeArrowheads="1" noChangeShapeType="1" noTextEdit="1"/>
              </p:cNvSpPr>
              <p:nvPr/>
            </p:nvSpPr>
            <p:spPr>
              <a:xfrm>
                <a:off x="191588" y="1576251"/>
                <a:ext cx="3683725" cy="5016181"/>
              </a:xfrm>
              <a:prstGeom prst="rect">
                <a:avLst/>
              </a:prstGeom>
              <a:blipFill>
                <a:blip r:embed="rId2"/>
                <a:stretch>
                  <a:fillRect l="-496" t="-243" r="-1983" b="-36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76200" y="76200"/>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panose="02040503050406030204" pitchFamily="18" charset="0"/>
                        </a:rPr>
                        <m:t>𝑣𝑐𝑜𝑠</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i="1">
                          <a:latin typeface="Cambria Math" panose="02040503050406030204" pitchFamily="18" charset="0"/>
                        </a:rPr>
                        <m:t>𝑢</m:t>
                      </m:r>
                      <m:r>
                        <a:rPr lang="en-US" b="0" i="1" smtClean="0">
                          <a:latin typeface="Cambria Math" panose="02040503050406030204" pitchFamily="18" charset="0"/>
                        </a:rPr>
                        <m:t>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76200" y="76200"/>
                <a:ext cx="1576907" cy="276999"/>
              </a:xfrm>
              <a:prstGeom prst="rect">
                <a:avLst/>
              </a:prstGeom>
              <a:blipFill>
                <a:blip r:embed="rId3"/>
                <a:stretch>
                  <a:fillRect l="-4651" t="-4444" r="-1550"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133600" y="76200"/>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𝑣𝑠𝑖𝑛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𝑒𝑢𝑠𝑖𝑛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2133600" y="76200"/>
                <a:ext cx="1645835" cy="276999"/>
              </a:xfrm>
              <a:prstGeom prst="rect">
                <a:avLst/>
              </a:prstGeom>
              <a:blipFill>
                <a:blip r:embed="rId4"/>
                <a:stretch>
                  <a:fillRect l="-2963" t="-4444" r="-2963"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191000" y="76200"/>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𝑡𝑎𝑛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𝑒𝑡𝑎𝑛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4191000" y="76200"/>
                <a:ext cx="1540896" cy="276999"/>
              </a:xfrm>
              <a:prstGeom prst="rect">
                <a:avLst/>
              </a:prstGeom>
              <a:blipFill>
                <a:blip r:embed="rId5"/>
                <a:stretch>
                  <a:fillRect l="-397" t="-4444" r="-397"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7803472" y="84338"/>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𝑐𝑜𝑠</m:t>
                      </m:r>
                      <m:r>
                        <a:rPr lang="en-US" sz="1600" b="0" i="1" smtClean="0">
                          <a:latin typeface="Cambria Math" panose="02040503050406030204" pitchFamily="18" charset="0"/>
                          <a:ea typeface="Cambria Math" panose="02040503050406030204" pitchFamily="18" charset="0"/>
                        </a:rPr>
                        <m:t>𝜃</m:t>
                      </m:r>
                      <m:r>
                        <a:rPr lang="en-US" sz="1600" b="0" i="1" smtClean="0">
                          <a:latin typeface="Cambria Math" panose="02040503050406030204" pitchFamily="18" charset="0"/>
                          <a:ea typeface="Cambria Math" panose="02040503050406030204" pitchFamily="18" charset="0"/>
                        </a:rPr>
                        <m:t>=</m:t>
                      </m:r>
                      <m:f>
                        <m:fPr>
                          <m:ctrlPr>
                            <a:rPr lang="en-US" sz="1600" b="0" i="1" smtClean="0">
                              <a:latin typeface="Cambria Math" panose="02040503050406030204" pitchFamily="18" charset="0"/>
                              <a:ea typeface="Cambria Math" panose="02040503050406030204" pitchFamily="18" charset="0"/>
                            </a:rPr>
                          </m:ctrlPr>
                        </m:fPr>
                        <m:num>
                          <m:r>
                            <a:rPr lang="en-US" sz="1600" b="1" i="1" smtClean="0">
                              <a:latin typeface="Cambria Math" panose="02040503050406030204" pitchFamily="18" charset="0"/>
                              <a:ea typeface="Cambria Math" panose="02040503050406030204" pitchFamily="18" charset="0"/>
                            </a:rPr>
                            <m:t>𝒖</m:t>
                          </m:r>
                          <m:r>
                            <a:rPr lang="en-US" sz="1600" b="0" i="1" smtClean="0">
                              <a:latin typeface="Cambria Math" panose="02040503050406030204" pitchFamily="18" charset="0"/>
                              <a:ea typeface="Cambria Math" panose="02040503050406030204" pitchFamily="18" charset="0"/>
                            </a:rPr>
                            <m:t>.</m:t>
                          </m:r>
                          <m:r>
                            <a:rPr lang="en-US" sz="1600" b="1" i="1" smtClean="0">
                              <a:latin typeface="Cambria Math" panose="02040503050406030204" pitchFamily="18" charset="0"/>
                              <a:ea typeface="Cambria Math" panose="02040503050406030204" pitchFamily="18" charset="0"/>
                            </a:rPr>
                            <m:t>𝒗</m:t>
                          </m:r>
                        </m:num>
                        <m:den>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𝒖</m:t>
                              </m:r>
                            </m:e>
                          </m:d>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7803472" y="84338"/>
                <a:ext cx="1250279" cy="458267"/>
              </a:xfrm>
              <a:prstGeom prst="rect">
                <a:avLst/>
              </a:prstGeom>
              <a:blipFill>
                <a:blip r:embed="rId6"/>
                <a:stretch>
                  <a:fillRect l="-1463" b="-2667"/>
                </a:stretch>
              </a:blipFill>
            </p:spPr>
            <p:txBody>
              <a:bodyPr/>
              <a:lstStyle/>
              <a:p>
                <a:r>
                  <a:rPr lang="en-GB">
                    <a:noFill/>
                  </a:rPr>
                  <a:t> </a:t>
                </a:r>
              </a:p>
            </p:txBody>
          </p:sp>
        </mc:Fallback>
      </mc:AlternateContent>
      <p:sp>
        <p:nvSpPr>
          <p:cNvPr id="18" name="Arc 17"/>
          <p:cNvSpPr/>
          <p:nvPr/>
        </p:nvSpPr>
        <p:spPr>
          <a:xfrm rot="7133948">
            <a:off x="4699006" y="2931164"/>
            <a:ext cx="914400" cy="914400"/>
          </a:xfrm>
          <a:prstGeom prst="arc">
            <a:avLst>
              <a:gd name="adj1" fmla="val 13026810"/>
              <a:gd name="adj2" fmla="val 1439584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nvGrpSpPr>
          <p:cNvPr id="20" name="Group 19"/>
          <p:cNvGrpSpPr/>
          <p:nvPr/>
        </p:nvGrpSpPr>
        <p:grpSpPr>
          <a:xfrm>
            <a:off x="4496616" y="1160782"/>
            <a:ext cx="2209800" cy="2326004"/>
            <a:chOff x="4635953" y="1443448"/>
            <a:chExt cx="2209800" cy="2326004"/>
          </a:xfrm>
        </p:grpSpPr>
        <p:sp>
          <p:nvSpPr>
            <p:cNvPr id="21" name="Rectangle 20"/>
            <p:cNvSpPr/>
            <p:nvPr/>
          </p:nvSpPr>
          <p:spPr>
            <a:xfrm rot="5400000">
              <a:off x="5680573" y="249065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635953" y="365406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a:spLocks noChangeAspect="1"/>
            </p:cNvSpPr>
            <p:nvPr/>
          </p:nvSpPr>
          <p:spPr>
            <a:xfrm>
              <a:off x="6592252" y="3515858"/>
              <a:ext cx="139337" cy="139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mc:AlternateContent xmlns:mc="http://schemas.openxmlformats.org/markup-compatibility/2006" xmlns:a14="http://schemas.microsoft.com/office/drawing/2010/main">
        <mc:Choice Requires="a14">
          <p:sp>
            <p:nvSpPr>
              <p:cNvPr id="25" name="TextBox 24"/>
              <p:cNvSpPr txBox="1"/>
              <p:nvPr/>
            </p:nvSpPr>
            <p:spPr>
              <a:xfrm>
                <a:off x="5299167" y="3463835"/>
                <a:ext cx="46224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𝑊</m:t>
                          </m:r>
                        </m:e>
                        <m:sub>
                          <m:r>
                            <a:rPr lang="en-US" sz="1400" b="0" i="1" dirty="0" smtClean="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25" name="TextBox 24"/>
              <p:cNvSpPr txBox="1">
                <a:spLocks noRot="1" noChangeAspect="1" noMove="1" noResize="1" noEditPoints="1" noAdjustHandles="1" noChangeArrowheads="1" noChangeShapeType="1" noTextEdit="1"/>
              </p:cNvSpPr>
              <p:nvPr/>
            </p:nvSpPr>
            <p:spPr>
              <a:xfrm>
                <a:off x="5299167" y="3463835"/>
                <a:ext cx="462241" cy="307777"/>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6653349" y="2127069"/>
                <a:ext cx="46224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𝑊</m:t>
                          </m:r>
                        </m:e>
                        <m:sub>
                          <m:r>
                            <a:rPr lang="en-US" sz="1400" b="0" i="1" dirty="0" smtClean="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6653349" y="2127069"/>
                <a:ext cx="462241" cy="307777"/>
              </a:xfrm>
              <a:prstGeom prst="rect">
                <a:avLst/>
              </a:prstGeom>
              <a:blipFill>
                <a:blip r:embed="rId12"/>
                <a:stretch>
                  <a:fillRect/>
                </a:stretch>
              </a:blipFill>
            </p:spPr>
            <p:txBody>
              <a:bodyPr/>
              <a:lstStyle/>
              <a:p>
                <a:r>
                  <a:rPr lang="en-GB">
                    <a:noFill/>
                  </a:rPr>
                  <a:t> </a:t>
                </a:r>
              </a:p>
            </p:txBody>
          </p:sp>
        </mc:Fallback>
      </mc:AlternateContent>
      <p:cxnSp>
        <p:nvCxnSpPr>
          <p:cNvPr id="44" name="Straight Arrow Connector 43"/>
          <p:cNvCxnSpPr/>
          <p:nvPr/>
        </p:nvCxnSpPr>
        <p:spPr>
          <a:xfrm flipH="1" flipV="1">
            <a:off x="6130834" y="1480457"/>
            <a:ext cx="439785" cy="122355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5" name="TextBox 44"/>
              <p:cNvSpPr txBox="1"/>
              <p:nvPr/>
            </p:nvSpPr>
            <p:spPr>
              <a:xfrm>
                <a:off x="6000207" y="1952897"/>
                <a:ext cx="41639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𝑣</m:t>
                          </m:r>
                        </m:e>
                        <m:sub>
                          <m:r>
                            <a:rPr lang="en-US" sz="1400" b="0" i="1" dirty="0" smtClean="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45" name="TextBox 44"/>
              <p:cNvSpPr txBox="1">
                <a:spLocks noRot="1" noChangeAspect="1" noMove="1" noResize="1" noEditPoints="1" noAdjustHandles="1" noChangeArrowheads="1" noChangeShapeType="1" noTextEdit="1"/>
              </p:cNvSpPr>
              <p:nvPr/>
            </p:nvSpPr>
            <p:spPr>
              <a:xfrm>
                <a:off x="6000207" y="1952897"/>
                <a:ext cx="416396" cy="307777"/>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6305957" y="1915887"/>
                <a:ext cx="350417"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𝛽</m:t>
                          </m:r>
                        </m:e>
                        <m:sub>
                          <m:r>
                            <a:rPr lang="en-US" sz="1400" b="0" i="1" dirty="0" smtClean="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6305957" y="1915887"/>
                <a:ext cx="350417" cy="307777"/>
              </a:xfrm>
              <a:prstGeom prst="rect">
                <a:avLst/>
              </a:prstGeom>
              <a:blipFill>
                <a:blip r:embed="rId16"/>
                <a:stretch>
                  <a:fillRect b="-7843"/>
                </a:stretch>
              </a:blipFill>
            </p:spPr>
            <p:txBody>
              <a:bodyPr/>
              <a:lstStyle/>
              <a:p>
                <a:r>
                  <a:rPr lang="en-GB">
                    <a:noFill/>
                  </a:rPr>
                  <a:t> </a:t>
                </a:r>
              </a:p>
            </p:txBody>
          </p:sp>
        </mc:Fallback>
      </mc:AlternateContent>
      <p:sp>
        <p:nvSpPr>
          <p:cNvPr id="47" name="Arc 46"/>
          <p:cNvSpPr/>
          <p:nvPr/>
        </p:nvSpPr>
        <p:spPr>
          <a:xfrm rot="7133948">
            <a:off x="6130931" y="2329502"/>
            <a:ext cx="914400" cy="914400"/>
          </a:xfrm>
          <a:prstGeom prst="arc">
            <a:avLst>
              <a:gd name="adj1" fmla="val 7916414"/>
              <a:gd name="adj2" fmla="val 906534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8" name="Arc 47"/>
          <p:cNvSpPr/>
          <p:nvPr/>
        </p:nvSpPr>
        <p:spPr>
          <a:xfrm rot="7133948">
            <a:off x="6318166" y="2081309"/>
            <a:ext cx="914400" cy="914400"/>
          </a:xfrm>
          <a:prstGeom prst="arc">
            <a:avLst>
              <a:gd name="adj1" fmla="val 21348328"/>
              <a:gd name="adj2" fmla="val 159751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2" name="TextBox 31"/>
              <p:cNvSpPr txBox="1"/>
              <p:nvPr/>
            </p:nvSpPr>
            <p:spPr>
              <a:xfrm>
                <a:off x="5897336" y="2883899"/>
                <a:ext cx="83439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90−</m:t>
                          </m:r>
                          <m:r>
                            <a:rPr lang="en-US" sz="1400" b="0" i="1" dirty="0" smtClean="0">
                              <a:latin typeface="Cambria Math" panose="02040503050406030204" pitchFamily="18" charset="0"/>
                              <a:ea typeface="Cambria Math" panose="02040503050406030204" pitchFamily="18" charset="0"/>
                            </a:rPr>
                            <m:t>𝛽</m:t>
                          </m:r>
                        </m:e>
                        <m:sub>
                          <m:r>
                            <a:rPr lang="en-US" sz="1400" b="0" i="1" dirty="0" smtClean="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32" name="TextBox 31"/>
              <p:cNvSpPr txBox="1">
                <a:spLocks noRot="1" noChangeAspect="1" noMove="1" noResize="1" noEditPoints="1" noAdjustHandles="1" noChangeArrowheads="1" noChangeShapeType="1" noTextEdit="1"/>
              </p:cNvSpPr>
              <p:nvPr/>
            </p:nvSpPr>
            <p:spPr>
              <a:xfrm>
                <a:off x="5897336" y="2883899"/>
                <a:ext cx="834390" cy="307777"/>
              </a:xfrm>
              <a:prstGeom prst="rect">
                <a:avLst/>
              </a:prstGeom>
              <a:blipFill>
                <a:blip r:embed="rId17"/>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5543007" y="3098075"/>
                <a:ext cx="4122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𝛽</m:t>
                          </m:r>
                        </m:e>
                        <m:sub>
                          <m:r>
                            <a:rPr lang="en-US" sz="1400" b="0" i="1" dirty="0" smtClean="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39" name="TextBox 38"/>
              <p:cNvSpPr txBox="1">
                <a:spLocks noRot="1" noChangeAspect="1" noMove="1" noResize="1" noEditPoints="1" noAdjustHandles="1" noChangeArrowheads="1" noChangeShapeType="1" noTextEdit="1"/>
              </p:cNvSpPr>
              <p:nvPr/>
            </p:nvSpPr>
            <p:spPr>
              <a:xfrm>
                <a:off x="5543007" y="3098075"/>
                <a:ext cx="412229" cy="307777"/>
              </a:xfrm>
              <a:prstGeom prst="rect">
                <a:avLst/>
              </a:prstGeom>
              <a:blipFill>
                <a:blip r:embed="rId18"/>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4090852" y="1221377"/>
                <a:ext cx="1116874" cy="34567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200" b="0" i="1" smtClean="0">
                          <a:solidFill>
                            <a:srgbClr val="FF0000"/>
                          </a:solidFill>
                          <a:latin typeface="Cambria Math" panose="02040503050406030204" pitchFamily="18" charset="0"/>
                        </a:rPr>
                        <m:t>𝑡𝑎𝑛</m:t>
                      </m:r>
                      <m:sSub>
                        <m:sSubPr>
                          <m:ctrlPr>
                            <a:rPr lang="en-US" sz="1200" i="1" dirty="0">
                              <a:solidFill>
                                <a:srgbClr val="FF0000"/>
                              </a:solidFill>
                              <a:latin typeface="Cambria Math" panose="02040503050406030204" pitchFamily="18" charset="0"/>
                              <a:ea typeface="Cambria Math" panose="02040503050406030204" pitchFamily="18" charset="0"/>
                            </a:rPr>
                          </m:ctrlPr>
                        </m:sSubPr>
                        <m:e>
                          <m:r>
                            <a:rPr lang="en-US" sz="1200" i="1" dirty="0">
                              <a:solidFill>
                                <a:srgbClr val="FF0000"/>
                              </a:solidFill>
                              <a:latin typeface="Cambria Math" panose="02040503050406030204" pitchFamily="18" charset="0"/>
                              <a:ea typeface="Cambria Math" panose="02040503050406030204" pitchFamily="18" charset="0"/>
                            </a:rPr>
                            <m:t>𝛽</m:t>
                          </m:r>
                        </m:e>
                        <m:sub>
                          <m:r>
                            <a:rPr lang="en-US" sz="1200" i="1" dirty="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m:t>
                      </m:r>
                      <m:f>
                        <m:fPr>
                          <m:ctrlPr>
                            <a:rPr lang="en-US" sz="1200" b="0" i="1" smtClean="0">
                              <a:solidFill>
                                <a:srgbClr val="FF0000"/>
                              </a:solidFill>
                              <a:latin typeface="Cambria Math" panose="02040503050406030204" pitchFamily="18" charset="0"/>
                              <a:ea typeface="Cambria Math" panose="02040503050406030204" pitchFamily="18" charset="0"/>
                            </a:rPr>
                          </m:ctrlPr>
                        </m:fPr>
                        <m:num>
                          <m:r>
                            <a:rPr lang="en-US" sz="1200" b="0" i="1" smtClean="0">
                              <a:solidFill>
                                <a:srgbClr val="FF0000"/>
                              </a:solidFill>
                              <a:latin typeface="Cambria Math" panose="02040503050406030204" pitchFamily="18" charset="0"/>
                              <a:ea typeface="Cambria Math" panose="02040503050406030204" pitchFamily="18" charset="0"/>
                            </a:rPr>
                            <m:t>1</m:t>
                          </m:r>
                        </m:num>
                        <m:den>
                          <m:r>
                            <a:rPr lang="en-US" sz="1200" b="0" i="1" smtClean="0">
                              <a:solidFill>
                                <a:srgbClr val="FF0000"/>
                              </a:solidFill>
                              <a:latin typeface="Cambria Math" panose="02040503050406030204" pitchFamily="18" charset="0"/>
                              <a:ea typeface="Cambria Math" panose="02040503050406030204" pitchFamily="18" charset="0"/>
                            </a:rPr>
                            <m:t>2</m:t>
                          </m:r>
                        </m:den>
                      </m:f>
                      <m:r>
                        <a:rPr lang="en-US" sz="1200" b="0" i="1" smtClean="0">
                          <a:solidFill>
                            <a:srgbClr val="FF0000"/>
                          </a:solidFill>
                          <a:latin typeface="Cambria Math" panose="02040503050406030204" pitchFamily="18" charset="0"/>
                          <a:ea typeface="Cambria Math" panose="02040503050406030204" pitchFamily="18" charset="0"/>
                        </a:rPr>
                        <m:t>𝑡𝑎𝑛</m:t>
                      </m:r>
                      <m:r>
                        <a:rPr lang="en-US" sz="1200" b="0" i="1" smtClean="0">
                          <a:solidFill>
                            <a:srgbClr val="FF0000"/>
                          </a:solidFill>
                          <a:latin typeface="Cambria Math" panose="02040503050406030204" pitchFamily="18" charset="0"/>
                          <a:ea typeface="Cambria Math" panose="02040503050406030204" pitchFamily="18" charset="0"/>
                        </a:rPr>
                        <m:t>20</m:t>
                      </m:r>
                    </m:oMath>
                  </m:oMathPara>
                </a14:m>
                <a:endParaRPr lang="en-GB" sz="1200" dirty="0">
                  <a:solidFill>
                    <a:srgbClr val="FF0000"/>
                  </a:solidFill>
                </a:endParaRPr>
              </a:p>
            </p:txBody>
          </p:sp>
        </mc:Choice>
        <mc:Fallback xmlns="">
          <p:sp>
            <p:nvSpPr>
              <p:cNvPr id="40" name="TextBox 39"/>
              <p:cNvSpPr txBox="1">
                <a:spLocks noRot="1" noChangeAspect="1" noMove="1" noResize="1" noEditPoints="1" noAdjustHandles="1" noChangeArrowheads="1" noChangeShapeType="1" noTextEdit="1"/>
              </p:cNvSpPr>
              <p:nvPr/>
            </p:nvSpPr>
            <p:spPr>
              <a:xfrm>
                <a:off x="4090852" y="1221377"/>
                <a:ext cx="1116874" cy="345672"/>
              </a:xfrm>
              <a:prstGeom prst="rect">
                <a:avLst/>
              </a:prstGeom>
              <a:blipFill>
                <a:blip r:embed="rId19"/>
                <a:stretch>
                  <a:fillRect l="-3279" t="-1754" r="-4372" b="-140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3925389" y="1704702"/>
                <a:ext cx="1278042" cy="18569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𝑣</m:t>
                          </m:r>
                        </m:e>
                        <m:sub>
                          <m:r>
                            <a:rPr lang="en-US" sz="1200" b="0" i="1" smtClean="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𝑐𝑜𝑠</m:t>
                      </m:r>
                      <m:sSub>
                        <m:sSubPr>
                          <m:ctrlPr>
                            <a:rPr lang="en-US" sz="1200" i="1" dirty="0">
                              <a:solidFill>
                                <a:srgbClr val="FF0000"/>
                              </a:solidFill>
                              <a:latin typeface="Cambria Math" panose="02040503050406030204" pitchFamily="18" charset="0"/>
                              <a:ea typeface="Cambria Math" panose="02040503050406030204" pitchFamily="18" charset="0"/>
                            </a:rPr>
                          </m:ctrlPr>
                        </m:sSubPr>
                        <m:e>
                          <m:r>
                            <a:rPr lang="en-US" sz="1200" i="1" dirty="0">
                              <a:solidFill>
                                <a:srgbClr val="FF0000"/>
                              </a:solidFill>
                              <a:latin typeface="Cambria Math" panose="02040503050406030204" pitchFamily="18" charset="0"/>
                              <a:ea typeface="Cambria Math" panose="02040503050406030204" pitchFamily="18" charset="0"/>
                            </a:rPr>
                            <m:t>𝛽</m:t>
                          </m:r>
                        </m:e>
                        <m:sub>
                          <m:r>
                            <a:rPr lang="en-US" sz="1200" i="1" dirty="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m:t>
                      </m:r>
                      <m:r>
                        <a:rPr lang="en-US" sz="1200" i="1">
                          <a:solidFill>
                            <a:srgbClr val="FF0000"/>
                          </a:solidFill>
                          <a:latin typeface="Cambria Math" panose="02040503050406030204" pitchFamily="18" charset="0"/>
                        </a:rPr>
                        <m:t>𝑢</m:t>
                      </m:r>
                      <m:r>
                        <a:rPr lang="en-US" sz="1200" b="0" i="1" smtClean="0">
                          <a:solidFill>
                            <a:srgbClr val="FF0000"/>
                          </a:solidFill>
                          <a:latin typeface="Cambria Math" panose="02040503050406030204" pitchFamily="18" charset="0"/>
                        </a:rPr>
                        <m:t>𝑐𝑜𝑠</m:t>
                      </m:r>
                      <m:r>
                        <a:rPr lang="en-US" sz="1200" b="0" i="1" smtClean="0">
                          <a:solidFill>
                            <a:srgbClr val="FF0000"/>
                          </a:solidFill>
                          <a:latin typeface="Cambria Math" panose="02040503050406030204" pitchFamily="18" charset="0"/>
                        </a:rPr>
                        <m:t>20</m:t>
                      </m:r>
                    </m:oMath>
                  </m:oMathPara>
                </a14:m>
                <a:endParaRPr lang="en-GB" sz="1200" dirty="0">
                  <a:solidFill>
                    <a:srgbClr val="FF0000"/>
                  </a:solidFill>
                </a:endParaRPr>
              </a:p>
            </p:txBody>
          </p:sp>
        </mc:Choice>
        <mc:Fallback xmlns="">
          <p:sp>
            <p:nvSpPr>
              <p:cNvPr id="41" name="TextBox 40"/>
              <p:cNvSpPr txBox="1">
                <a:spLocks noRot="1" noChangeAspect="1" noMove="1" noResize="1" noEditPoints="1" noAdjustHandles="1" noChangeArrowheads="1" noChangeShapeType="1" noTextEdit="1"/>
              </p:cNvSpPr>
              <p:nvPr/>
            </p:nvSpPr>
            <p:spPr>
              <a:xfrm>
                <a:off x="3925389" y="1704702"/>
                <a:ext cx="1278042" cy="185692"/>
              </a:xfrm>
              <a:prstGeom prst="rect">
                <a:avLst/>
              </a:prstGeom>
              <a:blipFill>
                <a:blip r:embed="rId20"/>
                <a:stretch>
                  <a:fillRect t="-6667" r="-1429"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3929743" y="2100943"/>
                <a:ext cx="1283172" cy="1846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𝑣</m:t>
                          </m:r>
                        </m:e>
                        <m:sub>
                          <m:r>
                            <a:rPr lang="en-US" sz="1200" b="0" i="1" smtClean="0">
                              <a:solidFill>
                                <a:srgbClr val="FF0000"/>
                              </a:solidFill>
                              <a:latin typeface="Cambria Math" panose="02040503050406030204" pitchFamily="18" charset="0"/>
                              <a:ea typeface="Cambria Math" panose="02040503050406030204" pitchFamily="18" charset="0"/>
                            </a:rPr>
                            <m:t>2</m:t>
                          </m:r>
                        </m:sub>
                      </m:sSub>
                      <m:r>
                        <a:rPr lang="en-US" sz="1200" b="0" i="1" smtClean="0">
                          <a:solidFill>
                            <a:srgbClr val="FF0000"/>
                          </a:solidFill>
                          <a:latin typeface="Cambria Math" panose="02040503050406030204" pitchFamily="18" charset="0"/>
                          <a:ea typeface="Cambria Math" panose="02040503050406030204" pitchFamily="18" charset="0"/>
                        </a:rPr>
                        <m:t>𝑐𝑜𝑠</m:t>
                      </m:r>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𝛽</m:t>
                          </m:r>
                        </m:e>
                        <m:sub>
                          <m:r>
                            <a:rPr lang="en-US" sz="1200" b="0" i="1" smtClean="0">
                              <a:solidFill>
                                <a:srgbClr val="FF0000"/>
                              </a:solidFill>
                              <a:latin typeface="Cambria Math" panose="02040503050406030204" pitchFamily="18" charset="0"/>
                              <a:ea typeface="Cambria Math" panose="02040503050406030204" pitchFamily="18" charset="0"/>
                            </a:rPr>
                            <m:t>2</m:t>
                          </m:r>
                        </m:sub>
                      </m:sSub>
                      <m:r>
                        <a:rPr lang="en-US" sz="1200" b="0" i="1" smtClean="0">
                          <a:solidFill>
                            <a:srgbClr val="FF0000"/>
                          </a:solidFill>
                          <a:latin typeface="Cambria Math" panose="02040503050406030204" pitchFamily="18" charset="0"/>
                          <a:ea typeface="Cambria Math" panose="02040503050406030204" pitchFamily="18" charset="0"/>
                        </a:rPr>
                        <m:t>=</m:t>
                      </m:r>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𝑣</m:t>
                          </m:r>
                        </m:e>
                        <m:sub>
                          <m:r>
                            <a:rPr lang="en-US" sz="1200" b="0" i="1" smtClean="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𝑠𝑖𝑛</m:t>
                      </m:r>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𝛽</m:t>
                          </m:r>
                        </m:e>
                        <m:sub>
                          <m:r>
                            <a:rPr lang="en-US" sz="1200" b="0" i="1" smtClean="0">
                              <a:solidFill>
                                <a:srgbClr val="FF0000"/>
                              </a:solidFill>
                              <a:latin typeface="Cambria Math" panose="02040503050406030204" pitchFamily="18" charset="0"/>
                              <a:ea typeface="Cambria Math" panose="02040503050406030204" pitchFamily="18" charset="0"/>
                            </a:rPr>
                            <m:t>1</m:t>
                          </m:r>
                        </m:sub>
                      </m:sSub>
                    </m:oMath>
                  </m:oMathPara>
                </a14:m>
                <a:endParaRPr lang="en-GB" sz="1200" dirty="0">
                  <a:solidFill>
                    <a:srgbClr val="FF0000"/>
                  </a:solidFill>
                </a:endParaRPr>
              </a:p>
            </p:txBody>
          </p:sp>
        </mc:Choice>
        <mc:Fallback xmlns="">
          <p:sp>
            <p:nvSpPr>
              <p:cNvPr id="43" name="TextBox 42"/>
              <p:cNvSpPr txBox="1">
                <a:spLocks noRot="1" noChangeAspect="1" noMove="1" noResize="1" noEditPoints="1" noAdjustHandles="1" noChangeArrowheads="1" noChangeShapeType="1" noTextEdit="1"/>
              </p:cNvSpPr>
              <p:nvPr/>
            </p:nvSpPr>
            <p:spPr>
              <a:xfrm>
                <a:off x="3929743" y="2100943"/>
                <a:ext cx="1283172" cy="184666"/>
              </a:xfrm>
              <a:prstGeom prst="rect">
                <a:avLst/>
              </a:prstGeom>
              <a:blipFill>
                <a:blip r:embed="rId21"/>
                <a:stretch>
                  <a:fillRect l="-1429" t="-6667" r="-476"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5" name="TextBox 64"/>
              <p:cNvSpPr txBox="1"/>
              <p:nvPr/>
            </p:nvSpPr>
            <p:spPr>
              <a:xfrm>
                <a:off x="3953690" y="2383973"/>
                <a:ext cx="1393779" cy="34689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b="0" i="1" smtClean="0">
                              <a:solidFill>
                                <a:srgbClr val="FF0000"/>
                              </a:solidFill>
                              <a:latin typeface="Cambria Math" panose="02040503050406030204" pitchFamily="18" charset="0"/>
                            </a:rPr>
                          </m:ctrlPr>
                        </m:sSubPr>
                        <m:e>
                          <m:r>
                            <a:rPr lang="en-US" sz="1200" b="0" i="1" smtClean="0">
                              <a:solidFill>
                                <a:srgbClr val="FF0000"/>
                              </a:solidFill>
                              <a:latin typeface="Cambria Math" panose="02040503050406030204" pitchFamily="18" charset="0"/>
                            </a:rPr>
                            <m:t>𝑣</m:t>
                          </m:r>
                        </m:e>
                        <m:sub>
                          <m:r>
                            <a:rPr lang="en-US" sz="1200" b="0" i="1" smtClean="0">
                              <a:solidFill>
                                <a:srgbClr val="FF0000"/>
                              </a:solidFill>
                              <a:latin typeface="Cambria Math" panose="02040503050406030204" pitchFamily="18" charset="0"/>
                            </a:rPr>
                            <m:t>2</m:t>
                          </m:r>
                        </m:sub>
                      </m:sSub>
                      <m:r>
                        <a:rPr lang="en-US" sz="1200" b="0" i="1" smtClean="0">
                          <a:solidFill>
                            <a:srgbClr val="FF0000"/>
                          </a:solidFill>
                          <a:latin typeface="Cambria Math" panose="02040503050406030204" pitchFamily="18" charset="0"/>
                        </a:rPr>
                        <m:t>𝑠𝑖𝑛</m:t>
                      </m:r>
                      <m:sSub>
                        <m:sSubPr>
                          <m:ctrlPr>
                            <a:rPr lang="en-US" sz="1200" b="0" i="1" smtClean="0">
                              <a:solidFill>
                                <a:srgbClr val="FF0000"/>
                              </a:solidFill>
                              <a:latin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𝛽</m:t>
                          </m:r>
                        </m:e>
                        <m:sub>
                          <m:r>
                            <a:rPr lang="en-US" sz="1200" b="0" i="1" smtClean="0">
                              <a:solidFill>
                                <a:srgbClr val="FF0000"/>
                              </a:solidFill>
                              <a:latin typeface="Cambria Math" panose="02040503050406030204" pitchFamily="18" charset="0"/>
                            </a:rPr>
                            <m:t>2</m:t>
                          </m:r>
                        </m:sub>
                      </m:sSub>
                      <m:r>
                        <a:rPr lang="en-US" sz="1200" b="0" i="1" smtClean="0">
                          <a:solidFill>
                            <a:srgbClr val="FF0000"/>
                          </a:solidFill>
                          <a:latin typeface="Cambria Math" panose="02040503050406030204" pitchFamily="18" charset="0"/>
                          <a:ea typeface="Cambria Math" panose="02040503050406030204" pitchFamily="18" charset="0"/>
                        </a:rPr>
                        <m:t>=</m:t>
                      </m:r>
                      <m:f>
                        <m:fPr>
                          <m:ctrlPr>
                            <a:rPr lang="en-US" sz="1200" b="0" i="1" smtClean="0">
                              <a:solidFill>
                                <a:srgbClr val="FF0000"/>
                              </a:solidFill>
                              <a:latin typeface="Cambria Math" panose="02040503050406030204" pitchFamily="18" charset="0"/>
                              <a:ea typeface="Cambria Math" panose="02040503050406030204" pitchFamily="18" charset="0"/>
                            </a:rPr>
                          </m:ctrlPr>
                        </m:fPr>
                        <m:num>
                          <m:r>
                            <a:rPr lang="en-US" sz="1200" b="0" i="1" smtClean="0">
                              <a:solidFill>
                                <a:srgbClr val="FF0000"/>
                              </a:solidFill>
                              <a:latin typeface="Cambria Math" panose="02040503050406030204" pitchFamily="18" charset="0"/>
                              <a:ea typeface="Cambria Math" panose="02040503050406030204" pitchFamily="18" charset="0"/>
                            </a:rPr>
                            <m:t>2</m:t>
                          </m:r>
                        </m:num>
                        <m:den>
                          <m:r>
                            <a:rPr lang="en-US" sz="1200" b="0" i="1" smtClean="0">
                              <a:solidFill>
                                <a:srgbClr val="FF0000"/>
                              </a:solidFill>
                              <a:latin typeface="Cambria Math" panose="02040503050406030204" pitchFamily="18" charset="0"/>
                              <a:ea typeface="Cambria Math" panose="02040503050406030204" pitchFamily="18" charset="0"/>
                            </a:rPr>
                            <m:t>5</m:t>
                          </m:r>
                        </m:den>
                      </m:f>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𝑣</m:t>
                          </m:r>
                        </m:e>
                        <m:sub>
                          <m:r>
                            <a:rPr lang="en-US" sz="1200" b="0" i="1" smtClean="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𝑐𝑜𝑠</m:t>
                      </m:r>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𝛽</m:t>
                          </m:r>
                        </m:e>
                        <m:sub>
                          <m:r>
                            <a:rPr lang="en-US" sz="1200" b="0" i="1" smtClean="0">
                              <a:solidFill>
                                <a:srgbClr val="FF0000"/>
                              </a:solidFill>
                              <a:latin typeface="Cambria Math" panose="02040503050406030204" pitchFamily="18" charset="0"/>
                              <a:ea typeface="Cambria Math" panose="02040503050406030204" pitchFamily="18" charset="0"/>
                            </a:rPr>
                            <m:t>1</m:t>
                          </m:r>
                        </m:sub>
                      </m:sSub>
                    </m:oMath>
                  </m:oMathPara>
                </a14:m>
                <a:endParaRPr lang="en-GB" sz="1200" dirty="0">
                  <a:solidFill>
                    <a:srgbClr val="FF0000"/>
                  </a:solidFill>
                </a:endParaRPr>
              </a:p>
            </p:txBody>
          </p:sp>
        </mc:Choice>
        <mc:Fallback xmlns="">
          <p:sp>
            <p:nvSpPr>
              <p:cNvPr id="65" name="TextBox 64"/>
              <p:cNvSpPr txBox="1">
                <a:spLocks noRot="1" noChangeAspect="1" noMove="1" noResize="1" noEditPoints="1" noAdjustHandles="1" noChangeArrowheads="1" noChangeShapeType="1" noTextEdit="1"/>
              </p:cNvSpPr>
              <p:nvPr/>
            </p:nvSpPr>
            <p:spPr>
              <a:xfrm>
                <a:off x="3953690" y="2383973"/>
                <a:ext cx="1393779" cy="346890"/>
              </a:xfrm>
              <a:prstGeom prst="rect">
                <a:avLst/>
              </a:prstGeom>
              <a:blipFill>
                <a:blip r:embed="rId22"/>
                <a:stretch>
                  <a:fillRect l="-1316" t="-3509" r="-439" b="-1578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TextBox 65"/>
              <p:cNvSpPr txBox="1"/>
              <p:nvPr/>
            </p:nvSpPr>
            <p:spPr>
              <a:xfrm>
                <a:off x="5651864" y="2745378"/>
                <a:ext cx="4122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𝑣</m:t>
                          </m:r>
                        </m:e>
                        <m:sub>
                          <m:r>
                            <a:rPr lang="en-US" sz="1400" b="0" i="1" dirty="0" smtClean="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66" name="TextBox 65"/>
              <p:cNvSpPr txBox="1">
                <a:spLocks noRot="1" noChangeAspect="1" noMove="1" noResize="1" noEditPoints="1" noAdjustHandles="1" noChangeArrowheads="1" noChangeShapeType="1" noTextEdit="1"/>
              </p:cNvSpPr>
              <p:nvPr/>
            </p:nvSpPr>
            <p:spPr>
              <a:xfrm>
                <a:off x="5651864" y="2745378"/>
                <a:ext cx="412229" cy="307777"/>
              </a:xfrm>
              <a:prstGeom prst="rect">
                <a:avLst/>
              </a:prstGeom>
              <a:blipFill>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7393579" y="1280159"/>
                <a:ext cx="1003415"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b="0" i="1" smtClean="0">
                              <a:solidFill>
                                <a:srgbClr val="FF0000"/>
                              </a:solidFill>
                              <a:latin typeface="Cambria Math" panose="02040503050406030204" pitchFamily="18" charset="0"/>
                            </a:rPr>
                          </m:ctrlPr>
                        </m:sSubPr>
                        <m:e>
                          <m:r>
                            <a:rPr lang="en-US" sz="1600" b="0" i="1" smtClean="0">
                              <a:solidFill>
                                <a:srgbClr val="FF0000"/>
                              </a:solidFill>
                              <a:latin typeface="Cambria Math" panose="02040503050406030204" pitchFamily="18" charset="0"/>
                              <a:ea typeface="Cambria Math" panose="02040503050406030204" pitchFamily="18" charset="0"/>
                            </a:rPr>
                            <m:t>𝛽</m:t>
                          </m:r>
                        </m:e>
                        <m:sub>
                          <m:r>
                            <a:rPr lang="en-US" sz="1600" b="0" i="1" smtClean="0">
                              <a:solidFill>
                                <a:srgbClr val="FF0000"/>
                              </a:solidFill>
                              <a:latin typeface="Cambria Math" panose="02040503050406030204" pitchFamily="18" charset="0"/>
                            </a:rPr>
                            <m:t>2</m:t>
                          </m:r>
                        </m:sub>
                      </m:sSub>
                      <m:r>
                        <a:rPr lang="en-US" sz="1600" b="0" i="1" smtClean="0">
                          <a:solidFill>
                            <a:srgbClr val="FF0000"/>
                          </a:solidFill>
                          <a:latin typeface="Cambria Math" panose="02040503050406030204" pitchFamily="18" charset="0"/>
                        </a:rPr>
                        <m:t>=65.</m:t>
                      </m:r>
                      <m:sSup>
                        <m:sSupPr>
                          <m:ctrlPr>
                            <a:rPr lang="en-US" sz="1600" b="0" i="1" smtClean="0">
                              <a:solidFill>
                                <a:srgbClr val="FF0000"/>
                              </a:solidFill>
                              <a:latin typeface="Cambria Math" panose="02040503050406030204" pitchFamily="18" charset="0"/>
                            </a:rPr>
                          </m:ctrlPr>
                        </m:sSupPr>
                        <m:e>
                          <m:r>
                            <a:rPr lang="en-US" sz="1600" b="0" i="1" smtClean="0">
                              <a:solidFill>
                                <a:srgbClr val="FF0000"/>
                              </a:solidFill>
                              <a:latin typeface="Cambria Math" panose="02040503050406030204" pitchFamily="18" charset="0"/>
                            </a:rPr>
                            <m:t>5</m:t>
                          </m:r>
                        </m:e>
                        <m:sup>
                          <m:r>
                            <a:rPr lang="en-US" sz="1600" i="1">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endParaRPr>
              </a:p>
            </p:txBody>
          </p:sp>
        </mc:Choice>
        <mc:Fallback xmlns="">
          <p:sp>
            <p:nvSpPr>
              <p:cNvPr id="80" name="TextBox 79"/>
              <p:cNvSpPr txBox="1">
                <a:spLocks noRot="1" noChangeAspect="1" noMove="1" noResize="1" noEditPoints="1" noAdjustHandles="1" noChangeArrowheads="1" noChangeShapeType="1" noTextEdit="1"/>
              </p:cNvSpPr>
              <p:nvPr/>
            </p:nvSpPr>
            <p:spPr>
              <a:xfrm>
                <a:off x="7393579" y="1280159"/>
                <a:ext cx="1003415" cy="251800"/>
              </a:xfrm>
              <a:prstGeom prst="rect">
                <a:avLst/>
              </a:prstGeom>
              <a:blipFill>
                <a:blip r:embed="rId24"/>
                <a:stretch>
                  <a:fillRect l="-6707" r="-1220" b="-3170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7393576" y="1695996"/>
                <a:ext cx="1204689"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b="0" i="1" smtClean="0">
                              <a:solidFill>
                                <a:srgbClr val="FF0000"/>
                              </a:solidFill>
                              <a:latin typeface="Cambria Math" panose="02040503050406030204" pitchFamily="18" charset="0"/>
                            </a:rPr>
                          </m:ctrlPr>
                        </m:sSubPr>
                        <m:e>
                          <m:r>
                            <a:rPr lang="en-US" sz="1600" b="0" i="1" smtClean="0">
                              <a:solidFill>
                                <a:srgbClr val="FF0000"/>
                              </a:solidFill>
                              <a:latin typeface="Cambria Math" panose="02040503050406030204" pitchFamily="18" charset="0"/>
                            </a:rPr>
                            <m:t>𝑣</m:t>
                          </m:r>
                        </m:e>
                        <m:sub>
                          <m:r>
                            <a:rPr lang="en-US" sz="1600" b="0" i="1" smtClean="0">
                              <a:solidFill>
                                <a:srgbClr val="FF0000"/>
                              </a:solidFill>
                              <a:latin typeface="Cambria Math" panose="02040503050406030204" pitchFamily="18" charset="0"/>
                            </a:rPr>
                            <m:t>2</m:t>
                          </m:r>
                        </m:sub>
                      </m:sSub>
                      <m:r>
                        <a:rPr lang="en-US" sz="1600" b="0" i="1" smtClean="0">
                          <a:solidFill>
                            <a:srgbClr val="FF0000"/>
                          </a:solidFill>
                          <a:latin typeface="Cambria Math" panose="02040503050406030204" pitchFamily="18" charset="0"/>
                          <a:ea typeface="Cambria Math" panose="02040503050406030204" pitchFamily="18" charset="0"/>
                        </a:rPr>
                        <m:t>=0.413…</m:t>
                      </m:r>
                    </m:oMath>
                  </m:oMathPara>
                </a14:m>
                <a:endParaRPr lang="en-GB" sz="1600" dirty="0">
                  <a:solidFill>
                    <a:srgbClr val="FF0000"/>
                  </a:solidFill>
                </a:endParaRPr>
              </a:p>
            </p:txBody>
          </p:sp>
        </mc:Choice>
        <mc:Fallback xmlns="">
          <p:sp>
            <p:nvSpPr>
              <p:cNvPr id="55" name="TextBox 54"/>
              <p:cNvSpPr txBox="1">
                <a:spLocks noRot="1" noChangeAspect="1" noMove="1" noResize="1" noEditPoints="1" noAdjustHandles="1" noChangeArrowheads="1" noChangeShapeType="1" noTextEdit="1"/>
              </p:cNvSpPr>
              <p:nvPr/>
            </p:nvSpPr>
            <p:spPr>
              <a:xfrm>
                <a:off x="7393576" y="1695996"/>
                <a:ext cx="1204689" cy="246221"/>
              </a:xfrm>
              <a:prstGeom prst="rect">
                <a:avLst/>
              </a:prstGeom>
              <a:blipFill>
                <a:blip r:embed="rId25"/>
                <a:stretch>
                  <a:fillRect l="-2030" b="-12195"/>
                </a:stretch>
              </a:blipFill>
            </p:spPr>
            <p:txBody>
              <a:bodyPr/>
              <a:lstStyle/>
              <a:p>
                <a:r>
                  <a:rPr lang="en-GB">
                    <a:noFill/>
                  </a:rPr>
                  <a:t> </a:t>
                </a:r>
              </a:p>
            </p:txBody>
          </p:sp>
        </mc:Fallback>
      </mc:AlternateContent>
      <p:sp>
        <p:nvSpPr>
          <p:cNvPr id="9" name="TextBox 8"/>
          <p:cNvSpPr txBox="1"/>
          <p:nvPr/>
        </p:nvSpPr>
        <p:spPr>
          <a:xfrm>
            <a:off x="4554583" y="3953691"/>
            <a:ext cx="1164101" cy="338554"/>
          </a:xfrm>
          <a:prstGeom prst="rect">
            <a:avLst/>
          </a:prstGeom>
          <a:noFill/>
        </p:spPr>
        <p:txBody>
          <a:bodyPr wrap="none" rtlCol="0">
            <a:spAutoFit/>
          </a:bodyPr>
          <a:lstStyle/>
          <a:p>
            <a:r>
              <a:rPr lang="en-US" sz="1600" u="sng" dirty="0">
                <a:latin typeface="Comic Sans MS" panose="030F0702030302020204" pitchFamily="66" charset="0"/>
              </a:rPr>
              <a:t>KE Before</a:t>
            </a:r>
            <a:endParaRPr lang="en-GB" sz="1600" u="sng" dirty="0">
              <a:latin typeface="Comic Sans MS" panose="030F0702030302020204" pitchFamily="66" charset="0"/>
            </a:endParaRPr>
          </a:p>
        </p:txBody>
      </p:sp>
      <p:sp>
        <p:nvSpPr>
          <p:cNvPr id="56" name="TextBox 55"/>
          <p:cNvSpPr txBox="1"/>
          <p:nvPr/>
        </p:nvSpPr>
        <p:spPr>
          <a:xfrm>
            <a:off x="6823166" y="3958045"/>
            <a:ext cx="1061509" cy="338554"/>
          </a:xfrm>
          <a:prstGeom prst="rect">
            <a:avLst/>
          </a:prstGeom>
          <a:noFill/>
        </p:spPr>
        <p:txBody>
          <a:bodyPr wrap="none" rtlCol="0">
            <a:spAutoFit/>
          </a:bodyPr>
          <a:lstStyle/>
          <a:p>
            <a:r>
              <a:rPr lang="en-US" sz="1600" u="sng" dirty="0">
                <a:latin typeface="Comic Sans MS" panose="030F0702030302020204" pitchFamily="66" charset="0"/>
              </a:rPr>
              <a:t>KE After</a:t>
            </a:r>
            <a:endParaRPr lang="en-GB" sz="1600" u="sng"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0" name="TextBox 9"/>
              <p:cNvSpPr txBox="1"/>
              <p:nvPr/>
            </p:nvSpPr>
            <p:spPr>
              <a:xfrm>
                <a:off x="4850674" y="4371702"/>
                <a:ext cx="586827" cy="46102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600" i="1" smtClean="0">
                              <a:latin typeface="Cambria Math" panose="02040503050406030204" pitchFamily="18" charset="0"/>
                            </a:rPr>
                          </m:ctrlPr>
                        </m:fPr>
                        <m:num>
                          <m:r>
                            <a:rPr lang="en-US" sz="1600" b="0" i="1" smtClean="0">
                              <a:latin typeface="Cambria Math" panose="02040503050406030204" pitchFamily="18" charset="0"/>
                            </a:rPr>
                            <m:t>1</m:t>
                          </m:r>
                        </m:num>
                        <m:den>
                          <m:r>
                            <a:rPr lang="en-US" sz="1600" b="0" i="1" smtClean="0">
                              <a:latin typeface="Cambria Math" panose="02040503050406030204" pitchFamily="18" charset="0"/>
                            </a:rPr>
                            <m:t>2</m:t>
                          </m:r>
                        </m:den>
                      </m:f>
                      <m:r>
                        <a:rPr lang="en-US" sz="1600" b="0" i="1" smtClean="0">
                          <a:latin typeface="Cambria Math" panose="02040503050406030204" pitchFamily="18" charset="0"/>
                        </a:rPr>
                        <m:t>𝑚</m:t>
                      </m:r>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𝑢</m:t>
                          </m:r>
                        </m:e>
                        <m:sup>
                          <m:r>
                            <a:rPr lang="en-US" sz="1600" b="0" i="1" smtClean="0">
                              <a:latin typeface="Cambria Math" panose="02040503050406030204" pitchFamily="18" charset="0"/>
                            </a:rPr>
                            <m:t>2</m:t>
                          </m:r>
                        </m:sup>
                      </m:sSup>
                    </m:oMath>
                  </m:oMathPara>
                </a14:m>
                <a:endParaRPr lang="en-GB" sz="1600" dirty="0"/>
              </a:p>
            </p:txBody>
          </p:sp>
        </mc:Choice>
        <mc:Fallback xmlns="">
          <p:sp>
            <p:nvSpPr>
              <p:cNvPr id="10" name="TextBox 9"/>
              <p:cNvSpPr txBox="1">
                <a:spLocks noRot="1" noChangeAspect="1" noMove="1" noResize="1" noEditPoints="1" noAdjustHandles="1" noChangeArrowheads="1" noChangeShapeType="1" noTextEdit="1"/>
              </p:cNvSpPr>
              <p:nvPr/>
            </p:nvSpPr>
            <p:spPr>
              <a:xfrm>
                <a:off x="4850674" y="4371702"/>
                <a:ext cx="586827" cy="461024"/>
              </a:xfrm>
              <a:prstGeom prst="rect">
                <a:avLst/>
              </a:prstGeom>
              <a:blipFill>
                <a:blip r:embed="rId2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7" name="TextBox 56"/>
              <p:cNvSpPr txBox="1"/>
              <p:nvPr/>
            </p:nvSpPr>
            <p:spPr>
              <a:xfrm>
                <a:off x="6762206" y="4393473"/>
                <a:ext cx="1253677" cy="46102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600" i="1" smtClean="0">
                              <a:latin typeface="Cambria Math" panose="02040503050406030204" pitchFamily="18" charset="0"/>
                            </a:rPr>
                          </m:ctrlPr>
                        </m:fPr>
                        <m:num>
                          <m:r>
                            <a:rPr lang="en-US" sz="1600" b="0" i="1" smtClean="0">
                              <a:latin typeface="Cambria Math" panose="02040503050406030204" pitchFamily="18" charset="0"/>
                            </a:rPr>
                            <m:t>1</m:t>
                          </m:r>
                        </m:num>
                        <m:den>
                          <m:r>
                            <a:rPr lang="en-US" sz="1600" b="0" i="1" smtClean="0">
                              <a:latin typeface="Cambria Math" panose="02040503050406030204" pitchFamily="18" charset="0"/>
                            </a:rPr>
                            <m:t>2</m:t>
                          </m:r>
                        </m:den>
                      </m:f>
                      <m:r>
                        <a:rPr lang="en-US" sz="1600" b="0" i="1" smtClean="0">
                          <a:latin typeface="Cambria Math" panose="02040503050406030204" pitchFamily="18" charset="0"/>
                        </a:rPr>
                        <m:t>𝑚</m:t>
                      </m:r>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(0.413</m:t>
                          </m:r>
                          <m:r>
                            <a:rPr lang="en-US" sz="1600" b="0" i="1" smtClean="0">
                              <a:latin typeface="Cambria Math" panose="02040503050406030204" pitchFamily="18" charset="0"/>
                            </a:rPr>
                            <m:t>𝑢</m:t>
                          </m:r>
                          <m:r>
                            <a:rPr lang="en-US" sz="1600" b="0" i="1" smtClean="0">
                              <a:latin typeface="Cambria Math" panose="02040503050406030204" pitchFamily="18" charset="0"/>
                            </a:rPr>
                            <m:t>)</m:t>
                          </m:r>
                        </m:e>
                        <m:sup>
                          <m:r>
                            <a:rPr lang="en-US" sz="1600" b="0" i="1" smtClean="0">
                              <a:latin typeface="Cambria Math" panose="02040503050406030204" pitchFamily="18" charset="0"/>
                            </a:rPr>
                            <m:t>2</m:t>
                          </m:r>
                        </m:sup>
                      </m:sSup>
                    </m:oMath>
                  </m:oMathPara>
                </a14:m>
                <a:endParaRPr lang="en-GB" sz="1600" dirty="0"/>
              </a:p>
            </p:txBody>
          </p:sp>
        </mc:Choice>
        <mc:Fallback xmlns="">
          <p:sp>
            <p:nvSpPr>
              <p:cNvPr id="57" name="TextBox 56"/>
              <p:cNvSpPr txBox="1">
                <a:spLocks noRot="1" noChangeAspect="1" noMove="1" noResize="1" noEditPoints="1" noAdjustHandles="1" noChangeArrowheads="1" noChangeShapeType="1" noTextEdit="1"/>
              </p:cNvSpPr>
              <p:nvPr/>
            </p:nvSpPr>
            <p:spPr>
              <a:xfrm>
                <a:off x="6762206" y="4393473"/>
                <a:ext cx="1253677" cy="461024"/>
              </a:xfrm>
              <a:prstGeom prst="rect">
                <a:avLst/>
              </a:prstGeom>
              <a:blipFill>
                <a:blip r:embed="rId2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8" name="TextBox 57"/>
              <p:cNvSpPr txBox="1"/>
              <p:nvPr/>
            </p:nvSpPr>
            <p:spPr>
              <a:xfrm>
                <a:off x="6548846" y="5033552"/>
                <a:ext cx="1464568" cy="46102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m:t>
                      </m:r>
                      <m:f>
                        <m:fPr>
                          <m:ctrlPr>
                            <a:rPr lang="en-GB" sz="1600" i="1" smtClean="0">
                              <a:latin typeface="Cambria Math" panose="02040503050406030204" pitchFamily="18" charset="0"/>
                            </a:rPr>
                          </m:ctrlPr>
                        </m:fPr>
                        <m:num>
                          <m:r>
                            <a:rPr lang="en-US" sz="1600" b="0" i="1" smtClean="0">
                              <a:latin typeface="Cambria Math" panose="02040503050406030204" pitchFamily="18" charset="0"/>
                            </a:rPr>
                            <m:t>1</m:t>
                          </m:r>
                        </m:num>
                        <m:den>
                          <m:r>
                            <a:rPr lang="en-US" sz="1600" b="0" i="1" smtClean="0">
                              <a:latin typeface="Cambria Math" panose="02040503050406030204" pitchFamily="18" charset="0"/>
                            </a:rPr>
                            <m:t>2</m:t>
                          </m:r>
                        </m:den>
                      </m:f>
                      <m:r>
                        <a:rPr lang="en-US" sz="1600" b="0" i="1" smtClean="0">
                          <a:latin typeface="Cambria Math" panose="02040503050406030204" pitchFamily="18" charset="0"/>
                        </a:rPr>
                        <m:t>𝑚</m:t>
                      </m:r>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𝑢</m:t>
                          </m:r>
                        </m:e>
                        <m:sup>
                          <m:r>
                            <a:rPr lang="en-US" sz="1600" b="0" i="1" smtClean="0">
                              <a:latin typeface="Cambria Math" panose="02040503050406030204" pitchFamily="18" charset="0"/>
                            </a:rPr>
                            <m:t>2</m:t>
                          </m:r>
                        </m:sup>
                      </m:sSup>
                      <m:r>
                        <a:rPr lang="en-US" sz="1600" b="0" i="1" smtClean="0">
                          <a:latin typeface="Cambria Math" panose="02040503050406030204" pitchFamily="18" charset="0"/>
                        </a:rPr>
                        <m:t>(0.171)</m:t>
                      </m:r>
                    </m:oMath>
                  </m:oMathPara>
                </a14:m>
                <a:endParaRPr lang="en-GB" sz="1600" dirty="0"/>
              </a:p>
            </p:txBody>
          </p:sp>
        </mc:Choice>
        <mc:Fallback xmlns="">
          <p:sp>
            <p:nvSpPr>
              <p:cNvPr id="58" name="TextBox 57"/>
              <p:cNvSpPr txBox="1">
                <a:spLocks noRot="1" noChangeAspect="1" noMove="1" noResize="1" noEditPoints="1" noAdjustHandles="1" noChangeArrowheads="1" noChangeShapeType="1" noTextEdit="1"/>
              </p:cNvSpPr>
              <p:nvPr/>
            </p:nvSpPr>
            <p:spPr>
              <a:xfrm>
                <a:off x="6548846" y="5033552"/>
                <a:ext cx="1464568" cy="461024"/>
              </a:xfrm>
              <a:prstGeom prst="rect">
                <a:avLst/>
              </a:prstGeom>
              <a:blipFill>
                <a:blip r:embed="rId28"/>
                <a:stretch>
                  <a:fillRect/>
                </a:stretch>
              </a:blipFill>
            </p:spPr>
            <p:txBody>
              <a:bodyPr/>
              <a:lstStyle/>
              <a:p>
                <a:r>
                  <a:rPr lang="en-GB">
                    <a:noFill/>
                  </a:rPr>
                  <a:t> </a:t>
                </a:r>
              </a:p>
            </p:txBody>
          </p:sp>
        </mc:Fallback>
      </mc:AlternateContent>
      <p:sp>
        <p:nvSpPr>
          <p:cNvPr id="60" name="Arc 59"/>
          <p:cNvSpPr/>
          <p:nvPr/>
        </p:nvSpPr>
        <p:spPr>
          <a:xfrm>
            <a:off x="7965413" y="4693917"/>
            <a:ext cx="211937" cy="57476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1" name="TextBox 60"/>
          <p:cNvSpPr txBox="1"/>
          <p:nvPr/>
        </p:nvSpPr>
        <p:spPr>
          <a:xfrm>
            <a:off x="8142517" y="4495706"/>
            <a:ext cx="1001483" cy="95410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 the squared part</a:t>
            </a:r>
            <a:endParaRPr lang="en-GB" sz="1400" i="1" dirty="0">
              <a:solidFill>
                <a:srgbClr val="FF0000"/>
              </a:solidFill>
              <a:latin typeface="Comic Sans MS" panose="030F0702030302020204" pitchFamily="66" charset="0"/>
            </a:endParaRPr>
          </a:p>
        </p:txBody>
      </p:sp>
      <p:sp>
        <p:nvSpPr>
          <p:cNvPr id="62" name="TextBox 61"/>
          <p:cNvSpPr txBox="1"/>
          <p:nvPr/>
        </p:nvSpPr>
        <p:spPr>
          <a:xfrm>
            <a:off x="3923214" y="5658300"/>
            <a:ext cx="5107575" cy="738664"/>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So this is the original KE, multiplied by 0.17</a:t>
            </a:r>
          </a:p>
          <a:p>
            <a:pPr algn="ctr"/>
            <a:endParaRPr lang="en-US" sz="1400" dirty="0">
              <a:solidFill>
                <a:srgbClr val="FF0000"/>
              </a:solidFill>
              <a:latin typeface="Comic Sans MS" panose="030F0702030302020204" pitchFamily="66" charset="0"/>
            </a:endParaRPr>
          </a:p>
          <a:p>
            <a:pPr algn="ctr"/>
            <a:r>
              <a:rPr lang="en-US" sz="1400" dirty="0">
                <a:solidFill>
                  <a:srgbClr val="FF0000"/>
                </a:solidFill>
                <a:latin typeface="Comic Sans MS" panose="030F0702030302020204" pitchFamily="66" charset="0"/>
              </a:rPr>
              <a:t>--&gt; Therefore 83% of the kinetic energy has been lost!</a:t>
            </a:r>
          </a:p>
        </p:txBody>
      </p:sp>
    </p:spTree>
    <p:extLst>
      <p:ext uri="{BB962C8B-B14F-4D97-AF65-F5344CB8AC3E}">
        <p14:creationId xmlns:p14="http://schemas.microsoft.com/office/powerpoint/2010/main" val="2765334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6"/>
                                        </p:tgtEl>
                                        <p:attrNameLst>
                                          <p:attrName>style.visibility</p:attrName>
                                        </p:attrNameLst>
                                      </p:cBhvr>
                                      <p:to>
                                        <p:strVal val="visible"/>
                                      </p:to>
                                    </p:set>
                                    <p:animEffect transition="in" filter="blinds(horizontal)">
                                      <p:cBhvr>
                                        <p:cTn id="17" dur="500"/>
                                        <p:tgtEl>
                                          <p:spTgt spid="5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7"/>
                                        </p:tgtEl>
                                        <p:attrNameLst>
                                          <p:attrName>style.visibility</p:attrName>
                                        </p:attrNameLst>
                                      </p:cBhvr>
                                      <p:to>
                                        <p:strVal val="visible"/>
                                      </p:to>
                                    </p:set>
                                    <p:animEffect transition="in" filter="blinds(horizontal)">
                                      <p:cBhvr>
                                        <p:cTn id="22" dur="500"/>
                                        <p:tgtEl>
                                          <p:spTgt spid="5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0"/>
                                        </p:tgtEl>
                                        <p:attrNameLst>
                                          <p:attrName>style.visibility</p:attrName>
                                        </p:attrNameLst>
                                      </p:cBhvr>
                                      <p:to>
                                        <p:strVal val="visible"/>
                                      </p:to>
                                    </p:set>
                                    <p:animEffect transition="in" filter="blinds(horizontal)">
                                      <p:cBhvr>
                                        <p:cTn id="27" dur="500"/>
                                        <p:tgtEl>
                                          <p:spTgt spid="6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1"/>
                                        </p:tgtEl>
                                        <p:attrNameLst>
                                          <p:attrName>style.visibility</p:attrName>
                                        </p:attrNameLst>
                                      </p:cBhvr>
                                      <p:to>
                                        <p:strVal val="visible"/>
                                      </p:to>
                                    </p:set>
                                    <p:animEffect transition="in" filter="blinds(horizontal)">
                                      <p:cBhvr>
                                        <p:cTn id="32" dur="500"/>
                                        <p:tgtEl>
                                          <p:spTgt spid="6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8"/>
                                        </p:tgtEl>
                                        <p:attrNameLst>
                                          <p:attrName>style.visibility</p:attrName>
                                        </p:attrNameLst>
                                      </p:cBhvr>
                                      <p:to>
                                        <p:strVal val="visible"/>
                                      </p:to>
                                    </p:set>
                                    <p:animEffect transition="in" filter="blinds(horizontal)">
                                      <p:cBhvr>
                                        <p:cTn id="37" dur="500"/>
                                        <p:tgtEl>
                                          <p:spTgt spid="5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2">
                                            <p:txEl>
                                              <p:pRg st="0" end="0"/>
                                            </p:txEl>
                                          </p:spTgt>
                                        </p:tgtEl>
                                        <p:attrNameLst>
                                          <p:attrName>style.visibility</p:attrName>
                                        </p:attrNameLst>
                                      </p:cBhvr>
                                      <p:to>
                                        <p:strVal val="visible"/>
                                      </p:to>
                                    </p:set>
                                    <p:animEffect transition="in" filter="blinds(horizontal)">
                                      <p:cBhvr>
                                        <p:cTn id="42" dur="500"/>
                                        <p:tgtEl>
                                          <p:spTgt spid="62">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2">
                                            <p:txEl>
                                              <p:pRg st="2" end="2"/>
                                            </p:txEl>
                                          </p:spTgt>
                                        </p:tgtEl>
                                        <p:attrNameLst>
                                          <p:attrName>style.visibility</p:attrName>
                                        </p:attrNameLst>
                                      </p:cBhvr>
                                      <p:to>
                                        <p:strVal val="visible"/>
                                      </p:to>
                                    </p:set>
                                    <p:animEffect transition="in" filter="blinds(horizontal)">
                                      <p:cBhvr>
                                        <p:cTn id="47" dur="500"/>
                                        <p:tgtEl>
                                          <p:spTgt spid="6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56" grpId="0"/>
      <p:bldP spid="10" grpId="0"/>
      <p:bldP spid="57" grpId="0"/>
      <p:bldP spid="58" grpId="0"/>
      <p:bldP spid="60" grpId="0" animBg="1"/>
      <p:bldP spid="6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91588" y="1576251"/>
                <a:ext cx="3683725" cy="3764492"/>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smooth vertical walls stand on a smooth horizontal surface and intersect at an angle of </a:t>
                </a:r>
                <a14:m>
                  <m:oMath xmlns:m="http://schemas.openxmlformats.org/officeDocument/2006/math">
                    <m:sSup>
                      <m:sSupPr>
                        <m:ctrlPr>
                          <a:rPr lang="en-US" sz="1400" i="1" smtClean="0">
                            <a:latin typeface="Cambria Math" panose="02040503050406030204" pitchFamily="18" charset="0"/>
                          </a:rPr>
                        </m:ctrlPr>
                      </m:sSupPr>
                      <m:e>
                        <m:r>
                          <a:rPr lang="en-US" sz="1400" b="0" i="1" smtClean="0">
                            <a:latin typeface="Cambria Math" panose="02040503050406030204" pitchFamily="18" charset="0"/>
                          </a:rPr>
                          <m:t>60</m:t>
                        </m:r>
                      </m:e>
                      <m:sup>
                        <m:r>
                          <a:rPr lang="en-US" sz="1400" i="1" smtClean="0">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A smooth sphere is projected across the surface with speed </a:t>
                </a:r>
                <a14:m>
                  <m:oMath xmlns:m="http://schemas.openxmlformats.org/officeDocument/2006/math">
                    <m:r>
                      <a:rPr lang="en-US" sz="1400" b="0" i="1" smtClean="0">
                        <a:latin typeface="Cambria Math" panose="02040503050406030204" pitchFamily="18" charset="0"/>
                      </a:rPr>
                      <m:t>1 </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𝑚𝑠</m:t>
                        </m:r>
                      </m:e>
                      <m:sup>
                        <m:r>
                          <a:rPr lang="en-US" sz="1400" b="0" i="1" smtClean="0">
                            <a:latin typeface="Cambria Math" panose="02040503050406030204" pitchFamily="18" charset="0"/>
                          </a:rPr>
                          <m:t>−1</m:t>
                        </m:r>
                      </m:sup>
                    </m:sSup>
                  </m:oMath>
                </a14:m>
                <a:r>
                  <a:rPr lang="en-US" sz="1400" dirty="0">
                    <a:latin typeface="Comic Sans MS" panose="030F0702030302020204" pitchFamily="66" charset="0"/>
                  </a:rPr>
                  <a:t> at an angle of </a:t>
                </a:r>
                <a14:m>
                  <m:oMath xmlns:m="http://schemas.openxmlformats.org/officeDocument/2006/math">
                    <m:sSup>
                      <m:sSupPr>
                        <m:ctrlPr>
                          <a:rPr lang="en-US" sz="1400" i="1" smtClean="0">
                            <a:latin typeface="Cambria Math" panose="02040503050406030204" pitchFamily="18" charset="0"/>
                          </a:rPr>
                        </m:ctrlPr>
                      </m:sSupPr>
                      <m:e>
                        <m:r>
                          <a:rPr lang="en-US" sz="1400" b="0" i="1" smtClean="0">
                            <a:latin typeface="Cambria Math" panose="02040503050406030204" pitchFamily="18" charset="0"/>
                          </a:rPr>
                          <m:t>20</m:t>
                        </m:r>
                      </m:e>
                      <m:sup>
                        <m:r>
                          <a:rPr lang="en-US" sz="1400" i="1" smtClean="0">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to one of the walls, and towards the intersection of the walls. The coefficient of restitution between the sphere and the walls is 0.4. Work out the speed and motion of the sphere after:</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The first collision</a:t>
                </a:r>
              </a:p>
              <a:p>
                <a:pPr marL="342900" indent="-342900" algn="ctr">
                  <a:buAutoNum type="alphaLcParenR"/>
                </a:pPr>
                <a:r>
                  <a:rPr lang="en-US" sz="1400" dirty="0">
                    <a:latin typeface="Comic Sans MS" panose="030F0702030302020204" pitchFamily="66" charset="0"/>
                  </a:rPr>
                  <a:t>The second collision</a:t>
                </a:r>
              </a:p>
            </p:txBody>
          </p:sp>
        </mc:Choice>
        <mc:Fallback xmlns="">
          <p:sp>
            <p:nvSpPr>
              <p:cNvPr id="4" name="TextBox 3"/>
              <p:cNvSpPr txBox="1">
                <a:spLocks noRot="1" noChangeAspect="1" noMove="1" noResize="1" noEditPoints="1" noAdjustHandles="1" noChangeArrowheads="1" noChangeShapeType="1" noTextEdit="1"/>
              </p:cNvSpPr>
              <p:nvPr/>
            </p:nvSpPr>
            <p:spPr>
              <a:xfrm>
                <a:off x="191588" y="1576251"/>
                <a:ext cx="3683725" cy="3764492"/>
              </a:xfrm>
              <a:prstGeom prst="rect">
                <a:avLst/>
              </a:prstGeom>
              <a:blipFill>
                <a:blip r:embed="rId2"/>
                <a:stretch>
                  <a:fillRect l="-331" t="-324" r="-1983" b="-129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76200" y="76200"/>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panose="02040503050406030204" pitchFamily="18" charset="0"/>
                        </a:rPr>
                        <m:t>𝑣𝑐𝑜𝑠</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i="1">
                          <a:latin typeface="Cambria Math" panose="02040503050406030204" pitchFamily="18" charset="0"/>
                        </a:rPr>
                        <m:t>𝑢</m:t>
                      </m:r>
                      <m:r>
                        <a:rPr lang="en-US" b="0" i="1" smtClean="0">
                          <a:latin typeface="Cambria Math" panose="02040503050406030204" pitchFamily="18" charset="0"/>
                        </a:rPr>
                        <m:t>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76200" y="76200"/>
                <a:ext cx="1576907" cy="276999"/>
              </a:xfrm>
              <a:prstGeom prst="rect">
                <a:avLst/>
              </a:prstGeom>
              <a:blipFill>
                <a:blip r:embed="rId3"/>
                <a:stretch>
                  <a:fillRect l="-4651" t="-4444" r="-1550"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133600" y="76200"/>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𝑣𝑠𝑖𝑛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𝑒𝑢𝑠𝑖𝑛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2133600" y="76200"/>
                <a:ext cx="1645835" cy="276999"/>
              </a:xfrm>
              <a:prstGeom prst="rect">
                <a:avLst/>
              </a:prstGeom>
              <a:blipFill>
                <a:blip r:embed="rId4"/>
                <a:stretch>
                  <a:fillRect l="-2963" t="-4444" r="-2963"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191000" y="76200"/>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𝑡𝑎𝑛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𝑒𝑡𝑎𝑛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4191000" y="76200"/>
                <a:ext cx="1540896" cy="276999"/>
              </a:xfrm>
              <a:prstGeom prst="rect">
                <a:avLst/>
              </a:prstGeom>
              <a:blipFill>
                <a:blip r:embed="rId5"/>
                <a:stretch>
                  <a:fillRect l="-397" t="-4444" r="-397"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7803472" y="84338"/>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𝑐𝑜𝑠</m:t>
                      </m:r>
                      <m:r>
                        <a:rPr lang="en-US" sz="1600" b="0" i="1" smtClean="0">
                          <a:latin typeface="Cambria Math" panose="02040503050406030204" pitchFamily="18" charset="0"/>
                          <a:ea typeface="Cambria Math" panose="02040503050406030204" pitchFamily="18" charset="0"/>
                        </a:rPr>
                        <m:t>𝜃</m:t>
                      </m:r>
                      <m:r>
                        <a:rPr lang="en-US" sz="1600" b="0" i="1" smtClean="0">
                          <a:latin typeface="Cambria Math" panose="02040503050406030204" pitchFamily="18" charset="0"/>
                          <a:ea typeface="Cambria Math" panose="02040503050406030204" pitchFamily="18" charset="0"/>
                        </a:rPr>
                        <m:t>=</m:t>
                      </m:r>
                      <m:f>
                        <m:fPr>
                          <m:ctrlPr>
                            <a:rPr lang="en-US" sz="1600" b="0" i="1" smtClean="0">
                              <a:latin typeface="Cambria Math" panose="02040503050406030204" pitchFamily="18" charset="0"/>
                              <a:ea typeface="Cambria Math" panose="02040503050406030204" pitchFamily="18" charset="0"/>
                            </a:rPr>
                          </m:ctrlPr>
                        </m:fPr>
                        <m:num>
                          <m:r>
                            <a:rPr lang="en-US" sz="1600" b="1" i="1" smtClean="0">
                              <a:latin typeface="Cambria Math" panose="02040503050406030204" pitchFamily="18" charset="0"/>
                              <a:ea typeface="Cambria Math" panose="02040503050406030204" pitchFamily="18" charset="0"/>
                            </a:rPr>
                            <m:t>𝒖</m:t>
                          </m:r>
                          <m:r>
                            <a:rPr lang="en-US" sz="1600" b="0" i="1" smtClean="0">
                              <a:latin typeface="Cambria Math" panose="02040503050406030204" pitchFamily="18" charset="0"/>
                              <a:ea typeface="Cambria Math" panose="02040503050406030204" pitchFamily="18" charset="0"/>
                            </a:rPr>
                            <m:t>.</m:t>
                          </m:r>
                          <m:r>
                            <a:rPr lang="en-US" sz="1600" b="1" i="1" smtClean="0">
                              <a:latin typeface="Cambria Math" panose="02040503050406030204" pitchFamily="18" charset="0"/>
                              <a:ea typeface="Cambria Math" panose="02040503050406030204" pitchFamily="18" charset="0"/>
                            </a:rPr>
                            <m:t>𝒗</m:t>
                          </m:r>
                        </m:num>
                        <m:den>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𝒖</m:t>
                              </m:r>
                            </m:e>
                          </m:d>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7803472" y="84338"/>
                <a:ext cx="1250279" cy="458267"/>
              </a:xfrm>
              <a:prstGeom prst="rect">
                <a:avLst/>
              </a:prstGeom>
              <a:blipFill>
                <a:blip r:embed="rId6"/>
                <a:stretch>
                  <a:fillRect l="-1463" b="-2667"/>
                </a:stretch>
              </a:blipFill>
            </p:spPr>
            <p:txBody>
              <a:bodyPr/>
              <a:lstStyle/>
              <a:p>
                <a:r>
                  <a:rPr lang="en-GB">
                    <a:noFill/>
                  </a:rPr>
                  <a:t> </a:t>
                </a:r>
              </a:p>
            </p:txBody>
          </p:sp>
        </mc:Fallback>
      </mc:AlternateContent>
      <p:sp>
        <p:nvSpPr>
          <p:cNvPr id="10" name="Rectangle 9"/>
          <p:cNvSpPr/>
          <p:nvPr/>
        </p:nvSpPr>
        <p:spPr>
          <a:xfrm rot="2979530">
            <a:off x="4925417" y="2422591"/>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4496616" y="3371397"/>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Arc 12"/>
          <p:cNvSpPr/>
          <p:nvPr/>
        </p:nvSpPr>
        <p:spPr>
          <a:xfrm>
            <a:off x="6515100" y="2959100"/>
            <a:ext cx="914400" cy="914400"/>
          </a:xfrm>
          <a:prstGeom prst="arc">
            <a:avLst>
              <a:gd name="adj1" fmla="val 11142361"/>
              <a:gd name="adj2" fmla="val 1251591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4" name="TextBox 13"/>
              <p:cNvSpPr txBox="1"/>
              <p:nvPr/>
            </p:nvSpPr>
            <p:spPr>
              <a:xfrm>
                <a:off x="6268812" y="3151413"/>
                <a:ext cx="295978" cy="2202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GB" sz="1400" i="1" smtClean="0">
                              <a:latin typeface="Cambria Math" panose="02040503050406030204" pitchFamily="18" charset="0"/>
                            </a:rPr>
                          </m:ctrlPr>
                        </m:sSupPr>
                        <m:e>
                          <m:r>
                            <a:rPr lang="en-US" sz="1400" b="0" i="1" smtClean="0">
                              <a:latin typeface="Cambria Math" panose="02040503050406030204" pitchFamily="18" charset="0"/>
                            </a:rPr>
                            <m:t>60</m:t>
                          </m:r>
                        </m:e>
                        <m:sup>
                          <m:r>
                            <a:rPr lang="en-GB" sz="1400" i="1" smtClean="0">
                              <a:latin typeface="Cambria Math" panose="02040503050406030204" pitchFamily="18" charset="0"/>
                              <a:ea typeface="Cambria Math" panose="02040503050406030204" pitchFamily="18" charset="0"/>
                            </a:rPr>
                            <m:t>°</m:t>
                          </m:r>
                        </m:sup>
                      </m:sSup>
                    </m:oMath>
                  </m:oMathPara>
                </a14:m>
                <a:endParaRPr lang="en-GB" sz="1400" dirty="0"/>
              </a:p>
            </p:txBody>
          </p:sp>
        </mc:Choice>
        <mc:Fallback xmlns="">
          <p:sp>
            <p:nvSpPr>
              <p:cNvPr id="14" name="TextBox 13"/>
              <p:cNvSpPr txBox="1">
                <a:spLocks noRot="1" noChangeAspect="1" noMove="1" noResize="1" noEditPoints="1" noAdjustHandles="1" noChangeArrowheads="1" noChangeShapeType="1" noTextEdit="1"/>
              </p:cNvSpPr>
              <p:nvPr/>
            </p:nvSpPr>
            <p:spPr>
              <a:xfrm>
                <a:off x="6268812" y="3151413"/>
                <a:ext cx="295978" cy="220253"/>
              </a:xfrm>
              <a:prstGeom prst="rect">
                <a:avLst/>
              </a:prstGeom>
              <a:blipFill>
                <a:blip r:embed="rId7"/>
                <a:stretch>
                  <a:fillRect l="-14286" t="-2778" r="-4082" b="-5556"/>
                </a:stretch>
              </a:blipFill>
            </p:spPr>
            <p:txBody>
              <a:bodyPr/>
              <a:lstStyle/>
              <a:p>
                <a:r>
                  <a:rPr lang="en-GB">
                    <a:noFill/>
                  </a:rPr>
                  <a:t> </a:t>
                </a:r>
              </a:p>
            </p:txBody>
          </p:sp>
        </mc:Fallback>
      </mc:AlternateContent>
      <p:cxnSp>
        <p:nvCxnSpPr>
          <p:cNvPr id="15" name="Straight Arrow Connector 14"/>
          <p:cNvCxnSpPr/>
          <p:nvPr/>
        </p:nvCxnSpPr>
        <p:spPr>
          <a:xfrm>
            <a:off x="4343714" y="2657361"/>
            <a:ext cx="1153572" cy="7172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Box 15"/>
              <p:cNvSpPr txBox="1"/>
              <p:nvPr/>
            </p:nvSpPr>
            <p:spPr>
              <a:xfrm>
                <a:off x="4676815" y="2690016"/>
                <a:ext cx="79688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1 </m:t>
                      </m:r>
                      <m:sSup>
                        <m:sSupPr>
                          <m:ctrlPr>
                            <a:rPr lang="en-US" sz="1400" b="0" i="1" dirty="0" smtClean="0">
                              <a:latin typeface="Cambria Math" panose="02040503050406030204" pitchFamily="18" charset="0"/>
                              <a:ea typeface="Cambria Math" panose="02040503050406030204" pitchFamily="18" charset="0"/>
                            </a:rPr>
                          </m:ctrlPr>
                        </m:sSupPr>
                        <m:e>
                          <m:r>
                            <a:rPr lang="en-US" sz="1400" b="0" i="1" dirty="0" smtClean="0">
                              <a:latin typeface="Cambria Math" panose="02040503050406030204" pitchFamily="18" charset="0"/>
                              <a:ea typeface="Cambria Math" panose="02040503050406030204" pitchFamily="18" charset="0"/>
                            </a:rPr>
                            <m:t>𝑚𝑠</m:t>
                          </m:r>
                        </m:e>
                        <m:sup>
                          <m:r>
                            <a:rPr lang="en-US" sz="1400" b="0" i="1" dirty="0" smtClean="0">
                              <a:latin typeface="Cambria Math" panose="02040503050406030204" pitchFamily="18" charset="0"/>
                              <a:ea typeface="Cambria Math" panose="02040503050406030204" pitchFamily="18" charset="0"/>
                            </a:rPr>
                            <m:t>−1</m:t>
                          </m:r>
                        </m:sup>
                      </m:sSup>
                    </m:oMath>
                  </m:oMathPara>
                </a14:m>
                <a:endParaRPr lang="en-GB" sz="1400" dirty="0">
                  <a:latin typeface="Comic Sans MS" panose="030F0702030302020204" pitchFamily="66" charset="0"/>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4676815" y="2690016"/>
                <a:ext cx="796885" cy="307777"/>
              </a:xfrm>
              <a:prstGeom prst="rect">
                <a:avLst/>
              </a:prstGeom>
              <a:blipFill>
                <a:blip r:embed="rId8"/>
                <a:stretch>
                  <a:fillRect/>
                </a:stretch>
              </a:blipFill>
            </p:spPr>
            <p:txBody>
              <a:bodyPr/>
              <a:lstStyle/>
              <a:p>
                <a:r>
                  <a:rPr lang="en-GB">
                    <a:noFill/>
                  </a:rPr>
                  <a:t> </a:t>
                </a:r>
              </a:p>
            </p:txBody>
          </p:sp>
        </mc:Fallback>
      </mc:AlternateContent>
      <p:sp>
        <p:nvSpPr>
          <p:cNvPr id="18" name="Arc 17"/>
          <p:cNvSpPr/>
          <p:nvPr/>
        </p:nvSpPr>
        <p:spPr>
          <a:xfrm rot="9000850">
            <a:off x="5230586" y="2937328"/>
            <a:ext cx="914400" cy="914400"/>
          </a:xfrm>
          <a:prstGeom prst="arc">
            <a:avLst>
              <a:gd name="adj1" fmla="val 1889127"/>
              <a:gd name="adj2" fmla="val 315296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9" name="TextBox 18"/>
              <p:cNvSpPr txBox="1"/>
              <p:nvPr/>
            </p:nvSpPr>
            <p:spPr>
              <a:xfrm>
                <a:off x="4864553" y="3162299"/>
                <a:ext cx="295978" cy="2202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GB" sz="1400" i="1" smtClean="0">
                              <a:latin typeface="Cambria Math" panose="02040503050406030204" pitchFamily="18" charset="0"/>
                            </a:rPr>
                          </m:ctrlPr>
                        </m:sSupPr>
                        <m:e>
                          <m:r>
                            <a:rPr lang="en-US" sz="1400" b="0" i="1" smtClean="0">
                              <a:latin typeface="Cambria Math" panose="02040503050406030204" pitchFamily="18" charset="0"/>
                            </a:rPr>
                            <m:t>20</m:t>
                          </m:r>
                        </m:e>
                        <m:sup>
                          <m:r>
                            <a:rPr lang="en-GB" sz="1400" i="1" smtClean="0">
                              <a:latin typeface="Cambria Math" panose="02040503050406030204" pitchFamily="18" charset="0"/>
                              <a:ea typeface="Cambria Math" panose="02040503050406030204" pitchFamily="18" charset="0"/>
                            </a:rPr>
                            <m:t>°</m:t>
                          </m:r>
                        </m:sup>
                      </m:sSup>
                    </m:oMath>
                  </m:oMathPara>
                </a14:m>
                <a:endParaRPr lang="en-GB" sz="1400" dirty="0"/>
              </a:p>
            </p:txBody>
          </p:sp>
        </mc:Choice>
        <mc:Fallback xmlns="">
          <p:sp>
            <p:nvSpPr>
              <p:cNvPr id="19" name="TextBox 18"/>
              <p:cNvSpPr txBox="1">
                <a:spLocks noRot="1" noChangeAspect="1" noMove="1" noResize="1" noEditPoints="1" noAdjustHandles="1" noChangeArrowheads="1" noChangeShapeType="1" noTextEdit="1"/>
              </p:cNvSpPr>
              <p:nvPr/>
            </p:nvSpPr>
            <p:spPr>
              <a:xfrm>
                <a:off x="4864553" y="3162299"/>
                <a:ext cx="295978" cy="220253"/>
              </a:xfrm>
              <a:prstGeom prst="rect">
                <a:avLst/>
              </a:prstGeom>
              <a:blipFill>
                <a:blip r:embed="rId9"/>
                <a:stretch>
                  <a:fillRect l="-14286" t="-2778" r="-2041" b="-5556"/>
                </a:stretch>
              </a:blipFill>
            </p:spPr>
            <p:txBody>
              <a:bodyPr/>
              <a:lstStyle/>
              <a:p>
                <a:r>
                  <a:rPr lang="en-GB">
                    <a:noFill/>
                  </a:rPr>
                  <a:t> </a:t>
                </a:r>
              </a:p>
            </p:txBody>
          </p:sp>
        </mc:Fallback>
      </mc:AlternateContent>
      <p:cxnSp>
        <p:nvCxnSpPr>
          <p:cNvPr id="20" name="Straight Arrow Connector 19"/>
          <p:cNvCxnSpPr/>
          <p:nvPr/>
        </p:nvCxnSpPr>
        <p:spPr>
          <a:xfrm flipV="1">
            <a:off x="5475828" y="3004457"/>
            <a:ext cx="924972" cy="36047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Arc 22"/>
          <p:cNvSpPr/>
          <p:nvPr/>
        </p:nvSpPr>
        <p:spPr>
          <a:xfrm>
            <a:off x="4838700" y="2926443"/>
            <a:ext cx="914400" cy="914400"/>
          </a:xfrm>
          <a:prstGeom prst="arc">
            <a:avLst>
              <a:gd name="adj1" fmla="val 20556285"/>
              <a:gd name="adj2" fmla="val 2146183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4" name="TextBox 23"/>
              <p:cNvSpPr txBox="1"/>
              <p:nvPr/>
            </p:nvSpPr>
            <p:spPr>
              <a:xfrm>
                <a:off x="5844268" y="3173185"/>
                <a:ext cx="154529"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400" i="1" smtClean="0">
                          <a:latin typeface="Cambria Math" panose="02040503050406030204" pitchFamily="18" charset="0"/>
                          <a:ea typeface="Cambria Math" panose="02040503050406030204" pitchFamily="18" charset="0"/>
                        </a:rPr>
                        <m:t>𝛽</m:t>
                      </m:r>
                    </m:oMath>
                  </m:oMathPara>
                </a14:m>
                <a:endParaRPr lang="en-GB" sz="1400" dirty="0"/>
              </a:p>
            </p:txBody>
          </p:sp>
        </mc:Choice>
        <mc:Fallback xmlns="">
          <p:sp>
            <p:nvSpPr>
              <p:cNvPr id="24" name="TextBox 23"/>
              <p:cNvSpPr txBox="1">
                <a:spLocks noRot="1" noChangeAspect="1" noMove="1" noResize="1" noEditPoints="1" noAdjustHandles="1" noChangeArrowheads="1" noChangeShapeType="1" noTextEdit="1"/>
              </p:cNvSpPr>
              <p:nvPr/>
            </p:nvSpPr>
            <p:spPr>
              <a:xfrm>
                <a:off x="5844268" y="3173185"/>
                <a:ext cx="154529" cy="215444"/>
              </a:xfrm>
              <a:prstGeom prst="rect">
                <a:avLst/>
              </a:prstGeom>
              <a:blipFill>
                <a:blip r:embed="rId10"/>
                <a:stretch>
                  <a:fillRect l="-44000" r="-36000" b="-314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4071257" y="3831772"/>
                <a:ext cx="1540896"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𝑡𝑎𝑛</m:t>
                      </m:r>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𝑒𝑡𝑎𝑛</m:t>
                      </m:r>
                      <m:r>
                        <a:rPr lang="en-US" sz="1600" b="0" i="1" smtClean="0">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26" name="TextBox 25"/>
              <p:cNvSpPr txBox="1">
                <a:spLocks noRot="1" noChangeAspect="1" noMove="1" noResize="1" noEditPoints="1" noAdjustHandles="1" noChangeArrowheads="1" noChangeShapeType="1" noTextEdit="1"/>
              </p:cNvSpPr>
              <p:nvPr/>
            </p:nvSpPr>
            <p:spPr>
              <a:xfrm>
                <a:off x="4071257" y="3831772"/>
                <a:ext cx="1540896" cy="246221"/>
              </a:xfrm>
              <a:prstGeom prst="rect">
                <a:avLst/>
              </a:prstGeom>
              <a:blipFill>
                <a:blip r:embed="rId11"/>
                <a:stretch>
                  <a:fillRect b="-32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4201886" y="4245428"/>
                <a:ext cx="1540896"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𝑡𝑎𝑛</m:t>
                      </m:r>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=0.4</m:t>
                      </m:r>
                      <m:r>
                        <a:rPr lang="en-US" sz="1600" b="0" i="1" smtClean="0">
                          <a:latin typeface="Cambria Math" panose="02040503050406030204" pitchFamily="18" charset="0"/>
                          <a:ea typeface="Cambria Math" panose="02040503050406030204" pitchFamily="18" charset="0"/>
                        </a:rPr>
                        <m:t>𝑡𝑎𝑛</m:t>
                      </m:r>
                      <m:r>
                        <a:rPr lang="en-US" sz="1600" b="0" i="1" smtClean="0">
                          <a:latin typeface="Cambria Math" panose="02040503050406030204" pitchFamily="18" charset="0"/>
                          <a:ea typeface="Cambria Math" panose="02040503050406030204" pitchFamily="18" charset="0"/>
                        </a:rPr>
                        <m:t>20</m:t>
                      </m:r>
                    </m:oMath>
                  </m:oMathPara>
                </a14:m>
                <a:endParaRPr lang="en-GB" sz="1600" dirty="0"/>
              </a:p>
            </p:txBody>
          </p:sp>
        </mc:Choice>
        <mc:Fallback xmlns="">
          <p:sp>
            <p:nvSpPr>
              <p:cNvPr id="27" name="TextBox 26"/>
              <p:cNvSpPr txBox="1">
                <a:spLocks noRot="1" noChangeAspect="1" noMove="1" noResize="1" noEditPoints="1" noAdjustHandles="1" noChangeArrowheads="1" noChangeShapeType="1" noTextEdit="1"/>
              </p:cNvSpPr>
              <p:nvPr/>
            </p:nvSpPr>
            <p:spPr>
              <a:xfrm>
                <a:off x="4201886" y="4245428"/>
                <a:ext cx="1540896" cy="246221"/>
              </a:xfrm>
              <a:prstGeom prst="rect">
                <a:avLst/>
              </a:prstGeom>
              <a:blipFill>
                <a:blip r:embed="rId12"/>
                <a:stretch>
                  <a:fillRect l="-2767" r="-3162" b="-3170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4136572" y="4680857"/>
                <a:ext cx="1540896"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𝑡𝑎𝑛</m:t>
                      </m:r>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=0.145…</m:t>
                      </m:r>
                    </m:oMath>
                  </m:oMathPara>
                </a14:m>
                <a:endParaRPr lang="en-GB" sz="1600" dirty="0"/>
              </a:p>
            </p:txBody>
          </p:sp>
        </mc:Choice>
        <mc:Fallback xmlns="">
          <p:sp>
            <p:nvSpPr>
              <p:cNvPr id="28" name="TextBox 27"/>
              <p:cNvSpPr txBox="1">
                <a:spLocks noRot="1" noChangeAspect="1" noMove="1" noResize="1" noEditPoints="1" noAdjustHandles="1" noChangeArrowheads="1" noChangeShapeType="1" noTextEdit="1"/>
              </p:cNvSpPr>
              <p:nvPr/>
            </p:nvSpPr>
            <p:spPr>
              <a:xfrm>
                <a:off x="4136572" y="4680857"/>
                <a:ext cx="1540896" cy="246221"/>
              </a:xfrm>
              <a:prstGeom prst="rect">
                <a:avLst/>
              </a:prstGeom>
              <a:blipFill>
                <a:blip r:embed="rId13"/>
                <a:stretch>
                  <a:fillRect b="-32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TextBox 28"/>
              <p:cNvSpPr txBox="1"/>
              <p:nvPr/>
            </p:nvSpPr>
            <p:spPr>
              <a:xfrm>
                <a:off x="4419601" y="5105400"/>
                <a:ext cx="1066799"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8.28</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29" name="TextBox 28"/>
              <p:cNvSpPr txBox="1">
                <a:spLocks noRot="1" noChangeAspect="1" noMove="1" noResize="1" noEditPoints="1" noAdjustHandles="1" noChangeArrowheads="1" noChangeShapeType="1" noTextEdit="1"/>
              </p:cNvSpPr>
              <p:nvPr/>
            </p:nvSpPr>
            <p:spPr>
              <a:xfrm>
                <a:off x="4419601" y="5105400"/>
                <a:ext cx="1066799" cy="251800"/>
              </a:xfrm>
              <a:prstGeom prst="rect">
                <a:avLst/>
              </a:prstGeom>
              <a:blipFill>
                <a:blip r:embed="rId14"/>
                <a:stretch>
                  <a:fillRect t="-2439" b="-31707"/>
                </a:stretch>
              </a:blipFill>
            </p:spPr>
            <p:txBody>
              <a:bodyPr/>
              <a:lstStyle/>
              <a:p>
                <a:r>
                  <a:rPr lang="en-GB">
                    <a:noFill/>
                  </a:rPr>
                  <a:t> </a:t>
                </a:r>
              </a:p>
            </p:txBody>
          </p:sp>
        </mc:Fallback>
      </mc:AlternateContent>
      <p:sp>
        <p:nvSpPr>
          <p:cNvPr id="30" name="Arc 29"/>
          <p:cNvSpPr/>
          <p:nvPr/>
        </p:nvSpPr>
        <p:spPr>
          <a:xfrm>
            <a:off x="5733842" y="4008118"/>
            <a:ext cx="253301" cy="37882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1" name="TextBox 30"/>
          <p:cNvSpPr txBox="1"/>
          <p:nvPr/>
        </p:nvSpPr>
        <p:spPr>
          <a:xfrm>
            <a:off x="5976260" y="4027620"/>
            <a:ext cx="1273626"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values</a:t>
            </a:r>
            <a:endParaRPr lang="en-GB" sz="1400" i="1" dirty="0">
              <a:solidFill>
                <a:srgbClr val="FF0000"/>
              </a:solidFill>
              <a:latin typeface="Comic Sans MS" panose="030F0702030302020204" pitchFamily="66" charset="0"/>
            </a:endParaRPr>
          </a:p>
        </p:txBody>
      </p:sp>
      <p:sp>
        <p:nvSpPr>
          <p:cNvPr id="32" name="Arc 31"/>
          <p:cNvSpPr/>
          <p:nvPr/>
        </p:nvSpPr>
        <p:spPr>
          <a:xfrm>
            <a:off x="5744728" y="4432661"/>
            <a:ext cx="253301" cy="37882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3" name="Arc 32"/>
          <p:cNvSpPr/>
          <p:nvPr/>
        </p:nvSpPr>
        <p:spPr>
          <a:xfrm>
            <a:off x="5581442" y="4846318"/>
            <a:ext cx="253301" cy="37882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4" name="TextBox 33"/>
          <p:cNvSpPr txBox="1"/>
          <p:nvPr/>
        </p:nvSpPr>
        <p:spPr>
          <a:xfrm>
            <a:off x="5954488" y="4473935"/>
            <a:ext cx="1839683"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 right side</a:t>
            </a:r>
            <a:endParaRPr lang="en-GB" sz="1400" i="1" dirty="0">
              <a:solidFill>
                <a:srgbClr val="FF0000"/>
              </a:solidFill>
              <a:latin typeface="Comic Sans MS" panose="030F0702030302020204" pitchFamily="66" charset="0"/>
            </a:endParaRPr>
          </a:p>
        </p:txBody>
      </p:sp>
      <p:sp>
        <p:nvSpPr>
          <p:cNvPr id="35" name="TextBox 34"/>
          <p:cNvSpPr txBox="1"/>
          <p:nvPr/>
        </p:nvSpPr>
        <p:spPr>
          <a:xfrm>
            <a:off x="5802085" y="4887592"/>
            <a:ext cx="1164771"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Inverse tan</a:t>
            </a:r>
            <a:endParaRPr lang="en-GB" sz="1400" i="1"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6" name="TextBox 35"/>
              <p:cNvSpPr txBox="1"/>
              <p:nvPr/>
            </p:nvSpPr>
            <p:spPr>
              <a:xfrm>
                <a:off x="7696201" y="1360715"/>
                <a:ext cx="1066799"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8.28</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36" name="TextBox 35"/>
              <p:cNvSpPr txBox="1">
                <a:spLocks noRot="1" noChangeAspect="1" noMove="1" noResize="1" noEditPoints="1" noAdjustHandles="1" noChangeArrowheads="1" noChangeShapeType="1" noTextEdit="1"/>
              </p:cNvSpPr>
              <p:nvPr/>
            </p:nvSpPr>
            <p:spPr>
              <a:xfrm>
                <a:off x="7696201" y="1360715"/>
                <a:ext cx="1066799" cy="251800"/>
              </a:xfrm>
              <a:prstGeom prst="rect">
                <a:avLst/>
              </a:prstGeom>
              <a:blipFill>
                <a:blip r:embed="rId15"/>
                <a:stretch>
                  <a:fillRect b="-3095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5732729" y="2918616"/>
                <a:ext cx="34060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𝑣</m:t>
                      </m:r>
                    </m:oMath>
                  </m:oMathPara>
                </a14:m>
                <a:endParaRPr lang="en-GB" sz="1400" dirty="0">
                  <a:latin typeface="Comic Sans MS" panose="030F0702030302020204" pitchFamily="66" charset="0"/>
                </a:endParaRPr>
              </a:p>
            </p:txBody>
          </p:sp>
        </mc:Choice>
        <mc:Fallback xmlns="">
          <p:sp>
            <p:nvSpPr>
              <p:cNvPr id="38" name="TextBox 37"/>
              <p:cNvSpPr txBox="1">
                <a:spLocks noRot="1" noChangeAspect="1" noMove="1" noResize="1" noEditPoints="1" noAdjustHandles="1" noChangeArrowheads="1" noChangeShapeType="1" noTextEdit="1"/>
              </p:cNvSpPr>
              <p:nvPr/>
            </p:nvSpPr>
            <p:spPr>
              <a:xfrm>
                <a:off x="5732729" y="2918616"/>
                <a:ext cx="340606" cy="307777"/>
              </a:xfrm>
              <a:prstGeom prst="rect">
                <a:avLst/>
              </a:prstGeom>
              <a:blipFill>
                <a:blip r:embed="rId16"/>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718596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blinds(horizontal)">
                                      <p:cBhvr>
                                        <p:cTn id="7" dur="5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blinds(horizontal)">
                                      <p:cBhvr>
                                        <p:cTn id="12" dur="500"/>
                                        <p:tgtEl>
                                          <p:spTgt spid="4">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linds(horizontal)">
                                      <p:cBhvr>
                                        <p:cTn id="20" dur="500"/>
                                        <p:tgtEl>
                                          <p:spTgt spid="11"/>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blinds(horizontal)">
                                      <p:cBhvr>
                                        <p:cTn id="23" dur="500"/>
                                        <p:tgtEl>
                                          <p:spTgt spid="13"/>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blinds(horizontal)">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blinds(horizontal)">
                                      <p:cBhvr>
                                        <p:cTn id="31" dur="500"/>
                                        <p:tgtEl>
                                          <p:spTgt spid="18"/>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blinds(horizontal)">
                                      <p:cBhvr>
                                        <p:cTn id="34" dur="500"/>
                                        <p:tgtEl>
                                          <p:spTgt spid="19"/>
                                        </p:tgtEl>
                                      </p:cBhvr>
                                    </p:animEffect>
                                  </p:childTnLst>
                                </p:cTn>
                              </p:par>
                              <p:par>
                                <p:cTn id="35" presetID="3" presetClass="entr" presetSubtype="10"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blinds(horizontal)">
                                      <p:cBhvr>
                                        <p:cTn id="37" dur="500"/>
                                        <p:tgtEl>
                                          <p:spTgt spid="15"/>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blinds(horizontal)">
                                      <p:cBhvr>
                                        <p:cTn id="40" dur="500"/>
                                        <p:tgtEl>
                                          <p:spTgt spid="16"/>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blinds(horizontal)">
                                      <p:cBhvr>
                                        <p:cTn id="45" dur="500"/>
                                        <p:tgtEl>
                                          <p:spTgt spid="20"/>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blinds(horizontal)">
                                      <p:cBhvr>
                                        <p:cTn id="48" dur="500"/>
                                        <p:tgtEl>
                                          <p:spTgt spid="23"/>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blinds(horizontal)">
                                      <p:cBhvr>
                                        <p:cTn id="51" dur="500"/>
                                        <p:tgtEl>
                                          <p:spTgt spid="38"/>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blinds(horizontal)">
                                      <p:cBhvr>
                                        <p:cTn id="54" dur="500"/>
                                        <p:tgtEl>
                                          <p:spTgt spid="24"/>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26"/>
                                        </p:tgtEl>
                                        <p:attrNameLst>
                                          <p:attrName>style.visibility</p:attrName>
                                        </p:attrNameLst>
                                      </p:cBhvr>
                                      <p:to>
                                        <p:strVal val="visible"/>
                                      </p:to>
                                    </p:set>
                                    <p:animEffect transition="in" filter="blinds(horizontal)">
                                      <p:cBhvr>
                                        <p:cTn id="59" dur="500"/>
                                        <p:tgtEl>
                                          <p:spTgt spid="26"/>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30"/>
                                        </p:tgtEl>
                                        <p:attrNameLst>
                                          <p:attrName>style.visibility</p:attrName>
                                        </p:attrNameLst>
                                      </p:cBhvr>
                                      <p:to>
                                        <p:strVal val="visible"/>
                                      </p:to>
                                    </p:set>
                                    <p:animEffect transition="in" filter="blinds(horizontal)">
                                      <p:cBhvr>
                                        <p:cTn id="64" dur="500"/>
                                        <p:tgtEl>
                                          <p:spTgt spid="30"/>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31"/>
                                        </p:tgtEl>
                                        <p:attrNameLst>
                                          <p:attrName>style.visibility</p:attrName>
                                        </p:attrNameLst>
                                      </p:cBhvr>
                                      <p:to>
                                        <p:strVal val="visible"/>
                                      </p:to>
                                    </p:set>
                                    <p:animEffect transition="in" filter="blinds(horizontal)">
                                      <p:cBhvr>
                                        <p:cTn id="69" dur="500"/>
                                        <p:tgtEl>
                                          <p:spTgt spid="31"/>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27"/>
                                        </p:tgtEl>
                                        <p:attrNameLst>
                                          <p:attrName>style.visibility</p:attrName>
                                        </p:attrNameLst>
                                      </p:cBhvr>
                                      <p:to>
                                        <p:strVal val="visible"/>
                                      </p:to>
                                    </p:set>
                                    <p:animEffect transition="in" filter="blinds(horizontal)">
                                      <p:cBhvr>
                                        <p:cTn id="74" dur="500"/>
                                        <p:tgtEl>
                                          <p:spTgt spid="27"/>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blinds(horizontal)">
                                      <p:cBhvr>
                                        <p:cTn id="79" dur="500"/>
                                        <p:tgtEl>
                                          <p:spTgt spid="32"/>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34"/>
                                        </p:tgtEl>
                                        <p:attrNameLst>
                                          <p:attrName>style.visibility</p:attrName>
                                        </p:attrNameLst>
                                      </p:cBhvr>
                                      <p:to>
                                        <p:strVal val="visible"/>
                                      </p:to>
                                    </p:set>
                                    <p:animEffect transition="in" filter="blinds(horizontal)">
                                      <p:cBhvr>
                                        <p:cTn id="84" dur="500"/>
                                        <p:tgtEl>
                                          <p:spTgt spid="34"/>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28"/>
                                        </p:tgtEl>
                                        <p:attrNameLst>
                                          <p:attrName>style.visibility</p:attrName>
                                        </p:attrNameLst>
                                      </p:cBhvr>
                                      <p:to>
                                        <p:strVal val="visible"/>
                                      </p:to>
                                    </p:set>
                                    <p:animEffect transition="in" filter="blinds(horizontal)">
                                      <p:cBhvr>
                                        <p:cTn id="89" dur="500"/>
                                        <p:tgtEl>
                                          <p:spTgt spid="28"/>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33"/>
                                        </p:tgtEl>
                                        <p:attrNameLst>
                                          <p:attrName>style.visibility</p:attrName>
                                        </p:attrNameLst>
                                      </p:cBhvr>
                                      <p:to>
                                        <p:strVal val="visible"/>
                                      </p:to>
                                    </p:set>
                                    <p:animEffect transition="in" filter="blinds(horizontal)">
                                      <p:cBhvr>
                                        <p:cTn id="94" dur="500"/>
                                        <p:tgtEl>
                                          <p:spTgt spid="33"/>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35"/>
                                        </p:tgtEl>
                                        <p:attrNameLst>
                                          <p:attrName>style.visibility</p:attrName>
                                        </p:attrNameLst>
                                      </p:cBhvr>
                                      <p:to>
                                        <p:strVal val="visible"/>
                                      </p:to>
                                    </p:set>
                                    <p:animEffect transition="in" filter="blinds(horizontal)">
                                      <p:cBhvr>
                                        <p:cTn id="99" dur="500"/>
                                        <p:tgtEl>
                                          <p:spTgt spid="35"/>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29"/>
                                        </p:tgtEl>
                                        <p:attrNameLst>
                                          <p:attrName>style.visibility</p:attrName>
                                        </p:attrNameLst>
                                      </p:cBhvr>
                                      <p:to>
                                        <p:strVal val="visible"/>
                                      </p:to>
                                    </p:set>
                                    <p:animEffect transition="in" filter="blinds(horizontal)">
                                      <p:cBhvr>
                                        <p:cTn id="104" dur="500"/>
                                        <p:tgtEl>
                                          <p:spTgt spid="29"/>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36"/>
                                        </p:tgtEl>
                                        <p:attrNameLst>
                                          <p:attrName>style.visibility</p:attrName>
                                        </p:attrNameLst>
                                      </p:cBhvr>
                                      <p:to>
                                        <p:strVal val="visible"/>
                                      </p:to>
                                    </p:set>
                                    <p:animEffect transition="in" filter="blinds(horizontal)">
                                      <p:cBhvr>
                                        <p:cTn id="109"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P spid="14" grpId="0"/>
      <p:bldP spid="16" grpId="0"/>
      <p:bldP spid="18" grpId="0" animBg="1"/>
      <p:bldP spid="19" grpId="0"/>
      <p:bldP spid="23" grpId="0" animBg="1"/>
      <p:bldP spid="24" grpId="0"/>
      <p:bldP spid="26" grpId="0"/>
      <p:bldP spid="27" grpId="0"/>
      <p:bldP spid="28" grpId="0"/>
      <p:bldP spid="29" grpId="0"/>
      <p:bldP spid="30" grpId="0" animBg="1"/>
      <p:bldP spid="31" grpId="0"/>
      <p:bldP spid="32" grpId="0" animBg="1"/>
      <p:bldP spid="33" grpId="0" animBg="1"/>
      <p:bldP spid="34" grpId="0"/>
      <p:bldP spid="35" grpId="0"/>
      <p:bldP spid="36" grpId="0"/>
      <p:bldP spid="3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91588" y="1576251"/>
                <a:ext cx="3683725" cy="3764492"/>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smooth vertical walls stand on a smooth horizontal surface and intersect at an angle of </a:t>
                </a:r>
                <a14:m>
                  <m:oMath xmlns:m="http://schemas.openxmlformats.org/officeDocument/2006/math">
                    <m:sSup>
                      <m:sSupPr>
                        <m:ctrlPr>
                          <a:rPr lang="en-US" sz="1400" i="1" smtClean="0">
                            <a:latin typeface="Cambria Math" panose="02040503050406030204" pitchFamily="18" charset="0"/>
                          </a:rPr>
                        </m:ctrlPr>
                      </m:sSupPr>
                      <m:e>
                        <m:r>
                          <a:rPr lang="en-US" sz="1400" b="0" i="1" smtClean="0">
                            <a:latin typeface="Cambria Math" panose="02040503050406030204" pitchFamily="18" charset="0"/>
                          </a:rPr>
                          <m:t>60</m:t>
                        </m:r>
                      </m:e>
                      <m:sup>
                        <m:r>
                          <a:rPr lang="en-US" sz="1400" i="1" smtClean="0">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A smooth sphere is projected across the surface with speed </a:t>
                </a:r>
                <a14:m>
                  <m:oMath xmlns:m="http://schemas.openxmlformats.org/officeDocument/2006/math">
                    <m:r>
                      <a:rPr lang="en-US" sz="1400" b="0" i="1" smtClean="0">
                        <a:latin typeface="Cambria Math" panose="02040503050406030204" pitchFamily="18" charset="0"/>
                      </a:rPr>
                      <m:t>1 </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𝑚𝑠</m:t>
                        </m:r>
                      </m:e>
                      <m:sup>
                        <m:r>
                          <a:rPr lang="en-US" sz="1400" b="0" i="1" smtClean="0">
                            <a:latin typeface="Cambria Math" panose="02040503050406030204" pitchFamily="18" charset="0"/>
                          </a:rPr>
                          <m:t>−1</m:t>
                        </m:r>
                      </m:sup>
                    </m:sSup>
                  </m:oMath>
                </a14:m>
                <a:r>
                  <a:rPr lang="en-US" sz="1400" dirty="0">
                    <a:latin typeface="Comic Sans MS" panose="030F0702030302020204" pitchFamily="66" charset="0"/>
                  </a:rPr>
                  <a:t> at an angle of </a:t>
                </a:r>
                <a14:m>
                  <m:oMath xmlns:m="http://schemas.openxmlformats.org/officeDocument/2006/math">
                    <m:sSup>
                      <m:sSupPr>
                        <m:ctrlPr>
                          <a:rPr lang="en-US" sz="1400" i="1" smtClean="0">
                            <a:latin typeface="Cambria Math" panose="02040503050406030204" pitchFamily="18" charset="0"/>
                          </a:rPr>
                        </m:ctrlPr>
                      </m:sSupPr>
                      <m:e>
                        <m:r>
                          <a:rPr lang="en-US" sz="1400" b="0" i="1" smtClean="0">
                            <a:latin typeface="Cambria Math" panose="02040503050406030204" pitchFamily="18" charset="0"/>
                          </a:rPr>
                          <m:t>20</m:t>
                        </m:r>
                      </m:e>
                      <m:sup>
                        <m:r>
                          <a:rPr lang="en-US" sz="1400" i="1" smtClean="0">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to one of the walls, and towards the intersection of the walls. The coefficient of restitution between the sphere and the walls is 0.4. Work out the speed and motion of the sphere after:</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The first collision</a:t>
                </a:r>
              </a:p>
              <a:p>
                <a:pPr marL="342900" indent="-342900" algn="ctr">
                  <a:buAutoNum type="alphaLcParenR"/>
                </a:pPr>
                <a:r>
                  <a:rPr lang="en-US" sz="1400" dirty="0">
                    <a:latin typeface="Comic Sans MS" panose="030F0702030302020204" pitchFamily="66" charset="0"/>
                  </a:rPr>
                  <a:t>The second collision</a:t>
                </a:r>
              </a:p>
            </p:txBody>
          </p:sp>
        </mc:Choice>
        <mc:Fallback xmlns="">
          <p:sp>
            <p:nvSpPr>
              <p:cNvPr id="4" name="TextBox 3"/>
              <p:cNvSpPr txBox="1">
                <a:spLocks noRot="1" noChangeAspect="1" noMove="1" noResize="1" noEditPoints="1" noAdjustHandles="1" noChangeArrowheads="1" noChangeShapeType="1" noTextEdit="1"/>
              </p:cNvSpPr>
              <p:nvPr/>
            </p:nvSpPr>
            <p:spPr>
              <a:xfrm>
                <a:off x="191588" y="1576251"/>
                <a:ext cx="3683725" cy="3764492"/>
              </a:xfrm>
              <a:prstGeom prst="rect">
                <a:avLst/>
              </a:prstGeom>
              <a:blipFill>
                <a:blip r:embed="rId2"/>
                <a:stretch>
                  <a:fillRect l="-331" t="-324" r="-1983" b="-129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76200" y="76200"/>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panose="02040503050406030204" pitchFamily="18" charset="0"/>
                        </a:rPr>
                        <m:t>𝑣𝑐𝑜𝑠</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i="1">
                          <a:latin typeface="Cambria Math" panose="02040503050406030204" pitchFamily="18" charset="0"/>
                        </a:rPr>
                        <m:t>𝑢</m:t>
                      </m:r>
                      <m:r>
                        <a:rPr lang="en-US" b="0" i="1" smtClean="0">
                          <a:latin typeface="Cambria Math" panose="02040503050406030204" pitchFamily="18" charset="0"/>
                        </a:rPr>
                        <m:t>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76200" y="76200"/>
                <a:ext cx="1576907" cy="276999"/>
              </a:xfrm>
              <a:prstGeom prst="rect">
                <a:avLst/>
              </a:prstGeom>
              <a:blipFill>
                <a:blip r:embed="rId3"/>
                <a:stretch>
                  <a:fillRect l="-4651" t="-4444" r="-1550"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133600" y="76200"/>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𝑣𝑠𝑖𝑛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𝑒𝑢𝑠𝑖𝑛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2133600" y="76200"/>
                <a:ext cx="1645835" cy="276999"/>
              </a:xfrm>
              <a:prstGeom prst="rect">
                <a:avLst/>
              </a:prstGeom>
              <a:blipFill>
                <a:blip r:embed="rId4"/>
                <a:stretch>
                  <a:fillRect l="-2963" t="-4444" r="-2963"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191000" y="76200"/>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𝑡𝑎𝑛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𝑒𝑡𝑎𝑛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4191000" y="76200"/>
                <a:ext cx="1540896" cy="276999"/>
              </a:xfrm>
              <a:prstGeom prst="rect">
                <a:avLst/>
              </a:prstGeom>
              <a:blipFill>
                <a:blip r:embed="rId5"/>
                <a:stretch>
                  <a:fillRect l="-397" t="-4444" r="-397"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7803472" y="84338"/>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𝑐𝑜𝑠</m:t>
                      </m:r>
                      <m:r>
                        <a:rPr lang="en-US" sz="1600" b="0" i="1" smtClean="0">
                          <a:latin typeface="Cambria Math" panose="02040503050406030204" pitchFamily="18" charset="0"/>
                          <a:ea typeface="Cambria Math" panose="02040503050406030204" pitchFamily="18" charset="0"/>
                        </a:rPr>
                        <m:t>𝜃</m:t>
                      </m:r>
                      <m:r>
                        <a:rPr lang="en-US" sz="1600" b="0" i="1" smtClean="0">
                          <a:latin typeface="Cambria Math" panose="02040503050406030204" pitchFamily="18" charset="0"/>
                          <a:ea typeface="Cambria Math" panose="02040503050406030204" pitchFamily="18" charset="0"/>
                        </a:rPr>
                        <m:t>=</m:t>
                      </m:r>
                      <m:f>
                        <m:fPr>
                          <m:ctrlPr>
                            <a:rPr lang="en-US" sz="1600" b="0" i="1" smtClean="0">
                              <a:latin typeface="Cambria Math" panose="02040503050406030204" pitchFamily="18" charset="0"/>
                              <a:ea typeface="Cambria Math" panose="02040503050406030204" pitchFamily="18" charset="0"/>
                            </a:rPr>
                          </m:ctrlPr>
                        </m:fPr>
                        <m:num>
                          <m:r>
                            <a:rPr lang="en-US" sz="1600" b="1" i="1" smtClean="0">
                              <a:latin typeface="Cambria Math" panose="02040503050406030204" pitchFamily="18" charset="0"/>
                              <a:ea typeface="Cambria Math" panose="02040503050406030204" pitchFamily="18" charset="0"/>
                            </a:rPr>
                            <m:t>𝒖</m:t>
                          </m:r>
                          <m:r>
                            <a:rPr lang="en-US" sz="1600" b="0" i="1" smtClean="0">
                              <a:latin typeface="Cambria Math" panose="02040503050406030204" pitchFamily="18" charset="0"/>
                              <a:ea typeface="Cambria Math" panose="02040503050406030204" pitchFamily="18" charset="0"/>
                            </a:rPr>
                            <m:t>.</m:t>
                          </m:r>
                          <m:r>
                            <a:rPr lang="en-US" sz="1600" b="1" i="1" smtClean="0">
                              <a:latin typeface="Cambria Math" panose="02040503050406030204" pitchFamily="18" charset="0"/>
                              <a:ea typeface="Cambria Math" panose="02040503050406030204" pitchFamily="18" charset="0"/>
                            </a:rPr>
                            <m:t>𝒗</m:t>
                          </m:r>
                        </m:num>
                        <m:den>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𝒖</m:t>
                              </m:r>
                            </m:e>
                          </m:d>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7803472" y="84338"/>
                <a:ext cx="1250279" cy="458267"/>
              </a:xfrm>
              <a:prstGeom prst="rect">
                <a:avLst/>
              </a:prstGeom>
              <a:blipFill>
                <a:blip r:embed="rId6"/>
                <a:stretch>
                  <a:fillRect l="-1463" b="-2667"/>
                </a:stretch>
              </a:blipFill>
            </p:spPr>
            <p:txBody>
              <a:bodyPr/>
              <a:lstStyle/>
              <a:p>
                <a:r>
                  <a:rPr lang="en-GB">
                    <a:noFill/>
                  </a:rPr>
                  <a:t> </a:t>
                </a:r>
              </a:p>
            </p:txBody>
          </p:sp>
        </mc:Fallback>
      </mc:AlternateContent>
      <p:sp>
        <p:nvSpPr>
          <p:cNvPr id="10" name="Rectangle 9"/>
          <p:cNvSpPr/>
          <p:nvPr/>
        </p:nvSpPr>
        <p:spPr>
          <a:xfrm rot="2979530">
            <a:off x="4925417" y="2422591"/>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4496616" y="3371397"/>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Arc 12"/>
          <p:cNvSpPr/>
          <p:nvPr/>
        </p:nvSpPr>
        <p:spPr>
          <a:xfrm>
            <a:off x="6515100" y="2959100"/>
            <a:ext cx="914400" cy="914400"/>
          </a:xfrm>
          <a:prstGeom prst="arc">
            <a:avLst>
              <a:gd name="adj1" fmla="val 11142361"/>
              <a:gd name="adj2" fmla="val 1251591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4" name="TextBox 13"/>
              <p:cNvSpPr txBox="1"/>
              <p:nvPr/>
            </p:nvSpPr>
            <p:spPr>
              <a:xfrm>
                <a:off x="6268812" y="3151413"/>
                <a:ext cx="295978" cy="2202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GB" sz="1400" i="1" smtClean="0">
                              <a:latin typeface="Cambria Math" panose="02040503050406030204" pitchFamily="18" charset="0"/>
                            </a:rPr>
                          </m:ctrlPr>
                        </m:sSupPr>
                        <m:e>
                          <m:r>
                            <a:rPr lang="en-US" sz="1400" b="0" i="1" smtClean="0">
                              <a:latin typeface="Cambria Math" panose="02040503050406030204" pitchFamily="18" charset="0"/>
                            </a:rPr>
                            <m:t>60</m:t>
                          </m:r>
                        </m:e>
                        <m:sup>
                          <m:r>
                            <a:rPr lang="en-GB" sz="1400" i="1" smtClean="0">
                              <a:latin typeface="Cambria Math" panose="02040503050406030204" pitchFamily="18" charset="0"/>
                              <a:ea typeface="Cambria Math" panose="02040503050406030204" pitchFamily="18" charset="0"/>
                            </a:rPr>
                            <m:t>°</m:t>
                          </m:r>
                        </m:sup>
                      </m:sSup>
                    </m:oMath>
                  </m:oMathPara>
                </a14:m>
                <a:endParaRPr lang="en-GB" sz="1400" dirty="0"/>
              </a:p>
            </p:txBody>
          </p:sp>
        </mc:Choice>
        <mc:Fallback xmlns="">
          <p:sp>
            <p:nvSpPr>
              <p:cNvPr id="14" name="TextBox 13"/>
              <p:cNvSpPr txBox="1">
                <a:spLocks noRot="1" noChangeAspect="1" noMove="1" noResize="1" noEditPoints="1" noAdjustHandles="1" noChangeArrowheads="1" noChangeShapeType="1" noTextEdit="1"/>
              </p:cNvSpPr>
              <p:nvPr/>
            </p:nvSpPr>
            <p:spPr>
              <a:xfrm>
                <a:off x="6268812" y="3151413"/>
                <a:ext cx="295978" cy="220253"/>
              </a:xfrm>
              <a:prstGeom prst="rect">
                <a:avLst/>
              </a:prstGeom>
              <a:blipFill>
                <a:blip r:embed="rId7"/>
                <a:stretch>
                  <a:fillRect l="-14286" t="-2778" r="-4082" b="-5556"/>
                </a:stretch>
              </a:blipFill>
            </p:spPr>
            <p:txBody>
              <a:bodyPr/>
              <a:lstStyle/>
              <a:p>
                <a:r>
                  <a:rPr lang="en-GB">
                    <a:noFill/>
                  </a:rPr>
                  <a:t> </a:t>
                </a:r>
              </a:p>
            </p:txBody>
          </p:sp>
        </mc:Fallback>
      </mc:AlternateContent>
      <p:cxnSp>
        <p:nvCxnSpPr>
          <p:cNvPr id="15" name="Straight Arrow Connector 14"/>
          <p:cNvCxnSpPr/>
          <p:nvPr/>
        </p:nvCxnSpPr>
        <p:spPr>
          <a:xfrm>
            <a:off x="4343714" y="2657361"/>
            <a:ext cx="1153572" cy="7172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Box 15"/>
              <p:cNvSpPr txBox="1"/>
              <p:nvPr/>
            </p:nvSpPr>
            <p:spPr>
              <a:xfrm>
                <a:off x="4676815" y="2690016"/>
                <a:ext cx="79688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1 </m:t>
                      </m:r>
                      <m:sSup>
                        <m:sSupPr>
                          <m:ctrlPr>
                            <a:rPr lang="en-US" sz="1400" b="0" i="1" dirty="0" smtClean="0">
                              <a:latin typeface="Cambria Math" panose="02040503050406030204" pitchFamily="18" charset="0"/>
                              <a:ea typeface="Cambria Math" panose="02040503050406030204" pitchFamily="18" charset="0"/>
                            </a:rPr>
                          </m:ctrlPr>
                        </m:sSupPr>
                        <m:e>
                          <m:r>
                            <a:rPr lang="en-US" sz="1400" b="0" i="1" dirty="0" smtClean="0">
                              <a:latin typeface="Cambria Math" panose="02040503050406030204" pitchFamily="18" charset="0"/>
                              <a:ea typeface="Cambria Math" panose="02040503050406030204" pitchFamily="18" charset="0"/>
                            </a:rPr>
                            <m:t>𝑚𝑠</m:t>
                          </m:r>
                        </m:e>
                        <m:sup>
                          <m:r>
                            <a:rPr lang="en-US" sz="1400" b="0" i="1" dirty="0" smtClean="0">
                              <a:latin typeface="Cambria Math" panose="02040503050406030204" pitchFamily="18" charset="0"/>
                              <a:ea typeface="Cambria Math" panose="02040503050406030204" pitchFamily="18" charset="0"/>
                            </a:rPr>
                            <m:t>−1</m:t>
                          </m:r>
                        </m:sup>
                      </m:sSup>
                    </m:oMath>
                  </m:oMathPara>
                </a14:m>
                <a:endParaRPr lang="en-GB" sz="1400" dirty="0">
                  <a:latin typeface="Comic Sans MS" panose="030F0702030302020204" pitchFamily="66" charset="0"/>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4676815" y="2690016"/>
                <a:ext cx="796885" cy="307777"/>
              </a:xfrm>
              <a:prstGeom prst="rect">
                <a:avLst/>
              </a:prstGeom>
              <a:blipFill>
                <a:blip r:embed="rId8"/>
                <a:stretch>
                  <a:fillRect/>
                </a:stretch>
              </a:blipFill>
            </p:spPr>
            <p:txBody>
              <a:bodyPr/>
              <a:lstStyle/>
              <a:p>
                <a:r>
                  <a:rPr lang="en-GB">
                    <a:noFill/>
                  </a:rPr>
                  <a:t> </a:t>
                </a:r>
              </a:p>
            </p:txBody>
          </p:sp>
        </mc:Fallback>
      </mc:AlternateContent>
      <p:sp>
        <p:nvSpPr>
          <p:cNvPr id="18" name="Arc 17"/>
          <p:cNvSpPr/>
          <p:nvPr/>
        </p:nvSpPr>
        <p:spPr>
          <a:xfrm rot="9000850">
            <a:off x="5230586" y="2937328"/>
            <a:ext cx="914400" cy="914400"/>
          </a:xfrm>
          <a:prstGeom prst="arc">
            <a:avLst>
              <a:gd name="adj1" fmla="val 1889127"/>
              <a:gd name="adj2" fmla="val 315296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9" name="TextBox 18"/>
              <p:cNvSpPr txBox="1"/>
              <p:nvPr/>
            </p:nvSpPr>
            <p:spPr>
              <a:xfrm>
                <a:off x="4864553" y="3162299"/>
                <a:ext cx="295978" cy="2202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GB" sz="1400" i="1" smtClean="0">
                              <a:latin typeface="Cambria Math" panose="02040503050406030204" pitchFamily="18" charset="0"/>
                            </a:rPr>
                          </m:ctrlPr>
                        </m:sSupPr>
                        <m:e>
                          <m:r>
                            <a:rPr lang="en-US" sz="1400" b="0" i="1" smtClean="0">
                              <a:latin typeface="Cambria Math" panose="02040503050406030204" pitchFamily="18" charset="0"/>
                            </a:rPr>
                            <m:t>20</m:t>
                          </m:r>
                        </m:e>
                        <m:sup>
                          <m:r>
                            <a:rPr lang="en-GB" sz="1400" i="1" smtClean="0">
                              <a:latin typeface="Cambria Math" panose="02040503050406030204" pitchFamily="18" charset="0"/>
                              <a:ea typeface="Cambria Math" panose="02040503050406030204" pitchFamily="18" charset="0"/>
                            </a:rPr>
                            <m:t>°</m:t>
                          </m:r>
                        </m:sup>
                      </m:sSup>
                    </m:oMath>
                  </m:oMathPara>
                </a14:m>
                <a:endParaRPr lang="en-GB" sz="1400" dirty="0"/>
              </a:p>
            </p:txBody>
          </p:sp>
        </mc:Choice>
        <mc:Fallback xmlns="">
          <p:sp>
            <p:nvSpPr>
              <p:cNvPr id="19" name="TextBox 18"/>
              <p:cNvSpPr txBox="1">
                <a:spLocks noRot="1" noChangeAspect="1" noMove="1" noResize="1" noEditPoints="1" noAdjustHandles="1" noChangeArrowheads="1" noChangeShapeType="1" noTextEdit="1"/>
              </p:cNvSpPr>
              <p:nvPr/>
            </p:nvSpPr>
            <p:spPr>
              <a:xfrm>
                <a:off x="4864553" y="3162299"/>
                <a:ext cx="295978" cy="220253"/>
              </a:xfrm>
              <a:prstGeom prst="rect">
                <a:avLst/>
              </a:prstGeom>
              <a:blipFill>
                <a:blip r:embed="rId9"/>
                <a:stretch>
                  <a:fillRect l="-14286" t="-2778" r="-2041" b="-5556"/>
                </a:stretch>
              </a:blipFill>
            </p:spPr>
            <p:txBody>
              <a:bodyPr/>
              <a:lstStyle/>
              <a:p>
                <a:r>
                  <a:rPr lang="en-GB">
                    <a:noFill/>
                  </a:rPr>
                  <a:t> </a:t>
                </a:r>
              </a:p>
            </p:txBody>
          </p:sp>
        </mc:Fallback>
      </mc:AlternateContent>
      <p:cxnSp>
        <p:nvCxnSpPr>
          <p:cNvPr id="20" name="Straight Arrow Connector 19"/>
          <p:cNvCxnSpPr/>
          <p:nvPr/>
        </p:nvCxnSpPr>
        <p:spPr>
          <a:xfrm flipV="1">
            <a:off x="5475828" y="3004457"/>
            <a:ext cx="924972" cy="36047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Arc 22"/>
          <p:cNvSpPr/>
          <p:nvPr/>
        </p:nvSpPr>
        <p:spPr>
          <a:xfrm>
            <a:off x="4838700" y="2926443"/>
            <a:ext cx="914400" cy="914400"/>
          </a:xfrm>
          <a:prstGeom prst="arc">
            <a:avLst>
              <a:gd name="adj1" fmla="val 20556285"/>
              <a:gd name="adj2" fmla="val 2146183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4" name="TextBox 23"/>
              <p:cNvSpPr txBox="1"/>
              <p:nvPr/>
            </p:nvSpPr>
            <p:spPr>
              <a:xfrm>
                <a:off x="5844268" y="3173185"/>
                <a:ext cx="154529"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400" i="1" smtClean="0">
                          <a:latin typeface="Cambria Math" panose="02040503050406030204" pitchFamily="18" charset="0"/>
                          <a:ea typeface="Cambria Math" panose="02040503050406030204" pitchFamily="18" charset="0"/>
                        </a:rPr>
                        <m:t>𝛽</m:t>
                      </m:r>
                    </m:oMath>
                  </m:oMathPara>
                </a14:m>
                <a:endParaRPr lang="en-GB" sz="1400" dirty="0"/>
              </a:p>
            </p:txBody>
          </p:sp>
        </mc:Choice>
        <mc:Fallback xmlns="">
          <p:sp>
            <p:nvSpPr>
              <p:cNvPr id="24" name="TextBox 23"/>
              <p:cNvSpPr txBox="1">
                <a:spLocks noRot="1" noChangeAspect="1" noMove="1" noResize="1" noEditPoints="1" noAdjustHandles="1" noChangeArrowheads="1" noChangeShapeType="1" noTextEdit="1"/>
              </p:cNvSpPr>
              <p:nvPr/>
            </p:nvSpPr>
            <p:spPr>
              <a:xfrm>
                <a:off x="5844268" y="3173185"/>
                <a:ext cx="154529" cy="215444"/>
              </a:xfrm>
              <a:prstGeom prst="rect">
                <a:avLst/>
              </a:prstGeom>
              <a:blipFill>
                <a:blip r:embed="rId10"/>
                <a:stretch>
                  <a:fillRect l="-44000" r="-36000" b="-314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7696201" y="1360715"/>
                <a:ext cx="1066799"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8.28</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36" name="TextBox 35"/>
              <p:cNvSpPr txBox="1">
                <a:spLocks noRot="1" noChangeAspect="1" noMove="1" noResize="1" noEditPoints="1" noAdjustHandles="1" noChangeArrowheads="1" noChangeShapeType="1" noTextEdit="1"/>
              </p:cNvSpPr>
              <p:nvPr/>
            </p:nvSpPr>
            <p:spPr>
              <a:xfrm>
                <a:off x="7696201" y="1360715"/>
                <a:ext cx="1066799" cy="251800"/>
              </a:xfrm>
              <a:prstGeom prst="rect">
                <a:avLst/>
              </a:prstGeom>
              <a:blipFill>
                <a:blip r:embed="rId11"/>
                <a:stretch>
                  <a:fillRect b="-3095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5732729" y="2918616"/>
                <a:ext cx="34060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𝑣</m:t>
                      </m:r>
                    </m:oMath>
                  </m:oMathPara>
                </a14:m>
                <a:endParaRPr lang="en-GB" sz="1400" dirty="0">
                  <a:latin typeface="Comic Sans MS" panose="030F0702030302020204" pitchFamily="66" charset="0"/>
                </a:endParaRPr>
              </a:p>
            </p:txBody>
          </p:sp>
        </mc:Choice>
        <mc:Fallback xmlns="">
          <p:sp>
            <p:nvSpPr>
              <p:cNvPr id="38" name="TextBox 37"/>
              <p:cNvSpPr txBox="1">
                <a:spLocks noRot="1" noChangeAspect="1" noMove="1" noResize="1" noEditPoints="1" noAdjustHandles="1" noChangeArrowheads="1" noChangeShapeType="1" noTextEdit="1"/>
              </p:cNvSpPr>
              <p:nvPr/>
            </p:nvSpPr>
            <p:spPr>
              <a:xfrm>
                <a:off x="5732729" y="2918616"/>
                <a:ext cx="340606" cy="307777"/>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4495801" y="3799113"/>
                <a:ext cx="1400832"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𝑣𝑐𝑜𝑠</m:t>
                      </m:r>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m:t>
                      </m:r>
                      <m:r>
                        <a:rPr lang="en-US" sz="1600" i="1">
                          <a:latin typeface="Cambria Math" panose="02040503050406030204" pitchFamily="18" charset="0"/>
                        </a:rPr>
                        <m:t>𝑢</m:t>
                      </m:r>
                      <m:r>
                        <a:rPr lang="en-US" sz="1600" b="0" i="1" smtClean="0">
                          <a:latin typeface="Cambria Math" panose="02040503050406030204" pitchFamily="18" charset="0"/>
                        </a:rPr>
                        <m:t>𝑐𝑜𝑠</m:t>
                      </m:r>
                      <m:r>
                        <a:rPr lang="en-US" sz="1600" i="1">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37" name="TextBox 36"/>
              <p:cNvSpPr txBox="1">
                <a:spLocks noRot="1" noChangeAspect="1" noMove="1" noResize="1" noEditPoints="1" noAdjustHandles="1" noChangeArrowheads="1" noChangeShapeType="1" noTextEdit="1"/>
              </p:cNvSpPr>
              <p:nvPr/>
            </p:nvSpPr>
            <p:spPr>
              <a:xfrm>
                <a:off x="4495801" y="3799113"/>
                <a:ext cx="1400832" cy="246221"/>
              </a:xfrm>
              <a:prstGeom prst="rect">
                <a:avLst/>
              </a:prstGeom>
              <a:blipFill>
                <a:blip r:embed="rId13"/>
                <a:stretch>
                  <a:fillRect l="-4803" r="-873" b="-3170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4071259" y="4267199"/>
                <a:ext cx="1922001"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𝑣𝑐𝑜𝑠</m:t>
                      </m:r>
                      <m:d>
                        <m:dPr>
                          <m:ctrlPr>
                            <a:rPr lang="en-US" sz="1600" b="0" i="1" smtClean="0">
                              <a:latin typeface="Cambria Math" panose="02040503050406030204" pitchFamily="18" charset="0"/>
                              <a:ea typeface="Cambria Math" panose="02040503050406030204" pitchFamily="18" charset="0"/>
                            </a:rPr>
                          </m:ctrlPr>
                        </m:dPr>
                        <m:e>
                          <m:r>
                            <a:rPr lang="en-US" sz="1600" b="0" i="1" smtClean="0">
                              <a:latin typeface="Cambria Math" panose="02040503050406030204" pitchFamily="18" charset="0"/>
                              <a:ea typeface="Cambria Math" panose="02040503050406030204" pitchFamily="18" charset="0"/>
                            </a:rPr>
                            <m:t>8.28</m:t>
                          </m:r>
                        </m:e>
                      </m:d>
                      <m:r>
                        <a:rPr lang="en-US" sz="1600" b="0" i="1" smtClean="0">
                          <a:latin typeface="Cambria Math" panose="02040503050406030204" pitchFamily="18" charset="0"/>
                          <a:ea typeface="Cambria Math" panose="02040503050406030204" pitchFamily="18" charset="0"/>
                        </a:rPr>
                        <m:t>=1</m:t>
                      </m:r>
                      <m:r>
                        <a:rPr lang="en-US" sz="1600" b="0" i="1" smtClean="0">
                          <a:latin typeface="Cambria Math" panose="02040503050406030204" pitchFamily="18" charset="0"/>
                        </a:rPr>
                        <m:t>𝑐𝑜𝑠</m:t>
                      </m:r>
                      <m:r>
                        <a:rPr lang="en-US" sz="1600" b="0" i="1" smtClean="0">
                          <a:latin typeface="Cambria Math" panose="02040503050406030204" pitchFamily="18" charset="0"/>
                        </a:rPr>
                        <m:t>20</m:t>
                      </m:r>
                    </m:oMath>
                  </m:oMathPara>
                </a14:m>
                <a:endParaRPr lang="en-GB" sz="1600" dirty="0"/>
              </a:p>
            </p:txBody>
          </p:sp>
        </mc:Choice>
        <mc:Fallback xmlns="">
          <p:sp>
            <p:nvSpPr>
              <p:cNvPr id="39" name="TextBox 38"/>
              <p:cNvSpPr txBox="1">
                <a:spLocks noRot="1" noChangeAspect="1" noMove="1" noResize="1" noEditPoints="1" noAdjustHandles="1" noChangeArrowheads="1" noChangeShapeType="1" noTextEdit="1"/>
              </p:cNvSpPr>
              <p:nvPr/>
            </p:nvSpPr>
            <p:spPr>
              <a:xfrm>
                <a:off x="4071259" y="4267199"/>
                <a:ext cx="1922001" cy="246221"/>
              </a:xfrm>
              <a:prstGeom prst="rect">
                <a:avLst/>
              </a:prstGeom>
              <a:blipFill>
                <a:blip r:embed="rId14"/>
                <a:stretch>
                  <a:fillRect l="-1270" r="-1587" b="-5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4920345" y="4724399"/>
                <a:ext cx="147098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𝑣</m:t>
                      </m:r>
                      <m:r>
                        <a:rPr lang="en-US" sz="1600" b="0" i="1" smtClean="0">
                          <a:latin typeface="Cambria Math" panose="02040503050406030204" pitchFamily="18" charset="0"/>
                          <a:ea typeface="Cambria Math" panose="02040503050406030204" pitchFamily="18" charset="0"/>
                        </a:rPr>
                        <m:t>=0.950 (3</m:t>
                      </m:r>
                      <m:r>
                        <a:rPr lang="en-US" sz="1600" b="0" i="1" smtClean="0">
                          <a:latin typeface="Cambria Math" panose="02040503050406030204" pitchFamily="18" charset="0"/>
                          <a:ea typeface="Cambria Math" panose="02040503050406030204" pitchFamily="18" charset="0"/>
                        </a:rPr>
                        <m:t>𝑠𝑓</m:t>
                      </m:r>
                      <m:r>
                        <a:rPr lang="en-US" sz="1600" b="0" i="1" smtClean="0">
                          <a:latin typeface="Cambria Math" panose="02040503050406030204" pitchFamily="18" charset="0"/>
                          <a:ea typeface="Cambria Math" panose="02040503050406030204" pitchFamily="18" charset="0"/>
                        </a:rPr>
                        <m:t>)</m:t>
                      </m:r>
                    </m:oMath>
                  </m:oMathPara>
                </a14:m>
                <a:endParaRPr lang="en-GB" sz="1600" dirty="0"/>
              </a:p>
            </p:txBody>
          </p:sp>
        </mc:Choice>
        <mc:Fallback xmlns="">
          <p:sp>
            <p:nvSpPr>
              <p:cNvPr id="40" name="TextBox 39"/>
              <p:cNvSpPr txBox="1">
                <a:spLocks noRot="1" noChangeAspect="1" noMove="1" noResize="1" noEditPoints="1" noAdjustHandles="1" noChangeArrowheads="1" noChangeShapeType="1" noTextEdit="1"/>
              </p:cNvSpPr>
              <p:nvPr/>
            </p:nvSpPr>
            <p:spPr>
              <a:xfrm>
                <a:off x="4920345" y="4724399"/>
                <a:ext cx="1470980" cy="246221"/>
              </a:xfrm>
              <a:prstGeom prst="rect">
                <a:avLst/>
              </a:prstGeom>
              <a:blipFill>
                <a:blip r:embed="rId15"/>
                <a:stretch>
                  <a:fillRect l="-1245" r="-4564" b="-32500"/>
                </a:stretch>
              </a:blipFill>
            </p:spPr>
            <p:txBody>
              <a:bodyPr/>
              <a:lstStyle/>
              <a:p>
                <a:r>
                  <a:rPr lang="en-GB">
                    <a:noFill/>
                  </a:rPr>
                  <a:t> </a:t>
                </a:r>
              </a:p>
            </p:txBody>
          </p:sp>
        </mc:Fallback>
      </mc:AlternateContent>
      <p:sp>
        <p:nvSpPr>
          <p:cNvPr id="41" name="Arc 40"/>
          <p:cNvSpPr/>
          <p:nvPr/>
        </p:nvSpPr>
        <p:spPr>
          <a:xfrm>
            <a:off x="5940671" y="3997233"/>
            <a:ext cx="253301" cy="37882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2" name="TextBox 41"/>
          <p:cNvSpPr txBox="1"/>
          <p:nvPr/>
        </p:nvSpPr>
        <p:spPr>
          <a:xfrm>
            <a:off x="6161314" y="4038507"/>
            <a:ext cx="1338943"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values</a:t>
            </a:r>
            <a:endParaRPr lang="en-GB" sz="1400" i="1" dirty="0">
              <a:solidFill>
                <a:srgbClr val="FF0000"/>
              </a:solidFill>
              <a:latin typeface="Comic Sans MS" panose="030F0702030302020204" pitchFamily="66" charset="0"/>
            </a:endParaRPr>
          </a:p>
        </p:txBody>
      </p:sp>
      <p:sp>
        <p:nvSpPr>
          <p:cNvPr id="43" name="Arc 42"/>
          <p:cNvSpPr/>
          <p:nvPr/>
        </p:nvSpPr>
        <p:spPr>
          <a:xfrm>
            <a:off x="6299899" y="4476204"/>
            <a:ext cx="253301" cy="37882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4" name="TextBox 43"/>
              <p:cNvSpPr txBox="1"/>
              <p:nvPr/>
            </p:nvSpPr>
            <p:spPr>
              <a:xfrm>
                <a:off x="6520542" y="4517478"/>
                <a:ext cx="1164771"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 </a:t>
                </a:r>
                <a14:m>
                  <m:oMath xmlns:m="http://schemas.openxmlformats.org/officeDocument/2006/math">
                    <m:r>
                      <a:rPr lang="en-US" sz="1400" i="1" dirty="0" smtClean="0">
                        <a:solidFill>
                          <a:srgbClr val="FF0000"/>
                        </a:solidFill>
                        <a:latin typeface="Cambria Math" panose="02040503050406030204" pitchFamily="18" charset="0"/>
                      </a:rPr>
                      <m:t>𝑣</m:t>
                    </m:r>
                  </m:oMath>
                </a14:m>
                <a:endParaRPr lang="en-GB" sz="1400" i="1" dirty="0">
                  <a:solidFill>
                    <a:srgbClr val="FF0000"/>
                  </a:solidFill>
                  <a:latin typeface="Comic Sans MS" panose="030F0702030302020204" pitchFamily="66" charset="0"/>
                </a:endParaRPr>
              </a:p>
            </p:txBody>
          </p:sp>
        </mc:Choice>
        <mc:Fallback xmlns="">
          <p:sp>
            <p:nvSpPr>
              <p:cNvPr id="44" name="TextBox 43"/>
              <p:cNvSpPr txBox="1">
                <a:spLocks noRot="1" noChangeAspect="1" noMove="1" noResize="1" noEditPoints="1" noAdjustHandles="1" noChangeArrowheads="1" noChangeShapeType="1" noTextEdit="1"/>
              </p:cNvSpPr>
              <p:nvPr/>
            </p:nvSpPr>
            <p:spPr>
              <a:xfrm>
                <a:off x="6520542" y="4517478"/>
                <a:ext cx="1164771" cy="307777"/>
              </a:xfrm>
              <a:prstGeom prst="rect">
                <a:avLst/>
              </a:prstGeom>
              <a:blipFill>
                <a:blip r:embed="rId16"/>
                <a:stretch>
                  <a:fillRect t="-3922" b="-1960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7794174" y="1730827"/>
                <a:ext cx="92955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𝑣</m:t>
                      </m:r>
                      <m:r>
                        <a:rPr lang="en-US" sz="1600" b="0" i="1" smtClean="0">
                          <a:latin typeface="Cambria Math" panose="02040503050406030204" pitchFamily="18" charset="0"/>
                          <a:ea typeface="Cambria Math" panose="02040503050406030204" pitchFamily="18" charset="0"/>
                        </a:rPr>
                        <m:t>=0.950</m:t>
                      </m:r>
                    </m:oMath>
                  </m:oMathPara>
                </a14:m>
                <a:endParaRPr lang="en-GB" sz="1600" dirty="0"/>
              </a:p>
            </p:txBody>
          </p:sp>
        </mc:Choice>
        <mc:Fallback xmlns="">
          <p:sp>
            <p:nvSpPr>
              <p:cNvPr id="45" name="TextBox 44"/>
              <p:cNvSpPr txBox="1">
                <a:spLocks noRot="1" noChangeAspect="1" noMove="1" noResize="1" noEditPoints="1" noAdjustHandles="1" noChangeArrowheads="1" noChangeShapeType="1" noTextEdit="1"/>
              </p:cNvSpPr>
              <p:nvPr/>
            </p:nvSpPr>
            <p:spPr>
              <a:xfrm>
                <a:off x="7794174" y="1730827"/>
                <a:ext cx="929550" cy="246221"/>
              </a:xfrm>
              <a:prstGeom prst="rect">
                <a:avLst/>
              </a:prstGeom>
              <a:blipFill>
                <a:blip r:embed="rId17"/>
                <a:stretch>
                  <a:fillRect l="-3289" r="-4605" b="-7500"/>
                </a:stretch>
              </a:blipFill>
            </p:spPr>
            <p:txBody>
              <a:bodyPr/>
              <a:lstStyle/>
              <a:p>
                <a:r>
                  <a:rPr lang="en-GB">
                    <a:noFill/>
                  </a:rPr>
                  <a:t> </a:t>
                </a:r>
              </a:p>
            </p:txBody>
          </p:sp>
        </mc:Fallback>
      </mc:AlternateContent>
    </p:spTree>
    <p:extLst>
      <p:ext uri="{BB962C8B-B14F-4D97-AF65-F5344CB8AC3E}">
        <p14:creationId xmlns:p14="http://schemas.microsoft.com/office/powerpoint/2010/main" val="91682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blinds(horizontal)">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1"/>
                                        </p:tgtEl>
                                        <p:attrNameLst>
                                          <p:attrName>style.visibility</p:attrName>
                                        </p:attrNameLst>
                                      </p:cBhvr>
                                      <p:to>
                                        <p:strVal val="visible"/>
                                      </p:to>
                                    </p:set>
                                    <p:animEffect transition="in" filter="blinds(horizontal)">
                                      <p:cBhvr>
                                        <p:cTn id="12" dur="500"/>
                                        <p:tgtEl>
                                          <p:spTgt spid="4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2"/>
                                        </p:tgtEl>
                                        <p:attrNameLst>
                                          <p:attrName>style.visibility</p:attrName>
                                        </p:attrNameLst>
                                      </p:cBhvr>
                                      <p:to>
                                        <p:strVal val="visible"/>
                                      </p:to>
                                    </p:set>
                                    <p:animEffect transition="in" filter="blinds(horizontal)">
                                      <p:cBhvr>
                                        <p:cTn id="17" dur="500"/>
                                        <p:tgtEl>
                                          <p:spTgt spid="4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blinds(horizontal)">
                                      <p:cBhvr>
                                        <p:cTn id="22" dur="500"/>
                                        <p:tgtEl>
                                          <p:spTgt spid="3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3"/>
                                        </p:tgtEl>
                                        <p:attrNameLst>
                                          <p:attrName>style.visibility</p:attrName>
                                        </p:attrNameLst>
                                      </p:cBhvr>
                                      <p:to>
                                        <p:strVal val="visible"/>
                                      </p:to>
                                    </p:set>
                                    <p:animEffect transition="in" filter="blinds(horizontal)">
                                      <p:cBhvr>
                                        <p:cTn id="27" dur="500"/>
                                        <p:tgtEl>
                                          <p:spTgt spid="4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4"/>
                                        </p:tgtEl>
                                        <p:attrNameLst>
                                          <p:attrName>style.visibility</p:attrName>
                                        </p:attrNameLst>
                                      </p:cBhvr>
                                      <p:to>
                                        <p:strVal val="visible"/>
                                      </p:to>
                                    </p:set>
                                    <p:animEffect transition="in" filter="blinds(horizontal)">
                                      <p:cBhvr>
                                        <p:cTn id="32" dur="500"/>
                                        <p:tgtEl>
                                          <p:spTgt spid="4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blinds(horizontal)">
                                      <p:cBhvr>
                                        <p:cTn id="37" dur="500"/>
                                        <p:tgtEl>
                                          <p:spTgt spid="4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5"/>
                                        </p:tgtEl>
                                        <p:attrNameLst>
                                          <p:attrName>style.visibility</p:attrName>
                                        </p:attrNameLst>
                                      </p:cBhvr>
                                      <p:to>
                                        <p:strVal val="visible"/>
                                      </p:to>
                                    </p:set>
                                    <p:animEffect transition="in" filter="blinds(horizontal)">
                                      <p:cBhvr>
                                        <p:cTn id="42"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9" grpId="0"/>
      <p:bldP spid="40" grpId="0"/>
      <p:bldP spid="41" grpId="0" animBg="1"/>
      <p:bldP spid="42" grpId="0"/>
      <p:bldP spid="43" grpId="0" animBg="1"/>
      <p:bldP spid="44" grpId="0"/>
      <p:bldP spid="4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4" name="TextBox 13"/>
              <p:cNvSpPr txBox="1"/>
              <p:nvPr/>
            </p:nvSpPr>
            <p:spPr>
              <a:xfrm>
                <a:off x="6268812" y="3151413"/>
                <a:ext cx="295978" cy="2202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GB" sz="1400" i="1" smtClean="0">
                              <a:latin typeface="Cambria Math" panose="02040503050406030204" pitchFamily="18" charset="0"/>
                            </a:rPr>
                          </m:ctrlPr>
                        </m:sSupPr>
                        <m:e>
                          <m:r>
                            <a:rPr lang="en-US" sz="1400" b="0" i="1" smtClean="0">
                              <a:latin typeface="Cambria Math" panose="02040503050406030204" pitchFamily="18" charset="0"/>
                            </a:rPr>
                            <m:t>60</m:t>
                          </m:r>
                        </m:e>
                        <m:sup>
                          <m:r>
                            <a:rPr lang="en-GB" sz="1400" i="1" smtClean="0">
                              <a:latin typeface="Cambria Math" panose="02040503050406030204" pitchFamily="18" charset="0"/>
                              <a:ea typeface="Cambria Math" panose="02040503050406030204" pitchFamily="18" charset="0"/>
                            </a:rPr>
                            <m:t>°</m:t>
                          </m:r>
                        </m:sup>
                      </m:sSup>
                    </m:oMath>
                  </m:oMathPara>
                </a14:m>
                <a:endParaRPr lang="en-GB" sz="1400" dirty="0"/>
              </a:p>
            </p:txBody>
          </p:sp>
        </mc:Choice>
        <mc:Fallback xmlns="">
          <p:sp>
            <p:nvSpPr>
              <p:cNvPr id="14" name="TextBox 13"/>
              <p:cNvSpPr txBox="1">
                <a:spLocks noRot="1" noChangeAspect="1" noMove="1" noResize="1" noEditPoints="1" noAdjustHandles="1" noChangeArrowheads="1" noChangeShapeType="1" noTextEdit="1"/>
              </p:cNvSpPr>
              <p:nvPr/>
            </p:nvSpPr>
            <p:spPr>
              <a:xfrm>
                <a:off x="6268812" y="3151413"/>
                <a:ext cx="295978" cy="220253"/>
              </a:xfrm>
              <a:prstGeom prst="rect">
                <a:avLst/>
              </a:prstGeom>
              <a:blipFill>
                <a:blip r:embed="rId2"/>
                <a:stretch>
                  <a:fillRect l="-14286" t="-2778" r="-4082" b="-555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5789840" y="3173185"/>
                <a:ext cx="432234" cy="2202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GB" sz="1400" i="1" smtClean="0">
                              <a:latin typeface="Cambria Math" panose="02040503050406030204" pitchFamily="18" charset="0"/>
                            </a:rPr>
                          </m:ctrlPr>
                        </m:sSupPr>
                        <m:e>
                          <m:r>
                            <a:rPr lang="en-US" sz="1400" b="0" i="1" smtClean="0">
                              <a:latin typeface="Cambria Math" panose="02040503050406030204" pitchFamily="18" charset="0"/>
                            </a:rPr>
                            <m:t>8.28</m:t>
                          </m:r>
                        </m:e>
                        <m:sup>
                          <m:r>
                            <a:rPr lang="en-GB" sz="1400" i="1" smtClean="0">
                              <a:latin typeface="Cambria Math" panose="02040503050406030204" pitchFamily="18" charset="0"/>
                              <a:ea typeface="Cambria Math" panose="02040503050406030204" pitchFamily="18" charset="0"/>
                            </a:rPr>
                            <m:t>°</m:t>
                          </m:r>
                        </m:sup>
                      </m:sSup>
                    </m:oMath>
                  </m:oMathPara>
                </a14:m>
                <a:endParaRPr lang="en-GB" sz="1400" dirty="0"/>
              </a:p>
            </p:txBody>
          </p:sp>
        </mc:Choice>
        <mc:Fallback xmlns="">
          <p:sp>
            <p:nvSpPr>
              <p:cNvPr id="24" name="TextBox 23"/>
              <p:cNvSpPr txBox="1">
                <a:spLocks noRot="1" noChangeAspect="1" noMove="1" noResize="1" noEditPoints="1" noAdjustHandles="1" noChangeArrowheads="1" noChangeShapeType="1" noTextEdit="1"/>
              </p:cNvSpPr>
              <p:nvPr/>
            </p:nvSpPr>
            <p:spPr>
              <a:xfrm>
                <a:off x="5789840" y="3173185"/>
                <a:ext cx="432234" cy="220253"/>
              </a:xfrm>
              <a:prstGeom prst="rect">
                <a:avLst/>
              </a:prstGeom>
              <a:blipFill>
                <a:blip r:embed="rId3"/>
                <a:stretch>
                  <a:fillRect l="-8451" t="-2778" r="-2817" b="-5556"/>
                </a:stretch>
              </a:blipFill>
            </p:spPr>
            <p:txBody>
              <a:bodyPr/>
              <a:lstStyle/>
              <a:p>
                <a:r>
                  <a:rPr lang="en-GB">
                    <a:noFill/>
                  </a:rPr>
                  <a:t> </a:t>
                </a:r>
              </a:p>
            </p:txBody>
          </p:sp>
        </mc:Fallback>
      </mc:AlternateContent>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91588" y="1576251"/>
                <a:ext cx="3683725" cy="3764492"/>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smooth vertical walls stand on a smooth horizontal surface and intersect at an angle of </a:t>
                </a:r>
                <a14:m>
                  <m:oMath xmlns:m="http://schemas.openxmlformats.org/officeDocument/2006/math">
                    <m:sSup>
                      <m:sSupPr>
                        <m:ctrlPr>
                          <a:rPr lang="en-US" sz="1400" i="1" smtClean="0">
                            <a:latin typeface="Cambria Math" panose="02040503050406030204" pitchFamily="18" charset="0"/>
                          </a:rPr>
                        </m:ctrlPr>
                      </m:sSupPr>
                      <m:e>
                        <m:r>
                          <a:rPr lang="en-US" sz="1400" b="0" i="1" smtClean="0">
                            <a:latin typeface="Cambria Math" panose="02040503050406030204" pitchFamily="18" charset="0"/>
                          </a:rPr>
                          <m:t>60</m:t>
                        </m:r>
                      </m:e>
                      <m:sup>
                        <m:r>
                          <a:rPr lang="en-US" sz="1400" i="1" smtClean="0">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A smooth sphere is projected across the surface with speed </a:t>
                </a:r>
                <a14:m>
                  <m:oMath xmlns:m="http://schemas.openxmlformats.org/officeDocument/2006/math">
                    <m:r>
                      <a:rPr lang="en-US" sz="1400" b="0" i="1" smtClean="0">
                        <a:latin typeface="Cambria Math" panose="02040503050406030204" pitchFamily="18" charset="0"/>
                      </a:rPr>
                      <m:t>1 </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𝑚𝑠</m:t>
                        </m:r>
                      </m:e>
                      <m:sup>
                        <m:r>
                          <a:rPr lang="en-US" sz="1400" b="0" i="1" smtClean="0">
                            <a:latin typeface="Cambria Math" panose="02040503050406030204" pitchFamily="18" charset="0"/>
                          </a:rPr>
                          <m:t>−1</m:t>
                        </m:r>
                      </m:sup>
                    </m:sSup>
                  </m:oMath>
                </a14:m>
                <a:r>
                  <a:rPr lang="en-US" sz="1400" dirty="0">
                    <a:latin typeface="Comic Sans MS" panose="030F0702030302020204" pitchFamily="66" charset="0"/>
                  </a:rPr>
                  <a:t> at an angle of </a:t>
                </a:r>
                <a14:m>
                  <m:oMath xmlns:m="http://schemas.openxmlformats.org/officeDocument/2006/math">
                    <m:sSup>
                      <m:sSupPr>
                        <m:ctrlPr>
                          <a:rPr lang="en-US" sz="1400" i="1" smtClean="0">
                            <a:latin typeface="Cambria Math" panose="02040503050406030204" pitchFamily="18" charset="0"/>
                          </a:rPr>
                        </m:ctrlPr>
                      </m:sSupPr>
                      <m:e>
                        <m:r>
                          <a:rPr lang="en-US" sz="1400" b="0" i="1" smtClean="0">
                            <a:latin typeface="Cambria Math" panose="02040503050406030204" pitchFamily="18" charset="0"/>
                          </a:rPr>
                          <m:t>20</m:t>
                        </m:r>
                      </m:e>
                      <m:sup>
                        <m:r>
                          <a:rPr lang="en-US" sz="1400" i="1" smtClean="0">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to one of the walls, and towards the intersection of the walls. The coefficient of restitution between the sphere and the walls is 0.4. Work out the speed and motion of the sphere after:</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The first collision</a:t>
                </a:r>
              </a:p>
              <a:p>
                <a:pPr marL="342900" indent="-342900" algn="ctr">
                  <a:buAutoNum type="alphaLcParenR"/>
                </a:pPr>
                <a:r>
                  <a:rPr lang="en-US" sz="1400" dirty="0">
                    <a:latin typeface="Comic Sans MS" panose="030F0702030302020204" pitchFamily="66" charset="0"/>
                  </a:rPr>
                  <a:t>The second collision</a:t>
                </a:r>
              </a:p>
            </p:txBody>
          </p:sp>
        </mc:Choice>
        <mc:Fallback xmlns="">
          <p:sp>
            <p:nvSpPr>
              <p:cNvPr id="4" name="TextBox 3"/>
              <p:cNvSpPr txBox="1">
                <a:spLocks noRot="1" noChangeAspect="1" noMove="1" noResize="1" noEditPoints="1" noAdjustHandles="1" noChangeArrowheads="1" noChangeShapeType="1" noTextEdit="1"/>
              </p:cNvSpPr>
              <p:nvPr/>
            </p:nvSpPr>
            <p:spPr>
              <a:xfrm>
                <a:off x="191588" y="1576251"/>
                <a:ext cx="3683725" cy="3764492"/>
              </a:xfrm>
              <a:prstGeom prst="rect">
                <a:avLst/>
              </a:prstGeom>
              <a:blipFill>
                <a:blip r:embed="rId4"/>
                <a:stretch>
                  <a:fillRect l="-331" t="-324" r="-1983" b="-129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76200" y="76200"/>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panose="02040503050406030204" pitchFamily="18" charset="0"/>
                        </a:rPr>
                        <m:t>𝑣𝑐𝑜𝑠</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i="1">
                          <a:latin typeface="Cambria Math" panose="02040503050406030204" pitchFamily="18" charset="0"/>
                        </a:rPr>
                        <m:t>𝑢</m:t>
                      </m:r>
                      <m:r>
                        <a:rPr lang="en-US" b="0" i="1" smtClean="0">
                          <a:latin typeface="Cambria Math" panose="02040503050406030204" pitchFamily="18" charset="0"/>
                        </a:rPr>
                        <m:t>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76200" y="76200"/>
                <a:ext cx="1576907" cy="276999"/>
              </a:xfrm>
              <a:prstGeom prst="rect">
                <a:avLst/>
              </a:prstGeom>
              <a:blipFill>
                <a:blip r:embed="rId5"/>
                <a:stretch>
                  <a:fillRect l="-4651" t="-4444" r="-1550"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133600" y="76200"/>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𝑣𝑠𝑖𝑛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𝑒𝑢𝑠𝑖𝑛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2133600" y="76200"/>
                <a:ext cx="1645835" cy="276999"/>
              </a:xfrm>
              <a:prstGeom prst="rect">
                <a:avLst/>
              </a:prstGeom>
              <a:blipFill>
                <a:blip r:embed="rId6"/>
                <a:stretch>
                  <a:fillRect l="-2963" t="-4444" r="-2963"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191000" y="76200"/>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𝑡𝑎𝑛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𝑒𝑡𝑎𝑛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4191000" y="76200"/>
                <a:ext cx="1540896" cy="276999"/>
              </a:xfrm>
              <a:prstGeom prst="rect">
                <a:avLst/>
              </a:prstGeom>
              <a:blipFill>
                <a:blip r:embed="rId7"/>
                <a:stretch>
                  <a:fillRect l="-397" t="-4444" r="-397"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7803472" y="84338"/>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𝑐𝑜𝑠</m:t>
                      </m:r>
                      <m:r>
                        <a:rPr lang="en-US" sz="1600" b="0" i="1" smtClean="0">
                          <a:latin typeface="Cambria Math" panose="02040503050406030204" pitchFamily="18" charset="0"/>
                          <a:ea typeface="Cambria Math" panose="02040503050406030204" pitchFamily="18" charset="0"/>
                        </a:rPr>
                        <m:t>𝜃</m:t>
                      </m:r>
                      <m:r>
                        <a:rPr lang="en-US" sz="1600" b="0" i="1" smtClean="0">
                          <a:latin typeface="Cambria Math" panose="02040503050406030204" pitchFamily="18" charset="0"/>
                          <a:ea typeface="Cambria Math" panose="02040503050406030204" pitchFamily="18" charset="0"/>
                        </a:rPr>
                        <m:t>=</m:t>
                      </m:r>
                      <m:f>
                        <m:fPr>
                          <m:ctrlPr>
                            <a:rPr lang="en-US" sz="1600" b="0" i="1" smtClean="0">
                              <a:latin typeface="Cambria Math" panose="02040503050406030204" pitchFamily="18" charset="0"/>
                              <a:ea typeface="Cambria Math" panose="02040503050406030204" pitchFamily="18" charset="0"/>
                            </a:rPr>
                          </m:ctrlPr>
                        </m:fPr>
                        <m:num>
                          <m:r>
                            <a:rPr lang="en-US" sz="1600" b="1" i="1" smtClean="0">
                              <a:latin typeface="Cambria Math" panose="02040503050406030204" pitchFamily="18" charset="0"/>
                              <a:ea typeface="Cambria Math" panose="02040503050406030204" pitchFamily="18" charset="0"/>
                            </a:rPr>
                            <m:t>𝒖</m:t>
                          </m:r>
                          <m:r>
                            <a:rPr lang="en-US" sz="1600" b="0" i="1" smtClean="0">
                              <a:latin typeface="Cambria Math" panose="02040503050406030204" pitchFamily="18" charset="0"/>
                              <a:ea typeface="Cambria Math" panose="02040503050406030204" pitchFamily="18" charset="0"/>
                            </a:rPr>
                            <m:t>.</m:t>
                          </m:r>
                          <m:r>
                            <a:rPr lang="en-US" sz="1600" b="1" i="1" smtClean="0">
                              <a:latin typeface="Cambria Math" panose="02040503050406030204" pitchFamily="18" charset="0"/>
                              <a:ea typeface="Cambria Math" panose="02040503050406030204" pitchFamily="18" charset="0"/>
                            </a:rPr>
                            <m:t>𝒗</m:t>
                          </m:r>
                        </m:num>
                        <m:den>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𝒖</m:t>
                              </m:r>
                            </m:e>
                          </m:d>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7803472" y="84338"/>
                <a:ext cx="1250279" cy="458267"/>
              </a:xfrm>
              <a:prstGeom prst="rect">
                <a:avLst/>
              </a:prstGeom>
              <a:blipFill>
                <a:blip r:embed="rId8"/>
                <a:stretch>
                  <a:fillRect l="-1463" b="-2667"/>
                </a:stretch>
              </a:blipFill>
            </p:spPr>
            <p:txBody>
              <a:bodyPr/>
              <a:lstStyle/>
              <a:p>
                <a:r>
                  <a:rPr lang="en-GB">
                    <a:noFill/>
                  </a:rPr>
                  <a:t> </a:t>
                </a:r>
              </a:p>
            </p:txBody>
          </p:sp>
        </mc:Fallback>
      </mc:AlternateContent>
      <p:sp>
        <p:nvSpPr>
          <p:cNvPr id="10" name="Rectangle 9"/>
          <p:cNvSpPr/>
          <p:nvPr/>
        </p:nvSpPr>
        <p:spPr>
          <a:xfrm rot="2979530">
            <a:off x="4925417" y="2422591"/>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4496616" y="3371397"/>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Arc 12"/>
          <p:cNvSpPr/>
          <p:nvPr/>
        </p:nvSpPr>
        <p:spPr>
          <a:xfrm>
            <a:off x="6515100" y="2959100"/>
            <a:ext cx="914400" cy="914400"/>
          </a:xfrm>
          <a:prstGeom prst="arc">
            <a:avLst>
              <a:gd name="adj1" fmla="val 11142361"/>
              <a:gd name="adj2" fmla="val 1251591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15" name="Straight Arrow Connector 14"/>
          <p:cNvCxnSpPr/>
          <p:nvPr/>
        </p:nvCxnSpPr>
        <p:spPr>
          <a:xfrm>
            <a:off x="4343714" y="2657361"/>
            <a:ext cx="1153572" cy="7172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Box 15"/>
              <p:cNvSpPr txBox="1"/>
              <p:nvPr/>
            </p:nvSpPr>
            <p:spPr>
              <a:xfrm>
                <a:off x="4676815" y="2690016"/>
                <a:ext cx="79688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1 </m:t>
                      </m:r>
                      <m:sSup>
                        <m:sSupPr>
                          <m:ctrlPr>
                            <a:rPr lang="en-US" sz="1400" b="0" i="1" dirty="0" smtClean="0">
                              <a:latin typeface="Cambria Math" panose="02040503050406030204" pitchFamily="18" charset="0"/>
                              <a:ea typeface="Cambria Math" panose="02040503050406030204" pitchFamily="18" charset="0"/>
                            </a:rPr>
                          </m:ctrlPr>
                        </m:sSupPr>
                        <m:e>
                          <m:r>
                            <a:rPr lang="en-US" sz="1400" b="0" i="1" dirty="0" smtClean="0">
                              <a:latin typeface="Cambria Math" panose="02040503050406030204" pitchFamily="18" charset="0"/>
                              <a:ea typeface="Cambria Math" panose="02040503050406030204" pitchFamily="18" charset="0"/>
                            </a:rPr>
                            <m:t>𝑚𝑠</m:t>
                          </m:r>
                        </m:e>
                        <m:sup>
                          <m:r>
                            <a:rPr lang="en-US" sz="1400" b="0" i="1" dirty="0" smtClean="0">
                              <a:latin typeface="Cambria Math" panose="02040503050406030204" pitchFamily="18" charset="0"/>
                              <a:ea typeface="Cambria Math" panose="02040503050406030204" pitchFamily="18" charset="0"/>
                            </a:rPr>
                            <m:t>−1</m:t>
                          </m:r>
                        </m:sup>
                      </m:sSup>
                    </m:oMath>
                  </m:oMathPara>
                </a14:m>
                <a:endParaRPr lang="en-GB" sz="1400" dirty="0">
                  <a:latin typeface="Comic Sans MS" panose="030F0702030302020204" pitchFamily="66" charset="0"/>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4676815" y="2690016"/>
                <a:ext cx="796885" cy="307777"/>
              </a:xfrm>
              <a:prstGeom prst="rect">
                <a:avLst/>
              </a:prstGeom>
              <a:blipFill>
                <a:blip r:embed="rId9"/>
                <a:stretch>
                  <a:fillRect/>
                </a:stretch>
              </a:blipFill>
            </p:spPr>
            <p:txBody>
              <a:bodyPr/>
              <a:lstStyle/>
              <a:p>
                <a:r>
                  <a:rPr lang="en-GB">
                    <a:noFill/>
                  </a:rPr>
                  <a:t> </a:t>
                </a:r>
              </a:p>
            </p:txBody>
          </p:sp>
        </mc:Fallback>
      </mc:AlternateContent>
      <p:sp>
        <p:nvSpPr>
          <p:cNvPr id="18" name="Arc 17"/>
          <p:cNvSpPr/>
          <p:nvPr/>
        </p:nvSpPr>
        <p:spPr>
          <a:xfrm rot="9000850">
            <a:off x="5230586" y="2937328"/>
            <a:ext cx="914400" cy="914400"/>
          </a:xfrm>
          <a:prstGeom prst="arc">
            <a:avLst>
              <a:gd name="adj1" fmla="val 1889127"/>
              <a:gd name="adj2" fmla="val 315296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9" name="TextBox 18"/>
              <p:cNvSpPr txBox="1"/>
              <p:nvPr/>
            </p:nvSpPr>
            <p:spPr>
              <a:xfrm>
                <a:off x="4864553" y="3162299"/>
                <a:ext cx="295978" cy="2202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GB" sz="1400" i="1" smtClean="0">
                              <a:latin typeface="Cambria Math" panose="02040503050406030204" pitchFamily="18" charset="0"/>
                            </a:rPr>
                          </m:ctrlPr>
                        </m:sSupPr>
                        <m:e>
                          <m:r>
                            <a:rPr lang="en-US" sz="1400" b="0" i="1" smtClean="0">
                              <a:latin typeface="Cambria Math" panose="02040503050406030204" pitchFamily="18" charset="0"/>
                            </a:rPr>
                            <m:t>20</m:t>
                          </m:r>
                        </m:e>
                        <m:sup>
                          <m:r>
                            <a:rPr lang="en-GB" sz="1400" i="1" smtClean="0">
                              <a:latin typeface="Cambria Math" panose="02040503050406030204" pitchFamily="18" charset="0"/>
                              <a:ea typeface="Cambria Math" panose="02040503050406030204" pitchFamily="18" charset="0"/>
                            </a:rPr>
                            <m:t>°</m:t>
                          </m:r>
                        </m:sup>
                      </m:sSup>
                    </m:oMath>
                  </m:oMathPara>
                </a14:m>
                <a:endParaRPr lang="en-GB" sz="1400" dirty="0"/>
              </a:p>
            </p:txBody>
          </p:sp>
        </mc:Choice>
        <mc:Fallback xmlns="">
          <p:sp>
            <p:nvSpPr>
              <p:cNvPr id="19" name="TextBox 18"/>
              <p:cNvSpPr txBox="1">
                <a:spLocks noRot="1" noChangeAspect="1" noMove="1" noResize="1" noEditPoints="1" noAdjustHandles="1" noChangeArrowheads="1" noChangeShapeType="1" noTextEdit="1"/>
              </p:cNvSpPr>
              <p:nvPr/>
            </p:nvSpPr>
            <p:spPr>
              <a:xfrm>
                <a:off x="4864553" y="3162299"/>
                <a:ext cx="295978" cy="220253"/>
              </a:xfrm>
              <a:prstGeom prst="rect">
                <a:avLst/>
              </a:prstGeom>
              <a:blipFill>
                <a:blip r:embed="rId10"/>
                <a:stretch>
                  <a:fillRect l="-14286" t="-2778" r="-2041" b="-5556"/>
                </a:stretch>
              </a:blipFill>
            </p:spPr>
            <p:txBody>
              <a:bodyPr/>
              <a:lstStyle/>
              <a:p>
                <a:r>
                  <a:rPr lang="en-GB">
                    <a:noFill/>
                  </a:rPr>
                  <a:t> </a:t>
                </a:r>
              </a:p>
            </p:txBody>
          </p:sp>
        </mc:Fallback>
      </mc:AlternateContent>
      <p:cxnSp>
        <p:nvCxnSpPr>
          <p:cNvPr id="20" name="Straight Arrow Connector 19"/>
          <p:cNvCxnSpPr/>
          <p:nvPr/>
        </p:nvCxnSpPr>
        <p:spPr>
          <a:xfrm flipV="1">
            <a:off x="5475828" y="3004457"/>
            <a:ext cx="924972" cy="36047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Arc 22"/>
          <p:cNvSpPr/>
          <p:nvPr/>
        </p:nvSpPr>
        <p:spPr>
          <a:xfrm>
            <a:off x="4838700" y="2926443"/>
            <a:ext cx="914400" cy="914400"/>
          </a:xfrm>
          <a:prstGeom prst="arc">
            <a:avLst>
              <a:gd name="adj1" fmla="val 20556285"/>
              <a:gd name="adj2" fmla="val 2146183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6" name="TextBox 35"/>
              <p:cNvSpPr txBox="1"/>
              <p:nvPr/>
            </p:nvSpPr>
            <p:spPr>
              <a:xfrm>
                <a:off x="2013858" y="4615545"/>
                <a:ext cx="1066799" cy="220253"/>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ea typeface="Cambria Math" panose="02040503050406030204" pitchFamily="18" charset="0"/>
                        </a:rPr>
                        <m:t>𝛽</m:t>
                      </m:r>
                      <m:r>
                        <a:rPr lang="en-US" sz="1400" b="0" i="1" smtClean="0">
                          <a:solidFill>
                            <a:srgbClr val="FF0000"/>
                          </a:solidFill>
                          <a:latin typeface="Cambria Math" panose="02040503050406030204" pitchFamily="18" charset="0"/>
                          <a:ea typeface="Cambria Math" panose="02040503050406030204" pitchFamily="18" charset="0"/>
                        </a:rPr>
                        <m:t>=</m:t>
                      </m:r>
                      <m:sSup>
                        <m:sSupPr>
                          <m:ctrlPr>
                            <a:rPr lang="en-US" sz="1400" b="0" i="1" smtClean="0">
                              <a:solidFill>
                                <a:srgbClr val="FF0000"/>
                              </a:solidFill>
                              <a:latin typeface="Cambria Math" panose="02040503050406030204" pitchFamily="18" charset="0"/>
                              <a:ea typeface="Cambria Math" panose="02040503050406030204" pitchFamily="18" charset="0"/>
                            </a:rPr>
                          </m:ctrlPr>
                        </m:sSupPr>
                        <m:e>
                          <m:r>
                            <a:rPr lang="en-US" sz="1400" b="0" i="1" smtClean="0">
                              <a:solidFill>
                                <a:srgbClr val="FF0000"/>
                              </a:solidFill>
                              <a:latin typeface="Cambria Math" panose="02040503050406030204" pitchFamily="18" charset="0"/>
                              <a:ea typeface="Cambria Math" panose="02040503050406030204" pitchFamily="18" charset="0"/>
                            </a:rPr>
                            <m:t>8.28</m:t>
                          </m:r>
                        </m:e>
                        <m:sup>
                          <m:r>
                            <a:rPr lang="en-US" sz="1400" b="0" i="1" smtClean="0">
                              <a:solidFill>
                                <a:srgbClr val="FF0000"/>
                              </a:solidFill>
                              <a:latin typeface="Cambria Math" panose="02040503050406030204" pitchFamily="18" charset="0"/>
                              <a:ea typeface="Cambria Math" panose="02040503050406030204" pitchFamily="18" charset="0"/>
                            </a:rPr>
                            <m:t>°</m:t>
                          </m:r>
                        </m:sup>
                      </m:sSup>
                    </m:oMath>
                  </m:oMathPara>
                </a14:m>
                <a:endParaRPr lang="en-GB" sz="1400" dirty="0">
                  <a:solidFill>
                    <a:srgbClr val="FF0000"/>
                  </a:solidFill>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2013858" y="4615545"/>
                <a:ext cx="1066799" cy="220253"/>
              </a:xfrm>
              <a:prstGeom prst="rect">
                <a:avLst/>
              </a:prstGeom>
              <a:blipFill>
                <a:blip r:embed="rId11"/>
                <a:stretch>
                  <a:fillRect t="-2778"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5166673" y="2940388"/>
                <a:ext cx="103252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0.95 </m:t>
                      </m:r>
                      <m:sSup>
                        <m:sSupPr>
                          <m:ctrlPr>
                            <a:rPr lang="en-US" sz="1400" b="0" i="1" dirty="0" smtClean="0">
                              <a:latin typeface="Cambria Math" panose="02040503050406030204" pitchFamily="18" charset="0"/>
                              <a:ea typeface="Cambria Math" panose="02040503050406030204" pitchFamily="18" charset="0"/>
                            </a:rPr>
                          </m:ctrlPr>
                        </m:sSupPr>
                        <m:e>
                          <m:r>
                            <a:rPr lang="en-US" sz="1400" b="0" i="1" dirty="0" smtClean="0">
                              <a:latin typeface="Cambria Math" panose="02040503050406030204" pitchFamily="18" charset="0"/>
                              <a:ea typeface="Cambria Math" panose="02040503050406030204" pitchFamily="18" charset="0"/>
                            </a:rPr>
                            <m:t>𝑚𝑠</m:t>
                          </m:r>
                        </m:e>
                        <m:sup>
                          <m:r>
                            <a:rPr lang="en-US" sz="1400" b="0" i="1" dirty="0" smtClean="0">
                              <a:latin typeface="Cambria Math" panose="02040503050406030204" pitchFamily="18" charset="0"/>
                              <a:ea typeface="Cambria Math" panose="02040503050406030204" pitchFamily="18" charset="0"/>
                            </a:rPr>
                            <m:t>−1</m:t>
                          </m:r>
                        </m:sup>
                      </m:sSup>
                    </m:oMath>
                  </m:oMathPara>
                </a14:m>
                <a:endParaRPr lang="en-GB" sz="1400" dirty="0">
                  <a:latin typeface="Comic Sans MS" panose="030F0702030302020204" pitchFamily="66" charset="0"/>
                </a:endParaRPr>
              </a:p>
            </p:txBody>
          </p:sp>
        </mc:Choice>
        <mc:Fallback xmlns="">
          <p:sp>
            <p:nvSpPr>
              <p:cNvPr id="38" name="TextBox 37"/>
              <p:cNvSpPr txBox="1">
                <a:spLocks noRot="1" noChangeAspect="1" noMove="1" noResize="1" noEditPoints="1" noAdjustHandles="1" noChangeArrowheads="1" noChangeShapeType="1" noTextEdit="1"/>
              </p:cNvSpPr>
              <p:nvPr/>
            </p:nvSpPr>
            <p:spPr>
              <a:xfrm>
                <a:off x="5166673" y="2940388"/>
                <a:ext cx="1032527" cy="307777"/>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1262745" y="4626427"/>
                <a:ext cx="811953"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ea typeface="Cambria Math" panose="02040503050406030204" pitchFamily="18" charset="0"/>
                        </a:rPr>
                        <m:t>𝑣</m:t>
                      </m:r>
                      <m:r>
                        <a:rPr lang="en-US" sz="1400" b="0" i="1" smtClean="0">
                          <a:solidFill>
                            <a:srgbClr val="FF0000"/>
                          </a:solidFill>
                          <a:latin typeface="Cambria Math" panose="02040503050406030204" pitchFamily="18" charset="0"/>
                          <a:ea typeface="Cambria Math" panose="02040503050406030204" pitchFamily="18" charset="0"/>
                        </a:rPr>
                        <m:t>=0.950</m:t>
                      </m:r>
                    </m:oMath>
                  </m:oMathPara>
                </a14:m>
                <a:endParaRPr lang="en-GB" sz="1400" dirty="0">
                  <a:solidFill>
                    <a:srgbClr val="FF0000"/>
                  </a:solidFill>
                </a:endParaRPr>
              </a:p>
            </p:txBody>
          </p:sp>
        </mc:Choice>
        <mc:Fallback xmlns="">
          <p:sp>
            <p:nvSpPr>
              <p:cNvPr id="45" name="TextBox 44"/>
              <p:cNvSpPr txBox="1">
                <a:spLocks noRot="1" noChangeAspect="1" noMove="1" noResize="1" noEditPoints="1" noAdjustHandles="1" noChangeArrowheads="1" noChangeShapeType="1" noTextEdit="1"/>
              </p:cNvSpPr>
              <p:nvPr/>
            </p:nvSpPr>
            <p:spPr>
              <a:xfrm>
                <a:off x="1262745" y="4626427"/>
                <a:ext cx="811953" cy="215444"/>
              </a:xfrm>
              <a:prstGeom prst="rect">
                <a:avLst/>
              </a:prstGeom>
              <a:blipFill>
                <a:blip r:embed="rId13"/>
                <a:stretch>
                  <a:fillRect l="-2256" r="-5263" b="-5714"/>
                </a:stretch>
              </a:blipFill>
            </p:spPr>
            <p:txBody>
              <a:bodyPr/>
              <a:lstStyle/>
              <a:p>
                <a:r>
                  <a:rPr lang="en-GB">
                    <a:noFill/>
                  </a:rPr>
                  <a:t> </a:t>
                </a:r>
              </a:p>
            </p:txBody>
          </p:sp>
        </mc:Fallback>
      </mc:AlternateContent>
      <p:sp>
        <p:nvSpPr>
          <p:cNvPr id="32" name="Arc 31"/>
          <p:cNvSpPr/>
          <p:nvPr/>
        </p:nvSpPr>
        <p:spPr>
          <a:xfrm rot="18165250">
            <a:off x="6188529" y="2545444"/>
            <a:ext cx="914400" cy="914400"/>
          </a:xfrm>
          <a:prstGeom prst="arc">
            <a:avLst>
              <a:gd name="adj1" fmla="val 13549816"/>
              <a:gd name="adj2" fmla="val 1580235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3" name="TextBox 32"/>
              <p:cNvSpPr txBox="1"/>
              <p:nvPr/>
            </p:nvSpPr>
            <p:spPr>
              <a:xfrm>
                <a:off x="5670097" y="2759527"/>
                <a:ext cx="531620" cy="2202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GB" sz="1400" i="1" smtClean="0">
                              <a:latin typeface="Cambria Math" panose="02040503050406030204" pitchFamily="18" charset="0"/>
                            </a:rPr>
                          </m:ctrlPr>
                        </m:sSupPr>
                        <m:e>
                          <m:r>
                            <a:rPr lang="en-US" sz="1400" b="0" i="1" smtClean="0">
                              <a:latin typeface="Cambria Math" panose="02040503050406030204" pitchFamily="18" charset="0"/>
                            </a:rPr>
                            <m:t>68.28</m:t>
                          </m:r>
                        </m:e>
                        <m:sup>
                          <m:r>
                            <a:rPr lang="en-GB" sz="1400" i="1" smtClean="0">
                              <a:latin typeface="Cambria Math" panose="02040503050406030204" pitchFamily="18" charset="0"/>
                              <a:ea typeface="Cambria Math" panose="02040503050406030204" pitchFamily="18" charset="0"/>
                            </a:rPr>
                            <m:t>°</m:t>
                          </m:r>
                        </m:sup>
                      </m:sSup>
                    </m:oMath>
                  </m:oMathPara>
                </a14:m>
                <a:endParaRPr lang="en-GB" sz="1400" dirty="0"/>
              </a:p>
            </p:txBody>
          </p:sp>
        </mc:Choice>
        <mc:Fallback xmlns="">
          <p:sp>
            <p:nvSpPr>
              <p:cNvPr id="33" name="TextBox 32"/>
              <p:cNvSpPr txBox="1">
                <a:spLocks noRot="1" noChangeAspect="1" noMove="1" noResize="1" noEditPoints="1" noAdjustHandles="1" noChangeArrowheads="1" noChangeShapeType="1" noTextEdit="1"/>
              </p:cNvSpPr>
              <p:nvPr/>
            </p:nvSpPr>
            <p:spPr>
              <a:xfrm>
                <a:off x="5670097" y="2759527"/>
                <a:ext cx="531620" cy="220253"/>
              </a:xfrm>
              <a:prstGeom prst="rect">
                <a:avLst/>
              </a:prstGeom>
              <a:blipFill>
                <a:blip r:embed="rId14"/>
                <a:stretch>
                  <a:fillRect l="-6897" t="-2778" r="-3448" b="-5556"/>
                </a:stretch>
              </a:blipFill>
            </p:spPr>
            <p:txBody>
              <a:bodyPr/>
              <a:lstStyle/>
              <a:p>
                <a:r>
                  <a:rPr lang="en-GB">
                    <a:noFill/>
                  </a:rPr>
                  <a:t> </a:t>
                </a:r>
              </a:p>
            </p:txBody>
          </p:sp>
        </mc:Fallback>
      </mc:AlternateContent>
      <p:sp>
        <p:nvSpPr>
          <p:cNvPr id="12" name="TextBox 11"/>
          <p:cNvSpPr txBox="1"/>
          <p:nvPr/>
        </p:nvSpPr>
        <p:spPr>
          <a:xfrm>
            <a:off x="6858001" y="1251857"/>
            <a:ext cx="2198913" cy="1169551"/>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You need to be careful here – think about which way the sphere will be travelling after the second bounce…</a:t>
            </a:r>
            <a:endParaRPr lang="en-GB" sz="1400" dirty="0">
              <a:solidFill>
                <a:srgbClr val="FF0000"/>
              </a:solidFill>
              <a:latin typeface="Comic Sans MS" panose="030F0702030302020204" pitchFamily="66" charset="0"/>
            </a:endParaRPr>
          </a:p>
        </p:txBody>
      </p:sp>
      <p:sp>
        <p:nvSpPr>
          <p:cNvPr id="35" name="TextBox 34"/>
          <p:cNvSpPr txBox="1"/>
          <p:nvPr/>
        </p:nvSpPr>
        <p:spPr>
          <a:xfrm>
            <a:off x="6705600" y="2460171"/>
            <a:ext cx="2438400" cy="1600438"/>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sym typeface="Wingdings" panose="05000000000000000000" pitchFamily="2" charset="2"/>
              </a:rPr>
              <a:t> It will bounce towards the corner – calculate the acute angle between the second wall and the direction of movement (a separate diagram would be very helpful!)</a:t>
            </a:r>
            <a:endParaRPr lang="en-GB" sz="1400" dirty="0">
              <a:solidFill>
                <a:srgbClr val="FF0000"/>
              </a:solidFill>
              <a:latin typeface="Comic Sans MS" panose="030F0702030302020204" pitchFamily="66" charset="0"/>
            </a:endParaRPr>
          </a:p>
        </p:txBody>
      </p:sp>
      <p:cxnSp>
        <p:nvCxnSpPr>
          <p:cNvPr id="46" name="Straight Arrow Connector 45"/>
          <p:cNvCxnSpPr/>
          <p:nvPr/>
        </p:nvCxnSpPr>
        <p:spPr>
          <a:xfrm>
            <a:off x="6372539" y="3009786"/>
            <a:ext cx="152086" cy="119073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Arc 46"/>
          <p:cNvSpPr/>
          <p:nvPr/>
        </p:nvSpPr>
        <p:spPr>
          <a:xfrm rot="9000850">
            <a:off x="5833835" y="2334080"/>
            <a:ext cx="914400" cy="914400"/>
          </a:xfrm>
          <a:prstGeom prst="arc">
            <a:avLst>
              <a:gd name="adj1" fmla="val 15997076"/>
              <a:gd name="adj2" fmla="val 1721728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8" name="TextBox 47"/>
              <p:cNvSpPr txBox="1"/>
              <p:nvPr/>
            </p:nvSpPr>
            <p:spPr>
              <a:xfrm>
                <a:off x="6290128" y="3505199"/>
                <a:ext cx="143116"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i="1" smtClean="0">
                          <a:latin typeface="Cambria Math" panose="02040503050406030204" pitchFamily="18" charset="0"/>
                        </a:rPr>
                        <m:t>𝑣</m:t>
                      </m:r>
                    </m:oMath>
                  </m:oMathPara>
                </a14:m>
                <a:endParaRPr lang="en-GB" sz="1400" dirty="0"/>
              </a:p>
            </p:txBody>
          </p:sp>
        </mc:Choice>
        <mc:Fallback xmlns="">
          <p:sp>
            <p:nvSpPr>
              <p:cNvPr id="48" name="TextBox 47"/>
              <p:cNvSpPr txBox="1">
                <a:spLocks noRot="1" noChangeAspect="1" noMove="1" noResize="1" noEditPoints="1" noAdjustHandles="1" noChangeArrowheads="1" noChangeShapeType="1" noTextEdit="1"/>
              </p:cNvSpPr>
              <p:nvPr/>
            </p:nvSpPr>
            <p:spPr>
              <a:xfrm>
                <a:off x="6290128" y="3505199"/>
                <a:ext cx="143116" cy="215444"/>
              </a:xfrm>
              <a:prstGeom prst="rect">
                <a:avLst/>
              </a:prstGeom>
              <a:blipFill>
                <a:blip r:embed="rId15"/>
                <a:stretch>
                  <a:fillRect l="-21739" r="-130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6429375" y="3214007"/>
                <a:ext cx="154529"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i="1" smtClean="0">
                          <a:latin typeface="Cambria Math" panose="02040503050406030204" pitchFamily="18" charset="0"/>
                          <a:ea typeface="Cambria Math" panose="02040503050406030204" pitchFamily="18" charset="0"/>
                        </a:rPr>
                        <m:t>𝛽</m:t>
                      </m:r>
                    </m:oMath>
                  </m:oMathPara>
                </a14:m>
                <a:endParaRPr lang="en-GB" sz="1400" dirty="0"/>
              </a:p>
            </p:txBody>
          </p:sp>
        </mc:Choice>
        <mc:Fallback xmlns="">
          <p:sp>
            <p:nvSpPr>
              <p:cNvPr id="49" name="TextBox 48"/>
              <p:cNvSpPr txBox="1">
                <a:spLocks noRot="1" noChangeAspect="1" noMove="1" noResize="1" noEditPoints="1" noAdjustHandles="1" noChangeArrowheads="1" noChangeShapeType="1" noTextEdit="1"/>
              </p:cNvSpPr>
              <p:nvPr/>
            </p:nvSpPr>
            <p:spPr>
              <a:xfrm>
                <a:off x="6429375" y="3214007"/>
                <a:ext cx="154529" cy="215444"/>
              </a:xfrm>
              <a:prstGeom prst="rect">
                <a:avLst/>
              </a:prstGeom>
              <a:blipFill>
                <a:blip r:embed="rId16"/>
                <a:stretch>
                  <a:fillRect l="-44000" r="-36000" b="-3055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3951514" y="4234544"/>
                <a:ext cx="1540896"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𝑡𝑎𝑛</m:t>
                      </m:r>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𝑒𝑡𝑎𝑛</m:t>
                      </m:r>
                      <m:r>
                        <a:rPr lang="en-US" sz="1600" b="0" i="1" smtClean="0">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50" name="TextBox 49"/>
              <p:cNvSpPr txBox="1">
                <a:spLocks noRot="1" noChangeAspect="1" noMove="1" noResize="1" noEditPoints="1" noAdjustHandles="1" noChangeArrowheads="1" noChangeShapeType="1" noTextEdit="1"/>
              </p:cNvSpPr>
              <p:nvPr/>
            </p:nvSpPr>
            <p:spPr>
              <a:xfrm>
                <a:off x="3951514" y="4234544"/>
                <a:ext cx="1540896" cy="246221"/>
              </a:xfrm>
              <a:prstGeom prst="rect">
                <a:avLst/>
              </a:prstGeom>
              <a:blipFill>
                <a:blip r:embed="rId17"/>
                <a:stretch>
                  <a:fillRect b="-32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4038601" y="4659086"/>
                <a:ext cx="1883228"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𝑡𝑎𝑛</m:t>
                      </m:r>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=0.4</m:t>
                      </m:r>
                      <m:r>
                        <a:rPr lang="en-US" sz="1600" b="0" i="1" smtClean="0">
                          <a:latin typeface="Cambria Math" panose="02040503050406030204" pitchFamily="18" charset="0"/>
                          <a:ea typeface="Cambria Math" panose="02040503050406030204" pitchFamily="18" charset="0"/>
                        </a:rPr>
                        <m:t>𝑡𝑎𝑛</m:t>
                      </m:r>
                      <m:r>
                        <a:rPr lang="en-US" sz="1600" b="0" i="1" smtClean="0">
                          <a:latin typeface="Cambria Math" panose="02040503050406030204" pitchFamily="18" charset="0"/>
                          <a:ea typeface="Cambria Math" panose="02040503050406030204" pitchFamily="18" charset="0"/>
                        </a:rPr>
                        <m:t>68.28</m:t>
                      </m:r>
                    </m:oMath>
                  </m:oMathPara>
                </a14:m>
                <a:endParaRPr lang="en-GB" sz="1600" dirty="0"/>
              </a:p>
            </p:txBody>
          </p:sp>
        </mc:Choice>
        <mc:Fallback xmlns="">
          <p:sp>
            <p:nvSpPr>
              <p:cNvPr id="51" name="TextBox 50"/>
              <p:cNvSpPr txBox="1">
                <a:spLocks noRot="1" noChangeAspect="1" noMove="1" noResize="1" noEditPoints="1" noAdjustHandles="1" noChangeArrowheads="1" noChangeShapeType="1" noTextEdit="1"/>
              </p:cNvSpPr>
              <p:nvPr/>
            </p:nvSpPr>
            <p:spPr>
              <a:xfrm>
                <a:off x="4038601" y="4659086"/>
                <a:ext cx="1883228" cy="246221"/>
              </a:xfrm>
              <a:prstGeom prst="rect">
                <a:avLst/>
              </a:prstGeom>
              <a:blipFill>
                <a:blip r:embed="rId18"/>
                <a:stretch>
                  <a:fillRect l="-649" r="-649" b="-3170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4016829" y="5083629"/>
                <a:ext cx="1540896"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𝑡𝑎𝑛</m:t>
                      </m:r>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=1.004…</m:t>
                      </m:r>
                    </m:oMath>
                  </m:oMathPara>
                </a14:m>
                <a:endParaRPr lang="en-GB" sz="1600" dirty="0"/>
              </a:p>
            </p:txBody>
          </p:sp>
        </mc:Choice>
        <mc:Fallback xmlns="">
          <p:sp>
            <p:nvSpPr>
              <p:cNvPr id="52" name="TextBox 51"/>
              <p:cNvSpPr txBox="1">
                <a:spLocks noRot="1" noChangeAspect="1" noMove="1" noResize="1" noEditPoints="1" noAdjustHandles="1" noChangeArrowheads="1" noChangeShapeType="1" noTextEdit="1"/>
              </p:cNvSpPr>
              <p:nvPr/>
            </p:nvSpPr>
            <p:spPr>
              <a:xfrm>
                <a:off x="4016829" y="5083629"/>
                <a:ext cx="1540896" cy="246221"/>
              </a:xfrm>
              <a:prstGeom prst="rect">
                <a:avLst/>
              </a:prstGeom>
              <a:blipFill>
                <a:blip r:embed="rId19"/>
                <a:stretch>
                  <a:fillRect b="-32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4299858" y="5508172"/>
                <a:ext cx="1066799"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45.1</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53" name="TextBox 52"/>
              <p:cNvSpPr txBox="1">
                <a:spLocks noRot="1" noChangeAspect="1" noMove="1" noResize="1" noEditPoints="1" noAdjustHandles="1" noChangeArrowheads="1" noChangeShapeType="1" noTextEdit="1"/>
              </p:cNvSpPr>
              <p:nvPr/>
            </p:nvSpPr>
            <p:spPr>
              <a:xfrm>
                <a:off x="4299858" y="5508172"/>
                <a:ext cx="1066799" cy="251800"/>
              </a:xfrm>
              <a:prstGeom prst="rect">
                <a:avLst/>
              </a:prstGeom>
              <a:blipFill>
                <a:blip r:embed="rId20"/>
                <a:stretch>
                  <a:fillRect t="-2439" b="-31707"/>
                </a:stretch>
              </a:blipFill>
            </p:spPr>
            <p:txBody>
              <a:bodyPr/>
              <a:lstStyle/>
              <a:p>
                <a:r>
                  <a:rPr lang="en-GB">
                    <a:noFill/>
                  </a:rPr>
                  <a:t> </a:t>
                </a:r>
              </a:p>
            </p:txBody>
          </p:sp>
        </mc:Fallback>
      </mc:AlternateContent>
      <p:sp>
        <p:nvSpPr>
          <p:cNvPr id="54" name="Arc 53"/>
          <p:cNvSpPr/>
          <p:nvPr/>
        </p:nvSpPr>
        <p:spPr>
          <a:xfrm>
            <a:off x="5842699" y="4421776"/>
            <a:ext cx="253301" cy="37882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5" name="TextBox 54"/>
          <p:cNvSpPr txBox="1"/>
          <p:nvPr/>
        </p:nvSpPr>
        <p:spPr>
          <a:xfrm>
            <a:off x="6085117" y="4441278"/>
            <a:ext cx="1273626"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values</a:t>
            </a:r>
            <a:endParaRPr lang="en-GB" sz="1400" i="1" dirty="0">
              <a:solidFill>
                <a:srgbClr val="FF0000"/>
              </a:solidFill>
              <a:latin typeface="Comic Sans MS" panose="030F0702030302020204" pitchFamily="66" charset="0"/>
            </a:endParaRPr>
          </a:p>
        </p:txBody>
      </p:sp>
      <p:sp>
        <p:nvSpPr>
          <p:cNvPr id="56" name="Arc 55"/>
          <p:cNvSpPr/>
          <p:nvPr/>
        </p:nvSpPr>
        <p:spPr>
          <a:xfrm>
            <a:off x="5820928" y="4835433"/>
            <a:ext cx="253301" cy="37882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7" name="Arc 56"/>
          <p:cNvSpPr/>
          <p:nvPr/>
        </p:nvSpPr>
        <p:spPr>
          <a:xfrm>
            <a:off x="5461699" y="5249090"/>
            <a:ext cx="253301" cy="37882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8" name="TextBox 57"/>
          <p:cNvSpPr txBox="1"/>
          <p:nvPr/>
        </p:nvSpPr>
        <p:spPr>
          <a:xfrm>
            <a:off x="6030688" y="4876707"/>
            <a:ext cx="1839683"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 right side</a:t>
            </a:r>
            <a:endParaRPr lang="en-GB" sz="1400" i="1" dirty="0">
              <a:solidFill>
                <a:srgbClr val="FF0000"/>
              </a:solidFill>
              <a:latin typeface="Comic Sans MS" panose="030F0702030302020204" pitchFamily="66" charset="0"/>
            </a:endParaRPr>
          </a:p>
        </p:txBody>
      </p:sp>
      <p:sp>
        <p:nvSpPr>
          <p:cNvPr id="59" name="TextBox 58"/>
          <p:cNvSpPr txBox="1"/>
          <p:nvPr/>
        </p:nvSpPr>
        <p:spPr>
          <a:xfrm>
            <a:off x="5682342" y="5290364"/>
            <a:ext cx="1164771"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Inverse tan</a:t>
            </a:r>
            <a:endParaRPr lang="en-GB" sz="1400" i="1"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60" name="TextBox 59"/>
              <p:cNvSpPr txBox="1"/>
              <p:nvPr/>
            </p:nvSpPr>
            <p:spPr>
              <a:xfrm>
                <a:off x="3929744" y="1338942"/>
                <a:ext cx="1066799"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rgbClr val="FF0000"/>
                          </a:solidFill>
                          <a:latin typeface="Cambria Math" panose="02040503050406030204" pitchFamily="18" charset="0"/>
                          <a:ea typeface="Cambria Math" panose="02040503050406030204" pitchFamily="18" charset="0"/>
                        </a:rPr>
                        <m:t>𝛽</m:t>
                      </m:r>
                      <m:r>
                        <a:rPr lang="en-US" sz="1600" b="0" i="1" smtClean="0">
                          <a:solidFill>
                            <a:srgbClr val="FF0000"/>
                          </a:solidFill>
                          <a:latin typeface="Cambria Math" panose="02040503050406030204" pitchFamily="18" charset="0"/>
                          <a:ea typeface="Cambria Math" panose="02040503050406030204" pitchFamily="18" charset="0"/>
                        </a:rPr>
                        <m:t>=</m:t>
                      </m:r>
                      <m:sSup>
                        <m:sSupPr>
                          <m:ctrlPr>
                            <a:rPr lang="en-US" sz="1600" b="0" i="1" smtClean="0">
                              <a:solidFill>
                                <a:srgbClr val="FF0000"/>
                              </a:solidFill>
                              <a:latin typeface="Cambria Math" panose="02040503050406030204" pitchFamily="18" charset="0"/>
                              <a:ea typeface="Cambria Math" panose="02040503050406030204" pitchFamily="18" charset="0"/>
                            </a:rPr>
                          </m:ctrlPr>
                        </m:sSupPr>
                        <m:e>
                          <m:r>
                            <a:rPr lang="en-US" sz="1600" b="0" i="1" smtClean="0">
                              <a:solidFill>
                                <a:srgbClr val="FF0000"/>
                              </a:solidFill>
                              <a:latin typeface="Cambria Math" panose="02040503050406030204" pitchFamily="18" charset="0"/>
                              <a:ea typeface="Cambria Math" panose="02040503050406030204" pitchFamily="18" charset="0"/>
                            </a:rPr>
                            <m:t>45.1</m:t>
                          </m:r>
                        </m:e>
                        <m:sup>
                          <m:r>
                            <a:rPr lang="en-US" sz="1600" b="0" i="1" smtClean="0">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endParaRPr>
              </a:p>
            </p:txBody>
          </p:sp>
        </mc:Choice>
        <mc:Fallback xmlns="">
          <p:sp>
            <p:nvSpPr>
              <p:cNvPr id="60" name="TextBox 59"/>
              <p:cNvSpPr txBox="1">
                <a:spLocks noRot="1" noChangeAspect="1" noMove="1" noResize="1" noEditPoints="1" noAdjustHandles="1" noChangeArrowheads="1" noChangeShapeType="1" noTextEdit="1"/>
              </p:cNvSpPr>
              <p:nvPr/>
            </p:nvSpPr>
            <p:spPr>
              <a:xfrm>
                <a:off x="3929744" y="1338942"/>
                <a:ext cx="1066799" cy="251800"/>
              </a:xfrm>
              <a:prstGeom prst="rect">
                <a:avLst/>
              </a:prstGeom>
              <a:blipFill>
                <a:blip r:embed="rId21"/>
                <a:stretch>
                  <a:fillRect t="-2439" b="-31707"/>
                </a:stretch>
              </a:blipFill>
            </p:spPr>
            <p:txBody>
              <a:bodyPr/>
              <a:lstStyle/>
              <a:p>
                <a:r>
                  <a:rPr lang="en-GB">
                    <a:noFill/>
                  </a:rPr>
                  <a:t> </a:t>
                </a:r>
              </a:p>
            </p:txBody>
          </p:sp>
        </mc:Fallback>
      </mc:AlternateContent>
    </p:spTree>
    <p:extLst>
      <p:ext uri="{BB962C8B-B14F-4D97-AF65-F5344CB8AC3E}">
        <p14:creationId xmlns:p14="http://schemas.microsoft.com/office/powerpoint/2010/main" val="3477192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blinds(horizontal)">
                                      <p:cBhvr>
                                        <p:cTn id="12" dur="500"/>
                                        <p:tgtEl>
                                          <p:spTgt spid="3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grpId="0" nodeType="clickEffect">
                                  <p:stCondLst>
                                    <p:cond delay="0"/>
                                  </p:stCondLst>
                                  <p:childTnLst>
                                    <p:animEffect transition="out" filter="blinds(horizontal)">
                                      <p:cBhvr>
                                        <p:cTn id="16" dur="500"/>
                                        <p:tgtEl>
                                          <p:spTgt spid="16"/>
                                        </p:tgtEl>
                                      </p:cBhvr>
                                    </p:animEffect>
                                    <p:set>
                                      <p:cBhvr>
                                        <p:cTn id="17" dur="1" fill="hold">
                                          <p:stCondLst>
                                            <p:cond delay="499"/>
                                          </p:stCondLst>
                                        </p:cTn>
                                        <p:tgtEl>
                                          <p:spTgt spid="16"/>
                                        </p:tgtEl>
                                        <p:attrNameLst>
                                          <p:attrName>style.visibility</p:attrName>
                                        </p:attrNameLst>
                                      </p:cBhvr>
                                      <p:to>
                                        <p:strVal val="hidden"/>
                                      </p:to>
                                    </p:set>
                                  </p:childTnLst>
                                </p:cTn>
                              </p:par>
                              <p:par>
                                <p:cTn id="18" presetID="3" presetClass="exit" presetSubtype="10" fill="hold" grpId="0" nodeType="withEffect">
                                  <p:stCondLst>
                                    <p:cond delay="0"/>
                                  </p:stCondLst>
                                  <p:childTnLst>
                                    <p:animEffect transition="out" filter="blinds(horizontal)">
                                      <p:cBhvr>
                                        <p:cTn id="19" dur="500"/>
                                        <p:tgtEl>
                                          <p:spTgt spid="18"/>
                                        </p:tgtEl>
                                      </p:cBhvr>
                                    </p:animEffect>
                                    <p:set>
                                      <p:cBhvr>
                                        <p:cTn id="20" dur="1" fill="hold">
                                          <p:stCondLst>
                                            <p:cond delay="499"/>
                                          </p:stCondLst>
                                        </p:cTn>
                                        <p:tgtEl>
                                          <p:spTgt spid="18"/>
                                        </p:tgtEl>
                                        <p:attrNameLst>
                                          <p:attrName>style.visibility</p:attrName>
                                        </p:attrNameLst>
                                      </p:cBhvr>
                                      <p:to>
                                        <p:strVal val="hidden"/>
                                      </p:to>
                                    </p:set>
                                  </p:childTnLst>
                                </p:cTn>
                              </p:par>
                              <p:par>
                                <p:cTn id="21" presetID="3" presetClass="exit" presetSubtype="10" fill="hold" nodeType="withEffect">
                                  <p:stCondLst>
                                    <p:cond delay="0"/>
                                  </p:stCondLst>
                                  <p:childTnLst>
                                    <p:animEffect transition="out" filter="blinds(horizontal)">
                                      <p:cBhvr>
                                        <p:cTn id="22" dur="500"/>
                                        <p:tgtEl>
                                          <p:spTgt spid="15"/>
                                        </p:tgtEl>
                                      </p:cBhvr>
                                    </p:animEffect>
                                    <p:set>
                                      <p:cBhvr>
                                        <p:cTn id="23" dur="1" fill="hold">
                                          <p:stCondLst>
                                            <p:cond delay="499"/>
                                          </p:stCondLst>
                                        </p:cTn>
                                        <p:tgtEl>
                                          <p:spTgt spid="15"/>
                                        </p:tgtEl>
                                        <p:attrNameLst>
                                          <p:attrName>style.visibility</p:attrName>
                                        </p:attrNameLst>
                                      </p:cBhvr>
                                      <p:to>
                                        <p:strVal val="hidden"/>
                                      </p:to>
                                    </p:set>
                                  </p:childTnLst>
                                </p:cTn>
                              </p:par>
                              <p:par>
                                <p:cTn id="24" presetID="3" presetClass="exit" presetSubtype="10" fill="hold" grpId="0" nodeType="withEffect">
                                  <p:stCondLst>
                                    <p:cond delay="0"/>
                                  </p:stCondLst>
                                  <p:childTnLst>
                                    <p:animEffect transition="out" filter="blinds(horizontal)">
                                      <p:cBhvr>
                                        <p:cTn id="25" dur="500"/>
                                        <p:tgtEl>
                                          <p:spTgt spid="19"/>
                                        </p:tgtEl>
                                      </p:cBhvr>
                                    </p:animEffect>
                                    <p:set>
                                      <p:cBhvr>
                                        <p:cTn id="26" dur="1" fill="hold">
                                          <p:stCondLst>
                                            <p:cond delay="499"/>
                                          </p:stCondLst>
                                        </p:cTn>
                                        <p:tgtEl>
                                          <p:spTgt spid="1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blinds(horizontal)">
                                      <p:cBhvr>
                                        <p:cTn id="31" dur="500"/>
                                        <p:tgtEl>
                                          <p:spTgt spid="32"/>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33"/>
                                        </p:tgtEl>
                                        <p:attrNameLst>
                                          <p:attrName>style.visibility</p:attrName>
                                        </p:attrNameLst>
                                      </p:cBhvr>
                                      <p:to>
                                        <p:strVal val="visible"/>
                                      </p:to>
                                    </p:set>
                                    <p:animEffect transition="in" filter="blinds(horizontal)">
                                      <p:cBhvr>
                                        <p:cTn id="34" dur="500"/>
                                        <p:tgtEl>
                                          <p:spTgt spid="33"/>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xit" presetSubtype="10" fill="hold" grpId="0" nodeType="clickEffect">
                                  <p:stCondLst>
                                    <p:cond delay="0"/>
                                  </p:stCondLst>
                                  <p:childTnLst>
                                    <p:animEffect transition="out" filter="blinds(horizontal)">
                                      <p:cBhvr>
                                        <p:cTn id="38" dur="500"/>
                                        <p:tgtEl>
                                          <p:spTgt spid="24"/>
                                        </p:tgtEl>
                                      </p:cBhvr>
                                    </p:animEffect>
                                    <p:set>
                                      <p:cBhvr>
                                        <p:cTn id="39" dur="1" fill="hold">
                                          <p:stCondLst>
                                            <p:cond delay="499"/>
                                          </p:stCondLst>
                                        </p:cTn>
                                        <p:tgtEl>
                                          <p:spTgt spid="24"/>
                                        </p:tgtEl>
                                        <p:attrNameLst>
                                          <p:attrName>style.visibility</p:attrName>
                                        </p:attrNameLst>
                                      </p:cBhvr>
                                      <p:to>
                                        <p:strVal val="hidden"/>
                                      </p:to>
                                    </p:set>
                                  </p:childTnLst>
                                </p:cTn>
                              </p:par>
                              <p:par>
                                <p:cTn id="40" presetID="3" presetClass="exit" presetSubtype="10" fill="hold" grpId="0" nodeType="withEffect">
                                  <p:stCondLst>
                                    <p:cond delay="0"/>
                                  </p:stCondLst>
                                  <p:childTnLst>
                                    <p:animEffect transition="out" filter="blinds(horizontal)">
                                      <p:cBhvr>
                                        <p:cTn id="41" dur="500"/>
                                        <p:tgtEl>
                                          <p:spTgt spid="14"/>
                                        </p:tgtEl>
                                      </p:cBhvr>
                                    </p:animEffect>
                                    <p:set>
                                      <p:cBhvr>
                                        <p:cTn id="42" dur="1" fill="hold">
                                          <p:stCondLst>
                                            <p:cond delay="499"/>
                                          </p:stCondLst>
                                        </p:cTn>
                                        <p:tgtEl>
                                          <p:spTgt spid="14"/>
                                        </p:tgtEl>
                                        <p:attrNameLst>
                                          <p:attrName>style.visibility</p:attrName>
                                        </p:attrNameLst>
                                      </p:cBhvr>
                                      <p:to>
                                        <p:strVal val="hidden"/>
                                      </p:to>
                                    </p:set>
                                  </p:childTnLst>
                                </p:cTn>
                              </p:par>
                              <p:par>
                                <p:cTn id="43" presetID="3" presetClass="exit" presetSubtype="10" fill="hold" grpId="0" nodeType="withEffect">
                                  <p:stCondLst>
                                    <p:cond delay="0"/>
                                  </p:stCondLst>
                                  <p:childTnLst>
                                    <p:animEffect transition="out" filter="blinds(horizontal)">
                                      <p:cBhvr>
                                        <p:cTn id="44" dur="500"/>
                                        <p:tgtEl>
                                          <p:spTgt spid="23"/>
                                        </p:tgtEl>
                                      </p:cBhvr>
                                    </p:animEffect>
                                    <p:set>
                                      <p:cBhvr>
                                        <p:cTn id="45" dur="1" fill="hold">
                                          <p:stCondLst>
                                            <p:cond delay="499"/>
                                          </p:stCondLst>
                                        </p:cTn>
                                        <p:tgtEl>
                                          <p:spTgt spid="23"/>
                                        </p:tgtEl>
                                        <p:attrNameLst>
                                          <p:attrName>style.visibility</p:attrName>
                                        </p:attrNameLst>
                                      </p:cBhvr>
                                      <p:to>
                                        <p:strVal val="hidden"/>
                                      </p:to>
                                    </p:set>
                                  </p:childTnLst>
                                </p:cTn>
                              </p:par>
                              <p:par>
                                <p:cTn id="46" presetID="3" presetClass="exit" presetSubtype="10" fill="hold" grpId="0" nodeType="withEffect">
                                  <p:stCondLst>
                                    <p:cond delay="0"/>
                                  </p:stCondLst>
                                  <p:childTnLst>
                                    <p:animEffect transition="out" filter="blinds(horizontal)">
                                      <p:cBhvr>
                                        <p:cTn id="47" dur="500"/>
                                        <p:tgtEl>
                                          <p:spTgt spid="13"/>
                                        </p:tgtEl>
                                      </p:cBhvr>
                                    </p:animEffect>
                                    <p:set>
                                      <p:cBhvr>
                                        <p:cTn id="48" dur="1" fill="hold">
                                          <p:stCondLst>
                                            <p:cond delay="499"/>
                                          </p:stCondLst>
                                        </p:cTn>
                                        <p:tgtEl>
                                          <p:spTgt spid="13"/>
                                        </p:tgtEl>
                                        <p:attrNameLst>
                                          <p:attrName>style.visibility</p:attrName>
                                        </p:attrNameLst>
                                      </p:cBhvr>
                                      <p:to>
                                        <p:strVal val="hidden"/>
                                      </p:to>
                                    </p:set>
                                  </p:childTnLst>
                                </p:cTn>
                              </p:par>
                              <p:par>
                                <p:cTn id="49" presetID="3" presetClass="exit" presetSubtype="10" fill="hold" grpId="0" nodeType="withEffect">
                                  <p:stCondLst>
                                    <p:cond delay="0"/>
                                  </p:stCondLst>
                                  <p:childTnLst>
                                    <p:animEffect transition="out" filter="blinds(horizontal)">
                                      <p:cBhvr>
                                        <p:cTn id="50" dur="500"/>
                                        <p:tgtEl>
                                          <p:spTgt spid="11"/>
                                        </p:tgtEl>
                                      </p:cBhvr>
                                    </p:animEffect>
                                    <p:set>
                                      <p:cBhvr>
                                        <p:cTn id="51" dur="1" fill="hold">
                                          <p:stCondLst>
                                            <p:cond delay="499"/>
                                          </p:stCondLst>
                                        </p:cTn>
                                        <p:tgtEl>
                                          <p:spTgt spid="11"/>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47"/>
                                        </p:tgtEl>
                                        <p:attrNameLst>
                                          <p:attrName>style.visibility</p:attrName>
                                        </p:attrNameLst>
                                      </p:cBhvr>
                                      <p:to>
                                        <p:strVal val="visible"/>
                                      </p:to>
                                    </p:set>
                                    <p:animEffect transition="in" filter="blinds(horizontal)">
                                      <p:cBhvr>
                                        <p:cTn id="56" dur="500"/>
                                        <p:tgtEl>
                                          <p:spTgt spid="47"/>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blinds(horizontal)">
                                      <p:cBhvr>
                                        <p:cTn id="59" dur="500"/>
                                        <p:tgtEl>
                                          <p:spTgt spid="48"/>
                                        </p:tgtEl>
                                      </p:cBhvr>
                                    </p:animEffect>
                                  </p:childTnLst>
                                </p:cTn>
                              </p:par>
                              <p:par>
                                <p:cTn id="60" presetID="3" presetClass="entr" presetSubtype="10" fill="hold" grpId="0" nodeType="withEffect">
                                  <p:stCondLst>
                                    <p:cond delay="0"/>
                                  </p:stCondLst>
                                  <p:childTnLst>
                                    <p:set>
                                      <p:cBhvr>
                                        <p:cTn id="61" dur="1" fill="hold">
                                          <p:stCondLst>
                                            <p:cond delay="0"/>
                                          </p:stCondLst>
                                        </p:cTn>
                                        <p:tgtEl>
                                          <p:spTgt spid="49"/>
                                        </p:tgtEl>
                                        <p:attrNameLst>
                                          <p:attrName>style.visibility</p:attrName>
                                        </p:attrNameLst>
                                      </p:cBhvr>
                                      <p:to>
                                        <p:strVal val="visible"/>
                                      </p:to>
                                    </p:set>
                                    <p:animEffect transition="in" filter="blinds(horizontal)">
                                      <p:cBhvr>
                                        <p:cTn id="62" dur="500"/>
                                        <p:tgtEl>
                                          <p:spTgt spid="49"/>
                                        </p:tgtEl>
                                      </p:cBhvr>
                                    </p:animEffect>
                                  </p:childTnLst>
                                </p:cTn>
                              </p:par>
                              <p:par>
                                <p:cTn id="63" presetID="3" presetClass="entr" presetSubtype="10" fill="hold" nodeType="withEffect">
                                  <p:stCondLst>
                                    <p:cond delay="0"/>
                                  </p:stCondLst>
                                  <p:childTnLst>
                                    <p:set>
                                      <p:cBhvr>
                                        <p:cTn id="64" dur="1" fill="hold">
                                          <p:stCondLst>
                                            <p:cond delay="0"/>
                                          </p:stCondLst>
                                        </p:cTn>
                                        <p:tgtEl>
                                          <p:spTgt spid="46"/>
                                        </p:tgtEl>
                                        <p:attrNameLst>
                                          <p:attrName>style.visibility</p:attrName>
                                        </p:attrNameLst>
                                      </p:cBhvr>
                                      <p:to>
                                        <p:strVal val="visible"/>
                                      </p:to>
                                    </p:set>
                                    <p:animEffect transition="in" filter="blinds(horizontal)">
                                      <p:cBhvr>
                                        <p:cTn id="65" dur="500"/>
                                        <p:tgtEl>
                                          <p:spTgt spid="46"/>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50"/>
                                        </p:tgtEl>
                                        <p:attrNameLst>
                                          <p:attrName>style.visibility</p:attrName>
                                        </p:attrNameLst>
                                      </p:cBhvr>
                                      <p:to>
                                        <p:strVal val="visible"/>
                                      </p:to>
                                    </p:set>
                                    <p:animEffect transition="in" filter="blinds(horizontal)">
                                      <p:cBhvr>
                                        <p:cTn id="70" dur="500"/>
                                        <p:tgtEl>
                                          <p:spTgt spid="50"/>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54"/>
                                        </p:tgtEl>
                                        <p:attrNameLst>
                                          <p:attrName>style.visibility</p:attrName>
                                        </p:attrNameLst>
                                      </p:cBhvr>
                                      <p:to>
                                        <p:strVal val="visible"/>
                                      </p:to>
                                    </p:set>
                                    <p:animEffect transition="in" filter="blinds(horizontal)">
                                      <p:cBhvr>
                                        <p:cTn id="75" dur="500"/>
                                        <p:tgtEl>
                                          <p:spTgt spid="54"/>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55"/>
                                        </p:tgtEl>
                                        <p:attrNameLst>
                                          <p:attrName>style.visibility</p:attrName>
                                        </p:attrNameLst>
                                      </p:cBhvr>
                                      <p:to>
                                        <p:strVal val="visible"/>
                                      </p:to>
                                    </p:set>
                                    <p:animEffect transition="in" filter="blinds(horizontal)">
                                      <p:cBhvr>
                                        <p:cTn id="80" dur="500"/>
                                        <p:tgtEl>
                                          <p:spTgt spid="55"/>
                                        </p:tgtEl>
                                      </p:cBhvr>
                                    </p:animEffect>
                                  </p:childTnLst>
                                </p:cTn>
                              </p:par>
                            </p:childTnLst>
                          </p:cTn>
                        </p:par>
                      </p:childTnLst>
                    </p:cTn>
                  </p:par>
                  <p:par>
                    <p:cTn id="81" fill="hold">
                      <p:stCondLst>
                        <p:cond delay="indefinite"/>
                      </p:stCondLst>
                      <p:childTnLst>
                        <p:par>
                          <p:cTn id="82" fill="hold">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51"/>
                                        </p:tgtEl>
                                        <p:attrNameLst>
                                          <p:attrName>style.visibility</p:attrName>
                                        </p:attrNameLst>
                                      </p:cBhvr>
                                      <p:to>
                                        <p:strVal val="visible"/>
                                      </p:to>
                                    </p:set>
                                    <p:animEffect transition="in" filter="blinds(horizontal)">
                                      <p:cBhvr>
                                        <p:cTn id="85" dur="500"/>
                                        <p:tgtEl>
                                          <p:spTgt spid="51"/>
                                        </p:tgtEl>
                                      </p:cBhvr>
                                    </p:animEffect>
                                  </p:childTnLst>
                                </p:cTn>
                              </p:par>
                            </p:childTnLst>
                          </p:cTn>
                        </p:par>
                      </p:childTnLst>
                    </p:cTn>
                  </p:par>
                  <p:par>
                    <p:cTn id="86" fill="hold">
                      <p:stCondLst>
                        <p:cond delay="indefinite"/>
                      </p:stCondLst>
                      <p:childTnLst>
                        <p:par>
                          <p:cTn id="87" fill="hold">
                            <p:stCondLst>
                              <p:cond delay="0"/>
                            </p:stCondLst>
                            <p:childTnLst>
                              <p:par>
                                <p:cTn id="88" presetID="3" presetClass="entr" presetSubtype="10" fill="hold" grpId="0" nodeType="clickEffect">
                                  <p:stCondLst>
                                    <p:cond delay="0"/>
                                  </p:stCondLst>
                                  <p:childTnLst>
                                    <p:set>
                                      <p:cBhvr>
                                        <p:cTn id="89" dur="1" fill="hold">
                                          <p:stCondLst>
                                            <p:cond delay="0"/>
                                          </p:stCondLst>
                                        </p:cTn>
                                        <p:tgtEl>
                                          <p:spTgt spid="56"/>
                                        </p:tgtEl>
                                        <p:attrNameLst>
                                          <p:attrName>style.visibility</p:attrName>
                                        </p:attrNameLst>
                                      </p:cBhvr>
                                      <p:to>
                                        <p:strVal val="visible"/>
                                      </p:to>
                                    </p:set>
                                    <p:animEffect transition="in" filter="blinds(horizontal)">
                                      <p:cBhvr>
                                        <p:cTn id="90" dur="500"/>
                                        <p:tgtEl>
                                          <p:spTgt spid="56"/>
                                        </p:tgtEl>
                                      </p:cBhvr>
                                    </p:animEffect>
                                  </p:childTnLst>
                                </p:cTn>
                              </p:par>
                            </p:childTnLst>
                          </p:cTn>
                        </p:par>
                      </p:childTnLst>
                    </p:cTn>
                  </p:par>
                  <p:par>
                    <p:cTn id="91" fill="hold">
                      <p:stCondLst>
                        <p:cond delay="indefinite"/>
                      </p:stCondLst>
                      <p:childTnLst>
                        <p:par>
                          <p:cTn id="92" fill="hold">
                            <p:stCondLst>
                              <p:cond delay="0"/>
                            </p:stCondLst>
                            <p:childTnLst>
                              <p:par>
                                <p:cTn id="93" presetID="3" presetClass="entr" presetSubtype="10" fill="hold" grpId="0" nodeType="clickEffect">
                                  <p:stCondLst>
                                    <p:cond delay="0"/>
                                  </p:stCondLst>
                                  <p:childTnLst>
                                    <p:set>
                                      <p:cBhvr>
                                        <p:cTn id="94" dur="1" fill="hold">
                                          <p:stCondLst>
                                            <p:cond delay="0"/>
                                          </p:stCondLst>
                                        </p:cTn>
                                        <p:tgtEl>
                                          <p:spTgt spid="58"/>
                                        </p:tgtEl>
                                        <p:attrNameLst>
                                          <p:attrName>style.visibility</p:attrName>
                                        </p:attrNameLst>
                                      </p:cBhvr>
                                      <p:to>
                                        <p:strVal val="visible"/>
                                      </p:to>
                                    </p:set>
                                    <p:animEffect transition="in" filter="blinds(horizontal)">
                                      <p:cBhvr>
                                        <p:cTn id="95" dur="500"/>
                                        <p:tgtEl>
                                          <p:spTgt spid="58"/>
                                        </p:tgtEl>
                                      </p:cBhvr>
                                    </p:animEffect>
                                  </p:childTnLst>
                                </p:cTn>
                              </p:par>
                            </p:childTnLst>
                          </p:cTn>
                        </p:par>
                      </p:childTnLst>
                    </p:cTn>
                  </p:par>
                  <p:par>
                    <p:cTn id="96" fill="hold">
                      <p:stCondLst>
                        <p:cond delay="indefinite"/>
                      </p:stCondLst>
                      <p:childTnLst>
                        <p:par>
                          <p:cTn id="97" fill="hold">
                            <p:stCondLst>
                              <p:cond delay="0"/>
                            </p:stCondLst>
                            <p:childTnLst>
                              <p:par>
                                <p:cTn id="98" presetID="3" presetClass="entr" presetSubtype="10" fill="hold" grpId="0" nodeType="clickEffect">
                                  <p:stCondLst>
                                    <p:cond delay="0"/>
                                  </p:stCondLst>
                                  <p:childTnLst>
                                    <p:set>
                                      <p:cBhvr>
                                        <p:cTn id="99" dur="1" fill="hold">
                                          <p:stCondLst>
                                            <p:cond delay="0"/>
                                          </p:stCondLst>
                                        </p:cTn>
                                        <p:tgtEl>
                                          <p:spTgt spid="52"/>
                                        </p:tgtEl>
                                        <p:attrNameLst>
                                          <p:attrName>style.visibility</p:attrName>
                                        </p:attrNameLst>
                                      </p:cBhvr>
                                      <p:to>
                                        <p:strVal val="visible"/>
                                      </p:to>
                                    </p:set>
                                    <p:animEffect transition="in" filter="blinds(horizontal)">
                                      <p:cBhvr>
                                        <p:cTn id="100" dur="500"/>
                                        <p:tgtEl>
                                          <p:spTgt spid="52"/>
                                        </p:tgtEl>
                                      </p:cBhvr>
                                    </p:animEffect>
                                  </p:childTnLst>
                                </p:cTn>
                              </p:par>
                            </p:childTnLst>
                          </p:cTn>
                        </p:par>
                      </p:childTnLst>
                    </p:cTn>
                  </p:par>
                  <p:par>
                    <p:cTn id="101" fill="hold">
                      <p:stCondLst>
                        <p:cond delay="indefinite"/>
                      </p:stCondLst>
                      <p:childTnLst>
                        <p:par>
                          <p:cTn id="102" fill="hold">
                            <p:stCondLst>
                              <p:cond delay="0"/>
                            </p:stCondLst>
                            <p:childTnLst>
                              <p:par>
                                <p:cTn id="103" presetID="3" presetClass="entr" presetSubtype="10" fill="hold" grpId="0" nodeType="clickEffect">
                                  <p:stCondLst>
                                    <p:cond delay="0"/>
                                  </p:stCondLst>
                                  <p:childTnLst>
                                    <p:set>
                                      <p:cBhvr>
                                        <p:cTn id="104" dur="1" fill="hold">
                                          <p:stCondLst>
                                            <p:cond delay="0"/>
                                          </p:stCondLst>
                                        </p:cTn>
                                        <p:tgtEl>
                                          <p:spTgt spid="57"/>
                                        </p:tgtEl>
                                        <p:attrNameLst>
                                          <p:attrName>style.visibility</p:attrName>
                                        </p:attrNameLst>
                                      </p:cBhvr>
                                      <p:to>
                                        <p:strVal val="visible"/>
                                      </p:to>
                                    </p:set>
                                    <p:animEffect transition="in" filter="blinds(horizontal)">
                                      <p:cBhvr>
                                        <p:cTn id="105" dur="500"/>
                                        <p:tgtEl>
                                          <p:spTgt spid="57"/>
                                        </p:tgtEl>
                                      </p:cBhvr>
                                    </p:animEffect>
                                  </p:childTnLst>
                                </p:cTn>
                              </p:par>
                            </p:childTnLst>
                          </p:cTn>
                        </p:par>
                      </p:childTnLst>
                    </p:cTn>
                  </p:par>
                  <p:par>
                    <p:cTn id="106" fill="hold">
                      <p:stCondLst>
                        <p:cond delay="indefinite"/>
                      </p:stCondLst>
                      <p:childTnLst>
                        <p:par>
                          <p:cTn id="107" fill="hold">
                            <p:stCondLst>
                              <p:cond delay="0"/>
                            </p:stCondLst>
                            <p:childTnLst>
                              <p:par>
                                <p:cTn id="108" presetID="3" presetClass="entr" presetSubtype="10" fill="hold" grpId="0" nodeType="clickEffect">
                                  <p:stCondLst>
                                    <p:cond delay="0"/>
                                  </p:stCondLst>
                                  <p:childTnLst>
                                    <p:set>
                                      <p:cBhvr>
                                        <p:cTn id="109" dur="1" fill="hold">
                                          <p:stCondLst>
                                            <p:cond delay="0"/>
                                          </p:stCondLst>
                                        </p:cTn>
                                        <p:tgtEl>
                                          <p:spTgt spid="59"/>
                                        </p:tgtEl>
                                        <p:attrNameLst>
                                          <p:attrName>style.visibility</p:attrName>
                                        </p:attrNameLst>
                                      </p:cBhvr>
                                      <p:to>
                                        <p:strVal val="visible"/>
                                      </p:to>
                                    </p:set>
                                    <p:animEffect transition="in" filter="blinds(horizontal)">
                                      <p:cBhvr>
                                        <p:cTn id="110" dur="500"/>
                                        <p:tgtEl>
                                          <p:spTgt spid="59"/>
                                        </p:tgtEl>
                                      </p:cBhvr>
                                    </p:animEffect>
                                  </p:childTnLst>
                                </p:cTn>
                              </p:par>
                            </p:childTnLst>
                          </p:cTn>
                        </p:par>
                      </p:childTnLst>
                    </p:cTn>
                  </p:par>
                  <p:par>
                    <p:cTn id="111" fill="hold">
                      <p:stCondLst>
                        <p:cond delay="indefinite"/>
                      </p:stCondLst>
                      <p:childTnLst>
                        <p:par>
                          <p:cTn id="112" fill="hold">
                            <p:stCondLst>
                              <p:cond delay="0"/>
                            </p:stCondLst>
                            <p:childTnLst>
                              <p:par>
                                <p:cTn id="113" presetID="3" presetClass="entr" presetSubtype="10" fill="hold" grpId="0" nodeType="clickEffect">
                                  <p:stCondLst>
                                    <p:cond delay="0"/>
                                  </p:stCondLst>
                                  <p:childTnLst>
                                    <p:set>
                                      <p:cBhvr>
                                        <p:cTn id="114" dur="1" fill="hold">
                                          <p:stCondLst>
                                            <p:cond delay="0"/>
                                          </p:stCondLst>
                                        </p:cTn>
                                        <p:tgtEl>
                                          <p:spTgt spid="53"/>
                                        </p:tgtEl>
                                        <p:attrNameLst>
                                          <p:attrName>style.visibility</p:attrName>
                                        </p:attrNameLst>
                                      </p:cBhvr>
                                      <p:to>
                                        <p:strVal val="visible"/>
                                      </p:to>
                                    </p:set>
                                    <p:animEffect transition="in" filter="blinds(horizontal)">
                                      <p:cBhvr>
                                        <p:cTn id="115" dur="500"/>
                                        <p:tgtEl>
                                          <p:spTgt spid="53"/>
                                        </p:tgtEl>
                                      </p:cBhvr>
                                    </p:animEffect>
                                  </p:childTnLst>
                                </p:cTn>
                              </p:par>
                            </p:childTnLst>
                          </p:cTn>
                        </p:par>
                      </p:childTnLst>
                    </p:cTn>
                  </p:par>
                  <p:par>
                    <p:cTn id="116" fill="hold">
                      <p:stCondLst>
                        <p:cond delay="indefinite"/>
                      </p:stCondLst>
                      <p:childTnLst>
                        <p:par>
                          <p:cTn id="117" fill="hold">
                            <p:stCondLst>
                              <p:cond delay="0"/>
                            </p:stCondLst>
                            <p:childTnLst>
                              <p:par>
                                <p:cTn id="118" presetID="3" presetClass="entr" presetSubtype="10" fill="hold" grpId="0" nodeType="clickEffect">
                                  <p:stCondLst>
                                    <p:cond delay="0"/>
                                  </p:stCondLst>
                                  <p:childTnLst>
                                    <p:set>
                                      <p:cBhvr>
                                        <p:cTn id="119" dur="1" fill="hold">
                                          <p:stCondLst>
                                            <p:cond delay="0"/>
                                          </p:stCondLst>
                                        </p:cTn>
                                        <p:tgtEl>
                                          <p:spTgt spid="60"/>
                                        </p:tgtEl>
                                        <p:attrNameLst>
                                          <p:attrName>style.visibility</p:attrName>
                                        </p:attrNameLst>
                                      </p:cBhvr>
                                      <p:to>
                                        <p:strVal val="visible"/>
                                      </p:to>
                                    </p:set>
                                    <p:animEffect transition="in" filter="blinds(horizontal)">
                                      <p:cBhvr>
                                        <p:cTn id="120"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4" grpId="0"/>
      <p:bldP spid="11" grpId="0" animBg="1"/>
      <p:bldP spid="13" grpId="0" animBg="1"/>
      <p:bldP spid="16" grpId="0"/>
      <p:bldP spid="18" grpId="0" animBg="1"/>
      <p:bldP spid="19" grpId="0"/>
      <p:bldP spid="23" grpId="0" animBg="1"/>
      <p:bldP spid="32" grpId="0" animBg="1"/>
      <p:bldP spid="33" grpId="0"/>
      <p:bldP spid="12" grpId="0"/>
      <p:bldP spid="35" grpId="0"/>
      <p:bldP spid="47" grpId="0" animBg="1"/>
      <p:bldP spid="48" grpId="0"/>
      <p:bldP spid="49" grpId="0"/>
      <p:bldP spid="50" grpId="0"/>
      <p:bldP spid="51" grpId="0"/>
      <p:bldP spid="52" grpId="0"/>
      <p:bldP spid="53" grpId="0"/>
      <p:bldP spid="54" grpId="0" animBg="1"/>
      <p:bldP spid="55" grpId="0"/>
      <p:bldP spid="56" grpId="0" animBg="1"/>
      <p:bldP spid="57" grpId="0" animBg="1"/>
      <p:bldP spid="58" grpId="0"/>
      <p:bldP spid="59" grpId="0"/>
      <p:bldP spid="6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9" name="TextBox 48"/>
              <p:cNvSpPr txBox="1"/>
              <p:nvPr/>
            </p:nvSpPr>
            <p:spPr>
              <a:xfrm>
                <a:off x="6429375" y="3214007"/>
                <a:ext cx="154529"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i="1" smtClean="0">
                          <a:latin typeface="Cambria Math" panose="02040503050406030204" pitchFamily="18" charset="0"/>
                          <a:ea typeface="Cambria Math" panose="02040503050406030204" pitchFamily="18" charset="0"/>
                        </a:rPr>
                        <m:t>𝛽</m:t>
                      </m:r>
                    </m:oMath>
                  </m:oMathPara>
                </a14:m>
                <a:endParaRPr lang="en-GB" sz="1400" dirty="0"/>
              </a:p>
            </p:txBody>
          </p:sp>
        </mc:Choice>
        <mc:Fallback xmlns="">
          <p:sp>
            <p:nvSpPr>
              <p:cNvPr id="49" name="TextBox 48"/>
              <p:cNvSpPr txBox="1">
                <a:spLocks noRot="1" noChangeAspect="1" noMove="1" noResize="1" noEditPoints="1" noAdjustHandles="1" noChangeArrowheads="1" noChangeShapeType="1" noTextEdit="1"/>
              </p:cNvSpPr>
              <p:nvPr/>
            </p:nvSpPr>
            <p:spPr>
              <a:xfrm>
                <a:off x="6429375" y="3214007"/>
                <a:ext cx="154529" cy="215444"/>
              </a:xfrm>
              <a:prstGeom prst="rect">
                <a:avLst/>
              </a:prstGeom>
              <a:blipFill>
                <a:blip r:embed="rId2"/>
                <a:stretch>
                  <a:fillRect l="-44000" r="-36000" b="-30556"/>
                </a:stretch>
              </a:blipFill>
            </p:spPr>
            <p:txBody>
              <a:bodyPr/>
              <a:lstStyle/>
              <a:p>
                <a:r>
                  <a:rPr lang="en-GB">
                    <a:noFill/>
                  </a:rPr>
                  <a:t> </a:t>
                </a:r>
              </a:p>
            </p:txBody>
          </p:sp>
        </mc:Fallback>
      </mc:AlternateContent>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91588" y="1576251"/>
                <a:ext cx="3683725" cy="3764492"/>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smooth vertical walls stand on a smooth horizontal surface and intersect at an angle of </a:t>
                </a:r>
                <a14:m>
                  <m:oMath xmlns:m="http://schemas.openxmlformats.org/officeDocument/2006/math">
                    <m:sSup>
                      <m:sSupPr>
                        <m:ctrlPr>
                          <a:rPr lang="en-US" sz="1400" i="1" smtClean="0">
                            <a:latin typeface="Cambria Math" panose="02040503050406030204" pitchFamily="18" charset="0"/>
                          </a:rPr>
                        </m:ctrlPr>
                      </m:sSupPr>
                      <m:e>
                        <m:r>
                          <a:rPr lang="en-US" sz="1400" b="0" i="1" smtClean="0">
                            <a:latin typeface="Cambria Math" panose="02040503050406030204" pitchFamily="18" charset="0"/>
                          </a:rPr>
                          <m:t>60</m:t>
                        </m:r>
                      </m:e>
                      <m:sup>
                        <m:r>
                          <a:rPr lang="en-US" sz="1400" i="1" smtClean="0">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A smooth sphere is projected across the surface with speed </a:t>
                </a:r>
                <a14:m>
                  <m:oMath xmlns:m="http://schemas.openxmlformats.org/officeDocument/2006/math">
                    <m:r>
                      <a:rPr lang="en-US" sz="1400" b="0" i="1" smtClean="0">
                        <a:latin typeface="Cambria Math" panose="02040503050406030204" pitchFamily="18" charset="0"/>
                      </a:rPr>
                      <m:t>1 </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𝑚𝑠</m:t>
                        </m:r>
                      </m:e>
                      <m:sup>
                        <m:r>
                          <a:rPr lang="en-US" sz="1400" b="0" i="1" smtClean="0">
                            <a:latin typeface="Cambria Math" panose="02040503050406030204" pitchFamily="18" charset="0"/>
                          </a:rPr>
                          <m:t>−1</m:t>
                        </m:r>
                      </m:sup>
                    </m:sSup>
                  </m:oMath>
                </a14:m>
                <a:r>
                  <a:rPr lang="en-US" sz="1400" dirty="0">
                    <a:latin typeface="Comic Sans MS" panose="030F0702030302020204" pitchFamily="66" charset="0"/>
                  </a:rPr>
                  <a:t> at an angle of </a:t>
                </a:r>
                <a14:m>
                  <m:oMath xmlns:m="http://schemas.openxmlformats.org/officeDocument/2006/math">
                    <m:sSup>
                      <m:sSupPr>
                        <m:ctrlPr>
                          <a:rPr lang="en-US" sz="1400" i="1" smtClean="0">
                            <a:latin typeface="Cambria Math" panose="02040503050406030204" pitchFamily="18" charset="0"/>
                          </a:rPr>
                        </m:ctrlPr>
                      </m:sSupPr>
                      <m:e>
                        <m:r>
                          <a:rPr lang="en-US" sz="1400" b="0" i="1" smtClean="0">
                            <a:latin typeface="Cambria Math" panose="02040503050406030204" pitchFamily="18" charset="0"/>
                          </a:rPr>
                          <m:t>20</m:t>
                        </m:r>
                      </m:e>
                      <m:sup>
                        <m:r>
                          <a:rPr lang="en-US" sz="1400" i="1" smtClean="0">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to one of the walls, and towards the intersection of the walls. The coefficient of restitution between the sphere and the walls is 0.4. Work out the speed and motion of the sphere after:</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The first collision</a:t>
                </a:r>
              </a:p>
              <a:p>
                <a:pPr marL="342900" indent="-342900" algn="ctr">
                  <a:buAutoNum type="alphaLcParenR"/>
                </a:pPr>
                <a:r>
                  <a:rPr lang="en-US" sz="1400" dirty="0">
                    <a:latin typeface="Comic Sans MS" panose="030F0702030302020204" pitchFamily="66" charset="0"/>
                  </a:rPr>
                  <a:t>The second collision</a:t>
                </a:r>
              </a:p>
            </p:txBody>
          </p:sp>
        </mc:Choice>
        <mc:Fallback xmlns="">
          <p:sp>
            <p:nvSpPr>
              <p:cNvPr id="4" name="TextBox 3"/>
              <p:cNvSpPr txBox="1">
                <a:spLocks noRot="1" noChangeAspect="1" noMove="1" noResize="1" noEditPoints="1" noAdjustHandles="1" noChangeArrowheads="1" noChangeShapeType="1" noTextEdit="1"/>
              </p:cNvSpPr>
              <p:nvPr/>
            </p:nvSpPr>
            <p:spPr>
              <a:xfrm>
                <a:off x="191588" y="1576251"/>
                <a:ext cx="3683725" cy="3764492"/>
              </a:xfrm>
              <a:prstGeom prst="rect">
                <a:avLst/>
              </a:prstGeom>
              <a:blipFill>
                <a:blip r:embed="rId3"/>
                <a:stretch>
                  <a:fillRect l="-331" t="-324" r="-1983" b="-129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76200" y="76200"/>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panose="02040503050406030204" pitchFamily="18" charset="0"/>
                        </a:rPr>
                        <m:t>𝑣𝑐𝑜𝑠</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i="1">
                          <a:latin typeface="Cambria Math" panose="02040503050406030204" pitchFamily="18" charset="0"/>
                        </a:rPr>
                        <m:t>𝑢</m:t>
                      </m:r>
                      <m:r>
                        <a:rPr lang="en-US" b="0" i="1" smtClean="0">
                          <a:latin typeface="Cambria Math" panose="02040503050406030204" pitchFamily="18" charset="0"/>
                        </a:rPr>
                        <m:t>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76200" y="76200"/>
                <a:ext cx="1576907" cy="276999"/>
              </a:xfrm>
              <a:prstGeom prst="rect">
                <a:avLst/>
              </a:prstGeom>
              <a:blipFill>
                <a:blip r:embed="rId4"/>
                <a:stretch>
                  <a:fillRect l="-4651" t="-4444" r="-1550"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133600" y="76200"/>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𝑣𝑠𝑖𝑛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𝑒𝑢𝑠𝑖𝑛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2133600" y="76200"/>
                <a:ext cx="1645835" cy="276999"/>
              </a:xfrm>
              <a:prstGeom prst="rect">
                <a:avLst/>
              </a:prstGeom>
              <a:blipFill>
                <a:blip r:embed="rId5"/>
                <a:stretch>
                  <a:fillRect l="-2963" t="-4444" r="-2963"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191000" y="76200"/>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𝑡𝑎𝑛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𝑒𝑡𝑎𝑛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4191000" y="76200"/>
                <a:ext cx="1540896" cy="276999"/>
              </a:xfrm>
              <a:prstGeom prst="rect">
                <a:avLst/>
              </a:prstGeom>
              <a:blipFill>
                <a:blip r:embed="rId6"/>
                <a:stretch>
                  <a:fillRect l="-397" t="-4444" r="-397"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7803472" y="84338"/>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𝑐𝑜𝑠</m:t>
                      </m:r>
                      <m:r>
                        <a:rPr lang="en-US" sz="1600" b="0" i="1" smtClean="0">
                          <a:latin typeface="Cambria Math" panose="02040503050406030204" pitchFamily="18" charset="0"/>
                          <a:ea typeface="Cambria Math" panose="02040503050406030204" pitchFamily="18" charset="0"/>
                        </a:rPr>
                        <m:t>𝜃</m:t>
                      </m:r>
                      <m:r>
                        <a:rPr lang="en-US" sz="1600" b="0" i="1" smtClean="0">
                          <a:latin typeface="Cambria Math" panose="02040503050406030204" pitchFamily="18" charset="0"/>
                          <a:ea typeface="Cambria Math" panose="02040503050406030204" pitchFamily="18" charset="0"/>
                        </a:rPr>
                        <m:t>=</m:t>
                      </m:r>
                      <m:f>
                        <m:fPr>
                          <m:ctrlPr>
                            <a:rPr lang="en-US" sz="1600" b="0" i="1" smtClean="0">
                              <a:latin typeface="Cambria Math" panose="02040503050406030204" pitchFamily="18" charset="0"/>
                              <a:ea typeface="Cambria Math" panose="02040503050406030204" pitchFamily="18" charset="0"/>
                            </a:rPr>
                          </m:ctrlPr>
                        </m:fPr>
                        <m:num>
                          <m:r>
                            <a:rPr lang="en-US" sz="1600" b="1" i="1" smtClean="0">
                              <a:latin typeface="Cambria Math" panose="02040503050406030204" pitchFamily="18" charset="0"/>
                              <a:ea typeface="Cambria Math" panose="02040503050406030204" pitchFamily="18" charset="0"/>
                            </a:rPr>
                            <m:t>𝒖</m:t>
                          </m:r>
                          <m:r>
                            <a:rPr lang="en-US" sz="1600" b="0" i="1" smtClean="0">
                              <a:latin typeface="Cambria Math" panose="02040503050406030204" pitchFamily="18" charset="0"/>
                              <a:ea typeface="Cambria Math" panose="02040503050406030204" pitchFamily="18" charset="0"/>
                            </a:rPr>
                            <m:t>.</m:t>
                          </m:r>
                          <m:r>
                            <a:rPr lang="en-US" sz="1600" b="1" i="1" smtClean="0">
                              <a:latin typeface="Cambria Math" panose="02040503050406030204" pitchFamily="18" charset="0"/>
                              <a:ea typeface="Cambria Math" panose="02040503050406030204" pitchFamily="18" charset="0"/>
                            </a:rPr>
                            <m:t>𝒗</m:t>
                          </m:r>
                        </m:num>
                        <m:den>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𝒖</m:t>
                              </m:r>
                            </m:e>
                          </m:d>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7803472" y="84338"/>
                <a:ext cx="1250279" cy="458267"/>
              </a:xfrm>
              <a:prstGeom prst="rect">
                <a:avLst/>
              </a:prstGeom>
              <a:blipFill>
                <a:blip r:embed="rId7"/>
                <a:stretch>
                  <a:fillRect l="-1463" b="-2667"/>
                </a:stretch>
              </a:blipFill>
            </p:spPr>
            <p:txBody>
              <a:bodyPr/>
              <a:lstStyle/>
              <a:p>
                <a:r>
                  <a:rPr lang="en-GB">
                    <a:noFill/>
                  </a:rPr>
                  <a:t> </a:t>
                </a:r>
              </a:p>
            </p:txBody>
          </p:sp>
        </mc:Fallback>
      </mc:AlternateContent>
      <p:sp>
        <p:nvSpPr>
          <p:cNvPr id="10" name="Rectangle 9"/>
          <p:cNvSpPr/>
          <p:nvPr/>
        </p:nvSpPr>
        <p:spPr>
          <a:xfrm rot="2979530">
            <a:off x="4925417" y="2422591"/>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0" name="Straight Arrow Connector 19"/>
          <p:cNvCxnSpPr/>
          <p:nvPr/>
        </p:nvCxnSpPr>
        <p:spPr>
          <a:xfrm flipV="1">
            <a:off x="5475828" y="3004457"/>
            <a:ext cx="924972" cy="36047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6" name="TextBox 35"/>
              <p:cNvSpPr txBox="1"/>
              <p:nvPr/>
            </p:nvSpPr>
            <p:spPr>
              <a:xfrm>
                <a:off x="2013858" y="4615545"/>
                <a:ext cx="1066799" cy="220253"/>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ea typeface="Cambria Math" panose="02040503050406030204" pitchFamily="18" charset="0"/>
                        </a:rPr>
                        <m:t>𝛽</m:t>
                      </m:r>
                      <m:r>
                        <a:rPr lang="en-US" sz="1400" b="0" i="1" smtClean="0">
                          <a:solidFill>
                            <a:srgbClr val="FF0000"/>
                          </a:solidFill>
                          <a:latin typeface="Cambria Math" panose="02040503050406030204" pitchFamily="18" charset="0"/>
                          <a:ea typeface="Cambria Math" panose="02040503050406030204" pitchFamily="18" charset="0"/>
                        </a:rPr>
                        <m:t>=</m:t>
                      </m:r>
                      <m:sSup>
                        <m:sSupPr>
                          <m:ctrlPr>
                            <a:rPr lang="en-US" sz="1400" b="0" i="1" smtClean="0">
                              <a:solidFill>
                                <a:srgbClr val="FF0000"/>
                              </a:solidFill>
                              <a:latin typeface="Cambria Math" panose="02040503050406030204" pitchFamily="18" charset="0"/>
                              <a:ea typeface="Cambria Math" panose="02040503050406030204" pitchFamily="18" charset="0"/>
                            </a:rPr>
                          </m:ctrlPr>
                        </m:sSupPr>
                        <m:e>
                          <m:r>
                            <a:rPr lang="en-US" sz="1400" b="0" i="1" smtClean="0">
                              <a:solidFill>
                                <a:srgbClr val="FF0000"/>
                              </a:solidFill>
                              <a:latin typeface="Cambria Math" panose="02040503050406030204" pitchFamily="18" charset="0"/>
                              <a:ea typeface="Cambria Math" panose="02040503050406030204" pitchFamily="18" charset="0"/>
                            </a:rPr>
                            <m:t>8.28</m:t>
                          </m:r>
                        </m:e>
                        <m:sup>
                          <m:r>
                            <a:rPr lang="en-US" sz="1400" b="0" i="1" smtClean="0">
                              <a:solidFill>
                                <a:srgbClr val="FF0000"/>
                              </a:solidFill>
                              <a:latin typeface="Cambria Math" panose="02040503050406030204" pitchFamily="18" charset="0"/>
                              <a:ea typeface="Cambria Math" panose="02040503050406030204" pitchFamily="18" charset="0"/>
                            </a:rPr>
                            <m:t>°</m:t>
                          </m:r>
                        </m:sup>
                      </m:sSup>
                    </m:oMath>
                  </m:oMathPara>
                </a14:m>
                <a:endParaRPr lang="en-GB" sz="1400" dirty="0">
                  <a:solidFill>
                    <a:srgbClr val="FF0000"/>
                  </a:solidFill>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2013858" y="4615545"/>
                <a:ext cx="1066799" cy="220253"/>
              </a:xfrm>
              <a:prstGeom prst="rect">
                <a:avLst/>
              </a:prstGeom>
              <a:blipFill>
                <a:blip r:embed="rId8"/>
                <a:stretch>
                  <a:fillRect t="-2778"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5166673" y="2940388"/>
                <a:ext cx="103252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0.95 </m:t>
                      </m:r>
                      <m:sSup>
                        <m:sSupPr>
                          <m:ctrlPr>
                            <a:rPr lang="en-US" sz="1400" b="0" i="1" dirty="0" smtClean="0">
                              <a:latin typeface="Cambria Math" panose="02040503050406030204" pitchFamily="18" charset="0"/>
                              <a:ea typeface="Cambria Math" panose="02040503050406030204" pitchFamily="18" charset="0"/>
                            </a:rPr>
                          </m:ctrlPr>
                        </m:sSupPr>
                        <m:e>
                          <m:r>
                            <a:rPr lang="en-US" sz="1400" b="0" i="1" dirty="0" smtClean="0">
                              <a:latin typeface="Cambria Math" panose="02040503050406030204" pitchFamily="18" charset="0"/>
                              <a:ea typeface="Cambria Math" panose="02040503050406030204" pitchFamily="18" charset="0"/>
                            </a:rPr>
                            <m:t>𝑚𝑠</m:t>
                          </m:r>
                        </m:e>
                        <m:sup>
                          <m:r>
                            <a:rPr lang="en-US" sz="1400" b="0" i="1" dirty="0" smtClean="0">
                              <a:latin typeface="Cambria Math" panose="02040503050406030204" pitchFamily="18" charset="0"/>
                              <a:ea typeface="Cambria Math" panose="02040503050406030204" pitchFamily="18" charset="0"/>
                            </a:rPr>
                            <m:t>−1</m:t>
                          </m:r>
                        </m:sup>
                      </m:sSup>
                    </m:oMath>
                  </m:oMathPara>
                </a14:m>
                <a:endParaRPr lang="en-GB" sz="1400" dirty="0">
                  <a:latin typeface="Comic Sans MS" panose="030F0702030302020204" pitchFamily="66" charset="0"/>
                </a:endParaRPr>
              </a:p>
            </p:txBody>
          </p:sp>
        </mc:Choice>
        <mc:Fallback xmlns="">
          <p:sp>
            <p:nvSpPr>
              <p:cNvPr id="38" name="TextBox 37"/>
              <p:cNvSpPr txBox="1">
                <a:spLocks noRot="1" noChangeAspect="1" noMove="1" noResize="1" noEditPoints="1" noAdjustHandles="1" noChangeArrowheads="1" noChangeShapeType="1" noTextEdit="1"/>
              </p:cNvSpPr>
              <p:nvPr/>
            </p:nvSpPr>
            <p:spPr>
              <a:xfrm>
                <a:off x="5166673" y="2940388"/>
                <a:ext cx="1032527" cy="307777"/>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1262745" y="4626427"/>
                <a:ext cx="811953"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ea typeface="Cambria Math" panose="02040503050406030204" pitchFamily="18" charset="0"/>
                        </a:rPr>
                        <m:t>𝑣</m:t>
                      </m:r>
                      <m:r>
                        <a:rPr lang="en-US" sz="1400" b="0" i="1" smtClean="0">
                          <a:solidFill>
                            <a:srgbClr val="FF0000"/>
                          </a:solidFill>
                          <a:latin typeface="Cambria Math" panose="02040503050406030204" pitchFamily="18" charset="0"/>
                          <a:ea typeface="Cambria Math" panose="02040503050406030204" pitchFamily="18" charset="0"/>
                        </a:rPr>
                        <m:t>=0.950</m:t>
                      </m:r>
                    </m:oMath>
                  </m:oMathPara>
                </a14:m>
                <a:endParaRPr lang="en-GB" sz="1400" dirty="0">
                  <a:solidFill>
                    <a:srgbClr val="FF0000"/>
                  </a:solidFill>
                </a:endParaRPr>
              </a:p>
            </p:txBody>
          </p:sp>
        </mc:Choice>
        <mc:Fallback xmlns="">
          <p:sp>
            <p:nvSpPr>
              <p:cNvPr id="45" name="TextBox 44"/>
              <p:cNvSpPr txBox="1">
                <a:spLocks noRot="1" noChangeAspect="1" noMove="1" noResize="1" noEditPoints="1" noAdjustHandles="1" noChangeArrowheads="1" noChangeShapeType="1" noTextEdit="1"/>
              </p:cNvSpPr>
              <p:nvPr/>
            </p:nvSpPr>
            <p:spPr>
              <a:xfrm>
                <a:off x="1262745" y="4626427"/>
                <a:ext cx="811953" cy="215444"/>
              </a:xfrm>
              <a:prstGeom prst="rect">
                <a:avLst/>
              </a:prstGeom>
              <a:blipFill>
                <a:blip r:embed="rId10"/>
                <a:stretch>
                  <a:fillRect l="-2256" r="-5263" b="-5714"/>
                </a:stretch>
              </a:blipFill>
            </p:spPr>
            <p:txBody>
              <a:bodyPr/>
              <a:lstStyle/>
              <a:p>
                <a:r>
                  <a:rPr lang="en-GB">
                    <a:noFill/>
                  </a:rPr>
                  <a:t> </a:t>
                </a:r>
              </a:p>
            </p:txBody>
          </p:sp>
        </mc:Fallback>
      </mc:AlternateContent>
      <p:sp>
        <p:nvSpPr>
          <p:cNvPr id="32" name="Arc 31"/>
          <p:cNvSpPr/>
          <p:nvPr/>
        </p:nvSpPr>
        <p:spPr>
          <a:xfrm rot="18165250">
            <a:off x="6188529" y="2545444"/>
            <a:ext cx="914400" cy="914400"/>
          </a:xfrm>
          <a:prstGeom prst="arc">
            <a:avLst>
              <a:gd name="adj1" fmla="val 13549816"/>
              <a:gd name="adj2" fmla="val 1580235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3" name="TextBox 32"/>
              <p:cNvSpPr txBox="1"/>
              <p:nvPr/>
            </p:nvSpPr>
            <p:spPr>
              <a:xfrm>
                <a:off x="5670097" y="2759527"/>
                <a:ext cx="531620" cy="2202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GB" sz="1400" i="1" smtClean="0">
                              <a:latin typeface="Cambria Math" panose="02040503050406030204" pitchFamily="18" charset="0"/>
                            </a:rPr>
                          </m:ctrlPr>
                        </m:sSupPr>
                        <m:e>
                          <m:r>
                            <a:rPr lang="en-US" sz="1400" b="0" i="1" smtClean="0">
                              <a:latin typeface="Cambria Math" panose="02040503050406030204" pitchFamily="18" charset="0"/>
                            </a:rPr>
                            <m:t>68.28</m:t>
                          </m:r>
                        </m:e>
                        <m:sup>
                          <m:r>
                            <a:rPr lang="en-GB" sz="1400" i="1" smtClean="0">
                              <a:latin typeface="Cambria Math" panose="02040503050406030204" pitchFamily="18" charset="0"/>
                              <a:ea typeface="Cambria Math" panose="02040503050406030204" pitchFamily="18" charset="0"/>
                            </a:rPr>
                            <m:t>°</m:t>
                          </m:r>
                        </m:sup>
                      </m:sSup>
                    </m:oMath>
                  </m:oMathPara>
                </a14:m>
                <a:endParaRPr lang="en-GB" sz="1400" dirty="0"/>
              </a:p>
            </p:txBody>
          </p:sp>
        </mc:Choice>
        <mc:Fallback xmlns="">
          <p:sp>
            <p:nvSpPr>
              <p:cNvPr id="33" name="TextBox 32"/>
              <p:cNvSpPr txBox="1">
                <a:spLocks noRot="1" noChangeAspect="1" noMove="1" noResize="1" noEditPoints="1" noAdjustHandles="1" noChangeArrowheads="1" noChangeShapeType="1" noTextEdit="1"/>
              </p:cNvSpPr>
              <p:nvPr/>
            </p:nvSpPr>
            <p:spPr>
              <a:xfrm>
                <a:off x="5670097" y="2759527"/>
                <a:ext cx="531620" cy="220253"/>
              </a:xfrm>
              <a:prstGeom prst="rect">
                <a:avLst/>
              </a:prstGeom>
              <a:blipFill>
                <a:blip r:embed="rId11"/>
                <a:stretch>
                  <a:fillRect l="-6897" t="-2778" r="-3448" b="-5556"/>
                </a:stretch>
              </a:blipFill>
            </p:spPr>
            <p:txBody>
              <a:bodyPr/>
              <a:lstStyle/>
              <a:p>
                <a:r>
                  <a:rPr lang="en-GB">
                    <a:noFill/>
                  </a:rPr>
                  <a:t> </a:t>
                </a:r>
              </a:p>
            </p:txBody>
          </p:sp>
        </mc:Fallback>
      </mc:AlternateContent>
      <p:sp>
        <p:nvSpPr>
          <p:cNvPr id="12" name="TextBox 11"/>
          <p:cNvSpPr txBox="1"/>
          <p:nvPr/>
        </p:nvSpPr>
        <p:spPr>
          <a:xfrm>
            <a:off x="6858001" y="1251857"/>
            <a:ext cx="2198913" cy="1169551"/>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You need to be careful here – think about which way the sphere will be travelling after the second bounce…</a:t>
            </a:r>
            <a:endParaRPr lang="en-GB" sz="1400" dirty="0">
              <a:solidFill>
                <a:srgbClr val="FF0000"/>
              </a:solidFill>
              <a:latin typeface="Comic Sans MS" panose="030F0702030302020204" pitchFamily="66" charset="0"/>
            </a:endParaRPr>
          </a:p>
        </p:txBody>
      </p:sp>
      <p:sp>
        <p:nvSpPr>
          <p:cNvPr id="35" name="TextBox 34"/>
          <p:cNvSpPr txBox="1"/>
          <p:nvPr/>
        </p:nvSpPr>
        <p:spPr>
          <a:xfrm>
            <a:off x="6705600" y="2460171"/>
            <a:ext cx="2438400" cy="1600438"/>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sym typeface="Wingdings" panose="05000000000000000000" pitchFamily="2" charset="2"/>
              </a:rPr>
              <a:t> It will bounce towards the corner – calculate the acute angle between the second wall and the direction of movement (a separate diagram would be very helpful!)</a:t>
            </a:r>
            <a:endParaRPr lang="en-GB" sz="1400" dirty="0">
              <a:solidFill>
                <a:srgbClr val="FF0000"/>
              </a:solidFill>
              <a:latin typeface="Comic Sans MS" panose="030F0702030302020204" pitchFamily="66" charset="0"/>
            </a:endParaRPr>
          </a:p>
        </p:txBody>
      </p:sp>
      <p:cxnSp>
        <p:nvCxnSpPr>
          <p:cNvPr id="46" name="Straight Arrow Connector 45"/>
          <p:cNvCxnSpPr/>
          <p:nvPr/>
        </p:nvCxnSpPr>
        <p:spPr>
          <a:xfrm>
            <a:off x="6372539" y="3009786"/>
            <a:ext cx="152086" cy="119073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Arc 46"/>
          <p:cNvSpPr/>
          <p:nvPr/>
        </p:nvSpPr>
        <p:spPr>
          <a:xfrm rot="9000850">
            <a:off x="5833835" y="2334080"/>
            <a:ext cx="914400" cy="914400"/>
          </a:xfrm>
          <a:prstGeom prst="arc">
            <a:avLst>
              <a:gd name="adj1" fmla="val 15997076"/>
              <a:gd name="adj2" fmla="val 1721728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8" name="TextBox 47"/>
              <p:cNvSpPr txBox="1"/>
              <p:nvPr/>
            </p:nvSpPr>
            <p:spPr>
              <a:xfrm>
                <a:off x="6290128" y="3505199"/>
                <a:ext cx="143116"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i="1" smtClean="0">
                          <a:latin typeface="Cambria Math" panose="02040503050406030204" pitchFamily="18" charset="0"/>
                        </a:rPr>
                        <m:t>𝑣</m:t>
                      </m:r>
                    </m:oMath>
                  </m:oMathPara>
                </a14:m>
                <a:endParaRPr lang="en-GB" sz="1400" dirty="0"/>
              </a:p>
            </p:txBody>
          </p:sp>
        </mc:Choice>
        <mc:Fallback xmlns="">
          <p:sp>
            <p:nvSpPr>
              <p:cNvPr id="48" name="TextBox 47"/>
              <p:cNvSpPr txBox="1">
                <a:spLocks noRot="1" noChangeAspect="1" noMove="1" noResize="1" noEditPoints="1" noAdjustHandles="1" noChangeArrowheads="1" noChangeShapeType="1" noTextEdit="1"/>
              </p:cNvSpPr>
              <p:nvPr/>
            </p:nvSpPr>
            <p:spPr>
              <a:xfrm>
                <a:off x="6290128" y="3505199"/>
                <a:ext cx="143116" cy="215444"/>
              </a:xfrm>
              <a:prstGeom prst="rect">
                <a:avLst/>
              </a:prstGeom>
              <a:blipFill>
                <a:blip r:embed="rId12"/>
                <a:stretch>
                  <a:fillRect l="-21739" r="-130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3929744" y="1338942"/>
                <a:ext cx="1066799"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rgbClr val="FF0000"/>
                          </a:solidFill>
                          <a:latin typeface="Cambria Math" panose="02040503050406030204" pitchFamily="18" charset="0"/>
                          <a:ea typeface="Cambria Math" panose="02040503050406030204" pitchFamily="18" charset="0"/>
                        </a:rPr>
                        <m:t>𝛽</m:t>
                      </m:r>
                      <m:r>
                        <a:rPr lang="en-US" sz="1600" b="0" i="1" smtClean="0">
                          <a:solidFill>
                            <a:srgbClr val="FF0000"/>
                          </a:solidFill>
                          <a:latin typeface="Cambria Math" panose="02040503050406030204" pitchFamily="18" charset="0"/>
                          <a:ea typeface="Cambria Math" panose="02040503050406030204" pitchFamily="18" charset="0"/>
                        </a:rPr>
                        <m:t>=</m:t>
                      </m:r>
                      <m:sSup>
                        <m:sSupPr>
                          <m:ctrlPr>
                            <a:rPr lang="en-US" sz="1600" b="0" i="1" smtClean="0">
                              <a:solidFill>
                                <a:srgbClr val="FF0000"/>
                              </a:solidFill>
                              <a:latin typeface="Cambria Math" panose="02040503050406030204" pitchFamily="18" charset="0"/>
                              <a:ea typeface="Cambria Math" panose="02040503050406030204" pitchFamily="18" charset="0"/>
                            </a:rPr>
                          </m:ctrlPr>
                        </m:sSupPr>
                        <m:e>
                          <m:r>
                            <a:rPr lang="en-US" sz="1600" b="0" i="1" smtClean="0">
                              <a:solidFill>
                                <a:srgbClr val="FF0000"/>
                              </a:solidFill>
                              <a:latin typeface="Cambria Math" panose="02040503050406030204" pitchFamily="18" charset="0"/>
                              <a:ea typeface="Cambria Math" panose="02040503050406030204" pitchFamily="18" charset="0"/>
                            </a:rPr>
                            <m:t>45.1</m:t>
                          </m:r>
                        </m:e>
                        <m:sup>
                          <m:r>
                            <a:rPr lang="en-US" sz="1600" b="0" i="1" smtClean="0">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endParaRPr>
              </a:p>
            </p:txBody>
          </p:sp>
        </mc:Choice>
        <mc:Fallback xmlns="">
          <p:sp>
            <p:nvSpPr>
              <p:cNvPr id="60" name="TextBox 59"/>
              <p:cNvSpPr txBox="1">
                <a:spLocks noRot="1" noChangeAspect="1" noMove="1" noResize="1" noEditPoints="1" noAdjustHandles="1" noChangeArrowheads="1" noChangeShapeType="1" noTextEdit="1"/>
              </p:cNvSpPr>
              <p:nvPr/>
            </p:nvSpPr>
            <p:spPr>
              <a:xfrm>
                <a:off x="3929744" y="1338942"/>
                <a:ext cx="1066799" cy="251800"/>
              </a:xfrm>
              <a:prstGeom prst="rect">
                <a:avLst/>
              </a:prstGeom>
              <a:blipFill>
                <a:blip r:embed="rId13"/>
                <a:stretch>
                  <a:fillRect t="-2439" b="-3170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2" name="TextBox 41"/>
              <p:cNvSpPr txBox="1"/>
              <p:nvPr/>
            </p:nvSpPr>
            <p:spPr>
              <a:xfrm>
                <a:off x="4147457" y="4397829"/>
                <a:ext cx="1400832"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𝑣𝑐𝑜𝑠</m:t>
                      </m:r>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m:t>
                      </m:r>
                      <m:r>
                        <a:rPr lang="en-US" sz="1600" i="1">
                          <a:latin typeface="Cambria Math" panose="02040503050406030204" pitchFamily="18" charset="0"/>
                        </a:rPr>
                        <m:t>𝑢</m:t>
                      </m:r>
                      <m:r>
                        <a:rPr lang="en-US" sz="1600" b="0" i="1" smtClean="0">
                          <a:latin typeface="Cambria Math" panose="02040503050406030204" pitchFamily="18" charset="0"/>
                        </a:rPr>
                        <m:t>𝑐𝑜𝑠</m:t>
                      </m:r>
                      <m:r>
                        <a:rPr lang="en-US" sz="1600" i="1">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42" name="TextBox 41"/>
              <p:cNvSpPr txBox="1">
                <a:spLocks noRot="1" noChangeAspect="1" noMove="1" noResize="1" noEditPoints="1" noAdjustHandles="1" noChangeArrowheads="1" noChangeShapeType="1" noTextEdit="1"/>
              </p:cNvSpPr>
              <p:nvPr/>
            </p:nvSpPr>
            <p:spPr>
              <a:xfrm>
                <a:off x="4147457" y="4397829"/>
                <a:ext cx="1400832" cy="246221"/>
              </a:xfrm>
              <a:prstGeom prst="rect">
                <a:avLst/>
              </a:prstGeom>
              <a:blipFill>
                <a:blip r:embed="rId14"/>
                <a:stretch>
                  <a:fillRect l="-4348" r="-870" b="-3170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3722914" y="4865915"/>
                <a:ext cx="263476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𝑣𝑐𝑜𝑠</m:t>
                      </m:r>
                      <m:r>
                        <a:rPr lang="en-US" sz="1600" b="0" i="1" smtClean="0">
                          <a:latin typeface="Cambria Math" panose="02040503050406030204" pitchFamily="18" charset="0"/>
                          <a:ea typeface="Cambria Math" panose="02040503050406030204" pitchFamily="18" charset="0"/>
                        </a:rPr>
                        <m:t>(45.1)=0.95</m:t>
                      </m:r>
                      <m:r>
                        <a:rPr lang="en-US" sz="1600" b="0" i="1" smtClean="0">
                          <a:latin typeface="Cambria Math" panose="02040503050406030204" pitchFamily="18" charset="0"/>
                        </a:rPr>
                        <m:t>𝑐𝑜𝑠</m:t>
                      </m:r>
                      <m:d>
                        <m:dPr>
                          <m:ctrlPr>
                            <a:rPr lang="en-US" sz="1600" b="0" i="1" smtClean="0">
                              <a:latin typeface="Cambria Math" panose="02040503050406030204" pitchFamily="18" charset="0"/>
                            </a:rPr>
                          </m:ctrlPr>
                        </m:dPr>
                        <m:e>
                          <m:r>
                            <a:rPr lang="en-US" sz="1600" b="0" i="1" smtClean="0">
                              <a:latin typeface="Cambria Math" panose="02040503050406030204" pitchFamily="18" charset="0"/>
                            </a:rPr>
                            <m:t>68.28</m:t>
                          </m:r>
                        </m:e>
                      </m:d>
                    </m:oMath>
                  </m:oMathPara>
                </a14:m>
                <a:endParaRPr lang="en-GB" sz="1600" dirty="0"/>
              </a:p>
            </p:txBody>
          </p:sp>
        </mc:Choice>
        <mc:Fallback xmlns="">
          <p:sp>
            <p:nvSpPr>
              <p:cNvPr id="43" name="TextBox 42"/>
              <p:cNvSpPr txBox="1">
                <a:spLocks noRot="1" noChangeAspect="1" noMove="1" noResize="1" noEditPoints="1" noAdjustHandles="1" noChangeArrowheads="1" noChangeShapeType="1" noTextEdit="1"/>
              </p:cNvSpPr>
              <p:nvPr/>
            </p:nvSpPr>
            <p:spPr>
              <a:xfrm>
                <a:off x="3722914" y="4865915"/>
                <a:ext cx="2634760" cy="246221"/>
              </a:xfrm>
              <a:prstGeom prst="rect">
                <a:avLst/>
              </a:prstGeom>
              <a:blipFill>
                <a:blip r:embed="rId15"/>
                <a:stretch>
                  <a:fillRect l="-694" b="-3170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5181599" y="1338943"/>
                <a:ext cx="145790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rgbClr val="FF0000"/>
                          </a:solidFill>
                          <a:latin typeface="Cambria Math" panose="02040503050406030204" pitchFamily="18" charset="0"/>
                          <a:ea typeface="Cambria Math" panose="02040503050406030204" pitchFamily="18" charset="0"/>
                        </a:rPr>
                        <m:t>𝑣</m:t>
                      </m:r>
                      <m:r>
                        <a:rPr lang="en-US" sz="1600" b="0" i="1" smtClean="0">
                          <a:solidFill>
                            <a:srgbClr val="FF0000"/>
                          </a:solidFill>
                          <a:latin typeface="Cambria Math" panose="02040503050406030204" pitchFamily="18" charset="0"/>
                          <a:ea typeface="Cambria Math" panose="02040503050406030204" pitchFamily="18" charset="0"/>
                        </a:rPr>
                        <m:t>=0.498 </m:t>
                      </m:r>
                      <m:r>
                        <a:rPr lang="en-US" sz="1600" b="0" i="1" smtClean="0">
                          <a:solidFill>
                            <a:srgbClr val="FF0000"/>
                          </a:solidFill>
                          <a:latin typeface="Cambria Math" panose="02040503050406030204" pitchFamily="18" charset="0"/>
                          <a:ea typeface="Cambria Math" panose="02040503050406030204" pitchFamily="18" charset="0"/>
                        </a:rPr>
                        <m:t>𝑚</m:t>
                      </m:r>
                      <m:sSup>
                        <m:sSupPr>
                          <m:ctrlPr>
                            <a:rPr lang="en-US" sz="1600" b="0" i="1" smtClean="0">
                              <a:solidFill>
                                <a:srgbClr val="FF0000"/>
                              </a:solidFill>
                              <a:latin typeface="Cambria Math" panose="02040503050406030204" pitchFamily="18" charset="0"/>
                              <a:ea typeface="Cambria Math" panose="02040503050406030204" pitchFamily="18" charset="0"/>
                            </a:rPr>
                          </m:ctrlPr>
                        </m:sSupPr>
                        <m:e>
                          <m:r>
                            <a:rPr lang="en-US" sz="1600" b="0" i="1" smtClean="0">
                              <a:solidFill>
                                <a:srgbClr val="FF0000"/>
                              </a:solidFill>
                              <a:latin typeface="Cambria Math" panose="02040503050406030204" pitchFamily="18" charset="0"/>
                              <a:ea typeface="Cambria Math" panose="02040503050406030204" pitchFamily="18" charset="0"/>
                            </a:rPr>
                            <m:t>𝑠</m:t>
                          </m:r>
                        </m:e>
                        <m:sup>
                          <m:r>
                            <a:rPr lang="en-US" sz="1600" b="0" i="1" smtClean="0">
                              <a:solidFill>
                                <a:srgbClr val="FF0000"/>
                              </a:solidFill>
                              <a:latin typeface="Cambria Math" panose="02040503050406030204" pitchFamily="18" charset="0"/>
                              <a:ea typeface="Cambria Math" panose="02040503050406030204" pitchFamily="18" charset="0"/>
                            </a:rPr>
                            <m:t>−1</m:t>
                          </m:r>
                        </m:sup>
                      </m:sSup>
                    </m:oMath>
                  </m:oMathPara>
                </a14:m>
                <a:endParaRPr lang="en-GB" sz="1600" dirty="0">
                  <a:solidFill>
                    <a:srgbClr val="FF0000"/>
                  </a:solidFill>
                </a:endParaRPr>
              </a:p>
            </p:txBody>
          </p:sp>
        </mc:Choice>
        <mc:Fallback xmlns="">
          <p:sp>
            <p:nvSpPr>
              <p:cNvPr id="44" name="TextBox 43"/>
              <p:cNvSpPr txBox="1">
                <a:spLocks noRot="1" noChangeAspect="1" noMove="1" noResize="1" noEditPoints="1" noAdjustHandles="1" noChangeArrowheads="1" noChangeShapeType="1" noTextEdit="1"/>
              </p:cNvSpPr>
              <p:nvPr/>
            </p:nvSpPr>
            <p:spPr>
              <a:xfrm>
                <a:off x="5181599" y="1338943"/>
                <a:ext cx="1457900" cy="246221"/>
              </a:xfrm>
              <a:prstGeom prst="rect">
                <a:avLst/>
              </a:prstGeom>
              <a:blipFill>
                <a:blip r:embed="rId16"/>
                <a:stretch>
                  <a:fillRect l="-1255" t="-2500" r="-837" b="-5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4582885" y="5366658"/>
                <a:ext cx="145790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chemeClr val="tx1"/>
                          </a:solidFill>
                          <a:latin typeface="Cambria Math" panose="02040503050406030204" pitchFamily="18" charset="0"/>
                          <a:ea typeface="Cambria Math" panose="02040503050406030204" pitchFamily="18" charset="0"/>
                        </a:rPr>
                        <m:t>𝑣</m:t>
                      </m:r>
                      <m:r>
                        <a:rPr lang="en-US" sz="1600" b="0" i="1" smtClean="0">
                          <a:solidFill>
                            <a:schemeClr val="tx1"/>
                          </a:solidFill>
                          <a:latin typeface="Cambria Math" panose="02040503050406030204" pitchFamily="18" charset="0"/>
                          <a:ea typeface="Cambria Math" panose="02040503050406030204" pitchFamily="18" charset="0"/>
                        </a:rPr>
                        <m:t>=0.498 </m:t>
                      </m:r>
                      <m:r>
                        <a:rPr lang="en-US" sz="1600" b="0" i="1" smtClean="0">
                          <a:solidFill>
                            <a:schemeClr val="tx1"/>
                          </a:solidFill>
                          <a:latin typeface="Cambria Math" panose="02040503050406030204" pitchFamily="18" charset="0"/>
                          <a:ea typeface="Cambria Math" panose="02040503050406030204" pitchFamily="18" charset="0"/>
                        </a:rPr>
                        <m:t>𝑚</m:t>
                      </m:r>
                      <m:sSup>
                        <m:sSupPr>
                          <m:ctrlPr>
                            <a:rPr lang="en-US" sz="1600" b="0" i="1" smtClean="0">
                              <a:solidFill>
                                <a:schemeClr val="tx1"/>
                              </a:solidFill>
                              <a:latin typeface="Cambria Math" panose="02040503050406030204" pitchFamily="18" charset="0"/>
                              <a:ea typeface="Cambria Math" panose="02040503050406030204" pitchFamily="18" charset="0"/>
                            </a:rPr>
                          </m:ctrlPr>
                        </m:sSupPr>
                        <m:e>
                          <m:r>
                            <a:rPr lang="en-US" sz="1600" b="0" i="1" smtClean="0">
                              <a:solidFill>
                                <a:schemeClr val="tx1"/>
                              </a:solidFill>
                              <a:latin typeface="Cambria Math" panose="02040503050406030204" pitchFamily="18" charset="0"/>
                              <a:ea typeface="Cambria Math" panose="02040503050406030204" pitchFamily="18" charset="0"/>
                            </a:rPr>
                            <m:t>𝑠</m:t>
                          </m:r>
                        </m:e>
                        <m:sup>
                          <m:r>
                            <a:rPr lang="en-US" sz="1600" b="0" i="1" smtClean="0">
                              <a:solidFill>
                                <a:schemeClr val="tx1"/>
                              </a:solidFill>
                              <a:latin typeface="Cambria Math" panose="02040503050406030204" pitchFamily="18" charset="0"/>
                              <a:ea typeface="Cambria Math" panose="02040503050406030204" pitchFamily="18" charset="0"/>
                            </a:rPr>
                            <m:t>−1</m:t>
                          </m:r>
                        </m:sup>
                      </m:sSup>
                    </m:oMath>
                  </m:oMathPara>
                </a14:m>
                <a:endParaRPr lang="en-GB" sz="1600" dirty="0">
                  <a:solidFill>
                    <a:schemeClr val="tx1"/>
                  </a:solidFill>
                </a:endParaRPr>
              </a:p>
            </p:txBody>
          </p:sp>
        </mc:Choice>
        <mc:Fallback xmlns="">
          <p:sp>
            <p:nvSpPr>
              <p:cNvPr id="61" name="TextBox 60"/>
              <p:cNvSpPr txBox="1">
                <a:spLocks noRot="1" noChangeAspect="1" noMove="1" noResize="1" noEditPoints="1" noAdjustHandles="1" noChangeArrowheads="1" noChangeShapeType="1" noTextEdit="1"/>
              </p:cNvSpPr>
              <p:nvPr/>
            </p:nvSpPr>
            <p:spPr>
              <a:xfrm>
                <a:off x="4582885" y="5366658"/>
                <a:ext cx="1457900" cy="246221"/>
              </a:xfrm>
              <a:prstGeom prst="rect">
                <a:avLst/>
              </a:prstGeom>
              <a:blipFill>
                <a:blip r:embed="rId17"/>
                <a:stretch>
                  <a:fillRect l="-1674" r="-837" b="-4878"/>
                </a:stretch>
              </a:blipFill>
            </p:spPr>
            <p:txBody>
              <a:bodyPr/>
              <a:lstStyle/>
              <a:p>
                <a:r>
                  <a:rPr lang="en-GB">
                    <a:noFill/>
                  </a:rPr>
                  <a:t> </a:t>
                </a:r>
              </a:p>
            </p:txBody>
          </p:sp>
        </mc:Fallback>
      </mc:AlternateContent>
      <p:sp>
        <p:nvSpPr>
          <p:cNvPr id="62" name="Arc 61"/>
          <p:cNvSpPr/>
          <p:nvPr/>
        </p:nvSpPr>
        <p:spPr>
          <a:xfrm>
            <a:off x="6310785" y="4595947"/>
            <a:ext cx="253301" cy="37882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3" name="TextBox 62"/>
          <p:cNvSpPr txBox="1"/>
          <p:nvPr/>
        </p:nvSpPr>
        <p:spPr>
          <a:xfrm>
            <a:off x="6433456" y="4637221"/>
            <a:ext cx="1959429"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exact values</a:t>
            </a:r>
            <a:endParaRPr lang="en-GB" sz="1400" i="1" dirty="0">
              <a:solidFill>
                <a:srgbClr val="FF0000"/>
              </a:solidFill>
              <a:latin typeface="Comic Sans MS" panose="030F0702030302020204" pitchFamily="66" charset="0"/>
            </a:endParaRPr>
          </a:p>
        </p:txBody>
      </p:sp>
      <p:sp>
        <p:nvSpPr>
          <p:cNvPr id="64" name="Arc 63"/>
          <p:cNvSpPr/>
          <p:nvPr/>
        </p:nvSpPr>
        <p:spPr>
          <a:xfrm>
            <a:off x="6289013" y="5042262"/>
            <a:ext cx="253301" cy="37882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5" name="TextBox 64"/>
          <p:cNvSpPr txBox="1"/>
          <p:nvPr/>
        </p:nvSpPr>
        <p:spPr>
          <a:xfrm>
            <a:off x="6509656" y="5083536"/>
            <a:ext cx="1164771"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a:t>
            </a:r>
            <a:endParaRPr lang="en-GB" sz="1400" i="1"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2357114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blinds(horizontal)">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2"/>
                                        </p:tgtEl>
                                        <p:attrNameLst>
                                          <p:attrName>style.visibility</p:attrName>
                                        </p:attrNameLst>
                                      </p:cBhvr>
                                      <p:to>
                                        <p:strVal val="visible"/>
                                      </p:to>
                                    </p:set>
                                    <p:animEffect transition="in" filter="blinds(horizontal)">
                                      <p:cBhvr>
                                        <p:cTn id="12" dur="500"/>
                                        <p:tgtEl>
                                          <p:spTgt spid="6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blinds(horizontal)">
                                      <p:cBhvr>
                                        <p:cTn id="17" dur="500"/>
                                        <p:tgtEl>
                                          <p:spTgt spid="6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3"/>
                                        </p:tgtEl>
                                        <p:attrNameLst>
                                          <p:attrName>style.visibility</p:attrName>
                                        </p:attrNameLst>
                                      </p:cBhvr>
                                      <p:to>
                                        <p:strVal val="visible"/>
                                      </p:to>
                                    </p:set>
                                    <p:animEffect transition="in" filter="blinds(horizontal)">
                                      <p:cBhvr>
                                        <p:cTn id="22" dur="500"/>
                                        <p:tgtEl>
                                          <p:spTgt spid="4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4"/>
                                        </p:tgtEl>
                                        <p:attrNameLst>
                                          <p:attrName>style.visibility</p:attrName>
                                        </p:attrNameLst>
                                      </p:cBhvr>
                                      <p:to>
                                        <p:strVal val="visible"/>
                                      </p:to>
                                    </p:set>
                                    <p:animEffect transition="in" filter="blinds(horizontal)">
                                      <p:cBhvr>
                                        <p:cTn id="27" dur="500"/>
                                        <p:tgtEl>
                                          <p:spTgt spid="6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5"/>
                                        </p:tgtEl>
                                        <p:attrNameLst>
                                          <p:attrName>style.visibility</p:attrName>
                                        </p:attrNameLst>
                                      </p:cBhvr>
                                      <p:to>
                                        <p:strVal val="visible"/>
                                      </p:to>
                                    </p:set>
                                    <p:animEffect transition="in" filter="blinds(horizontal)">
                                      <p:cBhvr>
                                        <p:cTn id="32" dur="500"/>
                                        <p:tgtEl>
                                          <p:spTgt spid="6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1"/>
                                        </p:tgtEl>
                                        <p:attrNameLst>
                                          <p:attrName>style.visibility</p:attrName>
                                        </p:attrNameLst>
                                      </p:cBhvr>
                                      <p:to>
                                        <p:strVal val="visible"/>
                                      </p:to>
                                    </p:set>
                                    <p:animEffect transition="in" filter="blinds(horizontal)">
                                      <p:cBhvr>
                                        <p:cTn id="37" dur="500"/>
                                        <p:tgtEl>
                                          <p:spTgt spid="6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4"/>
                                        </p:tgtEl>
                                        <p:attrNameLst>
                                          <p:attrName>style.visibility</p:attrName>
                                        </p:attrNameLst>
                                      </p:cBhvr>
                                      <p:to>
                                        <p:strVal val="visible"/>
                                      </p:to>
                                    </p:set>
                                    <p:animEffect transition="in" filter="blinds(horizontal)">
                                      <p:cBhvr>
                                        <p:cTn id="42"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3" grpId="0"/>
      <p:bldP spid="44" grpId="0"/>
      <p:bldP spid="61" grpId="0"/>
      <p:bldP spid="62" grpId="0" animBg="1"/>
      <p:bldP spid="63" grpId="0"/>
      <p:bldP spid="64" grpId="0" animBg="1"/>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91588" y="1576251"/>
                <a:ext cx="3683725" cy="3844066"/>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vertical walls meet at right angles. A smooth sphere slides across a smooth, horizontal floor, bouncing off each wall in turn. Just before the first impact the sphere is moving with speed 4ms</a:t>
                </a:r>
                <a:r>
                  <a:rPr lang="en-US" sz="1400" baseline="30000" dirty="0">
                    <a:latin typeface="Comic Sans MS" panose="030F0702030302020204" pitchFamily="66" charset="0"/>
                  </a:rPr>
                  <a:t>-1</a:t>
                </a:r>
                <a:r>
                  <a:rPr lang="en-US" sz="1400" dirty="0">
                    <a:latin typeface="Comic Sans MS" panose="030F0702030302020204" pitchFamily="66" charset="0"/>
                  </a:rPr>
                  <a:t> at an angle of 30˚ to the wall. The coefficient of restitution between the sphere and both walls is </a:t>
                </a:r>
                <a14:m>
                  <m:oMath xmlns:m="http://schemas.openxmlformats.org/officeDocument/2006/math">
                    <m:f>
                      <m:fPr>
                        <m:ctrlPr>
                          <a:rPr lang="en-US" sz="1400" i="1" smtClean="0">
                            <a:latin typeface="Cambria Math" panose="02040503050406030204" pitchFamily="18" charset="0"/>
                          </a:rPr>
                        </m:ctrlPr>
                      </m:fPr>
                      <m:num>
                        <m:r>
                          <a:rPr lang="en-US" sz="1400" b="0" i="1" smtClean="0">
                            <a:latin typeface="Cambria Math" panose="02040503050406030204" pitchFamily="18" charset="0"/>
                          </a:rPr>
                          <m:t>3</m:t>
                        </m:r>
                      </m:num>
                      <m:den>
                        <m:r>
                          <a:rPr lang="en-US" sz="1400" b="0" i="1" smtClean="0">
                            <a:latin typeface="Cambria Math" panose="02040503050406030204" pitchFamily="18" charset="0"/>
                          </a:rPr>
                          <m:t>4</m:t>
                        </m:r>
                      </m:den>
                    </m:f>
                  </m:oMath>
                </a14:m>
                <a:r>
                  <a:rPr lang="en-US" sz="1400" dirty="0">
                    <a:latin typeface="Comic Sans MS" panose="030F0702030302020204" pitchFamily="66" charset="0"/>
                  </a:rPr>
                  <a:t>. Find:</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The direction of motion and speed of the sphere after the first collision</a:t>
                </a:r>
              </a:p>
              <a:p>
                <a:pPr marL="342900" indent="-342900" algn="ctr">
                  <a:buAutoNum type="alphaLcParenR"/>
                </a:pPr>
                <a:r>
                  <a:rPr lang="en-US" sz="1400" dirty="0">
                    <a:latin typeface="Comic Sans MS" panose="030F0702030302020204" pitchFamily="66" charset="0"/>
                  </a:rPr>
                  <a:t>The direction of motion and speed of the sphere after the second collision</a:t>
                </a:r>
              </a:p>
            </p:txBody>
          </p:sp>
        </mc:Choice>
        <mc:Fallback xmlns="">
          <p:sp>
            <p:nvSpPr>
              <p:cNvPr id="4" name="TextBox 3"/>
              <p:cNvSpPr txBox="1">
                <a:spLocks noRot="1" noChangeAspect="1" noMove="1" noResize="1" noEditPoints="1" noAdjustHandles="1" noChangeArrowheads="1" noChangeShapeType="1" noTextEdit="1"/>
              </p:cNvSpPr>
              <p:nvPr/>
            </p:nvSpPr>
            <p:spPr>
              <a:xfrm>
                <a:off x="191588" y="1576251"/>
                <a:ext cx="3683725" cy="3844066"/>
              </a:xfrm>
              <a:prstGeom prst="rect">
                <a:avLst/>
              </a:prstGeom>
              <a:blipFill>
                <a:blip r:embed="rId2"/>
                <a:stretch>
                  <a:fillRect t="-317" r="-1983" b="-6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76200" y="76200"/>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panose="02040503050406030204" pitchFamily="18" charset="0"/>
                        </a:rPr>
                        <m:t>𝑣𝑐𝑜𝑠</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i="1">
                          <a:latin typeface="Cambria Math" panose="02040503050406030204" pitchFamily="18" charset="0"/>
                        </a:rPr>
                        <m:t>𝑢</m:t>
                      </m:r>
                      <m:r>
                        <a:rPr lang="en-US" b="0" i="1" smtClean="0">
                          <a:latin typeface="Cambria Math" panose="02040503050406030204" pitchFamily="18" charset="0"/>
                        </a:rPr>
                        <m:t>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76200" y="76200"/>
                <a:ext cx="1576907" cy="276999"/>
              </a:xfrm>
              <a:prstGeom prst="rect">
                <a:avLst/>
              </a:prstGeom>
              <a:blipFill>
                <a:blip r:embed="rId3"/>
                <a:stretch>
                  <a:fillRect l="-4651" t="-4444" r="-1550"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133600" y="76200"/>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𝑣𝑠𝑖𝑛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𝑒𝑢𝑠𝑖𝑛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2133600" y="76200"/>
                <a:ext cx="1645835" cy="276999"/>
              </a:xfrm>
              <a:prstGeom prst="rect">
                <a:avLst/>
              </a:prstGeom>
              <a:blipFill>
                <a:blip r:embed="rId4"/>
                <a:stretch>
                  <a:fillRect l="-2963" t="-4444" r="-2963"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191000" y="76200"/>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𝑡𝑎𝑛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𝑒𝑡𝑎𝑛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4191000" y="76200"/>
                <a:ext cx="1540896" cy="276999"/>
              </a:xfrm>
              <a:prstGeom prst="rect">
                <a:avLst/>
              </a:prstGeom>
              <a:blipFill>
                <a:blip r:embed="rId5"/>
                <a:stretch>
                  <a:fillRect l="-397" t="-4444" r="-397"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7803472" y="84338"/>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𝑐𝑜𝑠</m:t>
                      </m:r>
                      <m:r>
                        <a:rPr lang="en-US" sz="1600" b="0" i="1" smtClean="0">
                          <a:latin typeface="Cambria Math" panose="02040503050406030204" pitchFamily="18" charset="0"/>
                          <a:ea typeface="Cambria Math" panose="02040503050406030204" pitchFamily="18" charset="0"/>
                        </a:rPr>
                        <m:t>𝜃</m:t>
                      </m:r>
                      <m:r>
                        <a:rPr lang="en-US" sz="1600" b="0" i="1" smtClean="0">
                          <a:latin typeface="Cambria Math" panose="02040503050406030204" pitchFamily="18" charset="0"/>
                          <a:ea typeface="Cambria Math" panose="02040503050406030204" pitchFamily="18" charset="0"/>
                        </a:rPr>
                        <m:t>=</m:t>
                      </m:r>
                      <m:f>
                        <m:fPr>
                          <m:ctrlPr>
                            <a:rPr lang="en-US" sz="1600" b="0" i="1" smtClean="0">
                              <a:latin typeface="Cambria Math" panose="02040503050406030204" pitchFamily="18" charset="0"/>
                              <a:ea typeface="Cambria Math" panose="02040503050406030204" pitchFamily="18" charset="0"/>
                            </a:rPr>
                          </m:ctrlPr>
                        </m:fPr>
                        <m:num>
                          <m:r>
                            <a:rPr lang="en-US" sz="1600" b="1" i="1" smtClean="0">
                              <a:latin typeface="Cambria Math" panose="02040503050406030204" pitchFamily="18" charset="0"/>
                              <a:ea typeface="Cambria Math" panose="02040503050406030204" pitchFamily="18" charset="0"/>
                            </a:rPr>
                            <m:t>𝒖</m:t>
                          </m:r>
                          <m:r>
                            <a:rPr lang="en-US" sz="1600" b="0" i="1" smtClean="0">
                              <a:latin typeface="Cambria Math" panose="02040503050406030204" pitchFamily="18" charset="0"/>
                              <a:ea typeface="Cambria Math" panose="02040503050406030204" pitchFamily="18" charset="0"/>
                            </a:rPr>
                            <m:t>.</m:t>
                          </m:r>
                          <m:r>
                            <a:rPr lang="en-US" sz="1600" b="1" i="1" smtClean="0">
                              <a:latin typeface="Cambria Math" panose="02040503050406030204" pitchFamily="18" charset="0"/>
                              <a:ea typeface="Cambria Math" panose="02040503050406030204" pitchFamily="18" charset="0"/>
                            </a:rPr>
                            <m:t>𝒗</m:t>
                          </m:r>
                        </m:num>
                        <m:den>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𝒖</m:t>
                              </m:r>
                            </m:e>
                          </m:d>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7803472" y="84338"/>
                <a:ext cx="1250279" cy="458267"/>
              </a:xfrm>
              <a:prstGeom prst="rect">
                <a:avLst/>
              </a:prstGeom>
              <a:blipFill>
                <a:blip r:embed="rId6"/>
                <a:stretch>
                  <a:fillRect l="-1463" b="-2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4484916" y="2693127"/>
                <a:ext cx="799963"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4 </m:t>
                      </m:r>
                      <m:r>
                        <a:rPr lang="en-US" sz="1400" b="0" i="1" dirty="0" smtClean="0">
                          <a:latin typeface="Cambria Math" panose="02040503050406030204" pitchFamily="18" charset="0"/>
                          <a:ea typeface="Cambria Math" panose="02040503050406030204" pitchFamily="18" charset="0"/>
                        </a:rPr>
                        <m:t>𝑚</m:t>
                      </m:r>
                      <m:sSup>
                        <m:sSupPr>
                          <m:ctrlPr>
                            <a:rPr lang="en-US" sz="1400" b="0" i="1" dirty="0" smtClean="0">
                              <a:latin typeface="Cambria Math" panose="02040503050406030204" pitchFamily="18" charset="0"/>
                              <a:ea typeface="Cambria Math" panose="02040503050406030204" pitchFamily="18" charset="0"/>
                            </a:rPr>
                          </m:ctrlPr>
                        </m:sSupPr>
                        <m:e>
                          <m:r>
                            <a:rPr lang="en-US" sz="1400" b="0" i="1" dirty="0" smtClean="0">
                              <a:latin typeface="Cambria Math" panose="02040503050406030204" pitchFamily="18" charset="0"/>
                              <a:ea typeface="Cambria Math" panose="02040503050406030204" pitchFamily="18" charset="0"/>
                            </a:rPr>
                            <m:t>𝑠</m:t>
                          </m:r>
                        </m:e>
                        <m:sup>
                          <m:r>
                            <a:rPr lang="en-US" sz="1400" b="0" i="1" dirty="0" smtClean="0">
                              <a:latin typeface="Cambria Math" panose="02040503050406030204" pitchFamily="18" charset="0"/>
                              <a:ea typeface="Cambria Math" panose="02040503050406030204" pitchFamily="18" charset="0"/>
                            </a:rPr>
                            <m:t>−1</m:t>
                          </m:r>
                        </m:sup>
                      </m:sSup>
                    </m:oMath>
                  </m:oMathPara>
                </a14:m>
                <a:endParaRPr lang="en-GB" sz="1400" dirty="0">
                  <a:latin typeface="Comic Sans MS" panose="030F0702030302020204" pitchFamily="66" charset="0"/>
                </a:endParaRPr>
              </a:p>
            </p:txBody>
          </p:sp>
        </mc:Choice>
        <mc:Fallback xmlns="">
          <p:sp>
            <p:nvSpPr>
              <p:cNvPr id="12" name="TextBox 11"/>
              <p:cNvSpPr txBox="1">
                <a:spLocks noRot="1" noChangeAspect="1" noMove="1" noResize="1" noEditPoints="1" noAdjustHandles="1" noChangeArrowheads="1" noChangeShapeType="1" noTextEdit="1"/>
              </p:cNvSpPr>
              <p:nvPr/>
            </p:nvSpPr>
            <p:spPr>
              <a:xfrm>
                <a:off x="4484916" y="2693127"/>
                <a:ext cx="799963" cy="307777"/>
              </a:xfrm>
              <a:prstGeom prst="rect">
                <a:avLst/>
              </a:prstGeom>
              <a:blipFill>
                <a:blip r:embed="rId7"/>
                <a:stretch>
                  <a:fillRect/>
                </a:stretch>
              </a:blipFill>
            </p:spPr>
            <p:txBody>
              <a:bodyPr/>
              <a:lstStyle/>
              <a:p>
                <a:r>
                  <a:rPr lang="en-GB">
                    <a:noFill/>
                  </a:rPr>
                  <a:t> </a:t>
                </a:r>
              </a:p>
            </p:txBody>
          </p:sp>
        </mc:Fallback>
      </mc:AlternateContent>
      <p:cxnSp>
        <p:nvCxnSpPr>
          <p:cNvPr id="13" name="Straight Arrow Connector 12"/>
          <p:cNvCxnSpPr/>
          <p:nvPr/>
        </p:nvCxnSpPr>
        <p:spPr>
          <a:xfrm>
            <a:off x="4127864" y="2603863"/>
            <a:ext cx="1138647" cy="7678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Arc 13"/>
          <p:cNvSpPr/>
          <p:nvPr/>
        </p:nvSpPr>
        <p:spPr>
          <a:xfrm rot="7133948">
            <a:off x="4908011" y="2939873"/>
            <a:ext cx="914400" cy="914400"/>
          </a:xfrm>
          <a:prstGeom prst="arc">
            <a:avLst>
              <a:gd name="adj1" fmla="val 3756918"/>
              <a:gd name="adj2" fmla="val 553754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6" name="TextBox 15"/>
              <p:cNvSpPr txBox="1"/>
              <p:nvPr/>
            </p:nvSpPr>
            <p:spPr>
              <a:xfrm>
                <a:off x="4534446" y="3116310"/>
                <a:ext cx="493468" cy="3125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sz="1400" b="0" i="1" dirty="0" smtClean="0">
                              <a:latin typeface="Cambria Math" panose="02040503050406030204" pitchFamily="18" charset="0"/>
                              <a:ea typeface="Cambria Math" panose="02040503050406030204" pitchFamily="18" charset="0"/>
                            </a:rPr>
                          </m:ctrlPr>
                        </m:sSupPr>
                        <m:e>
                          <m:r>
                            <a:rPr lang="en-US" sz="1400" b="0" i="1" dirty="0" smtClean="0">
                              <a:latin typeface="Cambria Math" panose="02040503050406030204" pitchFamily="18" charset="0"/>
                              <a:ea typeface="Cambria Math" panose="02040503050406030204" pitchFamily="18" charset="0"/>
                            </a:rPr>
                            <m:t>30</m:t>
                          </m:r>
                        </m:e>
                        <m:sup>
                          <m:r>
                            <a:rPr lang="en-US" sz="1400" b="0" i="1" dirty="0" smtClean="0">
                              <a:latin typeface="Cambria Math" panose="02040503050406030204" pitchFamily="18" charset="0"/>
                              <a:ea typeface="Cambria Math" panose="02040503050406030204" pitchFamily="18" charset="0"/>
                            </a:rPr>
                            <m:t>°</m:t>
                          </m:r>
                        </m:sup>
                      </m:sSup>
                    </m:oMath>
                  </m:oMathPara>
                </a14:m>
                <a:endParaRPr lang="en-GB" sz="1400" dirty="0">
                  <a:latin typeface="Comic Sans MS" panose="030F0702030302020204" pitchFamily="66" charset="0"/>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4534446" y="3116310"/>
                <a:ext cx="493468" cy="312586"/>
              </a:xfrm>
              <a:prstGeom prst="rect">
                <a:avLst/>
              </a:prstGeom>
              <a:blipFill>
                <a:blip r:embed="rId8"/>
                <a:stretch>
                  <a:fillRect/>
                </a:stretch>
              </a:blipFill>
            </p:spPr>
            <p:txBody>
              <a:bodyPr/>
              <a:lstStyle/>
              <a:p>
                <a:r>
                  <a:rPr lang="en-GB">
                    <a:noFill/>
                  </a:rPr>
                  <a:t> </a:t>
                </a:r>
              </a:p>
            </p:txBody>
          </p:sp>
        </mc:Fallback>
      </mc:AlternateContent>
      <p:cxnSp>
        <p:nvCxnSpPr>
          <p:cNvPr id="17" name="Straight Arrow Connector 16"/>
          <p:cNvCxnSpPr/>
          <p:nvPr/>
        </p:nvCxnSpPr>
        <p:spPr>
          <a:xfrm flipV="1">
            <a:off x="5238207" y="2899954"/>
            <a:ext cx="944879" cy="45720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Arc 22"/>
          <p:cNvSpPr/>
          <p:nvPr/>
        </p:nvSpPr>
        <p:spPr>
          <a:xfrm rot="7133948">
            <a:off x="4699006" y="2931164"/>
            <a:ext cx="914400" cy="914400"/>
          </a:xfrm>
          <a:prstGeom prst="arc">
            <a:avLst>
              <a:gd name="adj1" fmla="val 13026810"/>
              <a:gd name="adj2" fmla="val 1439584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4" name="TextBox 23"/>
              <p:cNvSpPr txBox="1"/>
              <p:nvPr/>
            </p:nvSpPr>
            <p:spPr>
              <a:xfrm>
                <a:off x="5566410" y="3084195"/>
                <a:ext cx="35041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𝛽</m:t>
                      </m:r>
                    </m:oMath>
                  </m:oMathPara>
                </a14:m>
                <a:endParaRPr lang="en-GB" sz="1400" dirty="0">
                  <a:latin typeface="Comic Sans MS" panose="030F0702030302020204" pitchFamily="66" charset="0"/>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5566410" y="3084195"/>
                <a:ext cx="350417" cy="307777"/>
              </a:xfrm>
              <a:prstGeom prst="rect">
                <a:avLst/>
              </a:prstGeom>
              <a:blipFill>
                <a:blip r:embed="rId9"/>
                <a:stretch>
                  <a:fillRect b="-10000"/>
                </a:stretch>
              </a:blipFill>
            </p:spPr>
            <p:txBody>
              <a:bodyPr/>
              <a:lstStyle/>
              <a:p>
                <a:r>
                  <a:rPr lang="en-GB">
                    <a:noFill/>
                  </a:rPr>
                  <a:t> </a:t>
                </a:r>
              </a:p>
            </p:txBody>
          </p:sp>
        </mc:Fallback>
      </mc:AlternateContent>
      <p:grpSp>
        <p:nvGrpSpPr>
          <p:cNvPr id="26" name="Group 25"/>
          <p:cNvGrpSpPr/>
          <p:nvPr/>
        </p:nvGrpSpPr>
        <p:grpSpPr>
          <a:xfrm>
            <a:off x="4496616" y="1160782"/>
            <a:ext cx="2209800" cy="2326004"/>
            <a:chOff x="4635953" y="1443448"/>
            <a:chExt cx="2209800" cy="2326004"/>
          </a:xfrm>
        </p:grpSpPr>
        <p:sp>
          <p:nvSpPr>
            <p:cNvPr id="9" name="Rectangle 8"/>
            <p:cNvSpPr/>
            <p:nvPr/>
          </p:nvSpPr>
          <p:spPr>
            <a:xfrm rot="5400000">
              <a:off x="5680573" y="249065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4635953" y="365406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p:cNvSpPr>
              <a:spLocks noChangeAspect="1"/>
            </p:cNvSpPr>
            <p:nvPr/>
          </p:nvSpPr>
          <p:spPr>
            <a:xfrm>
              <a:off x="6592252" y="3515858"/>
              <a:ext cx="139337" cy="139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mc:AlternateContent xmlns:mc="http://schemas.openxmlformats.org/markup-compatibility/2006" xmlns:a14="http://schemas.microsoft.com/office/drawing/2010/main">
        <mc:Choice Requires="a14">
          <p:sp>
            <p:nvSpPr>
              <p:cNvPr id="27" name="TextBox 26"/>
              <p:cNvSpPr txBox="1"/>
              <p:nvPr/>
            </p:nvSpPr>
            <p:spPr>
              <a:xfrm>
                <a:off x="5464630" y="2880361"/>
                <a:ext cx="34060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𝑣</m:t>
                      </m:r>
                    </m:oMath>
                  </m:oMathPara>
                </a14:m>
                <a:endParaRPr lang="en-GB" sz="1400" dirty="0">
                  <a:latin typeface="Comic Sans MS" panose="030F0702030302020204" pitchFamily="66" charset="0"/>
                </a:endParaRPr>
              </a:p>
            </p:txBody>
          </p:sp>
        </mc:Choice>
        <mc:Fallback xmlns="">
          <p:sp>
            <p:nvSpPr>
              <p:cNvPr id="27" name="TextBox 26"/>
              <p:cNvSpPr txBox="1">
                <a:spLocks noRot="1" noChangeAspect="1" noMove="1" noResize="1" noEditPoints="1" noAdjustHandles="1" noChangeArrowheads="1" noChangeShapeType="1" noTextEdit="1"/>
              </p:cNvSpPr>
              <p:nvPr/>
            </p:nvSpPr>
            <p:spPr>
              <a:xfrm>
                <a:off x="5464630" y="2880361"/>
                <a:ext cx="340606" cy="307777"/>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4305300" y="4352925"/>
                <a:ext cx="1540896" cy="46102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𝑡𝑎𝑛</m:t>
                      </m:r>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m:t>
                      </m:r>
                      <m:f>
                        <m:fPr>
                          <m:ctrlPr>
                            <a:rPr lang="en-US" sz="1600" b="0" i="1" smtClean="0">
                              <a:latin typeface="Cambria Math" panose="02040503050406030204" pitchFamily="18" charset="0"/>
                              <a:ea typeface="Cambria Math" panose="02040503050406030204" pitchFamily="18" charset="0"/>
                            </a:rPr>
                          </m:ctrlPr>
                        </m:fPr>
                        <m:num>
                          <m:r>
                            <a:rPr lang="en-US" sz="1600" b="0" i="1" smtClean="0">
                              <a:latin typeface="Cambria Math" panose="02040503050406030204" pitchFamily="18" charset="0"/>
                              <a:ea typeface="Cambria Math" panose="02040503050406030204" pitchFamily="18" charset="0"/>
                            </a:rPr>
                            <m:t>3</m:t>
                          </m:r>
                        </m:num>
                        <m:den>
                          <m:r>
                            <a:rPr lang="en-US" sz="1600" b="0" i="1" smtClean="0">
                              <a:latin typeface="Cambria Math" panose="02040503050406030204" pitchFamily="18" charset="0"/>
                              <a:ea typeface="Cambria Math" panose="02040503050406030204" pitchFamily="18" charset="0"/>
                            </a:rPr>
                            <m:t>4</m:t>
                          </m:r>
                        </m:den>
                      </m:f>
                      <m:r>
                        <a:rPr lang="en-US" sz="1600" b="0" i="1" smtClean="0">
                          <a:latin typeface="Cambria Math" panose="02040503050406030204" pitchFamily="18" charset="0"/>
                          <a:ea typeface="Cambria Math" panose="02040503050406030204" pitchFamily="18" charset="0"/>
                        </a:rPr>
                        <m:t>𝑡𝑎𝑛</m:t>
                      </m:r>
                      <m:r>
                        <a:rPr lang="en-US" sz="1600" b="0" i="1" smtClean="0">
                          <a:latin typeface="Cambria Math" panose="02040503050406030204" pitchFamily="18" charset="0"/>
                          <a:ea typeface="Cambria Math" panose="02040503050406030204" pitchFamily="18" charset="0"/>
                        </a:rPr>
                        <m:t>30</m:t>
                      </m:r>
                    </m:oMath>
                  </m:oMathPara>
                </a14:m>
                <a:endParaRPr lang="en-GB" sz="1600" dirty="0"/>
              </a:p>
            </p:txBody>
          </p:sp>
        </mc:Choice>
        <mc:Fallback xmlns="">
          <p:sp>
            <p:nvSpPr>
              <p:cNvPr id="28" name="TextBox 27"/>
              <p:cNvSpPr txBox="1">
                <a:spLocks noRot="1" noChangeAspect="1" noMove="1" noResize="1" noEditPoints="1" noAdjustHandles="1" noChangeArrowheads="1" noChangeShapeType="1" noTextEdit="1"/>
              </p:cNvSpPr>
              <p:nvPr/>
            </p:nvSpPr>
            <p:spPr>
              <a:xfrm>
                <a:off x="4305300" y="4352925"/>
                <a:ext cx="1540896" cy="461024"/>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TextBox 28"/>
              <p:cNvSpPr txBox="1"/>
              <p:nvPr/>
            </p:nvSpPr>
            <p:spPr>
              <a:xfrm>
                <a:off x="4086225" y="4962525"/>
                <a:ext cx="1540896" cy="52783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𝑡𝑎𝑛</m:t>
                      </m:r>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m:t>
                      </m:r>
                      <m:f>
                        <m:fPr>
                          <m:ctrlPr>
                            <a:rPr lang="en-US" sz="1600" b="0" i="1" smtClean="0">
                              <a:latin typeface="Cambria Math" panose="02040503050406030204" pitchFamily="18" charset="0"/>
                              <a:ea typeface="Cambria Math" panose="02040503050406030204" pitchFamily="18" charset="0"/>
                            </a:rPr>
                          </m:ctrlPr>
                        </m:fPr>
                        <m:num>
                          <m:rad>
                            <m:radPr>
                              <m:degHide m:val="on"/>
                              <m:ctrlPr>
                                <a:rPr lang="en-US" sz="1600" b="0" i="1" smtClean="0">
                                  <a:latin typeface="Cambria Math" panose="02040503050406030204" pitchFamily="18" charset="0"/>
                                  <a:ea typeface="Cambria Math" panose="02040503050406030204" pitchFamily="18" charset="0"/>
                                </a:rPr>
                              </m:ctrlPr>
                            </m:radPr>
                            <m:deg/>
                            <m:e>
                              <m:r>
                                <a:rPr lang="en-US" sz="1600" b="0" i="1" smtClean="0">
                                  <a:latin typeface="Cambria Math" panose="02040503050406030204" pitchFamily="18" charset="0"/>
                                  <a:ea typeface="Cambria Math" panose="02040503050406030204" pitchFamily="18" charset="0"/>
                                </a:rPr>
                                <m:t>3</m:t>
                              </m:r>
                            </m:e>
                          </m:rad>
                        </m:num>
                        <m:den>
                          <m:r>
                            <a:rPr lang="en-US" sz="1600" b="0" i="1" smtClean="0">
                              <a:latin typeface="Cambria Math" panose="02040503050406030204" pitchFamily="18" charset="0"/>
                              <a:ea typeface="Cambria Math" panose="02040503050406030204" pitchFamily="18" charset="0"/>
                            </a:rPr>
                            <m:t>4</m:t>
                          </m:r>
                        </m:den>
                      </m:f>
                    </m:oMath>
                  </m:oMathPara>
                </a14:m>
                <a:endParaRPr lang="en-GB" sz="1600" dirty="0"/>
              </a:p>
            </p:txBody>
          </p:sp>
        </mc:Choice>
        <mc:Fallback xmlns="">
          <p:sp>
            <p:nvSpPr>
              <p:cNvPr id="29" name="TextBox 28"/>
              <p:cNvSpPr txBox="1">
                <a:spLocks noRot="1" noChangeAspect="1" noMove="1" noResize="1" noEditPoints="1" noAdjustHandles="1" noChangeArrowheads="1" noChangeShapeType="1" noTextEdit="1"/>
              </p:cNvSpPr>
              <p:nvPr/>
            </p:nvSpPr>
            <p:spPr>
              <a:xfrm>
                <a:off x="4086225" y="4962525"/>
                <a:ext cx="1540896" cy="527837"/>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TextBox 29"/>
              <p:cNvSpPr txBox="1"/>
              <p:nvPr/>
            </p:nvSpPr>
            <p:spPr>
              <a:xfrm>
                <a:off x="4610100" y="5772150"/>
                <a:ext cx="1038225"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=23.</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4</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30" name="TextBox 29"/>
              <p:cNvSpPr txBox="1">
                <a:spLocks noRot="1" noChangeAspect="1" noMove="1" noResize="1" noEditPoints="1" noAdjustHandles="1" noChangeArrowheads="1" noChangeShapeType="1" noTextEdit="1"/>
              </p:cNvSpPr>
              <p:nvPr/>
            </p:nvSpPr>
            <p:spPr>
              <a:xfrm>
                <a:off x="4610100" y="5772150"/>
                <a:ext cx="1038225" cy="251800"/>
              </a:xfrm>
              <a:prstGeom prst="rect">
                <a:avLst/>
              </a:prstGeom>
              <a:blipFill>
                <a:blip r:embed="rId13"/>
                <a:stretch>
                  <a:fillRect l="-585" t="-2439" b="-31707"/>
                </a:stretch>
              </a:blipFill>
            </p:spPr>
            <p:txBody>
              <a:bodyPr/>
              <a:lstStyle/>
              <a:p>
                <a:r>
                  <a:rPr lang="en-GB">
                    <a:noFill/>
                  </a:rPr>
                  <a:t> </a:t>
                </a:r>
              </a:p>
            </p:txBody>
          </p:sp>
        </mc:Fallback>
      </mc:AlternateContent>
      <p:sp>
        <p:nvSpPr>
          <p:cNvPr id="31" name="Arc 30"/>
          <p:cNvSpPr/>
          <p:nvPr/>
        </p:nvSpPr>
        <p:spPr>
          <a:xfrm>
            <a:off x="5707714" y="4663458"/>
            <a:ext cx="264462" cy="5943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2" name="TextBox 31"/>
          <p:cNvSpPr txBox="1"/>
          <p:nvPr/>
        </p:nvSpPr>
        <p:spPr>
          <a:xfrm>
            <a:off x="5879990" y="4049938"/>
            <a:ext cx="966652"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values</a:t>
            </a:r>
            <a:endParaRPr lang="en-GB" sz="1400" dirty="0">
              <a:solidFill>
                <a:srgbClr val="FF0000"/>
              </a:solidFill>
              <a:latin typeface="Comic Sans MS" panose="030F0702030302020204" pitchFamily="66" charset="0"/>
            </a:endParaRPr>
          </a:p>
        </p:txBody>
      </p:sp>
      <p:sp>
        <p:nvSpPr>
          <p:cNvPr id="33" name="Arc 32"/>
          <p:cNvSpPr/>
          <p:nvPr/>
        </p:nvSpPr>
        <p:spPr>
          <a:xfrm>
            <a:off x="5707714" y="5282583"/>
            <a:ext cx="264462" cy="5943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4" name="TextBox 33"/>
              <p:cNvSpPr txBox="1"/>
              <p:nvPr/>
            </p:nvSpPr>
            <p:spPr>
              <a:xfrm>
                <a:off x="4248150" y="3886200"/>
                <a:ext cx="1540896"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𝑡𝑎𝑛</m:t>
                      </m:r>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𝑒𝑡𝑎𝑛</m:t>
                      </m:r>
                      <m:r>
                        <a:rPr lang="en-US" sz="1600" b="0" i="1" smtClean="0">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34" name="TextBox 33"/>
              <p:cNvSpPr txBox="1">
                <a:spLocks noRot="1" noChangeAspect="1" noMove="1" noResize="1" noEditPoints="1" noAdjustHandles="1" noChangeArrowheads="1" noChangeShapeType="1" noTextEdit="1"/>
              </p:cNvSpPr>
              <p:nvPr/>
            </p:nvSpPr>
            <p:spPr>
              <a:xfrm>
                <a:off x="4248150" y="3886200"/>
                <a:ext cx="1540896" cy="246221"/>
              </a:xfrm>
              <a:prstGeom prst="rect">
                <a:avLst/>
              </a:prstGeom>
              <a:blipFill>
                <a:blip r:embed="rId14"/>
                <a:stretch>
                  <a:fillRect b="-32500"/>
                </a:stretch>
              </a:blipFill>
            </p:spPr>
            <p:txBody>
              <a:bodyPr/>
              <a:lstStyle/>
              <a:p>
                <a:r>
                  <a:rPr lang="en-GB">
                    <a:noFill/>
                  </a:rPr>
                  <a:t> </a:t>
                </a:r>
              </a:p>
            </p:txBody>
          </p:sp>
        </mc:Fallback>
      </mc:AlternateContent>
      <p:sp>
        <p:nvSpPr>
          <p:cNvPr id="35" name="Arc 34"/>
          <p:cNvSpPr/>
          <p:nvPr/>
        </p:nvSpPr>
        <p:spPr>
          <a:xfrm>
            <a:off x="5717239" y="4025283"/>
            <a:ext cx="264462" cy="5943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6" name="TextBox 35"/>
          <p:cNvSpPr txBox="1"/>
          <p:nvPr/>
        </p:nvSpPr>
        <p:spPr>
          <a:xfrm>
            <a:off x="5994290" y="4792888"/>
            <a:ext cx="966652"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a:t>
            </a:r>
            <a:endParaRPr lang="en-GB" sz="1400" dirty="0">
              <a:solidFill>
                <a:srgbClr val="FF0000"/>
              </a:solidFill>
              <a:latin typeface="Comic Sans MS" panose="030F0702030302020204" pitchFamily="66" charset="0"/>
            </a:endParaRPr>
          </a:p>
        </p:txBody>
      </p:sp>
      <p:sp>
        <p:nvSpPr>
          <p:cNvPr id="37" name="TextBox 36"/>
          <p:cNvSpPr txBox="1"/>
          <p:nvPr/>
        </p:nvSpPr>
        <p:spPr>
          <a:xfrm>
            <a:off x="5879990" y="5354863"/>
            <a:ext cx="966652"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Inverse Tan</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8" name="TextBox 37"/>
              <p:cNvSpPr txBox="1"/>
              <p:nvPr/>
            </p:nvSpPr>
            <p:spPr>
              <a:xfrm>
                <a:off x="4095750" y="1352550"/>
                <a:ext cx="1038225"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rgbClr val="FF0000"/>
                          </a:solidFill>
                          <a:latin typeface="Cambria Math" panose="02040503050406030204" pitchFamily="18" charset="0"/>
                          <a:ea typeface="Cambria Math" panose="02040503050406030204" pitchFamily="18" charset="0"/>
                        </a:rPr>
                        <m:t>𝛽</m:t>
                      </m:r>
                      <m:r>
                        <a:rPr lang="en-US" sz="1600" b="0" i="1" smtClean="0">
                          <a:solidFill>
                            <a:srgbClr val="FF0000"/>
                          </a:solidFill>
                          <a:latin typeface="Cambria Math" panose="02040503050406030204" pitchFamily="18" charset="0"/>
                          <a:ea typeface="Cambria Math" panose="02040503050406030204" pitchFamily="18" charset="0"/>
                        </a:rPr>
                        <m:t>=23.</m:t>
                      </m:r>
                      <m:sSup>
                        <m:sSupPr>
                          <m:ctrlPr>
                            <a:rPr lang="en-US" sz="1600" b="0" i="1" smtClean="0">
                              <a:solidFill>
                                <a:srgbClr val="FF0000"/>
                              </a:solidFill>
                              <a:latin typeface="Cambria Math" panose="02040503050406030204" pitchFamily="18" charset="0"/>
                              <a:ea typeface="Cambria Math" panose="02040503050406030204" pitchFamily="18" charset="0"/>
                            </a:rPr>
                          </m:ctrlPr>
                        </m:sSupPr>
                        <m:e>
                          <m:r>
                            <a:rPr lang="en-US" sz="1600" b="0" i="1" smtClean="0">
                              <a:solidFill>
                                <a:srgbClr val="FF0000"/>
                              </a:solidFill>
                              <a:latin typeface="Cambria Math" panose="02040503050406030204" pitchFamily="18" charset="0"/>
                              <a:ea typeface="Cambria Math" panose="02040503050406030204" pitchFamily="18" charset="0"/>
                            </a:rPr>
                            <m:t>4</m:t>
                          </m:r>
                        </m:e>
                        <m:sup>
                          <m:r>
                            <a:rPr lang="en-US" sz="1600" b="0" i="1" smtClean="0">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endParaRPr>
              </a:p>
            </p:txBody>
          </p:sp>
        </mc:Choice>
        <mc:Fallback xmlns="">
          <p:sp>
            <p:nvSpPr>
              <p:cNvPr id="38" name="TextBox 37"/>
              <p:cNvSpPr txBox="1">
                <a:spLocks noRot="1" noChangeAspect="1" noMove="1" noResize="1" noEditPoints="1" noAdjustHandles="1" noChangeArrowheads="1" noChangeShapeType="1" noTextEdit="1"/>
              </p:cNvSpPr>
              <p:nvPr/>
            </p:nvSpPr>
            <p:spPr>
              <a:xfrm>
                <a:off x="4095750" y="1352550"/>
                <a:ext cx="1038225" cy="251800"/>
              </a:xfrm>
              <a:prstGeom prst="rect">
                <a:avLst/>
              </a:prstGeom>
              <a:blipFill>
                <a:blip r:embed="rId15"/>
                <a:stretch>
                  <a:fillRect l="-1176" t="-2439" b="-31707"/>
                </a:stretch>
              </a:blipFill>
            </p:spPr>
            <p:txBody>
              <a:bodyPr/>
              <a:lstStyle/>
              <a:p>
                <a:r>
                  <a:rPr lang="en-GB">
                    <a:noFill/>
                  </a:rPr>
                  <a:t> </a:t>
                </a:r>
              </a:p>
            </p:txBody>
          </p:sp>
        </mc:Fallback>
      </mc:AlternateContent>
    </p:spTree>
    <p:extLst>
      <p:ext uri="{BB962C8B-B14F-4D97-AF65-F5344CB8AC3E}">
        <p14:creationId xmlns:p14="http://schemas.microsoft.com/office/powerpoint/2010/main" val="383737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blinds(horizontal)">
                                      <p:cBhvr>
                                        <p:cTn id="7" dur="5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blinds(horizontal)">
                                      <p:cBhvr>
                                        <p:cTn id="12" dur="500"/>
                                        <p:tgtEl>
                                          <p:spTgt spid="4">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blinds(horizontal)">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linds(horizontal)">
                                      <p:cBhvr>
                                        <p:cTn id="22" dur="500"/>
                                        <p:tgtEl>
                                          <p:spTgt spid="14"/>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blinds(horizontal)">
                                      <p:cBhvr>
                                        <p:cTn id="25" dur="500"/>
                                        <p:tgtEl>
                                          <p:spTgt spid="16"/>
                                        </p:tgtEl>
                                      </p:cBhvr>
                                    </p:animEffect>
                                  </p:childTnLst>
                                </p:cTn>
                              </p:par>
                              <p:par>
                                <p:cTn id="26" presetID="3" presetClass="entr" presetSubtype="10" fill="hold"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linds(horizontal)">
                                      <p:cBhvr>
                                        <p:cTn id="28" dur="500"/>
                                        <p:tgtEl>
                                          <p:spTgt spid="13"/>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blinds(horizontal)">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blinds(horizontal)">
                                      <p:cBhvr>
                                        <p:cTn id="36" dur="500"/>
                                        <p:tgtEl>
                                          <p:spTgt spid="23"/>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blinds(horizontal)">
                                      <p:cBhvr>
                                        <p:cTn id="39" dur="500"/>
                                        <p:tgtEl>
                                          <p:spTgt spid="24"/>
                                        </p:tgtEl>
                                      </p:cBhvr>
                                    </p:animEffect>
                                  </p:childTnLst>
                                </p:cTn>
                              </p:par>
                              <p:par>
                                <p:cTn id="40" presetID="3" presetClass="entr" presetSubtype="10" fill="hold"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linds(horizontal)">
                                      <p:cBhvr>
                                        <p:cTn id="42" dur="500"/>
                                        <p:tgtEl>
                                          <p:spTgt spid="17"/>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blinds(horizontal)">
                                      <p:cBhvr>
                                        <p:cTn id="45" dur="500"/>
                                        <p:tgtEl>
                                          <p:spTgt spid="27"/>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blinds(horizontal)">
                                      <p:cBhvr>
                                        <p:cTn id="50" dur="500"/>
                                        <p:tgtEl>
                                          <p:spTgt spid="34"/>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blinds(horizontal)">
                                      <p:cBhvr>
                                        <p:cTn id="55" dur="500"/>
                                        <p:tgtEl>
                                          <p:spTgt spid="35"/>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32"/>
                                        </p:tgtEl>
                                        <p:attrNameLst>
                                          <p:attrName>style.visibility</p:attrName>
                                        </p:attrNameLst>
                                      </p:cBhvr>
                                      <p:to>
                                        <p:strVal val="visible"/>
                                      </p:to>
                                    </p:set>
                                    <p:animEffect transition="in" filter="blinds(horizontal)">
                                      <p:cBhvr>
                                        <p:cTn id="60" dur="500"/>
                                        <p:tgtEl>
                                          <p:spTgt spid="32"/>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28"/>
                                        </p:tgtEl>
                                        <p:attrNameLst>
                                          <p:attrName>style.visibility</p:attrName>
                                        </p:attrNameLst>
                                      </p:cBhvr>
                                      <p:to>
                                        <p:strVal val="visible"/>
                                      </p:to>
                                    </p:set>
                                    <p:animEffect transition="in" filter="blinds(horizontal)">
                                      <p:cBhvr>
                                        <p:cTn id="65" dur="500"/>
                                        <p:tgtEl>
                                          <p:spTgt spid="28"/>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31"/>
                                        </p:tgtEl>
                                        <p:attrNameLst>
                                          <p:attrName>style.visibility</p:attrName>
                                        </p:attrNameLst>
                                      </p:cBhvr>
                                      <p:to>
                                        <p:strVal val="visible"/>
                                      </p:to>
                                    </p:set>
                                    <p:animEffect transition="in" filter="blinds(horizontal)">
                                      <p:cBhvr>
                                        <p:cTn id="70" dur="500"/>
                                        <p:tgtEl>
                                          <p:spTgt spid="31"/>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36"/>
                                        </p:tgtEl>
                                        <p:attrNameLst>
                                          <p:attrName>style.visibility</p:attrName>
                                        </p:attrNameLst>
                                      </p:cBhvr>
                                      <p:to>
                                        <p:strVal val="visible"/>
                                      </p:to>
                                    </p:set>
                                    <p:animEffect transition="in" filter="blinds(horizontal)">
                                      <p:cBhvr>
                                        <p:cTn id="75" dur="500"/>
                                        <p:tgtEl>
                                          <p:spTgt spid="36"/>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29"/>
                                        </p:tgtEl>
                                        <p:attrNameLst>
                                          <p:attrName>style.visibility</p:attrName>
                                        </p:attrNameLst>
                                      </p:cBhvr>
                                      <p:to>
                                        <p:strVal val="visible"/>
                                      </p:to>
                                    </p:set>
                                    <p:animEffect transition="in" filter="blinds(horizontal)">
                                      <p:cBhvr>
                                        <p:cTn id="80" dur="500"/>
                                        <p:tgtEl>
                                          <p:spTgt spid="29"/>
                                        </p:tgtEl>
                                      </p:cBhvr>
                                    </p:animEffect>
                                  </p:childTnLst>
                                </p:cTn>
                              </p:par>
                            </p:childTnLst>
                          </p:cTn>
                        </p:par>
                      </p:childTnLst>
                    </p:cTn>
                  </p:par>
                  <p:par>
                    <p:cTn id="81" fill="hold">
                      <p:stCondLst>
                        <p:cond delay="indefinite"/>
                      </p:stCondLst>
                      <p:childTnLst>
                        <p:par>
                          <p:cTn id="82" fill="hold">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blinds(horizontal)">
                                      <p:cBhvr>
                                        <p:cTn id="85" dur="500"/>
                                        <p:tgtEl>
                                          <p:spTgt spid="33"/>
                                        </p:tgtEl>
                                      </p:cBhvr>
                                    </p:animEffect>
                                  </p:childTnLst>
                                </p:cTn>
                              </p:par>
                            </p:childTnLst>
                          </p:cTn>
                        </p:par>
                      </p:childTnLst>
                    </p:cTn>
                  </p:par>
                  <p:par>
                    <p:cTn id="86" fill="hold">
                      <p:stCondLst>
                        <p:cond delay="indefinite"/>
                      </p:stCondLst>
                      <p:childTnLst>
                        <p:par>
                          <p:cTn id="87" fill="hold">
                            <p:stCondLst>
                              <p:cond delay="0"/>
                            </p:stCondLst>
                            <p:childTnLst>
                              <p:par>
                                <p:cTn id="88" presetID="3" presetClass="entr" presetSubtype="10" fill="hold" grpId="0" nodeType="clickEffect">
                                  <p:stCondLst>
                                    <p:cond delay="0"/>
                                  </p:stCondLst>
                                  <p:childTnLst>
                                    <p:set>
                                      <p:cBhvr>
                                        <p:cTn id="89" dur="1" fill="hold">
                                          <p:stCondLst>
                                            <p:cond delay="0"/>
                                          </p:stCondLst>
                                        </p:cTn>
                                        <p:tgtEl>
                                          <p:spTgt spid="37"/>
                                        </p:tgtEl>
                                        <p:attrNameLst>
                                          <p:attrName>style.visibility</p:attrName>
                                        </p:attrNameLst>
                                      </p:cBhvr>
                                      <p:to>
                                        <p:strVal val="visible"/>
                                      </p:to>
                                    </p:set>
                                    <p:animEffect transition="in" filter="blinds(horizontal)">
                                      <p:cBhvr>
                                        <p:cTn id="90" dur="500"/>
                                        <p:tgtEl>
                                          <p:spTgt spid="37"/>
                                        </p:tgtEl>
                                      </p:cBhvr>
                                    </p:animEffect>
                                  </p:childTnLst>
                                </p:cTn>
                              </p:par>
                            </p:childTnLst>
                          </p:cTn>
                        </p:par>
                      </p:childTnLst>
                    </p:cTn>
                  </p:par>
                  <p:par>
                    <p:cTn id="91" fill="hold">
                      <p:stCondLst>
                        <p:cond delay="indefinite"/>
                      </p:stCondLst>
                      <p:childTnLst>
                        <p:par>
                          <p:cTn id="92" fill="hold">
                            <p:stCondLst>
                              <p:cond delay="0"/>
                            </p:stCondLst>
                            <p:childTnLst>
                              <p:par>
                                <p:cTn id="93" presetID="3" presetClass="entr" presetSubtype="10" fill="hold" grpId="0" nodeType="clickEffect">
                                  <p:stCondLst>
                                    <p:cond delay="0"/>
                                  </p:stCondLst>
                                  <p:childTnLst>
                                    <p:set>
                                      <p:cBhvr>
                                        <p:cTn id="94" dur="1" fill="hold">
                                          <p:stCondLst>
                                            <p:cond delay="0"/>
                                          </p:stCondLst>
                                        </p:cTn>
                                        <p:tgtEl>
                                          <p:spTgt spid="30"/>
                                        </p:tgtEl>
                                        <p:attrNameLst>
                                          <p:attrName>style.visibility</p:attrName>
                                        </p:attrNameLst>
                                      </p:cBhvr>
                                      <p:to>
                                        <p:strVal val="visible"/>
                                      </p:to>
                                    </p:set>
                                    <p:animEffect transition="in" filter="blinds(horizontal)">
                                      <p:cBhvr>
                                        <p:cTn id="95" dur="500"/>
                                        <p:tgtEl>
                                          <p:spTgt spid="30"/>
                                        </p:tgtEl>
                                      </p:cBhvr>
                                    </p:animEffect>
                                  </p:childTnLst>
                                </p:cTn>
                              </p:par>
                            </p:childTnLst>
                          </p:cTn>
                        </p:par>
                      </p:childTnLst>
                    </p:cTn>
                  </p:par>
                  <p:par>
                    <p:cTn id="96" fill="hold">
                      <p:stCondLst>
                        <p:cond delay="indefinite"/>
                      </p:stCondLst>
                      <p:childTnLst>
                        <p:par>
                          <p:cTn id="97" fill="hold">
                            <p:stCondLst>
                              <p:cond delay="0"/>
                            </p:stCondLst>
                            <p:childTnLst>
                              <p:par>
                                <p:cTn id="98" presetID="3" presetClass="entr" presetSubtype="10" fill="hold" grpId="0" nodeType="clickEffect">
                                  <p:stCondLst>
                                    <p:cond delay="0"/>
                                  </p:stCondLst>
                                  <p:childTnLst>
                                    <p:set>
                                      <p:cBhvr>
                                        <p:cTn id="99" dur="1" fill="hold">
                                          <p:stCondLst>
                                            <p:cond delay="0"/>
                                          </p:stCondLst>
                                        </p:cTn>
                                        <p:tgtEl>
                                          <p:spTgt spid="38"/>
                                        </p:tgtEl>
                                        <p:attrNameLst>
                                          <p:attrName>style.visibility</p:attrName>
                                        </p:attrNameLst>
                                      </p:cBhvr>
                                      <p:to>
                                        <p:strVal val="visible"/>
                                      </p:to>
                                    </p:set>
                                    <p:animEffect transition="in" filter="blinds(horizontal)">
                                      <p:cBhvr>
                                        <p:cTn id="100"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animBg="1"/>
      <p:bldP spid="16" grpId="0"/>
      <p:bldP spid="23" grpId="0" animBg="1"/>
      <p:bldP spid="24" grpId="0"/>
      <p:bldP spid="27" grpId="0"/>
      <p:bldP spid="28" grpId="0"/>
      <p:bldP spid="29" grpId="0"/>
      <p:bldP spid="30" grpId="0"/>
      <p:bldP spid="31" grpId="0" animBg="1"/>
      <p:bldP spid="32" grpId="0"/>
      <p:bldP spid="33" grpId="0" animBg="1"/>
      <p:bldP spid="34" grpId="0"/>
      <p:bldP spid="35" grpId="0" animBg="1"/>
      <p:bldP spid="36" grpId="0"/>
      <p:bldP spid="37" grpId="0"/>
      <p:bldP spid="3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91588" y="1576251"/>
                <a:ext cx="3683725" cy="3844066"/>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vertical walls meet at right angles. A smooth sphere slides across a smooth, horizontal floor, bouncing off each wall in turn. Just before the first impact the sphere is moving with speed 4ms</a:t>
                </a:r>
                <a:r>
                  <a:rPr lang="en-US" sz="1400" baseline="30000" dirty="0">
                    <a:latin typeface="Comic Sans MS" panose="030F0702030302020204" pitchFamily="66" charset="0"/>
                  </a:rPr>
                  <a:t>-1</a:t>
                </a:r>
                <a:r>
                  <a:rPr lang="en-US" sz="1400" dirty="0">
                    <a:latin typeface="Comic Sans MS" panose="030F0702030302020204" pitchFamily="66" charset="0"/>
                  </a:rPr>
                  <a:t> at an angle of 30˚ to the wall. The coefficient of restitution between the sphere and both walls is </a:t>
                </a:r>
                <a14:m>
                  <m:oMath xmlns:m="http://schemas.openxmlformats.org/officeDocument/2006/math">
                    <m:f>
                      <m:fPr>
                        <m:ctrlPr>
                          <a:rPr lang="en-US" sz="1400" i="1" smtClean="0">
                            <a:latin typeface="Cambria Math" panose="02040503050406030204" pitchFamily="18" charset="0"/>
                          </a:rPr>
                        </m:ctrlPr>
                      </m:fPr>
                      <m:num>
                        <m:r>
                          <a:rPr lang="en-US" sz="1400" b="0" i="1" smtClean="0">
                            <a:latin typeface="Cambria Math" panose="02040503050406030204" pitchFamily="18" charset="0"/>
                          </a:rPr>
                          <m:t>3</m:t>
                        </m:r>
                      </m:num>
                      <m:den>
                        <m:r>
                          <a:rPr lang="en-US" sz="1400" b="0" i="1" smtClean="0">
                            <a:latin typeface="Cambria Math" panose="02040503050406030204" pitchFamily="18" charset="0"/>
                          </a:rPr>
                          <m:t>4</m:t>
                        </m:r>
                      </m:den>
                    </m:f>
                  </m:oMath>
                </a14:m>
                <a:r>
                  <a:rPr lang="en-US" sz="1400" dirty="0">
                    <a:latin typeface="Comic Sans MS" panose="030F0702030302020204" pitchFamily="66" charset="0"/>
                  </a:rPr>
                  <a:t>. Find:</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The direction of motion and speed of the sphere after the first collision</a:t>
                </a:r>
              </a:p>
              <a:p>
                <a:pPr marL="342900" indent="-342900" algn="ctr">
                  <a:buAutoNum type="alphaLcParenR"/>
                </a:pPr>
                <a:r>
                  <a:rPr lang="en-US" sz="1400" dirty="0">
                    <a:latin typeface="Comic Sans MS" panose="030F0702030302020204" pitchFamily="66" charset="0"/>
                  </a:rPr>
                  <a:t>The direction of motion and speed of the sphere after the second collision</a:t>
                </a:r>
              </a:p>
            </p:txBody>
          </p:sp>
        </mc:Choice>
        <mc:Fallback xmlns="">
          <p:sp>
            <p:nvSpPr>
              <p:cNvPr id="4" name="TextBox 3"/>
              <p:cNvSpPr txBox="1">
                <a:spLocks noRot="1" noChangeAspect="1" noMove="1" noResize="1" noEditPoints="1" noAdjustHandles="1" noChangeArrowheads="1" noChangeShapeType="1" noTextEdit="1"/>
              </p:cNvSpPr>
              <p:nvPr/>
            </p:nvSpPr>
            <p:spPr>
              <a:xfrm>
                <a:off x="191588" y="1576251"/>
                <a:ext cx="3683725" cy="3844066"/>
              </a:xfrm>
              <a:prstGeom prst="rect">
                <a:avLst/>
              </a:prstGeom>
              <a:blipFill>
                <a:blip r:embed="rId2"/>
                <a:stretch>
                  <a:fillRect t="-317" r="-1983" b="-6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76200" y="76200"/>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panose="02040503050406030204" pitchFamily="18" charset="0"/>
                        </a:rPr>
                        <m:t>𝑣𝑐𝑜𝑠</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i="1">
                          <a:latin typeface="Cambria Math" panose="02040503050406030204" pitchFamily="18" charset="0"/>
                        </a:rPr>
                        <m:t>𝑢</m:t>
                      </m:r>
                      <m:r>
                        <a:rPr lang="en-US" b="0" i="1" smtClean="0">
                          <a:latin typeface="Cambria Math" panose="02040503050406030204" pitchFamily="18" charset="0"/>
                        </a:rPr>
                        <m:t>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76200" y="76200"/>
                <a:ext cx="1576907" cy="276999"/>
              </a:xfrm>
              <a:prstGeom prst="rect">
                <a:avLst/>
              </a:prstGeom>
              <a:blipFill>
                <a:blip r:embed="rId3"/>
                <a:stretch>
                  <a:fillRect l="-4651" t="-4444" r="-1550"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133600" y="76200"/>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𝑣𝑠𝑖𝑛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𝑒𝑢𝑠𝑖𝑛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2133600" y="76200"/>
                <a:ext cx="1645835" cy="276999"/>
              </a:xfrm>
              <a:prstGeom prst="rect">
                <a:avLst/>
              </a:prstGeom>
              <a:blipFill>
                <a:blip r:embed="rId4"/>
                <a:stretch>
                  <a:fillRect l="-2963" t="-4444" r="-2963"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191000" y="76200"/>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𝑡𝑎𝑛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𝑒𝑡𝑎𝑛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4191000" y="76200"/>
                <a:ext cx="1540896" cy="276999"/>
              </a:xfrm>
              <a:prstGeom prst="rect">
                <a:avLst/>
              </a:prstGeom>
              <a:blipFill>
                <a:blip r:embed="rId5"/>
                <a:stretch>
                  <a:fillRect l="-397" t="-4444" r="-397"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7803472" y="84338"/>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𝑐𝑜𝑠</m:t>
                      </m:r>
                      <m:r>
                        <a:rPr lang="en-US" sz="1600" b="0" i="1" smtClean="0">
                          <a:latin typeface="Cambria Math" panose="02040503050406030204" pitchFamily="18" charset="0"/>
                          <a:ea typeface="Cambria Math" panose="02040503050406030204" pitchFamily="18" charset="0"/>
                        </a:rPr>
                        <m:t>𝜃</m:t>
                      </m:r>
                      <m:r>
                        <a:rPr lang="en-US" sz="1600" b="0" i="1" smtClean="0">
                          <a:latin typeface="Cambria Math" panose="02040503050406030204" pitchFamily="18" charset="0"/>
                          <a:ea typeface="Cambria Math" panose="02040503050406030204" pitchFamily="18" charset="0"/>
                        </a:rPr>
                        <m:t>=</m:t>
                      </m:r>
                      <m:f>
                        <m:fPr>
                          <m:ctrlPr>
                            <a:rPr lang="en-US" sz="1600" b="0" i="1" smtClean="0">
                              <a:latin typeface="Cambria Math" panose="02040503050406030204" pitchFamily="18" charset="0"/>
                              <a:ea typeface="Cambria Math" panose="02040503050406030204" pitchFamily="18" charset="0"/>
                            </a:rPr>
                          </m:ctrlPr>
                        </m:fPr>
                        <m:num>
                          <m:r>
                            <a:rPr lang="en-US" sz="1600" b="1" i="1" smtClean="0">
                              <a:latin typeface="Cambria Math" panose="02040503050406030204" pitchFamily="18" charset="0"/>
                              <a:ea typeface="Cambria Math" panose="02040503050406030204" pitchFamily="18" charset="0"/>
                            </a:rPr>
                            <m:t>𝒖</m:t>
                          </m:r>
                          <m:r>
                            <a:rPr lang="en-US" sz="1600" b="0" i="1" smtClean="0">
                              <a:latin typeface="Cambria Math" panose="02040503050406030204" pitchFamily="18" charset="0"/>
                              <a:ea typeface="Cambria Math" panose="02040503050406030204" pitchFamily="18" charset="0"/>
                            </a:rPr>
                            <m:t>.</m:t>
                          </m:r>
                          <m:r>
                            <a:rPr lang="en-US" sz="1600" b="1" i="1" smtClean="0">
                              <a:latin typeface="Cambria Math" panose="02040503050406030204" pitchFamily="18" charset="0"/>
                              <a:ea typeface="Cambria Math" panose="02040503050406030204" pitchFamily="18" charset="0"/>
                            </a:rPr>
                            <m:t>𝒗</m:t>
                          </m:r>
                        </m:num>
                        <m:den>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𝒖</m:t>
                              </m:r>
                            </m:e>
                          </m:d>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7803472" y="84338"/>
                <a:ext cx="1250279" cy="458267"/>
              </a:xfrm>
              <a:prstGeom prst="rect">
                <a:avLst/>
              </a:prstGeom>
              <a:blipFill>
                <a:blip r:embed="rId6"/>
                <a:stretch>
                  <a:fillRect l="-1463" b="-2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4484916" y="2693127"/>
                <a:ext cx="799963"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4 </m:t>
                      </m:r>
                      <m:r>
                        <a:rPr lang="en-US" sz="1400" b="0" i="1" dirty="0" smtClean="0">
                          <a:latin typeface="Cambria Math" panose="02040503050406030204" pitchFamily="18" charset="0"/>
                          <a:ea typeface="Cambria Math" panose="02040503050406030204" pitchFamily="18" charset="0"/>
                        </a:rPr>
                        <m:t>𝑚</m:t>
                      </m:r>
                      <m:sSup>
                        <m:sSupPr>
                          <m:ctrlPr>
                            <a:rPr lang="en-US" sz="1400" b="0" i="1" dirty="0" smtClean="0">
                              <a:latin typeface="Cambria Math" panose="02040503050406030204" pitchFamily="18" charset="0"/>
                              <a:ea typeface="Cambria Math" panose="02040503050406030204" pitchFamily="18" charset="0"/>
                            </a:rPr>
                          </m:ctrlPr>
                        </m:sSupPr>
                        <m:e>
                          <m:r>
                            <a:rPr lang="en-US" sz="1400" b="0" i="1" dirty="0" smtClean="0">
                              <a:latin typeface="Cambria Math" panose="02040503050406030204" pitchFamily="18" charset="0"/>
                              <a:ea typeface="Cambria Math" panose="02040503050406030204" pitchFamily="18" charset="0"/>
                            </a:rPr>
                            <m:t>𝑠</m:t>
                          </m:r>
                        </m:e>
                        <m:sup>
                          <m:r>
                            <a:rPr lang="en-US" sz="1400" b="0" i="1" dirty="0" smtClean="0">
                              <a:latin typeface="Cambria Math" panose="02040503050406030204" pitchFamily="18" charset="0"/>
                              <a:ea typeface="Cambria Math" panose="02040503050406030204" pitchFamily="18" charset="0"/>
                            </a:rPr>
                            <m:t>−1</m:t>
                          </m:r>
                        </m:sup>
                      </m:sSup>
                    </m:oMath>
                  </m:oMathPara>
                </a14:m>
                <a:endParaRPr lang="en-GB" sz="1400" dirty="0">
                  <a:latin typeface="Comic Sans MS" panose="030F0702030302020204" pitchFamily="66" charset="0"/>
                </a:endParaRPr>
              </a:p>
            </p:txBody>
          </p:sp>
        </mc:Choice>
        <mc:Fallback xmlns="">
          <p:sp>
            <p:nvSpPr>
              <p:cNvPr id="12" name="TextBox 11"/>
              <p:cNvSpPr txBox="1">
                <a:spLocks noRot="1" noChangeAspect="1" noMove="1" noResize="1" noEditPoints="1" noAdjustHandles="1" noChangeArrowheads="1" noChangeShapeType="1" noTextEdit="1"/>
              </p:cNvSpPr>
              <p:nvPr/>
            </p:nvSpPr>
            <p:spPr>
              <a:xfrm>
                <a:off x="4484916" y="2693127"/>
                <a:ext cx="799963" cy="307777"/>
              </a:xfrm>
              <a:prstGeom prst="rect">
                <a:avLst/>
              </a:prstGeom>
              <a:blipFill>
                <a:blip r:embed="rId7"/>
                <a:stretch>
                  <a:fillRect/>
                </a:stretch>
              </a:blipFill>
            </p:spPr>
            <p:txBody>
              <a:bodyPr/>
              <a:lstStyle/>
              <a:p>
                <a:r>
                  <a:rPr lang="en-GB">
                    <a:noFill/>
                  </a:rPr>
                  <a:t> </a:t>
                </a:r>
              </a:p>
            </p:txBody>
          </p:sp>
        </mc:Fallback>
      </mc:AlternateContent>
      <p:cxnSp>
        <p:nvCxnSpPr>
          <p:cNvPr id="13" name="Straight Arrow Connector 12"/>
          <p:cNvCxnSpPr/>
          <p:nvPr/>
        </p:nvCxnSpPr>
        <p:spPr>
          <a:xfrm>
            <a:off x="4127864" y="2603863"/>
            <a:ext cx="1138647" cy="7678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Arc 13"/>
          <p:cNvSpPr/>
          <p:nvPr/>
        </p:nvSpPr>
        <p:spPr>
          <a:xfrm rot="7133948">
            <a:off x="4908011" y="2939873"/>
            <a:ext cx="914400" cy="914400"/>
          </a:xfrm>
          <a:prstGeom prst="arc">
            <a:avLst>
              <a:gd name="adj1" fmla="val 3756918"/>
              <a:gd name="adj2" fmla="val 553754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6" name="TextBox 15"/>
              <p:cNvSpPr txBox="1"/>
              <p:nvPr/>
            </p:nvSpPr>
            <p:spPr>
              <a:xfrm>
                <a:off x="4534446" y="3116310"/>
                <a:ext cx="493468" cy="3125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sz="1400" b="0" i="1" dirty="0" smtClean="0">
                              <a:latin typeface="Cambria Math" panose="02040503050406030204" pitchFamily="18" charset="0"/>
                              <a:ea typeface="Cambria Math" panose="02040503050406030204" pitchFamily="18" charset="0"/>
                            </a:rPr>
                          </m:ctrlPr>
                        </m:sSupPr>
                        <m:e>
                          <m:r>
                            <a:rPr lang="en-US" sz="1400" b="0" i="1" dirty="0" smtClean="0">
                              <a:latin typeface="Cambria Math" panose="02040503050406030204" pitchFamily="18" charset="0"/>
                              <a:ea typeface="Cambria Math" panose="02040503050406030204" pitchFamily="18" charset="0"/>
                            </a:rPr>
                            <m:t>30</m:t>
                          </m:r>
                        </m:e>
                        <m:sup>
                          <m:r>
                            <a:rPr lang="en-US" sz="1400" b="0" i="1" dirty="0" smtClean="0">
                              <a:latin typeface="Cambria Math" panose="02040503050406030204" pitchFamily="18" charset="0"/>
                              <a:ea typeface="Cambria Math" panose="02040503050406030204" pitchFamily="18" charset="0"/>
                            </a:rPr>
                            <m:t>°</m:t>
                          </m:r>
                        </m:sup>
                      </m:sSup>
                    </m:oMath>
                  </m:oMathPara>
                </a14:m>
                <a:endParaRPr lang="en-GB" sz="1400" dirty="0">
                  <a:latin typeface="Comic Sans MS" panose="030F0702030302020204" pitchFamily="66" charset="0"/>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4534446" y="3116310"/>
                <a:ext cx="493468" cy="312586"/>
              </a:xfrm>
              <a:prstGeom prst="rect">
                <a:avLst/>
              </a:prstGeom>
              <a:blipFill>
                <a:blip r:embed="rId8"/>
                <a:stretch>
                  <a:fillRect/>
                </a:stretch>
              </a:blipFill>
            </p:spPr>
            <p:txBody>
              <a:bodyPr/>
              <a:lstStyle/>
              <a:p>
                <a:r>
                  <a:rPr lang="en-GB">
                    <a:noFill/>
                  </a:rPr>
                  <a:t> </a:t>
                </a:r>
              </a:p>
            </p:txBody>
          </p:sp>
        </mc:Fallback>
      </mc:AlternateContent>
      <p:cxnSp>
        <p:nvCxnSpPr>
          <p:cNvPr id="17" name="Straight Arrow Connector 16"/>
          <p:cNvCxnSpPr/>
          <p:nvPr/>
        </p:nvCxnSpPr>
        <p:spPr>
          <a:xfrm flipV="1">
            <a:off x="5238207" y="2899954"/>
            <a:ext cx="944879" cy="45720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Arc 22"/>
          <p:cNvSpPr/>
          <p:nvPr/>
        </p:nvSpPr>
        <p:spPr>
          <a:xfrm rot="7133948">
            <a:off x="4699006" y="2931164"/>
            <a:ext cx="914400" cy="914400"/>
          </a:xfrm>
          <a:prstGeom prst="arc">
            <a:avLst>
              <a:gd name="adj1" fmla="val 13026810"/>
              <a:gd name="adj2" fmla="val 1439584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4" name="TextBox 23"/>
              <p:cNvSpPr txBox="1"/>
              <p:nvPr/>
            </p:nvSpPr>
            <p:spPr>
              <a:xfrm>
                <a:off x="5566410" y="3084195"/>
                <a:ext cx="35041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𝛽</m:t>
                      </m:r>
                    </m:oMath>
                  </m:oMathPara>
                </a14:m>
                <a:endParaRPr lang="en-GB" sz="1400" dirty="0">
                  <a:latin typeface="Comic Sans MS" panose="030F0702030302020204" pitchFamily="66" charset="0"/>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5566410" y="3084195"/>
                <a:ext cx="350417" cy="307777"/>
              </a:xfrm>
              <a:prstGeom prst="rect">
                <a:avLst/>
              </a:prstGeom>
              <a:blipFill>
                <a:blip r:embed="rId9"/>
                <a:stretch>
                  <a:fillRect b="-10000"/>
                </a:stretch>
              </a:blipFill>
            </p:spPr>
            <p:txBody>
              <a:bodyPr/>
              <a:lstStyle/>
              <a:p>
                <a:r>
                  <a:rPr lang="en-GB">
                    <a:noFill/>
                  </a:rPr>
                  <a:t> </a:t>
                </a:r>
              </a:p>
            </p:txBody>
          </p:sp>
        </mc:Fallback>
      </mc:AlternateContent>
      <p:grpSp>
        <p:nvGrpSpPr>
          <p:cNvPr id="26" name="Group 25"/>
          <p:cNvGrpSpPr/>
          <p:nvPr/>
        </p:nvGrpSpPr>
        <p:grpSpPr>
          <a:xfrm>
            <a:off x="4496616" y="1160782"/>
            <a:ext cx="2209800" cy="2326004"/>
            <a:chOff x="4635953" y="1443448"/>
            <a:chExt cx="2209800" cy="2326004"/>
          </a:xfrm>
        </p:grpSpPr>
        <p:sp>
          <p:nvSpPr>
            <p:cNvPr id="9" name="Rectangle 8"/>
            <p:cNvSpPr/>
            <p:nvPr/>
          </p:nvSpPr>
          <p:spPr>
            <a:xfrm rot="5400000">
              <a:off x="5680573" y="249065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4635953" y="365406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p:cNvSpPr>
              <a:spLocks noChangeAspect="1"/>
            </p:cNvSpPr>
            <p:nvPr/>
          </p:nvSpPr>
          <p:spPr>
            <a:xfrm>
              <a:off x="6592252" y="3515858"/>
              <a:ext cx="139337" cy="139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mc:AlternateContent xmlns:mc="http://schemas.openxmlformats.org/markup-compatibility/2006" xmlns:a14="http://schemas.microsoft.com/office/drawing/2010/main">
        <mc:Choice Requires="a14">
          <p:sp>
            <p:nvSpPr>
              <p:cNvPr id="27" name="TextBox 26"/>
              <p:cNvSpPr txBox="1"/>
              <p:nvPr/>
            </p:nvSpPr>
            <p:spPr>
              <a:xfrm>
                <a:off x="5464630" y="2880361"/>
                <a:ext cx="34060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𝑣</m:t>
                      </m:r>
                    </m:oMath>
                  </m:oMathPara>
                </a14:m>
                <a:endParaRPr lang="en-GB" sz="1400" dirty="0">
                  <a:latin typeface="Comic Sans MS" panose="030F0702030302020204" pitchFamily="66" charset="0"/>
                </a:endParaRPr>
              </a:p>
            </p:txBody>
          </p:sp>
        </mc:Choice>
        <mc:Fallback xmlns="">
          <p:sp>
            <p:nvSpPr>
              <p:cNvPr id="27" name="TextBox 26"/>
              <p:cNvSpPr txBox="1">
                <a:spLocks noRot="1" noChangeAspect="1" noMove="1" noResize="1" noEditPoints="1" noAdjustHandles="1" noChangeArrowheads="1" noChangeShapeType="1" noTextEdit="1"/>
              </p:cNvSpPr>
              <p:nvPr/>
            </p:nvSpPr>
            <p:spPr>
              <a:xfrm>
                <a:off x="5464630" y="2880361"/>
                <a:ext cx="340606" cy="307777"/>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4095750" y="1352550"/>
                <a:ext cx="1038225"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rgbClr val="FF0000"/>
                          </a:solidFill>
                          <a:latin typeface="Cambria Math" panose="02040503050406030204" pitchFamily="18" charset="0"/>
                          <a:ea typeface="Cambria Math" panose="02040503050406030204" pitchFamily="18" charset="0"/>
                        </a:rPr>
                        <m:t>𝛽</m:t>
                      </m:r>
                      <m:r>
                        <a:rPr lang="en-US" sz="1600" b="0" i="1" smtClean="0">
                          <a:solidFill>
                            <a:srgbClr val="FF0000"/>
                          </a:solidFill>
                          <a:latin typeface="Cambria Math" panose="02040503050406030204" pitchFamily="18" charset="0"/>
                          <a:ea typeface="Cambria Math" panose="02040503050406030204" pitchFamily="18" charset="0"/>
                        </a:rPr>
                        <m:t>=23.</m:t>
                      </m:r>
                      <m:sSup>
                        <m:sSupPr>
                          <m:ctrlPr>
                            <a:rPr lang="en-US" sz="1600" b="0" i="1" smtClean="0">
                              <a:solidFill>
                                <a:srgbClr val="FF0000"/>
                              </a:solidFill>
                              <a:latin typeface="Cambria Math" panose="02040503050406030204" pitchFamily="18" charset="0"/>
                              <a:ea typeface="Cambria Math" panose="02040503050406030204" pitchFamily="18" charset="0"/>
                            </a:rPr>
                          </m:ctrlPr>
                        </m:sSupPr>
                        <m:e>
                          <m:r>
                            <a:rPr lang="en-US" sz="1600" b="0" i="1" smtClean="0">
                              <a:solidFill>
                                <a:srgbClr val="FF0000"/>
                              </a:solidFill>
                              <a:latin typeface="Cambria Math" panose="02040503050406030204" pitchFamily="18" charset="0"/>
                              <a:ea typeface="Cambria Math" panose="02040503050406030204" pitchFamily="18" charset="0"/>
                            </a:rPr>
                            <m:t>4</m:t>
                          </m:r>
                        </m:e>
                        <m:sup>
                          <m:r>
                            <a:rPr lang="en-US" sz="1600" b="0" i="1" smtClean="0">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endParaRPr>
              </a:p>
            </p:txBody>
          </p:sp>
        </mc:Choice>
        <mc:Fallback xmlns="">
          <p:sp>
            <p:nvSpPr>
              <p:cNvPr id="38" name="TextBox 37"/>
              <p:cNvSpPr txBox="1">
                <a:spLocks noRot="1" noChangeAspect="1" noMove="1" noResize="1" noEditPoints="1" noAdjustHandles="1" noChangeArrowheads="1" noChangeShapeType="1" noTextEdit="1"/>
              </p:cNvSpPr>
              <p:nvPr/>
            </p:nvSpPr>
            <p:spPr>
              <a:xfrm>
                <a:off x="4095750" y="1352550"/>
                <a:ext cx="1038225" cy="251800"/>
              </a:xfrm>
              <a:prstGeom prst="rect">
                <a:avLst/>
              </a:prstGeom>
              <a:blipFill>
                <a:blip r:embed="rId11"/>
                <a:stretch>
                  <a:fillRect l="-1176" t="-2439" b="-3170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4772025" y="3838575"/>
                <a:ext cx="1400832"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𝑣𝑐𝑜𝑠</m:t>
                      </m:r>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m:t>
                      </m:r>
                      <m:r>
                        <a:rPr lang="en-US" sz="1600" i="1">
                          <a:latin typeface="Cambria Math" panose="02040503050406030204" pitchFamily="18" charset="0"/>
                        </a:rPr>
                        <m:t>𝑢</m:t>
                      </m:r>
                      <m:r>
                        <a:rPr lang="en-US" sz="1600" b="0" i="1" smtClean="0">
                          <a:latin typeface="Cambria Math" panose="02040503050406030204" pitchFamily="18" charset="0"/>
                        </a:rPr>
                        <m:t>𝑐𝑜𝑠</m:t>
                      </m:r>
                      <m:r>
                        <a:rPr lang="en-US" sz="1600" i="1">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39" name="TextBox 38"/>
              <p:cNvSpPr txBox="1">
                <a:spLocks noRot="1" noChangeAspect="1" noMove="1" noResize="1" noEditPoints="1" noAdjustHandles="1" noChangeArrowheads="1" noChangeShapeType="1" noTextEdit="1"/>
              </p:cNvSpPr>
              <p:nvPr/>
            </p:nvSpPr>
            <p:spPr>
              <a:xfrm>
                <a:off x="4772025" y="3838575"/>
                <a:ext cx="1400832" cy="246221"/>
              </a:xfrm>
              <a:prstGeom prst="rect">
                <a:avLst/>
              </a:prstGeom>
              <a:blipFill>
                <a:blip r:embed="rId12"/>
                <a:stretch>
                  <a:fillRect l="-4783" r="-435" b="-32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4343400" y="4343400"/>
                <a:ext cx="1921616"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𝑣𝑐𝑜𝑠</m:t>
                      </m:r>
                      <m:r>
                        <a:rPr lang="en-US" sz="1600" b="0" i="1" smtClean="0">
                          <a:latin typeface="Cambria Math" panose="02040503050406030204" pitchFamily="18" charset="0"/>
                          <a:ea typeface="Cambria Math" panose="02040503050406030204" pitchFamily="18" charset="0"/>
                        </a:rPr>
                        <m:t>(23.4)=4</m:t>
                      </m:r>
                      <m:r>
                        <a:rPr lang="en-US" sz="1600" b="0" i="1" smtClean="0">
                          <a:latin typeface="Cambria Math" panose="02040503050406030204" pitchFamily="18" charset="0"/>
                        </a:rPr>
                        <m:t>𝑐𝑜𝑠</m:t>
                      </m:r>
                      <m:r>
                        <a:rPr lang="en-US" sz="1600" b="0" i="1" smtClean="0">
                          <a:latin typeface="Cambria Math" panose="02040503050406030204" pitchFamily="18" charset="0"/>
                        </a:rPr>
                        <m:t>30</m:t>
                      </m:r>
                    </m:oMath>
                  </m:oMathPara>
                </a14:m>
                <a:endParaRPr lang="en-GB" sz="1600" dirty="0"/>
              </a:p>
            </p:txBody>
          </p:sp>
        </mc:Choice>
        <mc:Fallback xmlns="">
          <p:sp>
            <p:nvSpPr>
              <p:cNvPr id="40" name="TextBox 39"/>
              <p:cNvSpPr txBox="1">
                <a:spLocks noRot="1" noChangeAspect="1" noMove="1" noResize="1" noEditPoints="1" noAdjustHandles="1" noChangeArrowheads="1" noChangeShapeType="1" noTextEdit="1"/>
              </p:cNvSpPr>
              <p:nvPr/>
            </p:nvSpPr>
            <p:spPr>
              <a:xfrm>
                <a:off x="4343400" y="4343400"/>
                <a:ext cx="1921616" cy="246221"/>
              </a:xfrm>
              <a:prstGeom prst="rect">
                <a:avLst/>
              </a:prstGeom>
              <a:blipFill>
                <a:blip r:embed="rId13"/>
                <a:stretch>
                  <a:fillRect l="-1270" r="-1587" b="-32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5191125" y="4848225"/>
                <a:ext cx="1344086"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𝑣</m:t>
                      </m:r>
                      <m:r>
                        <a:rPr lang="en-US" sz="1600" b="0" i="1" smtClean="0">
                          <a:latin typeface="Cambria Math" panose="02040503050406030204" pitchFamily="18" charset="0"/>
                          <a:ea typeface="Cambria Math" panose="02040503050406030204" pitchFamily="18" charset="0"/>
                        </a:rPr>
                        <m:t>=3.77 </m:t>
                      </m:r>
                      <m:r>
                        <a:rPr lang="en-US" sz="1600" b="0" i="1" smtClean="0">
                          <a:latin typeface="Cambria Math" panose="02040503050406030204" pitchFamily="18" charset="0"/>
                          <a:ea typeface="Cambria Math" panose="02040503050406030204" pitchFamily="18" charset="0"/>
                        </a:rPr>
                        <m:t>𝑚</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𝑠</m:t>
                          </m:r>
                        </m:e>
                        <m:sup>
                          <m:r>
                            <a:rPr lang="en-US" sz="1600" b="0" i="1" smtClean="0">
                              <a:latin typeface="Cambria Math" panose="02040503050406030204" pitchFamily="18" charset="0"/>
                              <a:ea typeface="Cambria Math" panose="02040503050406030204" pitchFamily="18" charset="0"/>
                            </a:rPr>
                            <m:t>−1</m:t>
                          </m:r>
                        </m:sup>
                      </m:sSup>
                    </m:oMath>
                  </m:oMathPara>
                </a14:m>
                <a:endParaRPr lang="en-GB" sz="1600" dirty="0"/>
              </a:p>
            </p:txBody>
          </p:sp>
        </mc:Choice>
        <mc:Fallback xmlns="">
          <p:sp>
            <p:nvSpPr>
              <p:cNvPr id="41" name="TextBox 40"/>
              <p:cNvSpPr txBox="1">
                <a:spLocks noRot="1" noChangeAspect="1" noMove="1" noResize="1" noEditPoints="1" noAdjustHandles="1" noChangeArrowheads="1" noChangeShapeType="1" noTextEdit="1"/>
              </p:cNvSpPr>
              <p:nvPr/>
            </p:nvSpPr>
            <p:spPr>
              <a:xfrm>
                <a:off x="5191125" y="4848225"/>
                <a:ext cx="1344086" cy="246221"/>
              </a:xfrm>
              <a:prstGeom prst="rect">
                <a:avLst/>
              </a:prstGeom>
              <a:blipFill>
                <a:blip r:embed="rId14"/>
                <a:stretch>
                  <a:fillRect l="-1818" r="-909" b="-4878"/>
                </a:stretch>
              </a:blipFill>
            </p:spPr>
            <p:txBody>
              <a:bodyPr/>
              <a:lstStyle/>
              <a:p>
                <a:r>
                  <a:rPr lang="en-GB">
                    <a:noFill/>
                  </a:rPr>
                  <a:t> </a:t>
                </a:r>
              </a:p>
            </p:txBody>
          </p:sp>
        </mc:Fallback>
      </mc:AlternateContent>
      <p:sp>
        <p:nvSpPr>
          <p:cNvPr id="42" name="Arc 41"/>
          <p:cNvSpPr/>
          <p:nvPr/>
        </p:nvSpPr>
        <p:spPr>
          <a:xfrm>
            <a:off x="6174439" y="3949083"/>
            <a:ext cx="254936" cy="5181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3" name="TextBox 42"/>
          <p:cNvSpPr txBox="1"/>
          <p:nvPr/>
        </p:nvSpPr>
        <p:spPr>
          <a:xfrm>
            <a:off x="6318140" y="3916588"/>
            <a:ext cx="2616310"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values (remember to use </a:t>
            </a:r>
            <a:r>
              <a:rPr lang="en-US" sz="1400" u="sng" dirty="0">
                <a:solidFill>
                  <a:srgbClr val="FF0000"/>
                </a:solidFill>
                <a:latin typeface="Comic Sans MS" panose="030F0702030302020204" pitchFamily="66" charset="0"/>
              </a:rPr>
              <a:t>exact</a:t>
            </a:r>
            <a:r>
              <a:rPr lang="en-US" sz="1400" dirty="0">
                <a:solidFill>
                  <a:srgbClr val="FF0000"/>
                </a:solidFill>
                <a:latin typeface="Comic Sans MS" panose="030F0702030302020204" pitchFamily="66" charset="0"/>
              </a:rPr>
              <a:t> prior answers)</a:t>
            </a:r>
            <a:endParaRPr lang="en-GB" sz="1400" dirty="0">
              <a:solidFill>
                <a:srgbClr val="FF0000"/>
              </a:solidFill>
              <a:latin typeface="Comic Sans MS" panose="030F0702030302020204" pitchFamily="66" charset="0"/>
            </a:endParaRPr>
          </a:p>
        </p:txBody>
      </p:sp>
      <p:sp>
        <p:nvSpPr>
          <p:cNvPr id="44" name="Arc 43"/>
          <p:cNvSpPr/>
          <p:nvPr/>
        </p:nvSpPr>
        <p:spPr>
          <a:xfrm>
            <a:off x="6450664" y="4501533"/>
            <a:ext cx="254936" cy="5181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5" name="TextBox 44"/>
              <p:cNvSpPr txBox="1"/>
              <p:nvPr/>
            </p:nvSpPr>
            <p:spPr>
              <a:xfrm>
                <a:off x="6632465" y="4507138"/>
                <a:ext cx="1006585"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Divide by </a:t>
                </a:r>
                <a14:m>
                  <m:oMath xmlns:m="http://schemas.openxmlformats.org/officeDocument/2006/math">
                    <m:r>
                      <a:rPr lang="en-US" sz="1400" b="0" i="1" smtClean="0">
                        <a:solidFill>
                          <a:srgbClr val="FF0000"/>
                        </a:solidFill>
                        <a:latin typeface="Cambria Math" panose="02040503050406030204" pitchFamily="18" charset="0"/>
                      </a:rPr>
                      <m:t>𝑐𝑜𝑠</m:t>
                    </m:r>
                    <m:r>
                      <a:rPr lang="en-US" sz="1400" b="0" i="1" smtClean="0">
                        <a:solidFill>
                          <a:srgbClr val="FF0000"/>
                        </a:solidFill>
                        <a:latin typeface="Cambria Math" panose="02040503050406030204" pitchFamily="18" charset="0"/>
                      </a:rPr>
                      <m:t>⁡(23.4)</m:t>
                    </m:r>
                  </m:oMath>
                </a14:m>
                <a:endParaRPr lang="en-GB" sz="1400" i="1" dirty="0">
                  <a:solidFill>
                    <a:srgbClr val="FF0000"/>
                  </a:solidFill>
                  <a:latin typeface="Comic Sans MS" panose="030F0702030302020204" pitchFamily="66" charset="0"/>
                </a:endParaRPr>
              </a:p>
            </p:txBody>
          </p:sp>
        </mc:Choice>
        <mc:Fallback xmlns="">
          <p:sp>
            <p:nvSpPr>
              <p:cNvPr id="45" name="TextBox 44"/>
              <p:cNvSpPr txBox="1">
                <a:spLocks noRot="1" noChangeAspect="1" noMove="1" noResize="1" noEditPoints="1" noAdjustHandles="1" noChangeArrowheads="1" noChangeShapeType="1" noTextEdit="1"/>
              </p:cNvSpPr>
              <p:nvPr/>
            </p:nvSpPr>
            <p:spPr>
              <a:xfrm>
                <a:off x="6632465" y="4507138"/>
                <a:ext cx="1006585" cy="523220"/>
              </a:xfrm>
              <a:prstGeom prst="rect">
                <a:avLst/>
              </a:prstGeom>
              <a:blipFill>
                <a:blip r:embed="rId15"/>
                <a:stretch>
                  <a:fillRect t="-1163" r="-4242" b="-465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4162425" y="1685925"/>
                <a:ext cx="1344086"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rgbClr val="FF0000"/>
                          </a:solidFill>
                          <a:latin typeface="Cambria Math" panose="02040503050406030204" pitchFamily="18" charset="0"/>
                          <a:ea typeface="Cambria Math" panose="02040503050406030204" pitchFamily="18" charset="0"/>
                        </a:rPr>
                        <m:t>𝑣</m:t>
                      </m:r>
                      <m:r>
                        <a:rPr lang="en-US" sz="1600" b="0" i="1" smtClean="0">
                          <a:solidFill>
                            <a:srgbClr val="FF0000"/>
                          </a:solidFill>
                          <a:latin typeface="Cambria Math" panose="02040503050406030204" pitchFamily="18" charset="0"/>
                          <a:ea typeface="Cambria Math" panose="02040503050406030204" pitchFamily="18" charset="0"/>
                        </a:rPr>
                        <m:t>=3.77 </m:t>
                      </m:r>
                      <m:r>
                        <a:rPr lang="en-US" sz="1600" b="0" i="1" smtClean="0">
                          <a:solidFill>
                            <a:srgbClr val="FF0000"/>
                          </a:solidFill>
                          <a:latin typeface="Cambria Math" panose="02040503050406030204" pitchFamily="18" charset="0"/>
                          <a:ea typeface="Cambria Math" panose="02040503050406030204" pitchFamily="18" charset="0"/>
                        </a:rPr>
                        <m:t>𝑚</m:t>
                      </m:r>
                      <m:sSup>
                        <m:sSupPr>
                          <m:ctrlPr>
                            <a:rPr lang="en-US" sz="1600" b="0" i="1" smtClean="0">
                              <a:solidFill>
                                <a:srgbClr val="FF0000"/>
                              </a:solidFill>
                              <a:latin typeface="Cambria Math" panose="02040503050406030204" pitchFamily="18" charset="0"/>
                              <a:ea typeface="Cambria Math" panose="02040503050406030204" pitchFamily="18" charset="0"/>
                            </a:rPr>
                          </m:ctrlPr>
                        </m:sSupPr>
                        <m:e>
                          <m:r>
                            <a:rPr lang="en-US" sz="1600" b="0" i="1" smtClean="0">
                              <a:solidFill>
                                <a:srgbClr val="FF0000"/>
                              </a:solidFill>
                              <a:latin typeface="Cambria Math" panose="02040503050406030204" pitchFamily="18" charset="0"/>
                              <a:ea typeface="Cambria Math" panose="02040503050406030204" pitchFamily="18" charset="0"/>
                            </a:rPr>
                            <m:t>𝑠</m:t>
                          </m:r>
                        </m:e>
                        <m:sup>
                          <m:r>
                            <a:rPr lang="en-US" sz="1600" b="0" i="1" smtClean="0">
                              <a:solidFill>
                                <a:srgbClr val="FF0000"/>
                              </a:solidFill>
                              <a:latin typeface="Cambria Math" panose="02040503050406030204" pitchFamily="18" charset="0"/>
                              <a:ea typeface="Cambria Math" panose="02040503050406030204" pitchFamily="18" charset="0"/>
                            </a:rPr>
                            <m:t>−1</m:t>
                          </m:r>
                        </m:sup>
                      </m:sSup>
                    </m:oMath>
                  </m:oMathPara>
                </a14:m>
                <a:endParaRPr lang="en-GB" sz="1600" dirty="0">
                  <a:solidFill>
                    <a:srgbClr val="FF0000"/>
                  </a:solidFill>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4162425" y="1685925"/>
                <a:ext cx="1344086" cy="246221"/>
              </a:xfrm>
              <a:prstGeom prst="rect">
                <a:avLst/>
              </a:prstGeom>
              <a:blipFill>
                <a:blip r:embed="rId16"/>
                <a:stretch>
                  <a:fillRect l="-1818" t="-2500" r="-909" b="-5000"/>
                </a:stretch>
              </a:blipFill>
            </p:spPr>
            <p:txBody>
              <a:bodyPr/>
              <a:lstStyle/>
              <a:p>
                <a:r>
                  <a:rPr lang="en-GB">
                    <a:noFill/>
                  </a:rPr>
                  <a:t> </a:t>
                </a:r>
              </a:p>
            </p:txBody>
          </p:sp>
        </mc:Fallback>
      </mc:AlternateContent>
    </p:spTree>
    <p:extLst>
      <p:ext uri="{BB962C8B-B14F-4D97-AF65-F5344CB8AC3E}">
        <p14:creationId xmlns:p14="http://schemas.microsoft.com/office/powerpoint/2010/main" val="2251104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blinds(horizontal)">
                                      <p:cBhvr>
                                        <p:cTn id="7" dur="5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2"/>
                                        </p:tgtEl>
                                        <p:attrNameLst>
                                          <p:attrName>style.visibility</p:attrName>
                                        </p:attrNameLst>
                                      </p:cBhvr>
                                      <p:to>
                                        <p:strVal val="visible"/>
                                      </p:to>
                                    </p:set>
                                    <p:animEffect transition="in" filter="blinds(horizontal)">
                                      <p:cBhvr>
                                        <p:cTn id="12" dur="500"/>
                                        <p:tgtEl>
                                          <p:spTgt spid="4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blinds(horizontal)">
                                      <p:cBhvr>
                                        <p:cTn id="17" dur="500"/>
                                        <p:tgtEl>
                                          <p:spTgt spid="4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blinds(horizontal)">
                                      <p:cBhvr>
                                        <p:cTn id="22" dur="500"/>
                                        <p:tgtEl>
                                          <p:spTgt spid="4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4"/>
                                        </p:tgtEl>
                                        <p:attrNameLst>
                                          <p:attrName>style.visibility</p:attrName>
                                        </p:attrNameLst>
                                      </p:cBhvr>
                                      <p:to>
                                        <p:strVal val="visible"/>
                                      </p:to>
                                    </p:set>
                                    <p:animEffect transition="in" filter="blinds(horizontal)">
                                      <p:cBhvr>
                                        <p:cTn id="27" dur="500"/>
                                        <p:tgtEl>
                                          <p:spTgt spid="4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blinds(horizontal)">
                                      <p:cBhvr>
                                        <p:cTn id="32" dur="500"/>
                                        <p:tgtEl>
                                          <p:spTgt spid="4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blinds(horizontal)">
                                      <p:cBhvr>
                                        <p:cTn id="37" dur="500"/>
                                        <p:tgtEl>
                                          <p:spTgt spid="4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6"/>
                                        </p:tgtEl>
                                        <p:attrNameLst>
                                          <p:attrName>style.visibility</p:attrName>
                                        </p:attrNameLst>
                                      </p:cBhvr>
                                      <p:to>
                                        <p:strVal val="visible"/>
                                      </p:to>
                                    </p:set>
                                    <p:animEffect transition="in" filter="blinds(horizontal)">
                                      <p:cBhvr>
                                        <p:cTn id="42"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0" grpId="0"/>
      <p:bldP spid="41" grpId="0"/>
      <p:bldP spid="42" grpId="0" animBg="1"/>
      <p:bldP spid="43" grpId="0"/>
      <p:bldP spid="44" grpId="0" animBg="1"/>
      <p:bldP spid="45" grpId="0"/>
      <p:bldP spid="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Straight Arrow Connector 29"/>
          <p:cNvCxnSpPr/>
          <p:nvPr/>
        </p:nvCxnSpPr>
        <p:spPr>
          <a:xfrm flipV="1">
            <a:off x="5217319" y="2705101"/>
            <a:ext cx="1383506" cy="66198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91588" y="1576251"/>
                <a:ext cx="3683725" cy="3844066"/>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vertical walls meet at right angles. A smooth sphere slides across a smooth, horizontal floor, bouncing off each wall in turn. Just before the first impact the sphere is moving with speed 4ms</a:t>
                </a:r>
                <a:r>
                  <a:rPr lang="en-US" sz="1400" baseline="30000" dirty="0">
                    <a:latin typeface="Comic Sans MS" panose="030F0702030302020204" pitchFamily="66" charset="0"/>
                  </a:rPr>
                  <a:t>-1</a:t>
                </a:r>
                <a:r>
                  <a:rPr lang="en-US" sz="1400" dirty="0">
                    <a:latin typeface="Comic Sans MS" panose="030F0702030302020204" pitchFamily="66" charset="0"/>
                  </a:rPr>
                  <a:t> at an angle of 30˚ to the wall. The coefficient of restitution between the sphere and both walls is </a:t>
                </a:r>
                <a14:m>
                  <m:oMath xmlns:m="http://schemas.openxmlformats.org/officeDocument/2006/math">
                    <m:f>
                      <m:fPr>
                        <m:ctrlPr>
                          <a:rPr lang="en-US" sz="1400" i="1" smtClean="0">
                            <a:latin typeface="Cambria Math" panose="02040503050406030204" pitchFamily="18" charset="0"/>
                          </a:rPr>
                        </m:ctrlPr>
                      </m:fPr>
                      <m:num>
                        <m:r>
                          <a:rPr lang="en-US" sz="1400" b="0" i="1" smtClean="0">
                            <a:latin typeface="Cambria Math" panose="02040503050406030204" pitchFamily="18" charset="0"/>
                          </a:rPr>
                          <m:t>3</m:t>
                        </m:r>
                      </m:num>
                      <m:den>
                        <m:r>
                          <a:rPr lang="en-US" sz="1400" b="0" i="1" smtClean="0">
                            <a:latin typeface="Cambria Math" panose="02040503050406030204" pitchFamily="18" charset="0"/>
                          </a:rPr>
                          <m:t>4</m:t>
                        </m:r>
                      </m:den>
                    </m:f>
                  </m:oMath>
                </a14:m>
                <a:r>
                  <a:rPr lang="en-US" sz="1400" dirty="0">
                    <a:latin typeface="Comic Sans MS" panose="030F0702030302020204" pitchFamily="66" charset="0"/>
                  </a:rPr>
                  <a:t>. Find:</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The direction of motion and speed of the sphere after the first collision</a:t>
                </a:r>
              </a:p>
              <a:p>
                <a:pPr marL="342900" indent="-342900" algn="ctr">
                  <a:buAutoNum type="alphaLcParenR"/>
                </a:pPr>
                <a:r>
                  <a:rPr lang="en-US" sz="1400" dirty="0">
                    <a:latin typeface="Comic Sans MS" panose="030F0702030302020204" pitchFamily="66" charset="0"/>
                  </a:rPr>
                  <a:t>The direction of motion and speed of the sphere after the second collision</a:t>
                </a:r>
              </a:p>
            </p:txBody>
          </p:sp>
        </mc:Choice>
        <mc:Fallback xmlns="">
          <p:sp>
            <p:nvSpPr>
              <p:cNvPr id="4" name="TextBox 3"/>
              <p:cNvSpPr txBox="1">
                <a:spLocks noRot="1" noChangeAspect="1" noMove="1" noResize="1" noEditPoints="1" noAdjustHandles="1" noChangeArrowheads="1" noChangeShapeType="1" noTextEdit="1"/>
              </p:cNvSpPr>
              <p:nvPr/>
            </p:nvSpPr>
            <p:spPr>
              <a:xfrm>
                <a:off x="191588" y="1576251"/>
                <a:ext cx="3683725" cy="3844066"/>
              </a:xfrm>
              <a:prstGeom prst="rect">
                <a:avLst/>
              </a:prstGeom>
              <a:blipFill>
                <a:blip r:embed="rId2"/>
                <a:stretch>
                  <a:fillRect t="-317" r="-1983" b="-6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76200" y="76200"/>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panose="02040503050406030204" pitchFamily="18" charset="0"/>
                        </a:rPr>
                        <m:t>𝑣𝑐𝑜𝑠</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i="1">
                          <a:latin typeface="Cambria Math" panose="02040503050406030204" pitchFamily="18" charset="0"/>
                        </a:rPr>
                        <m:t>𝑢</m:t>
                      </m:r>
                      <m:r>
                        <a:rPr lang="en-US" b="0" i="1" smtClean="0">
                          <a:latin typeface="Cambria Math" panose="02040503050406030204" pitchFamily="18" charset="0"/>
                        </a:rPr>
                        <m:t>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76200" y="76200"/>
                <a:ext cx="1576907" cy="276999"/>
              </a:xfrm>
              <a:prstGeom prst="rect">
                <a:avLst/>
              </a:prstGeom>
              <a:blipFill>
                <a:blip r:embed="rId3"/>
                <a:stretch>
                  <a:fillRect l="-4651" t="-4444" r="-1550"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133600" y="76200"/>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𝑣𝑠𝑖𝑛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𝑒𝑢𝑠𝑖𝑛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2133600" y="76200"/>
                <a:ext cx="1645835" cy="276999"/>
              </a:xfrm>
              <a:prstGeom prst="rect">
                <a:avLst/>
              </a:prstGeom>
              <a:blipFill>
                <a:blip r:embed="rId4"/>
                <a:stretch>
                  <a:fillRect l="-2963" t="-4444" r="-2963"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191000" y="76200"/>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𝑡𝑎𝑛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𝑒𝑡𝑎𝑛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4191000" y="76200"/>
                <a:ext cx="1540896" cy="276999"/>
              </a:xfrm>
              <a:prstGeom prst="rect">
                <a:avLst/>
              </a:prstGeom>
              <a:blipFill>
                <a:blip r:embed="rId5"/>
                <a:stretch>
                  <a:fillRect l="-397" t="-4444" r="-397"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7803472" y="84338"/>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𝑐𝑜𝑠</m:t>
                      </m:r>
                      <m:r>
                        <a:rPr lang="en-US" sz="1600" b="0" i="1" smtClean="0">
                          <a:latin typeface="Cambria Math" panose="02040503050406030204" pitchFamily="18" charset="0"/>
                          <a:ea typeface="Cambria Math" panose="02040503050406030204" pitchFamily="18" charset="0"/>
                        </a:rPr>
                        <m:t>𝜃</m:t>
                      </m:r>
                      <m:r>
                        <a:rPr lang="en-US" sz="1600" b="0" i="1" smtClean="0">
                          <a:latin typeface="Cambria Math" panose="02040503050406030204" pitchFamily="18" charset="0"/>
                          <a:ea typeface="Cambria Math" panose="02040503050406030204" pitchFamily="18" charset="0"/>
                        </a:rPr>
                        <m:t>=</m:t>
                      </m:r>
                      <m:f>
                        <m:fPr>
                          <m:ctrlPr>
                            <a:rPr lang="en-US" sz="1600" b="0" i="1" smtClean="0">
                              <a:latin typeface="Cambria Math" panose="02040503050406030204" pitchFamily="18" charset="0"/>
                              <a:ea typeface="Cambria Math" panose="02040503050406030204" pitchFamily="18" charset="0"/>
                            </a:rPr>
                          </m:ctrlPr>
                        </m:fPr>
                        <m:num>
                          <m:r>
                            <a:rPr lang="en-US" sz="1600" b="1" i="1" smtClean="0">
                              <a:latin typeface="Cambria Math" panose="02040503050406030204" pitchFamily="18" charset="0"/>
                              <a:ea typeface="Cambria Math" panose="02040503050406030204" pitchFamily="18" charset="0"/>
                            </a:rPr>
                            <m:t>𝒖</m:t>
                          </m:r>
                          <m:r>
                            <a:rPr lang="en-US" sz="1600" b="0" i="1" smtClean="0">
                              <a:latin typeface="Cambria Math" panose="02040503050406030204" pitchFamily="18" charset="0"/>
                              <a:ea typeface="Cambria Math" panose="02040503050406030204" pitchFamily="18" charset="0"/>
                            </a:rPr>
                            <m:t>.</m:t>
                          </m:r>
                          <m:r>
                            <a:rPr lang="en-US" sz="1600" b="1" i="1" smtClean="0">
                              <a:latin typeface="Cambria Math" panose="02040503050406030204" pitchFamily="18" charset="0"/>
                              <a:ea typeface="Cambria Math" panose="02040503050406030204" pitchFamily="18" charset="0"/>
                            </a:rPr>
                            <m:t>𝒗</m:t>
                          </m:r>
                        </m:num>
                        <m:den>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𝒖</m:t>
                              </m:r>
                            </m:e>
                          </m:d>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7803472" y="84338"/>
                <a:ext cx="1250279" cy="458267"/>
              </a:xfrm>
              <a:prstGeom prst="rect">
                <a:avLst/>
              </a:prstGeom>
              <a:blipFill>
                <a:blip r:embed="rId6"/>
                <a:stretch>
                  <a:fillRect l="-1463" b="-2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4484916" y="2693127"/>
                <a:ext cx="799963"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4 </m:t>
                      </m:r>
                      <m:r>
                        <a:rPr lang="en-US" sz="1400" b="0" i="1" dirty="0" smtClean="0">
                          <a:latin typeface="Cambria Math" panose="02040503050406030204" pitchFamily="18" charset="0"/>
                          <a:ea typeface="Cambria Math" panose="02040503050406030204" pitchFamily="18" charset="0"/>
                        </a:rPr>
                        <m:t>𝑚</m:t>
                      </m:r>
                      <m:sSup>
                        <m:sSupPr>
                          <m:ctrlPr>
                            <a:rPr lang="en-US" sz="1400" b="0" i="1" dirty="0" smtClean="0">
                              <a:latin typeface="Cambria Math" panose="02040503050406030204" pitchFamily="18" charset="0"/>
                              <a:ea typeface="Cambria Math" panose="02040503050406030204" pitchFamily="18" charset="0"/>
                            </a:rPr>
                          </m:ctrlPr>
                        </m:sSupPr>
                        <m:e>
                          <m:r>
                            <a:rPr lang="en-US" sz="1400" b="0" i="1" dirty="0" smtClean="0">
                              <a:latin typeface="Cambria Math" panose="02040503050406030204" pitchFamily="18" charset="0"/>
                              <a:ea typeface="Cambria Math" panose="02040503050406030204" pitchFamily="18" charset="0"/>
                            </a:rPr>
                            <m:t>𝑠</m:t>
                          </m:r>
                        </m:e>
                        <m:sup>
                          <m:r>
                            <a:rPr lang="en-US" sz="1400" b="0" i="1" dirty="0" smtClean="0">
                              <a:latin typeface="Cambria Math" panose="02040503050406030204" pitchFamily="18" charset="0"/>
                              <a:ea typeface="Cambria Math" panose="02040503050406030204" pitchFamily="18" charset="0"/>
                            </a:rPr>
                            <m:t>−1</m:t>
                          </m:r>
                        </m:sup>
                      </m:sSup>
                    </m:oMath>
                  </m:oMathPara>
                </a14:m>
                <a:endParaRPr lang="en-GB" sz="1400" dirty="0">
                  <a:latin typeface="Comic Sans MS" panose="030F0702030302020204" pitchFamily="66" charset="0"/>
                </a:endParaRPr>
              </a:p>
            </p:txBody>
          </p:sp>
        </mc:Choice>
        <mc:Fallback xmlns="">
          <p:sp>
            <p:nvSpPr>
              <p:cNvPr id="12" name="TextBox 11"/>
              <p:cNvSpPr txBox="1">
                <a:spLocks noRot="1" noChangeAspect="1" noMove="1" noResize="1" noEditPoints="1" noAdjustHandles="1" noChangeArrowheads="1" noChangeShapeType="1" noTextEdit="1"/>
              </p:cNvSpPr>
              <p:nvPr/>
            </p:nvSpPr>
            <p:spPr>
              <a:xfrm>
                <a:off x="4484916" y="2693127"/>
                <a:ext cx="799963" cy="307777"/>
              </a:xfrm>
              <a:prstGeom prst="rect">
                <a:avLst/>
              </a:prstGeom>
              <a:blipFill>
                <a:blip r:embed="rId7"/>
                <a:stretch>
                  <a:fillRect/>
                </a:stretch>
              </a:blipFill>
            </p:spPr>
            <p:txBody>
              <a:bodyPr/>
              <a:lstStyle/>
              <a:p>
                <a:r>
                  <a:rPr lang="en-GB">
                    <a:noFill/>
                  </a:rPr>
                  <a:t> </a:t>
                </a:r>
              </a:p>
            </p:txBody>
          </p:sp>
        </mc:Fallback>
      </mc:AlternateContent>
      <p:cxnSp>
        <p:nvCxnSpPr>
          <p:cNvPr id="13" name="Straight Arrow Connector 12"/>
          <p:cNvCxnSpPr/>
          <p:nvPr/>
        </p:nvCxnSpPr>
        <p:spPr>
          <a:xfrm>
            <a:off x="4127864" y="2603863"/>
            <a:ext cx="1138647" cy="7678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Arc 13"/>
          <p:cNvSpPr/>
          <p:nvPr/>
        </p:nvSpPr>
        <p:spPr>
          <a:xfrm rot="7133948">
            <a:off x="4908011" y="2939873"/>
            <a:ext cx="914400" cy="914400"/>
          </a:xfrm>
          <a:prstGeom prst="arc">
            <a:avLst>
              <a:gd name="adj1" fmla="val 3756918"/>
              <a:gd name="adj2" fmla="val 553754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17" name="Straight Arrow Connector 16"/>
          <p:cNvCxnSpPr/>
          <p:nvPr/>
        </p:nvCxnSpPr>
        <p:spPr>
          <a:xfrm flipV="1">
            <a:off x="5238207" y="2899954"/>
            <a:ext cx="944879" cy="45720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Arc 22"/>
          <p:cNvSpPr/>
          <p:nvPr/>
        </p:nvSpPr>
        <p:spPr>
          <a:xfrm rot="7133948">
            <a:off x="4699006" y="2931164"/>
            <a:ext cx="914400" cy="914400"/>
          </a:xfrm>
          <a:prstGeom prst="arc">
            <a:avLst>
              <a:gd name="adj1" fmla="val 13026810"/>
              <a:gd name="adj2" fmla="val 1439584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4" name="TextBox 23"/>
              <p:cNvSpPr txBox="1"/>
              <p:nvPr/>
            </p:nvSpPr>
            <p:spPr>
              <a:xfrm>
                <a:off x="5566410" y="3084195"/>
                <a:ext cx="35041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𝛽</m:t>
                      </m:r>
                    </m:oMath>
                  </m:oMathPara>
                </a14:m>
                <a:endParaRPr lang="en-GB" sz="1400" dirty="0">
                  <a:latin typeface="Comic Sans MS" panose="030F0702030302020204" pitchFamily="66" charset="0"/>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5566410" y="3084195"/>
                <a:ext cx="350417" cy="307777"/>
              </a:xfrm>
              <a:prstGeom prst="rect">
                <a:avLst/>
              </a:prstGeom>
              <a:blipFill>
                <a:blip r:embed="rId8"/>
                <a:stretch>
                  <a:fillRect b="-10000"/>
                </a:stretch>
              </a:blipFill>
            </p:spPr>
            <p:txBody>
              <a:bodyPr/>
              <a:lstStyle/>
              <a:p>
                <a:r>
                  <a:rPr lang="en-GB">
                    <a:noFill/>
                  </a:rPr>
                  <a:t> </a:t>
                </a:r>
              </a:p>
            </p:txBody>
          </p:sp>
        </mc:Fallback>
      </mc:AlternateContent>
      <p:grpSp>
        <p:nvGrpSpPr>
          <p:cNvPr id="26" name="Group 25"/>
          <p:cNvGrpSpPr/>
          <p:nvPr/>
        </p:nvGrpSpPr>
        <p:grpSpPr>
          <a:xfrm>
            <a:off x="4496616" y="1160782"/>
            <a:ext cx="2209800" cy="2326004"/>
            <a:chOff x="4635953" y="1443448"/>
            <a:chExt cx="2209800" cy="2326004"/>
          </a:xfrm>
        </p:grpSpPr>
        <p:sp>
          <p:nvSpPr>
            <p:cNvPr id="9" name="Rectangle 8"/>
            <p:cNvSpPr/>
            <p:nvPr/>
          </p:nvSpPr>
          <p:spPr>
            <a:xfrm rot="5400000">
              <a:off x="5680573" y="249065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4635953" y="365406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p:cNvSpPr>
              <a:spLocks noChangeAspect="1"/>
            </p:cNvSpPr>
            <p:nvPr/>
          </p:nvSpPr>
          <p:spPr>
            <a:xfrm>
              <a:off x="6592252" y="3515858"/>
              <a:ext cx="139337" cy="139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mc:AlternateContent xmlns:mc="http://schemas.openxmlformats.org/markup-compatibility/2006" xmlns:a14="http://schemas.microsoft.com/office/drawing/2010/main">
        <mc:Choice Requires="a14">
          <p:sp>
            <p:nvSpPr>
              <p:cNvPr id="27" name="TextBox 26"/>
              <p:cNvSpPr txBox="1"/>
              <p:nvPr/>
            </p:nvSpPr>
            <p:spPr>
              <a:xfrm>
                <a:off x="5464630" y="2880361"/>
                <a:ext cx="34060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𝑣</m:t>
                      </m:r>
                    </m:oMath>
                  </m:oMathPara>
                </a14:m>
                <a:endParaRPr lang="en-GB" sz="1400" dirty="0">
                  <a:latin typeface="Comic Sans MS" panose="030F0702030302020204" pitchFamily="66" charset="0"/>
                </a:endParaRPr>
              </a:p>
            </p:txBody>
          </p:sp>
        </mc:Choice>
        <mc:Fallback xmlns="">
          <p:sp>
            <p:nvSpPr>
              <p:cNvPr id="27" name="TextBox 26"/>
              <p:cNvSpPr txBox="1">
                <a:spLocks noRot="1" noChangeAspect="1" noMove="1" noResize="1" noEditPoints="1" noAdjustHandles="1" noChangeArrowheads="1" noChangeShapeType="1" noTextEdit="1"/>
              </p:cNvSpPr>
              <p:nvPr/>
            </p:nvSpPr>
            <p:spPr>
              <a:xfrm>
                <a:off x="5464630" y="2880361"/>
                <a:ext cx="340606" cy="307777"/>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4095750" y="1352550"/>
                <a:ext cx="1038225"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rgbClr val="FF0000"/>
                          </a:solidFill>
                          <a:latin typeface="Cambria Math" panose="02040503050406030204" pitchFamily="18" charset="0"/>
                          <a:ea typeface="Cambria Math" panose="02040503050406030204" pitchFamily="18" charset="0"/>
                        </a:rPr>
                        <m:t>𝛽</m:t>
                      </m:r>
                      <m:r>
                        <a:rPr lang="en-US" sz="1600" b="0" i="1" smtClean="0">
                          <a:solidFill>
                            <a:srgbClr val="FF0000"/>
                          </a:solidFill>
                          <a:latin typeface="Cambria Math" panose="02040503050406030204" pitchFamily="18" charset="0"/>
                          <a:ea typeface="Cambria Math" panose="02040503050406030204" pitchFamily="18" charset="0"/>
                        </a:rPr>
                        <m:t>=23.</m:t>
                      </m:r>
                      <m:sSup>
                        <m:sSupPr>
                          <m:ctrlPr>
                            <a:rPr lang="en-US" sz="1600" b="0" i="1" smtClean="0">
                              <a:solidFill>
                                <a:srgbClr val="FF0000"/>
                              </a:solidFill>
                              <a:latin typeface="Cambria Math" panose="02040503050406030204" pitchFamily="18" charset="0"/>
                              <a:ea typeface="Cambria Math" panose="02040503050406030204" pitchFamily="18" charset="0"/>
                            </a:rPr>
                          </m:ctrlPr>
                        </m:sSupPr>
                        <m:e>
                          <m:r>
                            <a:rPr lang="en-US" sz="1600" b="0" i="1" smtClean="0">
                              <a:solidFill>
                                <a:srgbClr val="FF0000"/>
                              </a:solidFill>
                              <a:latin typeface="Cambria Math" panose="02040503050406030204" pitchFamily="18" charset="0"/>
                              <a:ea typeface="Cambria Math" panose="02040503050406030204" pitchFamily="18" charset="0"/>
                            </a:rPr>
                            <m:t>4</m:t>
                          </m:r>
                        </m:e>
                        <m:sup>
                          <m:r>
                            <a:rPr lang="en-US" sz="1600" b="0" i="1" smtClean="0">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endParaRPr>
              </a:p>
            </p:txBody>
          </p:sp>
        </mc:Choice>
        <mc:Fallback xmlns="">
          <p:sp>
            <p:nvSpPr>
              <p:cNvPr id="38" name="TextBox 37"/>
              <p:cNvSpPr txBox="1">
                <a:spLocks noRot="1" noChangeAspect="1" noMove="1" noResize="1" noEditPoints="1" noAdjustHandles="1" noChangeArrowheads="1" noChangeShapeType="1" noTextEdit="1"/>
              </p:cNvSpPr>
              <p:nvPr/>
            </p:nvSpPr>
            <p:spPr>
              <a:xfrm>
                <a:off x="4095750" y="1352550"/>
                <a:ext cx="1038225" cy="251800"/>
              </a:xfrm>
              <a:prstGeom prst="rect">
                <a:avLst/>
              </a:prstGeom>
              <a:blipFill>
                <a:blip r:embed="rId10"/>
                <a:stretch>
                  <a:fillRect l="-1176" t="-2439" b="-3170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4162425" y="1685925"/>
                <a:ext cx="1344086"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rgbClr val="FF0000"/>
                          </a:solidFill>
                          <a:latin typeface="Cambria Math" panose="02040503050406030204" pitchFamily="18" charset="0"/>
                          <a:ea typeface="Cambria Math" panose="02040503050406030204" pitchFamily="18" charset="0"/>
                        </a:rPr>
                        <m:t>𝑣</m:t>
                      </m:r>
                      <m:r>
                        <a:rPr lang="en-US" sz="1600" b="0" i="1" smtClean="0">
                          <a:solidFill>
                            <a:srgbClr val="FF0000"/>
                          </a:solidFill>
                          <a:latin typeface="Cambria Math" panose="02040503050406030204" pitchFamily="18" charset="0"/>
                          <a:ea typeface="Cambria Math" panose="02040503050406030204" pitchFamily="18" charset="0"/>
                        </a:rPr>
                        <m:t>=3.77 </m:t>
                      </m:r>
                      <m:r>
                        <a:rPr lang="en-US" sz="1600" b="0" i="1" smtClean="0">
                          <a:solidFill>
                            <a:srgbClr val="FF0000"/>
                          </a:solidFill>
                          <a:latin typeface="Cambria Math" panose="02040503050406030204" pitchFamily="18" charset="0"/>
                          <a:ea typeface="Cambria Math" panose="02040503050406030204" pitchFamily="18" charset="0"/>
                        </a:rPr>
                        <m:t>𝑚</m:t>
                      </m:r>
                      <m:sSup>
                        <m:sSupPr>
                          <m:ctrlPr>
                            <a:rPr lang="en-US" sz="1600" b="0" i="1" smtClean="0">
                              <a:solidFill>
                                <a:srgbClr val="FF0000"/>
                              </a:solidFill>
                              <a:latin typeface="Cambria Math" panose="02040503050406030204" pitchFamily="18" charset="0"/>
                              <a:ea typeface="Cambria Math" panose="02040503050406030204" pitchFamily="18" charset="0"/>
                            </a:rPr>
                          </m:ctrlPr>
                        </m:sSupPr>
                        <m:e>
                          <m:r>
                            <a:rPr lang="en-US" sz="1600" b="0" i="1" smtClean="0">
                              <a:solidFill>
                                <a:srgbClr val="FF0000"/>
                              </a:solidFill>
                              <a:latin typeface="Cambria Math" panose="02040503050406030204" pitchFamily="18" charset="0"/>
                              <a:ea typeface="Cambria Math" panose="02040503050406030204" pitchFamily="18" charset="0"/>
                            </a:rPr>
                            <m:t>𝑠</m:t>
                          </m:r>
                        </m:e>
                        <m:sup>
                          <m:r>
                            <a:rPr lang="en-US" sz="1600" b="0" i="1" smtClean="0">
                              <a:solidFill>
                                <a:srgbClr val="FF0000"/>
                              </a:solidFill>
                              <a:latin typeface="Cambria Math" panose="02040503050406030204" pitchFamily="18" charset="0"/>
                              <a:ea typeface="Cambria Math" panose="02040503050406030204" pitchFamily="18" charset="0"/>
                            </a:rPr>
                            <m:t>−1</m:t>
                          </m:r>
                        </m:sup>
                      </m:sSup>
                    </m:oMath>
                  </m:oMathPara>
                </a14:m>
                <a:endParaRPr lang="en-GB" sz="1600" dirty="0">
                  <a:solidFill>
                    <a:srgbClr val="FF0000"/>
                  </a:solidFill>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4162425" y="1685925"/>
                <a:ext cx="1344086" cy="246221"/>
              </a:xfrm>
              <a:prstGeom prst="rect">
                <a:avLst/>
              </a:prstGeom>
              <a:blipFill>
                <a:blip r:embed="rId11"/>
                <a:stretch>
                  <a:fillRect l="-1818" t="-2500" r="-909" b="-5000"/>
                </a:stretch>
              </a:blipFill>
            </p:spPr>
            <p:txBody>
              <a:bodyPr/>
              <a:lstStyle/>
              <a:p>
                <a:r>
                  <a:rPr lang="en-GB">
                    <a:noFill/>
                  </a:rPr>
                  <a:t> </a:t>
                </a:r>
              </a:p>
            </p:txBody>
          </p:sp>
        </mc:Fallback>
      </mc:AlternateContent>
      <p:cxnSp>
        <p:nvCxnSpPr>
          <p:cNvPr id="32" name="Straight Arrow Connector 31"/>
          <p:cNvCxnSpPr/>
          <p:nvPr/>
        </p:nvCxnSpPr>
        <p:spPr>
          <a:xfrm flipH="1" flipV="1">
            <a:off x="6162675" y="1438275"/>
            <a:ext cx="418557" cy="128070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4" name="TextBox 33"/>
              <p:cNvSpPr txBox="1"/>
              <p:nvPr/>
            </p:nvSpPr>
            <p:spPr>
              <a:xfrm>
                <a:off x="5539740" y="3093720"/>
                <a:ext cx="659668" cy="3125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23.</m:t>
                      </m:r>
                      <m:sSup>
                        <m:sSupPr>
                          <m:ctrlPr>
                            <a:rPr lang="en-US" sz="1400" b="0" i="1" dirty="0" smtClean="0">
                              <a:latin typeface="Cambria Math" panose="02040503050406030204" pitchFamily="18" charset="0"/>
                              <a:ea typeface="Cambria Math" panose="02040503050406030204" pitchFamily="18" charset="0"/>
                            </a:rPr>
                          </m:ctrlPr>
                        </m:sSupPr>
                        <m:e>
                          <m:r>
                            <a:rPr lang="en-US" sz="1400" b="0" i="1" dirty="0" smtClean="0">
                              <a:latin typeface="Cambria Math" panose="02040503050406030204" pitchFamily="18" charset="0"/>
                              <a:ea typeface="Cambria Math" panose="02040503050406030204" pitchFamily="18" charset="0"/>
                            </a:rPr>
                            <m:t>4</m:t>
                          </m:r>
                        </m:e>
                        <m:sup>
                          <m:r>
                            <a:rPr lang="en-US" sz="1400" b="0" i="1" dirty="0" smtClean="0">
                              <a:latin typeface="Cambria Math" panose="02040503050406030204" pitchFamily="18" charset="0"/>
                              <a:ea typeface="Cambria Math" panose="02040503050406030204" pitchFamily="18" charset="0"/>
                            </a:rPr>
                            <m:t>°</m:t>
                          </m:r>
                        </m:sup>
                      </m:sSup>
                    </m:oMath>
                  </m:oMathPara>
                </a14:m>
                <a:endParaRPr lang="en-GB" sz="1400" dirty="0">
                  <a:latin typeface="Comic Sans MS" panose="030F0702030302020204" pitchFamily="66" charset="0"/>
                </a:endParaRPr>
              </a:p>
            </p:txBody>
          </p:sp>
        </mc:Choice>
        <mc:Fallback xmlns="">
          <p:sp>
            <p:nvSpPr>
              <p:cNvPr id="34" name="TextBox 33"/>
              <p:cNvSpPr txBox="1">
                <a:spLocks noRot="1" noChangeAspect="1" noMove="1" noResize="1" noEditPoints="1" noAdjustHandles="1" noChangeArrowheads="1" noChangeShapeType="1" noTextEdit="1"/>
              </p:cNvSpPr>
              <p:nvPr/>
            </p:nvSpPr>
            <p:spPr>
              <a:xfrm>
                <a:off x="5539740" y="3093720"/>
                <a:ext cx="659668" cy="312586"/>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5277396" y="2670267"/>
                <a:ext cx="103560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3.77 </m:t>
                      </m:r>
                      <m:r>
                        <a:rPr lang="en-US" sz="1400" b="0" i="1" dirty="0" smtClean="0">
                          <a:latin typeface="Cambria Math" panose="02040503050406030204" pitchFamily="18" charset="0"/>
                          <a:ea typeface="Cambria Math" panose="02040503050406030204" pitchFamily="18" charset="0"/>
                        </a:rPr>
                        <m:t>𝑚</m:t>
                      </m:r>
                      <m:sSup>
                        <m:sSupPr>
                          <m:ctrlPr>
                            <a:rPr lang="en-US" sz="1400" b="0" i="1" dirty="0" smtClean="0">
                              <a:latin typeface="Cambria Math" panose="02040503050406030204" pitchFamily="18" charset="0"/>
                              <a:ea typeface="Cambria Math" panose="02040503050406030204" pitchFamily="18" charset="0"/>
                            </a:rPr>
                          </m:ctrlPr>
                        </m:sSupPr>
                        <m:e>
                          <m:r>
                            <a:rPr lang="en-US" sz="1400" b="0" i="1" dirty="0" smtClean="0">
                              <a:latin typeface="Cambria Math" panose="02040503050406030204" pitchFamily="18" charset="0"/>
                              <a:ea typeface="Cambria Math" panose="02040503050406030204" pitchFamily="18" charset="0"/>
                            </a:rPr>
                            <m:t>𝑠</m:t>
                          </m:r>
                        </m:e>
                        <m:sup>
                          <m:r>
                            <a:rPr lang="en-US" sz="1400" b="0" i="1" dirty="0" smtClean="0">
                              <a:latin typeface="Cambria Math" panose="02040503050406030204" pitchFamily="18" charset="0"/>
                              <a:ea typeface="Cambria Math" panose="02040503050406030204" pitchFamily="18" charset="0"/>
                            </a:rPr>
                            <m:t>−1</m:t>
                          </m:r>
                        </m:sup>
                      </m:sSup>
                    </m:oMath>
                  </m:oMathPara>
                </a14:m>
                <a:endParaRPr lang="en-GB" sz="1400" dirty="0">
                  <a:latin typeface="Comic Sans MS" panose="030F0702030302020204" pitchFamily="66" charset="0"/>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5277396" y="2670267"/>
                <a:ext cx="1035605" cy="307777"/>
              </a:xfrm>
              <a:prstGeom prst="rect">
                <a:avLst/>
              </a:prstGeom>
              <a:blipFill>
                <a:blip r:embed="rId13"/>
                <a:stretch>
                  <a:fillRect/>
                </a:stretch>
              </a:blipFill>
            </p:spPr>
            <p:txBody>
              <a:bodyPr/>
              <a:lstStyle/>
              <a:p>
                <a:r>
                  <a:rPr lang="en-GB">
                    <a:noFill/>
                  </a:rPr>
                  <a:t> </a:t>
                </a:r>
              </a:p>
            </p:txBody>
          </p:sp>
        </mc:Fallback>
      </mc:AlternateContent>
      <p:sp>
        <p:nvSpPr>
          <p:cNvPr id="37" name="Arc 36"/>
          <p:cNvSpPr/>
          <p:nvPr/>
        </p:nvSpPr>
        <p:spPr>
          <a:xfrm rot="7133948">
            <a:off x="6165312" y="2235023"/>
            <a:ext cx="914400" cy="914400"/>
          </a:xfrm>
          <a:prstGeom prst="arc">
            <a:avLst>
              <a:gd name="adj1" fmla="val 7594753"/>
              <a:gd name="adj2" fmla="val 882611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7" name="TextBox 46"/>
              <p:cNvSpPr txBox="1"/>
              <p:nvPr/>
            </p:nvSpPr>
            <p:spPr>
              <a:xfrm>
                <a:off x="6334125" y="1931670"/>
                <a:ext cx="35041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𝛽</m:t>
                      </m:r>
                    </m:oMath>
                  </m:oMathPara>
                </a14:m>
                <a:endParaRPr lang="en-GB" sz="1400" dirty="0">
                  <a:latin typeface="Comic Sans MS" panose="030F0702030302020204" pitchFamily="66" charset="0"/>
                </a:endParaRPr>
              </a:p>
            </p:txBody>
          </p:sp>
        </mc:Choice>
        <mc:Fallback xmlns="">
          <p:sp>
            <p:nvSpPr>
              <p:cNvPr id="47" name="TextBox 46"/>
              <p:cNvSpPr txBox="1">
                <a:spLocks noRot="1" noChangeAspect="1" noMove="1" noResize="1" noEditPoints="1" noAdjustHandles="1" noChangeArrowheads="1" noChangeShapeType="1" noTextEdit="1"/>
              </p:cNvSpPr>
              <p:nvPr/>
            </p:nvSpPr>
            <p:spPr>
              <a:xfrm>
                <a:off x="6334125" y="1931670"/>
                <a:ext cx="350417" cy="307777"/>
              </a:xfrm>
              <a:prstGeom prst="rect">
                <a:avLst/>
              </a:prstGeom>
              <a:blipFill>
                <a:blip r:embed="rId8"/>
                <a:stretch>
                  <a:fillRect b="-1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6079945" y="1937386"/>
                <a:ext cx="34060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𝑣</m:t>
                      </m:r>
                    </m:oMath>
                  </m:oMathPara>
                </a14:m>
                <a:endParaRPr lang="en-GB" sz="1400" dirty="0">
                  <a:latin typeface="Comic Sans MS" panose="030F0702030302020204" pitchFamily="66" charset="0"/>
                </a:endParaRPr>
              </a:p>
            </p:txBody>
          </p:sp>
        </mc:Choice>
        <mc:Fallback xmlns="">
          <p:sp>
            <p:nvSpPr>
              <p:cNvPr id="48" name="TextBox 47"/>
              <p:cNvSpPr txBox="1">
                <a:spLocks noRot="1" noChangeAspect="1" noMove="1" noResize="1" noEditPoints="1" noAdjustHandles="1" noChangeArrowheads="1" noChangeShapeType="1" noTextEdit="1"/>
              </p:cNvSpPr>
              <p:nvPr/>
            </p:nvSpPr>
            <p:spPr>
              <a:xfrm>
                <a:off x="6079945" y="1937386"/>
                <a:ext cx="340606" cy="307777"/>
              </a:xfrm>
              <a:prstGeom prst="rect">
                <a:avLst/>
              </a:prstGeom>
              <a:blipFill>
                <a:blip r:embed="rId9"/>
                <a:stretch>
                  <a:fillRect/>
                </a:stretch>
              </a:blipFill>
            </p:spPr>
            <p:txBody>
              <a:bodyPr/>
              <a:lstStyle/>
              <a:p>
                <a:r>
                  <a:rPr lang="en-GB">
                    <a:noFill/>
                  </a:rPr>
                  <a:t> </a:t>
                </a:r>
              </a:p>
            </p:txBody>
          </p:sp>
        </mc:Fallback>
      </mc:AlternateContent>
      <p:sp>
        <p:nvSpPr>
          <p:cNvPr id="18" name="TextBox 17"/>
          <p:cNvSpPr txBox="1"/>
          <p:nvPr/>
        </p:nvSpPr>
        <p:spPr>
          <a:xfrm>
            <a:off x="495301" y="5457825"/>
            <a:ext cx="3238499" cy="830997"/>
          </a:xfrm>
          <a:prstGeom prst="rect">
            <a:avLst/>
          </a:prstGeom>
          <a:noFill/>
        </p:spPr>
        <p:txBody>
          <a:bodyPr wrap="square" rtlCol="0">
            <a:spAutoFit/>
          </a:bodyPr>
          <a:lstStyle/>
          <a:p>
            <a:pPr algn="ctr"/>
            <a:r>
              <a:rPr lang="en-US" sz="1600" dirty="0">
                <a:solidFill>
                  <a:srgbClr val="FF0000"/>
                </a:solidFill>
                <a:latin typeface="Comic Sans MS" panose="030F0702030302020204" pitchFamily="66" charset="0"/>
              </a:rPr>
              <a:t>For the second part, you should draw a separate diagram which includes the new information</a:t>
            </a:r>
            <a:endParaRPr lang="en-GB" sz="16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9" name="TextBox 48"/>
              <p:cNvSpPr txBox="1"/>
              <p:nvPr/>
            </p:nvSpPr>
            <p:spPr>
              <a:xfrm>
                <a:off x="4534446" y="3116310"/>
                <a:ext cx="493468" cy="3125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sz="1400" b="0" i="1" dirty="0" smtClean="0">
                              <a:latin typeface="Cambria Math" panose="02040503050406030204" pitchFamily="18" charset="0"/>
                              <a:ea typeface="Cambria Math" panose="02040503050406030204" pitchFamily="18" charset="0"/>
                            </a:rPr>
                          </m:ctrlPr>
                        </m:sSupPr>
                        <m:e>
                          <m:r>
                            <a:rPr lang="en-US" sz="1400" b="0" i="1" dirty="0" smtClean="0">
                              <a:latin typeface="Cambria Math" panose="02040503050406030204" pitchFamily="18" charset="0"/>
                              <a:ea typeface="Cambria Math" panose="02040503050406030204" pitchFamily="18" charset="0"/>
                            </a:rPr>
                            <m:t>30</m:t>
                          </m:r>
                        </m:e>
                        <m:sup>
                          <m:r>
                            <a:rPr lang="en-US" sz="1400" b="0" i="1" dirty="0" smtClean="0">
                              <a:latin typeface="Cambria Math" panose="02040503050406030204" pitchFamily="18" charset="0"/>
                              <a:ea typeface="Cambria Math" panose="02040503050406030204" pitchFamily="18" charset="0"/>
                            </a:rPr>
                            <m:t>°</m:t>
                          </m:r>
                        </m:sup>
                      </m:sSup>
                    </m:oMath>
                  </m:oMathPara>
                </a14:m>
                <a:endParaRPr lang="en-GB" sz="1400" dirty="0">
                  <a:latin typeface="Comic Sans MS" panose="030F0702030302020204" pitchFamily="66" charset="0"/>
                </a:endParaRPr>
              </a:p>
            </p:txBody>
          </p:sp>
        </mc:Choice>
        <mc:Fallback xmlns="">
          <p:sp>
            <p:nvSpPr>
              <p:cNvPr id="49" name="TextBox 48"/>
              <p:cNvSpPr txBox="1">
                <a:spLocks noRot="1" noChangeAspect="1" noMove="1" noResize="1" noEditPoints="1" noAdjustHandles="1" noChangeArrowheads="1" noChangeShapeType="1" noTextEdit="1"/>
              </p:cNvSpPr>
              <p:nvPr/>
            </p:nvSpPr>
            <p:spPr>
              <a:xfrm>
                <a:off x="4534446" y="3116310"/>
                <a:ext cx="493468" cy="312586"/>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4276724" y="4362450"/>
                <a:ext cx="1781175" cy="46102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𝑡𝑎𝑛</m:t>
                      </m:r>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m:t>
                      </m:r>
                      <m:f>
                        <m:fPr>
                          <m:ctrlPr>
                            <a:rPr lang="en-US" sz="1600" b="0" i="1" smtClean="0">
                              <a:latin typeface="Cambria Math" panose="02040503050406030204" pitchFamily="18" charset="0"/>
                              <a:ea typeface="Cambria Math" panose="02040503050406030204" pitchFamily="18" charset="0"/>
                            </a:rPr>
                          </m:ctrlPr>
                        </m:fPr>
                        <m:num>
                          <m:r>
                            <a:rPr lang="en-US" sz="1600" b="0" i="1" smtClean="0">
                              <a:latin typeface="Cambria Math" panose="02040503050406030204" pitchFamily="18" charset="0"/>
                              <a:ea typeface="Cambria Math" panose="02040503050406030204" pitchFamily="18" charset="0"/>
                            </a:rPr>
                            <m:t>3</m:t>
                          </m:r>
                        </m:num>
                        <m:den>
                          <m:r>
                            <a:rPr lang="en-US" sz="1600" b="0" i="1" smtClean="0">
                              <a:latin typeface="Cambria Math" panose="02040503050406030204" pitchFamily="18" charset="0"/>
                              <a:ea typeface="Cambria Math" panose="02040503050406030204" pitchFamily="18" charset="0"/>
                            </a:rPr>
                            <m:t>4</m:t>
                          </m:r>
                        </m:den>
                      </m:f>
                      <m:r>
                        <a:rPr lang="en-US" sz="1600" b="0" i="1" smtClean="0">
                          <a:latin typeface="Cambria Math" panose="02040503050406030204" pitchFamily="18" charset="0"/>
                          <a:ea typeface="Cambria Math" panose="02040503050406030204" pitchFamily="18" charset="0"/>
                        </a:rPr>
                        <m:t>𝑡𝑎𝑛</m:t>
                      </m:r>
                      <m:r>
                        <a:rPr lang="en-US" sz="1600" b="0" i="1" smtClean="0">
                          <a:latin typeface="Cambria Math" panose="02040503050406030204" pitchFamily="18" charset="0"/>
                          <a:ea typeface="Cambria Math" panose="02040503050406030204" pitchFamily="18" charset="0"/>
                        </a:rPr>
                        <m:t>66.6</m:t>
                      </m:r>
                    </m:oMath>
                  </m:oMathPara>
                </a14:m>
                <a:endParaRPr lang="en-GB" sz="1600" dirty="0"/>
              </a:p>
            </p:txBody>
          </p:sp>
        </mc:Choice>
        <mc:Fallback xmlns="">
          <p:sp>
            <p:nvSpPr>
              <p:cNvPr id="50" name="TextBox 49"/>
              <p:cNvSpPr txBox="1">
                <a:spLocks noRot="1" noChangeAspect="1" noMove="1" noResize="1" noEditPoints="1" noAdjustHandles="1" noChangeArrowheads="1" noChangeShapeType="1" noTextEdit="1"/>
              </p:cNvSpPr>
              <p:nvPr/>
            </p:nvSpPr>
            <p:spPr>
              <a:xfrm>
                <a:off x="4276724" y="4362450"/>
                <a:ext cx="1781175" cy="461024"/>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4314825" y="5124450"/>
                <a:ext cx="1540896"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𝑡𝑎𝑛</m:t>
                      </m:r>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=1.732…</m:t>
                      </m:r>
                    </m:oMath>
                  </m:oMathPara>
                </a14:m>
                <a:endParaRPr lang="en-GB" sz="1600" dirty="0"/>
              </a:p>
            </p:txBody>
          </p:sp>
        </mc:Choice>
        <mc:Fallback xmlns="">
          <p:sp>
            <p:nvSpPr>
              <p:cNvPr id="51" name="TextBox 50"/>
              <p:cNvSpPr txBox="1">
                <a:spLocks noRot="1" noChangeAspect="1" noMove="1" noResize="1" noEditPoints="1" noAdjustHandles="1" noChangeArrowheads="1" noChangeShapeType="1" noTextEdit="1"/>
              </p:cNvSpPr>
              <p:nvPr/>
            </p:nvSpPr>
            <p:spPr>
              <a:xfrm>
                <a:off x="4314825" y="5124450"/>
                <a:ext cx="1540896" cy="246221"/>
              </a:xfrm>
              <a:prstGeom prst="rect">
                <a:avLst/>
              </a:prstGeom>
              <a:blipFill>
                <a:blip r:embed="rId16"/>
                <a:stretch>
                  <a:fillRect b="-32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4533900" y="5762625"/>
                <a:ext cx="1038225"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60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52" name="TextBox 51"/>
              <p:cNvSpPr txBox="1">
                <a:spLocks noRot="1" noChangeAspect="1" noMove="1" noResize="1" noEditPoints="1" noAdjustHandles="1" noChangeArrowheads="1" noChangeShapeType="1" noTextEdit="1"/>
              </p:cNvSpPr>
              <p:nvPr/>
            </p:nvSpPr>
            <p:spPr>
              <a:xfrm>
                <a:off x="4533900" y="5762625"/>
                <a:ext cx="1038225" cy="251800"/>
              </a:xfrm>
              <a:prstGeom prst="rect">
                <a:avLst/>
              </a:prstGeom>
              <a:blipFill>
                <a:blip r:embed="rId17"/>
                <a:stretch>
                  <a:fillRect b="-30952"/>
                </a:stretch>
              </a:blipFill>
            </p:spPr>
            <p:txBody>
              <a:bodyPr/>
              <a:lstStyle/>
              <a:p>
                <a:r>
                  <a:rPr lang="en-GB">
                    <a:noFill/>
                  </a:rPr>
                  <a:t> </a:t>
                </a:r>
              </a:p>
            </p:txBody>
          </p:sp>
        </mc:Fallback>
      </mc:AlternateContent>
      <p:sp>
        <p:nvSpPr>
          <p:cNvPr id="53" name="Arc 52"/>
          <p:cNvSpPr/>
          <p:nvPr/>
        </p:nvSpPr>
        <p:spPr>
          <a:xfrm>
            <a:off x="5945839" y="4672983"/>
            <a:ext cx="264462" cy="5943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4" name="TextBox 53"/>
          <p:cNvSpPr txBox="1"/>
          <p:nvPr/>
        </p:nvSpPr>
        <p:spPr>
          <a:xfrm>
            <a:off x="6213365" y="4154713"/>
            <a:ext cx="1835260"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a:t>
            </a:r>
            <a:r>
              <a:rPr lang="en-US" sz="1400" u="sng" dirty="0">
                <a:solidFill>
                  <a:srgbClr val="FF0000"/>
                </a:solidFill>
                <a:latin typeface="Comic Sans MS" panose="030F0702030302020204" pitchFamily="66" charset="0"/>
              </a:rPr>
              <a:t>exact</a:t>
            </a:r>
            <a:r>
              <a:rPr lang="en-US" sz="1400" dirty="0">
                <a:solidFill>
                  <a:srgbClr val="FF0000"/>
                </a:solidFill>
                <a:latin typeface="Comic Sans MS" panose="030F0702030302020204" pitchFamily="66" charset="0"/>
              </a:rPr>
              <a:t> values</a:t>
            </a:r>
            <a:endParaRPr lang="en-GB" sz="1400" dirty="0">
              <a:solidFill>
                <a:srgbClr val="FF0000"/>
              </a:solidFill>
              <a:latin typeface="Comic Sans MS" panose="030F0702030302020204" pitchFamily="66" charset="0"/>
            </a:endParaRPr>
          </a:p>
        </p:txBody>
      </p:sp>
      <p:sp>
        <p:nvSpPr>
          <p:cNvPr id="55" name="Arc 54"/>
          <p:cNvSpPr/>
          <p:nvPr/>
        </p:nvSpPr>
        <p:spPr>
          <a:xfrm>
            <a:off x="5945839" y="5292108"/>
            <a:ext cx="264462" cy="5943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56" name="TextBox 55"/>
              <p:cNvSpPr txBox="1"/>
              <p:nvPr/>
            </p:nvSpPr>
            <p:spPr>
              <a:xfrm>
                <a:off x="4248150" y="3886200"/>
                <a:ext cx="1540896"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𝑡𝑎𝑛</m:t>
                      </m:r>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𝑒𝑡𝑎𝑛</m:t>
                      </m:r>
                      <m:r>
                        <a:rPr lang="en-US" sz="1600" b="0" i="1" smtClean="0">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56" name="TextBox 55"/>
              <p:cNvSpPr txBox="1">
                <a:spLocks noRot="1" noChangeAspect="1" noMove="1" noResize="1" noEditPoints="1" noAdjustHandles="1" noChangeArrowheads="1" noChangeShapeType="1" noTextEdit="1"/>
              </p:cNvSpPr>
              <p:nvPr/>
            </p:nvSpPr>
            <p:spPr>
              <a:xfrm>
                <a:off x="4248150" y="3886200"/>
                <a:ext cx="1540896" cy="246221"/>
              </a:xfrm>
              <a:prstGeom prst="rect">
                <a:avLst/>
              </a:prstGeom>
              <a:blipFill>
                <a:blip r:embed="rId18"/>
                <a:stretch>
                  <a:fillRect b="-32500"/>
                </a:stretch>
              </a:blipFill>
            </p:spPr>
            <p:txBody>
              <a:bodyPr/>
              <a:lstStyle/>
              <a:p>
                <a:r>
                  <a:rPr lang="en-GB">
                    <a:noFill/>
                  </a:rPr>
                  <a:t> </a:t>
                </a:r>
              </a:p>
            </p:txBody>
          </p:sp>
        </mc:Fallback>
      </mc:AlternateContent>
      <p:sp>
        <p:nvSpPr>
          <p:cNvPr id="57" name="Arc 56"/>
          <p:cNvSpPr/>
          <p:nvPr/>
        </p:nvSpPr>
        <p:spPr>
          <a:xfrm>
            <a:off x="5955364" y="4034808"/>
            <a:ext cx="264462" cy="5943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8" name="TextBox 57"/>
          <p:cNvSpPr txBox="1"/>
          <p:nvPr/>
        </p:nvSpPr>
        <p:spPr>
          <a:xfrm>
            <a:off x="6232415" y="4802413"/>
            <a:ext cx="966652"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a:t>
            </a:r>
            <a:endParaRPr lang="en-GB" sz="1400" dirty="0">
              <a:solidFill>
                <a:srgbClr val="FF0000"/>
              </a:solidFill>
              <a:latin typeface="Comic Sans MS" panose="030F0702030302020204" pitchFamily="66" charset="0"/>
            </a:endParaRPr>
          </a:p>
        </p:txBody>
      </p:sp>
      <p:sp>
        <p:nvSpPr>
          <p:cNvPr id="59" name="TextBox 58"/>
          <p:cNvSpPr txBox="1"/>
          <p:nvPr/>
        </p:nvSpPr>
        <p:spPr>
          <a:xfrm>
            <a:off x="6118115" y="5364388"/>
            <a:ext cx="966652"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Inverse Tan</a:t>
            </a:r>
            <a:endParaRPr lang="en-GB" sz="1400" dirty="0">
              <a:solidFill>
                <a:srgbClr val="FF0000"/>
              </a:solidFill>
              <a:latin typeface="Comic Sans MS" panose="030F0702030302020204" pitchFamily="66" charset="0"/>
            </a:endParaRPr>
          </a:p>
        </p:txBody>
      </p:sp>
      <p:sp>
        <p:nvSpPr>
          <p:cNvPr id="60" name="TextBox 59"/>
          <p:cNvSpPr txBox="1"/>
          <p:nvPr/>
        </p:nvSpPr>
        <p:spPr>
          <a:xfrm>
            <a:off x="6924676" y="1752600"/>
            <a:ext cx="2076449" cy="1077218"/>
          </a:xfrm>
          <a:prstGeom prst="rect">
            <a:avLst/>
          </a:prstGeom>
          <a:noFill/>
        </p:spPr>
        <p:txBody>
          <a:bodyPr wrap="square" rtlCol="0">
            <a:spAutoFit/>
          </a:bodyPr>
          <a:lstStyle/>
          <a:p>
            <a:pPr algn="ctr"/>
            <a:r>
              <a:rPr lang="en-US" sz="1600" dirty="0">
                <a:solidFill>
                  <a:srgbClr val="FF0000"/>
                </a:solidFill>
                <a:latin typeface="Comic Sans MS" panose="030F0702030302020204" pitchFamily="66" charset="0"/>
              </a:rPr>
              <a:t>You can use the triangle formed to calculate the angle of approach</a:t>
            </a:r>
            <a:endParaRPr lang="en-GB" sz="1600" dirty="0">
              <a:solidFill>
                <a:srgbClr val="FF0000"/>
              </a:solidFill>
              <a:latin typeface="Comic Sans MS" panose="030F0702030302020204" pitchFamily="66" charset="0"/>
            </a:endParaRPr>
          </a:p>
        </p:txBody>
      </p:sp>
      <p:sp>
        <p:nvSpPr>
          <p:cNvPr id="61" name="Arc 60"/>
          <p:cNvSpPr/>
          <p:nvPr/>
        </p:nvSpPr>
        <p:spPr>
          <a:xfrm rot="7133948">
            <a:off x="6270086" y="2101673"/>
            <a:ext cx="914400" cy="914400"/>
          </a:xfrm>
          <a:prstGeom prst="arc">
            <a:avLst>
              <a:gd name="adj1" fmla="val 20835931"/>
              <a:gd name="adj2" fmla="val 154721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62" name="TextBox 61"/>
              <p:cNvSpPr txBox="1"/>
              <p:nvPr/>
            </p:nvSpPr>
            <p:spPr>
              <a:xfrm>
                <a:off x="5943600" y="2893695"/>
                <a:ext cx="659668" cy="3125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66.</m:t>
                      </m:r>
                      <m:sSup>
                        <m:sSupPr>
                          <m:ctrlPr>
                            <a:rPr lang="en-US" sz="1400" b="0" i="1" dirty="0" smtClean="0">
                              <a:latin typeface="Cambria Math" panose="02040503050406030204" pitchFamily="18" charset="0"/>
                              <a:ea typeface="Cambria Math" panose="02040503050406030204" pitchFamily="18" charset="0"/>
                            </a:rPr>
                          </m:ctrlPr>
                        </m:sSupPr>
                        <m:e>
                          <m:r>
                            <a:rPr lang="en-US" sz="1400" b="0" i="1" dirty="0" smtClean="0">
                              <a:latin typeface="Cambria Math" panose="02040503050406030204" pitchFamily="18" charset="0"/>
                              <a:ea typeface="Cambria Math" panose="02040503050406030204" pitchFamily="18" charset="0"/>
                            </a:rPr>
                            <m:t>6</m:t>
                          </m:r>
                        </m:e>
                        <m:sup>
                          <m:r>
                            <a:rPr lang="en-US" sz="1400" b="0" i="1" dirty="0" smtClean="0">
                              <a:latin typeface="Cambria Math" panose="02040503050406030204" pitchFamily="18" charset="0"/>
                              <a:ea typeface="Cambria Math" panose="02040503050406030204" pitchFamily="18" charset="0"/>
                            </a:rPr>
                            <m:t>°</m:t>
                          </m:r>
                        </m:sup>
                      </m:sSup>
                    </m:oMath>
                  </m:oMathPara>
                </a14:m>
                <a:endParaRPr lang="en-GB" sz="1400" dirty="0">
                  <a:latin typeface="Comic Sans MS" panose="030F0702030302020204" pitchFamily="66" charset="0"/>
                </a:endParaRPr>
              </a:p>
            </p:txBody>
          </p:sp>
        </mc:Choice>
        <mc:Fallback xmlns="">
          <p:sp>
            <p:nvSpPr>
              <p:cNvPr id="62" name="TextBox 61"/>
              <p:cNvSpPr txBox="1">
                <a:spLocks noRot="1" noChangeAspect="1" noMove="1" noResize="1" noEditPoints="1" noAdjustHandles="1" noChangeArrowheads="1" noChangeShapeType="1" noTextEdit="1"/>
              </p:cNvSpPr>
              <p:nvPr/>
            </p:nvSpPr>
            <p:spPr>
              <a:xfrm>
                <a:off x="5943600" y="2893695"/>
                <a:ext cx="659668" cy="312586"/>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3990975" y="1362075"/>
                <a:ext cx="1038225"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rgbClr val="FF0000"/>
                          </a:solidFill>
                          <a:latin typeface="Cambria Math" panose="02040503050406030204" pitchFamily="18" charset="0"/>
                          <a:ea typeface="Cambria Math" panose="02040503050406030204" pitchFamily="18" charset="0"/>
                        </a:rPr>
                        <m:t>𝛽</m:t>
                      </m:r>
                      <m:r>
                        <a:rPr lang="en-US" sz="1600" b="0" i="1" smtClean="0">
                          <a:solidFill>
                            <a:srgbClr val="FF0000"/>
                          </a:solidFill>
                          <a:latin typeface="Cambria Math" panose="02040503050406030204" pitchFamily="18" charset="0"/>
                          <a:ea typeface="Cambria Math" panose="02040503050406030204" pitchFamily="18" charset="0"/>
                        </a:rPr>
                        <m:t>=</m:t>
                      </m:r>
                      <m:sSup>
                        <m:sSupPr>
                          <m:ctrlPr>
                            <a:rPr lang="en-US" sz="1600" b="0" i="1" smtClean="0">
                              <a:solidFill>
                                <a:srgbClr val="FF0000"/>
                              </a:solidFill>
                              <a:latin typeface="Cambria Math" panose="02040503050406030204" pitchFamily="18" charset="0"/>
                              <a:ea typeface="Cambria Math" panose="02040503050406030204" pitchFamily="18" charset="0"/>
                            </a:rPr>
                          </m:ctrlPr>
                        </m:sSupPr>
                        <m:e>
                          <m:r>
                            <a:rPr lang="en-US" sz="1600" b="0" i="1" smtClean="0">
                              <a:solidFill>
                                <a:srgbClr val="FF0000"/>
                              </a:solidFill>
                              <a:latin typeface="Cambria Math" panose="02040503050406030204" pitchFamily="18" charset="0"/>
                              <a:ea typeface="Cambria Math" panose="02040503050406030204" pitchFamily="18" charset="0"/>
                            </a:rPr>
                            <m:t>60</m:t>
                          </m:r>
                        </m:e>
                        <m:sup>
                          <m:r>
                            <a:rPr lang="en-US" sz="1600" b="0" i="1" smtClean="0">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endParaRPr>
              </a:p>
            </p:txBody>
          </p:sp>
        </mc:Choice>
        <mc:Fallback xmlns="">
          <p:sp>
            <p:nvSpPr>
              <p:cNvPr id="63" name="TextBox 62"/>
              <p:cNvSpPr txBox="1">
                <a:spLocks noRot="1" noChangeAspect="1" noMove="1" noResize="1" noEditPoints="1" noAdjustHandles="1" noChangeArrowheads="1" noChangeShapeType="1" noTextEdit="1"/>
              </p:cNvSpPr>
              <p:nvPr/>
            </p:nvSpPr>
            <p:spPr>
              <a:xfrm>
                <a:off x="3990975" y="1362075"/>
                <a:ext cx="1038225" cy="251800"/>
              </a:xfrm>
              <a:prstGeom prst="rect">
                <a:avLst/>
              </a:prstGeom>
              <a:blipFill>
                <a:blip r:embed="rId20"/>
                <a:stretch>
                  <a:fillRect b="-30952"/>
                </a:stretch>
              </a:blipFill>
            </p:spPr>
            <p:txBody>
              <a:bodyPr/>
              <a:lstStyle/>
              <a:p>
                <a:r>
                  <a:rPr lang="en-GB">
                    <a:noFill/>
                  </a:rPr>
                  <a:t> </a:t>
                </a:r>
              </a:p>
            </p:txBody>
          </p:sp>
        </mc:Fallback>
      </mc:AlternateContent>
    </p:spTree>
    <p:extLst>
      <p:ext uri="{BB962C8B-B14F-4D97-AF65-F5344CB8AC3E}">
        <p14:creationId xmlns:p14="http://schemas.microsoft.com/office/powerpoint/2010/main" val="1735305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0" nodeType="clickEffect">
                                  <p:stCondLst>
                                    <p:cond delay="0"/>
                                  </p:stCondLst>
                                  <p:childTnLst>
                                    <p:animEffect transition="out" filter="blinds(horizontal)">
                                      <p:cBhvr>
                                        <p:cTn id="11" dur="500"/>
                                        <p:tgtEl>
                                          <p:spTgt spid="14"/>
                                        </p:tgtEl>
                                      </p:cBhvr>
                                    </p:animEffect>
                                    <p:set>
                                      <p:cBhvr>
                                        <p:cTn id="12" dur="1" fill="hold">
                                          <p:stCondLst>
                                            <p:cond delay="499"/>
                                          </p:stCondLst>
                                        </p:cTn>
                                        <p:tgtEl>
                                          <p:spTgt spid="14"/>
                                        </p:tgtEl>
                                        <p:attrNameLst>
                                          <p:attrName>style.visibility</p:attrName>
                                        </p:attrNameLst>
                                      </p:cBhvr>
                                      <p:to>
                                        <p:strVal val="hidden"/>
                                      </p:to>
                                    </p:set>
                                  </p:childTnLst>
                                </p:cTn>
                              </p:par>
                              <p:par>
                                <p:cTn id="13" presetID="3" presetClass="exit" presetSubtype="10" fill="hold" nodeType="withEffect">
                                  <p:stCondLst>
                                    <p:cond delay="0"/>
                                  </p:stCondLst>
                                  <p:childTnLst>
                                    <p:animEffect transition="out" filter="blinds(horizontal)">
                                      <p:cBhvr>
                                        <p:cTn id="14" dur="500"/>
                                        <p:tgtEl>
                                          <p:spTgt spid="13"/>
                                        </p:tgtEl>
                                      </p:cBhvr>
                                    </p:animEffect>
                                    <p:set>
                                      <p:cBhvr>
                                        <p:cTn id="15" dur="1" fill="hold">
                                          <p:stCondLst>
                                            <p:cond delay="499"/>
                                          </p:stCondLst>
                                        </p:cTn>
                                        <p:tgtEl>
                                          <p:spTgt spid="13"/>
                                        </p:tgtEl>
                                        <p:attrNameLst>
                                          <p:attrName>style.visibility</p:attrName>
                                        </p:attrNameLst>
                                      </p:cBhvr>
                                      <p:to>
                                        <p:strVal val="hidden"/>
                                      </p:to>
                                    </p:set>
                                  </p:childTnLst>
                                </p:cTn>
                              </p:par>
                              <p:par>
                                <p:cTn id="16" presetID="3" presetClass="exit" presetSubtype="10" fill="hold" grpId="0" nodeType="withEffect">
                                  <p:stCondLst>
                                    <p:cond delay="0"/>
                                  </p:stCondLst>
                                  <p:childTnLst>
                                    <p:animEffect transition="out" filter="blinds(horizontal)">
                                      <p:cBhvr>
                                        <p:cTn id="17" dur="500"/>
                                        <p:tgtEl>
                                          <p:spTgt spid="12"/>
                                        </p:tgtEl>
                                      </p:cBhvr>
                                    </p:animEffect>
                                    <p:set>
                                      <p:cBhvr>
                                        <p:cTn id="18" dur="1" fill="hold">
                                          <p:stCondLst>
                                            <p:cond delay="499"/>
                                          </p:stCondLst>
                                        </p:cTn>
                                        <p:tgtEl>
                                          <p:spTgt spid="12"/>
                                        </p:tgtEl>
                                        <p:attrNameLst>
                                          <p:attrName>style.visibility</p:attrName>
                                        </p:attrNameLst>
                                      </p:cBhvr>
                                      <p:to>
                                        <p:strVal val="hidden"/>
                                      </p:to>
                                    </p:set>
                                  </p:childTnLst>
                                </p:cTn>
                              </p:par>
                              <p:par>
                                <p:cTn id="19" presetID="3" presetClass="exit" presetSubtype="10" fill="hold" grpId="0" nodeType="withEffect">
                                  <p:stCondLst>
                                    <p:cond delay="0"/>
                                  </p:stCondLst>
                                  <p:childTnLst>
                                    <p:animEffect transition="out" filter="blinds(horizontal)">
                                      <p:cBhvr>
                                        <p:cTn id="20" dur="500"/>
                                        <p:tgtEl>
                                          <p:spTgt spid="49"/>
                                        </p:tgtEl>
                                      </p:cBhvr>
                                    </p:animEffect>
                                    <p:set>
                                      <p:cBhvr>
                                        <p:cTn id="21" dur="1" fill="hold">
                                          <p:stCondLst>
                                            <p:cond delay="499"/>
                                          </p:stCondLst>
                                        </p:cTn>
                                        <p:tgtEl>
                                          <p:spTgt spid="49"/>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3" presetClass="exit" presetSubtype="10" fill="hold" grpId="0" nodeType="clickEffect">
                                  <p:stCondLst>
                                    <p:cond delay="0"/>
                                  </p:stCondLst>
                                  <p:childTnLst>
                                    <p:animEffect transition="out" filter="blinds(horizontal)">
                                      <p:cBhvr>
                                        <p:cTn id="25" dur="500"/>
                                        <p:tgtEl>
                                          <p:spTgt spid="27"/>
                                        </p:tgtEl>
                                      </p:cBhvr>
                                    </p:animEffect>
                                    <p:set>
                                      <p:cBhvr>
                                        <p:cTn id="26" dur="1" fill="hold">
                                          <p:stCondLst>
                                            <p:cond delay="499"/>
                                          </p:stCondLst>
                                        </p:cTn>
                                        <p:tgtEl>
                                          <p:spTgt spid="27"/>
                                        </p:tgtEl>
                                        <p:attrNameLst>
                                          <p:attrName>style.visibility</p:attrName>
                                        </p:attrNameLst>
                                      </p:cBhvr>
                                      <p:to>
                                        <p:strVal val="hidden"/>
                                      </p:to>
                                    </p:set>
                                  </p:childTnLst>
                                </p:cTn>
                              </p:par>
                              <p:par>
                                <p:cTn id="27" presetID="3" presetClass="exit" presetSubtype="10" fill="hold" grpId="0" nodeType="withEffect">
                                  <p:stCondLst>
                                    <p:cond delay="0"/>
                                  </p:stCondLst>
                                  <p:childTnLst>
                                    <p:animEffect transition="out" filter="blinds(horizontal)">
                                      <p:cBhvr>
                                        <p:cTn id="28" dur="500"/>
                                        <p:tgtEl>
                                          <p:spTgt spid="24"/>
                                        </p:tgtEl>
                                      </p:cBhvr>
                                    </p:animEffect>
                                    <p:set>
                                      <p:cBhvr>
                                        <p:cTn id="29" dur="1" fill="hold">
                                          <p:stCondLst>
                                            <p:cond delay="499"/>
                                          </p:stCondLst>
                                        </p:cTn>
                                        <p:tgtEl>
                                          <p:spTgt spid="24"/>
                                        </p:tgtEl>
                                        <p:attrNameLst>
                                          <p:attrName>style.visibility</p:attrName>
                                        </p:attrNameLst>
                                      </p:cBhvr>
                                      <p:to>
                                        <p:strVal val="hidden"/>
                                      </p:to>
                                    </p:set>
                                  </p:childTnLst>
                                </p:cTn>
                              </p:par>
                              <p:par>
                                <p:cTn id="30" presetID="3" presetClass="exit" presetSubtype="10" fill="hold" nodeType="withEffect">
                                  <p:stCondLst>
                                    <p:cond delay="0"/>
                                  </p:stCondLst>
                                  <p:childTnLst>
                                    <p:animEffect transition="out" filter="blinds(horizontal)">
                                      <p:cBhvr>
                                        <p:cTn id="31" dur="500"/>
                                        <p:tgtEl>
                                          <p:spTgt spid="17"/>
                                        </p:tgtEl>
                                      </p:cBhvr>
                                    </p:animEffect>
                                    <p:set>
                                      <p:cBhvr>
                                        <p:cTn id="32" dur="1" fill="hold">
                                          <p:stCondLst>
                                            <p:cond delay="499"/>
                                          </p:stCondLst>
                                        </p:cTn>
                                        <p:tgtEl>
                                          <p:spTgt spid="17"/>
                                        </p:tgtEl>
                                        <p:attrNameLst>
                                          <p:attrName>style.visibility</p:attrName>
                                        </p:attrNameLst>
                                      </p:cBhvr>
                                      <p:to>
                                        <p:strVal val="hidden"/>
                                      </p:to>
                                    </p:set>
                                  </p:childTnLst>
                                </p:cTn>
                              </p:par>
                              <p:par>
                                <p:cTn id="33" presetID="3" presetClass="entr" presetSubtype="10" fill="hold" grpId="0" nodeType="with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blinds(horizontal)">
                                      <p:cBhvr>
                                        <p:cTn id="35" dur="500"/>
                                        <p:tgtEl>
                                          <p:spTgt spid="34"/>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36"/>
                                        </p:tgtEl>
                                        <p:attrNameLst>
                                          <p:attrName>style.visibility</p:attrName>
                                        </p:attrNameLst>
                                      </p:cBhvr>
                                      <p:to>
                                        <p:strVal val="visible"/>
                                      </p:to>
                                    </p:set>
                                    <p:animEffect transition="in" filter="blinds(horizontal)">
                                      <p:cBhvr>
                                        <p:cTn id="38" dur="500"/>
                                        <p:tgtEl>
                                          <p:spTgt spid="36"/>
                                        </p:tgtEl>
                                      </p:cBhvr>
                                    </p:animEffect>
                                  </p:childTnLst>
                                </p:cTn>
                              </p:par>
                              <p:par>
                                <p:cTn id="39" presetID="3" presetClass="exit" presetSubtype="10" fill="hold" grpId="0" nodeType="withEffect">
                                  <p:stCondLst>
                                    <p:cond delay="0"/>
                                  </p:stCondLst>
                                  <p:childTnLst>
                                    <p:animEffect transition="out" filter="blinds(horizontal)">
                                      <p:cBhvr>
                                        <p:cTn id="40" dur="500"/>
                                        <p:tgtEl>
                                          <p:spTgt spid="46"/>
                                        </p:tgtEl>
                                      </p:cBhvr>
                                    </p:animEffect>
                                    <p:set>
                                      <p:cBhvr>
                                        <p:cTn id="41" dur="1" fill="hold">
                                          <p:stCondLst>
                                            <p:cond delay="499"/>
                                          </p:stCondLst>
                                        </p:cTn>
                                        <p:tgtEl>
                                          <p:spTgt spid="46"/>
                                        </p:tgtEl>
                                        <p:attrNameLst>
                                          <p:attrName>style.visibility</p:attrName>
                                        </p:attrNameLst>
                                      </p:cBhvr>
                                      <p:to>
                                        <p:strVal val="hidden"/>
                                      </p:to>
                                    </p:set>
                                  </p:childTnLst>
                                </p:cTn>
                              </p:par>
                              <p:par>
                                <p:cTn id="42" presetID="3" presetClass="exit" presetSubtype="10" fill="hold" grpId="0" nodeType="withEffect">
                                  <p:stCondLst>
                                    <p:cond delay="0"/>
                                  </p:stCondLst>
                                  <p:childTnLst>
                                    <p:animEffect transition="out" filter="blinds(horizontal)">
                                      <p:cBhvr>
                                        <p:cTn id="43" dur="500"/>
                                        <p:tgtEl>
                                          <p:spTgt spid="38"/>
                                        </p:tgtEl>
                                      </p:cBhvr>
                                    </p:animEffect>
                                    <p:set>
                                      <p:cBhvr>
                                        <p:cTn id="44" dur="1" fill="hold">
                                          <p:stCondLst>
                                            <p:cond delay="499"/>
                                          </p:stCondLst>
                                        </p:cTn>
                                        <p:tgtEl>
                                          <p:spTgt spid="38"/>
                                        </p:tgtEl>
                                        <p:attrNameLst>
                                          <p:attrName>style.visibility</p:attrName>
                                        </p:attrNameLst>
                                      </p:cBhvr>
                                      <p:to>
                                        <p:strVal val="hidden"/>
                                      </p:to>
                                    </p:set>
                                  </p:childTnLst>
                                </p:cTn>
                              </p:par>
                              <p:par>
                                <p:cTn id="45" presetID="3" presetClass="entr" presetSubtype="10" fill="hold" nodeType="with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blinds(horizontal)">
                                      <p:cBhvr>
                                        <p:cTn id="47" dur="500"/>
                                        <p:tgtEl>
                                          <p:spTgt spid="30"/>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7"/>
                                        </p:tgtEl>
                                        <p:attrNameLst>
                                          <p:attrName>style.visibility</p:attrName>
                                        </p:attrNameLst>
                                      </p:cBhvr>
                                      <p:to>
                                        <p:strVal val="visible"/>
                                      </p:to>
                                    </p:set>
                                    <p:animEffect transition="in" filter="blinds(horizontal)">
                                      <p:cBhvr>
                                        <p:cTn id="52" dur="500"/>
                                        <p:tgtEl>
                                          <p:spTgt spid="37"/>
                                        </p:tgtEl>
                                      </p:cBhvr>
                                    </p:animEffect>
                                  </p:childTnLst>
                                </p:cTn>
                              </p:par>
                              <p:par>
                                <p:cTn id="53" presetID="3" presetClass="entr" presetSubtype="10" fill="hold" nodeType="with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blinds(horizontal)">
                                      <p:cBhvr>
                                        <p:cTn id="55" dur="500"/>
                                        <p:tgtEl>
                                          <p:spTgt spid="32"/>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48"/>
                                        </p:tgtEl>
                                        <p:attrNameLst>
                                          <p:attrName>style.visibility</p:attrName>
                                        </p:attrNameLst>
                                      </p:cBhvr>
                                      <p:to>
                                        <p:strVal val="visible"/>
                                      </p:to>
                                    </p:set>
                                    <p:animEffect transition="in" filter="blinds(horizontal)">
                                      <p:cBhvr>
                                        <p:cTn id="58" dur="500"/>
                                        <p:tgtEl>
                                          <p:spTgt spid="48"/>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47"/>
                                        </p:tgtEl>
                                        <p:attrNameLst>
                                          <p:attrName>style.visibility</p:attrName>
                                        </p:attrNameLst>
                                      </p:cBhvr>
                                      <p:to>
                                        <p:strVal val="visible"/>
                                      </p:to>
                                    </p:set>
                                    <p:animEffect transition="in" filter="blinds(horizontal)">
                                      <p:cBhvr>
                                        <p:cTn id="61" dur="500"/>
                                        <p:tgtEl>
                                          <p:spTgt spid="47"/>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60"/>
                                        </p:tgtEl>
                                        <p:attrNameLst>
                                          <p:attrName>style.visibility</p:attrName>
                                        </p:attrNameLst>
                                      </p:cBhvr>
                                      <p:to>
                                        <p:strVal val="visible"/>
                                      </p:to>
                                    </p:set>
                                    <p:animEffect transition="in" filter="blinds(horizontal)">
                                      <p:cBhvr>
                                        <p:cTn id="66" dur="500"/>
                                        <p:tgtEl>
                                          <p:spTgt spid="60"/>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61"/>
                                        </p:tgtEl>
                                        <p:attrNameLst>
                                          <p:attrName>style.visibility</p:attrName>
                                        </p:attrNameLst>
                                      </p:cBhvr>
                                      <p:to>
                                        <p:strVal val="visible"/>
                                      </p:to>
                                    </p:set>
                                    <p:animEffect transition="in" filter="blinds(horizontal)">
                                      <p:cBhvr>
                                        <p:cTn id="71" dur="500"/>
                                        <p:tgtEl>
                                          <p:spTgt spid="61"/>
                                        </p:tgtEl>
                                      </p:cBhvr>
                                    </p:animEffect>
                                  </p:childTnLst>
                                </p:cTn>
                              </p:par>
                              <p:par>
                                <p:cTn id="72" presetID="3" presetClass="entr" presetSubtype="10" fill="hold" grpId="0" nodeType="withEffect">
                                  <p:stCondLst>
                                    <p:cond delay="0"/>
                                  </p:stCondLst>
                                  <p:childTnLst>
                                    <p:set>
                                      <p:cBhvr>
                                        <p:cTn id="73" dur="1" fill="hold">
                                          <p:stCondLst>
                                            <p:cond delay="0"/>
                                          </p:stCondLst>
                                        </p:cTn>
                                        <p:tgtEl>
                                          <p:spTgt spid="62"/>
                                        </p:tgtEl>
                                        <p:attrNameLst>
                                          <p:attrName>style.visibility</p:attrName>
                                        </p:attrNameLst>
                                      </p:cBhvr>
                                      <p:to>
                                        <p:strVal val="visible"/>
                                      </p:to>
                                    </p:set>
                                    <p:animEffect transition="in" filter="blinds(horizontal)">
                                      <p:cBhvr>
                                        <p:cTn id="74" dur="500"/>
                                        <p:tgtEl>
                                          <p:spTgt spid="62"/>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56"/>
                                        </p:tgtEl>
                                        <p:attrNameLst>
                                          <p:attrName>style.visibility</p:attrName>
                                        </p:attrNameLst>
                                      </p:cBhvr>
                                      <p:to>
                                        <p:strVal val="visible"/>
                                      </p:to>
                                    </p:set>
                                    <p:animEffect transition="in" filter="blinds(horizontal)">
                                      <p:cBhvr>
                                        <p:cTn id="79" dur="500"/>
                                        <p:tgtEl>
                                          <p:spTgt spid="56"/>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57"/>
                                        </p:tgtEl>
                                        <p:attrNameLst>
                                          <p:attrName>style.visibility</p:attrName>
                                        </p:attrNameLst>
                                      </p:cBhvr>
                                      <p:to>
                                        <p:strVal val="visible"/>
                                      </p:to>
                                    </p:set>
                                    <p:animEffect transition="in" filter="blinds(horizontal)">
                                      <p:cBhvr>
                                        <p:cTn id="84" dur="500"/>
                                        <p:tgtEl>
                                          <p:spTgt spid="57"/>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54"/>
                                        </p:tgtEl>
                                        <p:attrNameLst>
                                          <p:attrName>style.visibility</p:attrName>
                                        </p:attrNameLst>
                                      </p:cBhvr>
                                      <p:to>
                                        <p:strVal val="visible"/>
                                      </p:to>
                                    </p:set>
                                    <p:animEffect transition="in" filter="blinds(horizontal)">
                                      <p:cBhvr>
                                        <p:cTn id="89" dur="500"/>
                                        <p:tgtEl>
                                          <p:spTgt spid="54"/>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50"/>
                                        </p:tgtEl>
                                        <p:attrNameLst>
                                          <p:attrName>style.visibility</p:attrName>
                                        </p:attrNameLst>
                                      </p:cBhvr>
                                      <p:to>
                                        <p:strVal val="visible"/>
                                      </p:to>
                                    </p:set>
                                    <p:animEffect transition="in" filter="blinds(horizontal)">
                                      <p:cBhvr>
                                        <p:cTn id="94" dur="500"/>
                                        <p:tgtEl>
                                          <p:spTgt spid="50"/>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53"/>
                                        </p:tgtEl>
                                        <p:attrNameLst>
                                          <p:attrName>style.visibility</p:attrName>
                                        </p:attrNameLst>
                                      </p:cBhvr>
                                      <p:to>
                                        <p:strVal val="visible"/>
                                      </p:to>
                                    </p:set>
                                    <p:animEffect transition="in" filter="blinds(horizontal)">
                                      <p:cBhvr>
                                        <p:cTn id="99" dur="500"/>
                                        <p:tgtEl>
                                          <p:spTgt spid="53"/>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58"/>
                                        </p:tgtEl>
                                        <p:attrNameLst>
                                          <p:attrName>style.visibility</p:attrName>
                                        </p:attrNameLst>
                                      </p:cBhvr>
                                      <p:to>
                                        <p:strVal val="visible"/>
                                      </p:to>
                                    </p:set>
                                    <p:animEffect transition="in" filter="blinds(horizontal)">
                                      <p:cBhvr>
                                        <p:cTn id="104" dur="500"/>
                                        <p:tgtEl>
                                          <p:spTgt spid="58"/>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51"/>
                                        </p:tgtEl>
                                        <p:attrNameLst>
                                          <p:attrName>style.visibility</p:attrName>
                                        </p:attrNameLst>
                                      </p:cBhvr>
                                      <p:to>
                                        <p:strVal val="visible"/>
                                      </p:to>
                                    </p:set>
                                    <p:animEffect transition="in" filter="blinds(horizontal)">
                                      <p:cBhvr>
                                        <p:cTn id="109" dur="500"/>
                                        <p:tgtEl>
                                          <p:spTgt spid="51"/>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55"/>
                                        </p:tgtEl>
                                        <p:attrNameLst>
                                          <p:attrName>style.visibility</p:attrName>
                                        </p:attrNameLst>
                                      </p:cBhvr>
                                      <p:to>
                                        <p:strVal val="visible"/>
                                      </p:to>
                                    </p:set>
                                    <p:animEffect transition="in" filter="blinds(horizontal)">
                                      <p:cBhvr>
                                        <p:cTn id="114" dur="500"/>
                                        <p:tgtEl>
                                          <p:spTgt spid="55"/>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59"/>
                                        </p:tgtEl>
                                        <p:attrNameLst>
                                          <p:attrName>style.visibility</p:attrName>
                                        </p:attrNameLst>
                                      </p:cBhvr>
                                      <p:to>
                                        <p:strVal val="visible"/>
                                      </p:to>
                                    </p:set>
                                    <p:animEffect transition="in" filter="blinds(horizontal)">
                                      <p:cBhvr>
                                        <p:cTn id="119" dur="500"/>
                                        <p:tgtEl>
                                          <p:spTgt spid="59"/>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52"/>
                                        </p:tgtEl>
                                        <p:attrNameLst>
                                          <p:attrName>style.visibility</p:attrName>
                                        </p:attrNameLst>
                                      </p:cBhvr>
                                      <p:to>
                                        <p:strVal val="visible"/>
                                      </p:to>
                                    </p:set>
                                    <p:animEffect transition="in" filter="blinds(horizontal)">
                                      <p:cBhvr>
                                        <p:cTn id="124" dur="500"/>
                                        <p:tgtEl>
                                          <p:spTgt spid="52"/>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63"/>
                                        </p:tgtEl>
                                        <p:attrNameLst>
                                          <p:attrName>style.visibility</p:attrName>
                                        </p:attrNameLst>
                                      </p:cBhvr>
                                      <p:to>
                                        <p:strVal val="visible"/>
                                      </p:to>
                                    </p:set>
                                    <p:animEffect transition="in" filter="blinds(horizontal)">
                                      <p:cBhvr>
                                        <p:cTn id="129"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animBg="1"/>
      <p:bldP spid="24" grpId="0"/>
      <p:bldP spid="27" grpId="0"/>
      <p:bldP spid="38" grpId="0"/>
      <p:bldP spid="46" grpId="0"/>
      <p:bldP spid="34" grpId="0"/>
      <p:bldP spid="36" grpId="0"/>
      <p:bldP spid="37" grpId="0" animBg="1"/>
      <p:bldP spid="47" grpId="0"/>
      <p:bldP spid="48" grpId="0"/>
      <p:bldP spid="18" grpId="0"/>
      <p:bldP spid="49" grpId="0"/>
      <p:bldP spid="50" grpId="0"/>
      <p:bldP spid="51" grpId="0"/>
      <p:bldP spid="52" grpId="0"/>
      <p:bldP spid="53" grpId="0" animBg="1"/>
      <p:bldP spid="54" grpId="0"/>
      <p:bldP spid="55" grpId="0" animBg="1"/>
      <p:bldP spid="56" grpId="0"/>
      <p:bldP spid="57" grpId="0" animBg="1"/>
      <p:bldP spid="58" grpId="0"/>
      <p:bldP spid="59" grpId="0"/>
      <p:bldP spid="60" grpId="0"/>
      <p:bldP spid="61" grpId="0" animBg="1"/>
      <p:bldP spid="62" grpId="0"/>
      <p:bldP spid="6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4" name="TextBox 33"/>
              <p:cNvSpPr txBox="1"/>
              <p:nvPr/>
            </p:nvSpPr>
            <p:spPr>
              <a:xfrm>
                <a:off x="5539740" y="3093720"/>
                <a:ext cx="659668" cy="3125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23.</m:t>
                      </m:r>
                      <m:sSup>
                        <m:sSupPr>
                          <m:ctrlPr>
                            <a:rPr lang="en-US" sz="1400" b="0" i="1" dirty="0" smtClean="0">
                              <a:latin typeface="Cambria Math" panose="02040503050406030204" pitchFamily="18" charset="0"/>
                              <a:ea typeface="Cambria Math" panose="02040503050406030204" pitchFamily="18" charset="0"/>
                            </a:rPr>
                          </m:ctrlPr>
                        </m:sSupPr>
                        <m:e>
                          <m:r>
                            <a:rPr lang="en-US" sz="1400" b="0" i="1" dirty="0" smtClean="0">
                              <a:latin typeface="Cambria Math" panose="02040503050406030204" pitchFamily="18" charset="0"/>
                              <a:ea typeface="Cambria Math" panose="02040503050406030204" pitchFamily="18" charset="0"/>
                            </a:rPr>
                            <m:t>4</m:t>
                          </m:r>
                        </m:e>
                        <m:sup>
                          <m:r>
                            <a:rPr lang="en-US" sz="1400" b="0" i="1" dirty="0" smtClean="0">
                              <a:latin typeface="Cambria Math" panose="02040503050406030204" pitchFamily="18" charset="0"/>
                              <a:ea typeface="Cambria Math" panose="02040503050406030204" pitchFamily="18" charset="0"/>
                            </a:rPr>
                            <m:t>°</m:t>
                          </m:r>
                        </m:sup>
                      </m:sSup>
                    </m:oMath>
                  </m:oMathPara>
                </a14:m>
                <a:endParaRPr lang="en-GB" sz="1400" dirty="0">
                  <a:latin typeface="Comic Sans MS" panose="030F0702030302020204" pitchFamily="66" charset="0"/>
                </a:endParaRPr>
              </a:p>
            </p:txBody>
          </p:sp>
        </mc:Choice>
        <mc:Fallback xmlns="">
          <p:sp>
            <p:nvSpPr>
              <p:cNvPr id="34" name="TextBox 33"/>
              <p:cNvSpPr txBox="1">
                <a:spLocks noRot="1" noChangeAspect="1" noMove="1" noResize="1" noEditPoints="1" noAdjustHandles="1" noChangeArrowheads="1" noChangeShapeType="1" noTextEdit="1"/>
              </p:cNvSpPr>
              <p:nvPr/>
            </p:nvSpPr>
            <p:spPr>
              <a:xfrm>
                <a:off x="5539740" y="3093720"/>
                <a:ext cx="659668" cy="312586"/>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3990975" y="1362075"/>
                <a:ext cx="1038225"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rgbClr val="FF0000"/>
                          </a:solidFill>
                          <a:latin typeface="Cambria Math" panose="02040503050406030204" pitchFamily="18" charset="0"/>
                          <a:ea typeface="Cambria Math" panose="02040503050406030204" pitchFamily="18" charset="0"/>
                        </a:rPr>
                        <m:t>𝛽</m:t>
                      </m:r>
                      <m:r>
                        <a:rPr lang="en-US" sz="1600" b="0" i="1" smtClean="0">
                          <a:solidFill>
                            <a:srgbClr val="FF0000"/>
                          </a:solidFill>
                          <a:latin typeface="Cambria Math" panose="02040503050406030204" pitchFamily="18" charset="0"/>
                          <a:ea typeface="Cambria Math" panose="02040503050406030204" pitchFamily="18" charset="0"/>
                        </a:rPr>
                        <m:t>=</m:t>
                      </m:r>
                      <m:sSup>
                        <m:sSupPr>
                          <m:ctrlPr>
                            <a:rPr lang="en-US" sz="1600" b="0" i="1" smtClean="0">
                              <a:solidFill>
                                <a:srgbClr val="FF0000"/>
                              </a:solidFill>
                              <a:latin typeface="Cambria Math" panose="02040503050406030204" pitchFamily="18" charset="0"/>
                              <a:ea typeface="Cambria Math" panose="02040503050406030204" pitchFamily="18" charset="0"/>
                            </a:rPr>
                          </m:ctrlPr>
                        </m:sSupPr>
                        <m:e>
                          <m:r>
                            <a:rPr lang="en-US" sz="1600" b="0" i="1" smtClean="0">
                              <a:solidFill>
                                <a:srgbClr val="FF0000"/>
                              </a:solidFill>
                              <a:latin typeface="Cambria Math" panose="02040503050406030204" pitchFamily="18" charset="0"/>
                              <a:ea typeface="Cambria Math" panose="02040503050406030204" pitchFamily="18" charset="0"/>
                            </a:rPr>
                            <m:t>60</m:t>
                          </m:r>
                        </m:e>
                        <m:sup>
                          <m:r>
                            <a:rPr lang="en-US" sz="1600" b="0" i="1" smtClean="0">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endParaRPr>
              </a:p>
            </p:txBody>
          </p:sp>
        </mc:Choice>
        <mc:Fallback xmlns="">
          <p:sp>
            <p:nvSpPr>
              <p:cNvPr id="63" name="TextBox 62"/>
              <p:cNvSpPr txBox="1">
                <a:spLocks noRot="1" noChangeAspect="1" noMove="1" noResize="1" noEditPoints="1" noAdjustHandles="1" noChangeArrowheads="1" noChangeShapeType="1" noTextEdit="1"/>
              </p:cNvSpPr>
              <p:nvPr/>
            </p:nvSpPr>
            <p:spPr>
              <a:xfrm>
                <a:off x="3990975" y="1362075"/>
                <a:ext cx="1038225" cy="251800"/>
              </a:xfrm>
              <a:prstGeom prst="rect">
                <a:avLst/>
              </a:prstGeom>
              <a:blipFill>
                <a:blip r:embed="rId3"/>
                <a:stretch>
                  <a:fillRect b="-30952"/>
                </a:stretch>
              </a:blipFill>
            </p:spPr>
            <p:txBody>
              <a:bodyPr/>
              <a:lstStyle/>
              <a:p>
                <a:r>
                  <a:rPr lang="en-GB">
                    <a:noFill/>
                  </a:rPr>
                  <a:t> </a:t>
                </a:r>
              </a:p>
            </p:txBody>
          </p:sp>
        </mc:Fallback>
      </mc:AlternateContent>
      <p:cxnSp>
        <p:nvCxnSpPr>
          <p:cNvPr id="30" name="Straight Arrow Connector 29"/>
          <p:cNvCxnSpPr/>
          <p:nvPr/>
        </p:nvCxnSpPr>
        <p:spPr>
          <a:xfrm flipV="1">
            <a:off x="5217319" y="2705101"/>
            <a:ext cx="1383506" cy="66198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91588" y="1576251"/>
                <a:ext cx="3683725" cy="3844066"/>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vertical walls meet at right angles. A smooth sphere slides across a smooth, horizontal floor, bouncing off each wall in turn. Just before the first impact the sphere is moving with speed 4ms</a:t>
                </a:r>
                <a:r>
                  <a:rPr lang="en-US" sz="1400" baseline="30000" dirty="0">
                    <a:latin typeface="Comic Sans MS" panose="030F0702030302020204" pitchFamily="66" charset="0"/>
                  </a:rPr>
                  <a:t>-1</a:t>
                </a:r>
                <a:r>
                  <a:rPr lang="en-US" sz="1400" dirty="0">
                    <a:latin typeface="Comic Sans MS" panose="030F0702030302020204" pitchFamily="66" charset="0"/>
                  </a:rPr>
                  <a:t> at an angle of 30˚ to the wall. The coefficient of restitution between the sphere and both walls is </a:t>
                </a:r>
                <a14:m>
                  <m:oMath xmlns:m="http://schemas.openxmlformats.org/officeDocument/2006/math">
                    <m:f>
                      <m:fPr>
                        <m:ctrlPr>
                          <a:rPr lang="en-US" sz="1400" i="1" smtClean="0">
                            <a:latin typeface="Cambria Math" panose="02040503050406030204" pitchFamily="18" charset="0"/>
                          </a:rPr>
                        </m:ctrlPr>
                      </m:fPr>
                      <m:num>
                        <m:r>
                          <a:rPr lang="en-US" sz="1400" b="0" i="1" smtClean="0">
                            <a:latin typeface="Cambria Math" panose="02040503050406030204" pitchFamily="18" charset="0"/>
                          </a:rPr>
                          <m:t>3</m:t>
                        </m:r>
                      </m:num>
                      <m:den>
                        <m:r>
                          <a:rPr lang="en-US" sz="1400" b="0" i="1" smtClean="0">
                            <a:latin typeface="Cambria Math" panose="02040503050406030204" pitchFamily="18" charset="0"/>
                          </a:rPr>
                          <m:t>4</m:t>
                        </m:r>
                      </m:den>
                    </m:f>
                  </m:oMath>
                </a14:m>
                <a:r>
                  <a:rPr lang="en-US" sz="1400" dirty="0">
                    <a:latin typeface="Comic Sans MS" panose="030F0702030302020204" pitchFamily="66" charset="0"/>
                  </a:rPr>
                  <a:t>. Find:</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The direction of motion and speed of the sphere after the first collision</a:t>
                </a:r>
              </a:p>
              <a:p>
                <a:pPr marL="342900" indent="-342900" algn="ctr">
                  <a:buAutoNum type="alphaLcParenR"/>
                </a:pPr>
                <a:r>
                  <a:rPr lang="en-US" sz="1400" dirty="0">
                    <a:latin typeface="Comic Sans MS" panose="030F0702030302020204" pitchFamily="66" charset="0"/>
                  </a:rPr>
                  <a:t>The direction of motion and speed of the sphere after the second collision</a:t>
                </a:r>
              </a:p>
            </p:txBody>
          </p:sp>
        </mc:Choice>
        <mc:Fallback xmlns="">
          <p:sp>
            <p:nvSpPr>
              <p:cNvPr id="4" name="TextBox 3"/>
              <p:cNvSpPr txBox="1">
                <a:spLocks noRot="1" noChangeAspect="1" noMove="1" noResize="1" noEditPoints="1" noAdjustHandles="1" noChangeArrowheads="1" noChangeShapeType="1" noTextEdit="1"/>
              </p:cNvSpPr>
              <p:nvPr/>
            </p:nvSpPr>
            <p:spPr>
              <a:xfrm>
                <a:off x="191588" y="1576251"/>
                <a:ext cx="3683725" cy="3844066"/>
              </a:xfrm>
              <a:prstGeom prst="rect">
                <a:avLst/>
              </a:prstGeom>
              <a:blipFill>
                <a:blip r:embed="rId4"/>
                <a:stretch>
                  <a:fillRect t="-317" r="-1983" b="-6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76200" y="76200"/>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panose="02040503050406030204" pitchFamily="18" charset="0"/>
                        </a:rPr>
                        <m:t>𝑣𝑐𝑜𝑠</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i="1">
                          <a:latin typeface="Cambria Math" panose="02040503050406030204" pitchFamily="18" charset="0"/>
                        </a:rPr>
                        <m:t>𝑢</m:t>
                      </m:r>
                      <m:r>
                        <a:rPr lang="en-US" b="0" i="1" smtClean="0">
                          <a:latin typeface="Cambria Math" panose="02040503050406030204" pitchFamily="18" charset="0"/>
                        </a:rPr>
                        <m:t>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76200" y="76200"/>
                <a:ext cx="1576907" cy="276999"/>
              </a:xfrm>
              <a:prstGeom prst="rect">
                <a:avLst/>
              </a:prstGeom>
              <a:blipFill>
                <a:blip r:embed="rId5"/>
                <a:stretch>
                  <a:fillRect l="-4651" t="-4444" r="-1550"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133600" y="76200"/>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𝑣𝑠𝑖𝑛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𝑒𝑢𝑠𝑖𝑛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2133600" y="76200"/>
                <a:ext cx="1645835" cy="276999"/>
              </a:xfrm>
              <a:prstGeom prst="rect">
                <a:avLst/>
              </a:prstGeom>
              <a:blipFill>
                <a:blip r:embed="rId6"/>
                <a:stretch>
                  <a:fillRect l="-2963" t="-4444" r="-2963"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191000" y="76200"/>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𝑡𝑎𝑛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𝑒𝑡𝑎𝑛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4191000" y="76200"/>
                <a:ext cx="1540896" cy="276999"/>
              </a:xfrm>
              <a:prstGeom prst="rect">
                <a:avLst/>
              </a:prstGeom>
              <a:blipFill>
                <a:blip r:embed="rId7"/>
                <a:stretch>
                  <a:fillRect l="-397" t="-4444" r="-397"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7803472" y="84338"/>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𝑐𝑜𝑠</m:t>
                      </m:r>
                      <m:r>
                        <a:rPr lang="en-US" sz="1600" b="0" i="1" smtClean="0">
                          <a:latin typeface="Cambria Math" panose="02040503050406030204" pitchFamily="18" charset="0"/>
                          <a:ea typeface="Cambria Math" panose="02040503050406030204" pitchFamily="18" charset="0"/>
                        </a:rPr>
                        <m:t>𝜃</m:t>
                      </m:r>
                      <m:r>
                        <a:rPr lang="en-US" sz="1600" b="0" i="1" smtClean="0">
                          <a:latin typeface="Cambria Math" panose="02040503050406030204" pitchFamily="18" charset="0"/>
                          <a:ea typeface="Cambria Math" panose="02040503050406030204" pitchFamily="18" charset="0"/>
                        </a:rPr>
                        <m:t>=</m:t>
                      </m:r>
                      <m:f>
                        <m:fPr>
                          <m:ctrlPr>
                            <a:rPr lang="en-US" sz="1600" b="0" i="1" smtClean="0">
                              <a:latin typeface="Cambria Math" panose="02040503050406030204" pitchFamily="18" charset="0"/>
                              <a:ea typeface="Cambria Math" panose="02040503050406030204" pitchFamily="18" charset="0"/>
                            </a:rPr>
                          </m:ctrlPr>
                        </m:fPr>
                        <m:num>
                          <m:r>
                            <a:rPr lang="en-US" sz="1600" b="1" i="1" smtClean="0">
                              <a:latin typeface="Cambria Math" panose="02040503050406030204" pitchFamily="18" charset="0"/>
                              <a:ea typeface="Cambria Math" panose="02040503050406030204" pitchFamily="18" charset="0"/>
                            </a:rPr>
                            <m:t>𝒖</m:t>
                          </m:r>
                          <m:r>
                            <a:rPr lang="en-US" sz="1600" b="0" i="1" smtClean="0">
                              <a:latin typeface="Cambria Math" panose="02040503050406030204" pitchFamily="18" charset="0"/>
                              <a:ea typeface="Cambria Math" panose="02040503050406030204" pitchFamily="18" charset="0"/>
                            </a:rPr>
                            <m:t>.</m:t>
                          </m:r>
                          <m:r>
                            <a:rPr lang="en-US" sz="1600" b="1" i="1" smtClean="0">
                              <a:latin typeface="Cambria Math" panose="02040503050406030204" pitchFamily="18" charset="0"/>
                              <a:ea typeface="Cambria Math" panose="02040503050406030204" pitchFamily="18" charset="0"/>
                            </a:rPr>
                            <m:t>𝒗</m:t>
                          </m:r>
                        </m:num>
                        <m:den>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𝒖</m:t>
                              </m:r>
                            </m:e>
                          </m:d>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7803472" y="84338"/>
                <a:ext cx="1250279" cy="458267"/>
              </a:xfrm>
              <a:prstGeom prst="rect">
                <a:avLst/>
              </a:prstGeom>
              <a:blipFill>
                <a:blip r:embed="rId8"/>
                <a:stretch>
                  <a:fillRect l="-1463" b="-2667"/>
                </a:stretch>
              </a:blipFill>
            </p:spPr>
            <p:txBody>
              <a:bodyPr/>
              <a:lstStyle/>
              <a:p>
                <a:r>
                  <a:rPr lang="en-GB">
                    <a:noFill/>
                  </a:rPr>
                  <a:t> </a:t>
                </a:r>
              </a:p>
            </p:txBody>
          </p:sp>
        </mc:Fallback>
      </mc:AlternateContent>
      <p:sp>
        <p:nvSpPr>
          <p:cNvPr id="23" name="Arc 22"/>
          <p:cNvSpPr/>
          <p:nvPr/>
        </p:nvSpPr>
        <p:spPr>
          <a:xfrm rot="7133948">
            <a:off x="4699006" y="2931164"/>
            <a:ext cx="914400" cy="914400"/>
          </a:xfrm>
          <a:prstGeom prst="arc">
            <a:avLst>
              <a:gd name="adj1" fmla="val 13026810"/>
              <a:gd name="adj2" fmla="val 1439584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nvGrpSpPr>
          <p:cNvPr id="26" name="Group 25"/>
          <p:cNvGrpSpPr/>
          <p:nvPr/>
        </p:nvGrpSpPr>
        <p:grpSpPr>
          <a:xfrm>
            <a:off x="4496616" y="1160782"/>
            <a:ext cx="2209800" cy="2326004"/>
            <a:chOff x="4635953" y="1443448"/>
            <a:chExt cx="2209800" cy="2326004"/>
          </a:xfrm>
        </p:grpSpPr>
        <p:sp>
          <p:nvSpPr>
            <p:cNvPr id="9" name="Rectangle 8"/>
            <p:cNvSpPr/>
            <p:nvPr/>
          </p:nvSpPr>
          <p:spPr>
            <a:xfrm rot="5400000">
              <a:off x="5680573" y="249065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4635953" y="365406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p:cNvSpPr>
              <a:spLocks noChangeAspect="1"/>
            </p:cNvSpPr>
            <p:nvPr/>
          </p:nvSpPr>
          <p:spPr>
            <a:xfrm>
              <a:off x="6592252" y="3515858"/>
              <a:ext cx="139337" cy="139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cxnSp>
        <p:nvCxnSpPr>
          <p:cNvPr id="32" name="Straight Arrow Connector 31"/>
          <p:cNvCxnSpPr/>
          <p:nvPr/>
        </p:nvCxnSpPr>
        <p:spPr>
          <a:xfrm flipH="1" flipV="1">
            <a:off x="6162675" y="1438275"/>
            <a:ext cx="418557" cy="128070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6" name="TextBox 35"/>
              <p:cNvSpPr txBox="1"/>
              <p:nvPr/>
            </p:nvSpPr>
            <p:spPr>
              <a:xfrm>
                <a:off x="5277396" y="2670267"/>
                <a:ext cx="103560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3.77 </m:t>
                      </m:r>
                      <m:r>
                        <a:rPr lang="en-US" sz="1400" b="0" i="1" dirty="0" smtClean="0">
                          <a:latin typeface="Cambria Math" panose="02040503050406030204" pitchFamily="18" charset="0"/>
                          <a:ea typeface="Cambria Math" panose="02040503050406030204" pitchFamily="18" charset="0"/>
                        </a:rPr>
                        <m:t>𝑚</m:t>
                      </m:r>
                      <m:sSup>
                        <m:sSupPr>
                          <m:ctrlPr>
                            <a:rPr lang="en-US" sz="1400" b="0" i="1" dirty="0" smtClean="0">
                              <a:latin typeface="Cambria Math" panose="02040503050406030204" pitchFamily="18" charset="0"/>
                              <a:ea typeface="Cambria Math" panose="02040503050406030204" pitchFamily="18" charset="0"/>
                            </a:rPr>
                          </m:ctrlPr>
                        </m:sSupPr>
                        <m:e>
                          <m:r>
                            <a:rPr lang="en-US" sz="1400" b="0" i="1" dirty="0" smtClean="0">
                              <a:latin typeface="Cambria Math" panose="02040503050406030204" pitchFamily="18" charset="0"/>
                              <a:ea typeface="Cambria Math" panose="02040503050406030204" pitchFamily="18" charset="0"/>
                            </a:rPr>
                            <m:t>𝑠</m:t>
                          </m:r>
                        </m:e>
                        <m:sup>
                          <m:r>
                            <a:rPr lang="en-US" sz="1400" b="0" i="1" dirty="0" smtClean="0">
                              <a:latin typeface="Cambria Math" panose="02040503050406030204" pitchFamily="18" charset="0"/>
                              <a:ea typeface="Cambria Math" panose="02040503050406030204" pitchFamily="18" charset="0"/>
                            </a:rPr>
                            <m:t>−1</m:t>
                          </m:r>
                        </m:sup>
                      </m:sSup>
                    </m:oMath>
                  </m:oMathPara>
                </a14:m>
                <a:endParaRPr lang="en-GB" sz="1400" dirty="0">
                  <a:latin typeface="Comic Sans MS" panose="030F0702030302020204" pitchFamily="66" charset="0"/>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5277396" y="2670267"/>
                <a:ext cx="1035605" cy="307777"/>
              </a:xfrm>
              <a:prstGeom prst="rect">
                <a:avLst/>
              </a:prstGeom>
              <a:blipFill>
                <a:blip r:embed="rId9"/>
                <a:stretch>
                  <a:fillRect/>
                </a:stretch>
              </a:blipFill>
            </p:spPr>
            <p:txBody>
              <a:bodyPr/>
              <a:lstStyle/>
              <a:p>
                <a:r>
                  <a:rPr lang="en-GB">
                    <a:noFill/>
                  </a:rPr>
                  <a:t> </a:t>
                </a:r>
              </a:p>
            </p:txBody>
          </p:sp>
        </mc:Fallback>
      </mc:AlternateContent>
      <p:sp>
        <p:nvSpPr>
          <p:cNvPr id="37" name="Arc 36"/>
          <p:cNvSpPr/>
          <p:nvPr/>
        </p:nvSpPr>
        <p:spPr>
          <a:xfrm rot="7133948">
            <a:off x="6165312" y="2235023"/>
            <a:ext cx="914400" cy="914400"/>
          </a:xfrm>
          <a:prstGeom prst="arc">
            <a:avLst>
              <a:gd name="adj1" fmla="val 7594753"/>
              <a:gd name="adj2" fmla="val 882611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7" name="TextBox 46"/>
              <p:cNvSpPr txBox="1"/>
              <p:nvPr/>
            </p:nvSpPr>
            <p:spPr>
              <a:xfrm>
                <a:off x="6334125" y="1931670"/>
                <a:ext cx="35041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𝛽</m:t>
                      </m:r>
                    </m:oMath>
                  </m:oMathPara>
                </a14:m>
                <a:endParaRPr lang="en-GB" sz="1400" dirty="0">
                  <a:latin typeface="Comic Sans MS" panose="030F0702030302020204" pitchFamily="66" charset="0"/>
                </a:endParaRPr>
              </a:p>
            </p:txBody>
          </p:sp>
        </mc:Choice>
        <mc:Fallback xmlns="">
          <p:sp>
            <p:nvSpPr>
              <p:cNvPr id="47" name="TextBox 46"/>
              <p:cNvSpPr txBox="1">
                <a:spLocks noRot="1" noChangeAspect="1" noMove="1" noResize="1" noEditPoints="1" noAdjustHandles="1" noChangeArrowheads="1" noChangeShapeType="1" noTextEdit="1"/>
              </p:cNvSpPr>
              <p:nvPr/>
            </p:nvSpPr>
            <p:spPr>
              <a:xfrm>
                <a:off x="6334125" y="1931670"/>
                <a:ext cx="350417" cy="307777"/>
              </a:xfrm>
              <a:prstGeom prst="rect">
                <a:avLst/>
              </a:prstGeom>
              <a:blipFill>
                <a:blip r:embed="rId10"/>
                <a:stretch>
                  <a:fillRect b="-1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6079945" y="1937386"/>
                <a:ext cx="34060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𝑣</m:t>
                      </m:r>
                    </m:oMath>
                  </m:oMathPara>
                </a14:m>
                <a:endParaRPr lang="en-GB" sz="1400" dirty="0">
                  <a:latin typeface="Comic Sans MS" panose="030F0702030302020204" pitchFamily="66" charset="0"/>
                </a:endParaRPr>
              </a:p>
            </p:txBody>
          </p:sp>
        </mc:Choice>
        <mc:Fallback xmlns="">
          <p:sp>
            <p:nvSpPr>
              <p:cNvPr id="48" name="TextBox 47"/>
              <p:cNvSpPr txBox="1">
                <a:spLocks noRot="1" noChangeAspect="1" noMove="1" noResize="1" noEditPoints="1" noAdjustHandles="1" noChangeArrowheads="1" noChangeShapeType="1" noTextEdit="1"/>
              </p:cNvSpPr>
              <p:nvPr/>
            </p:nvSpPr>
            <p:spPr>
              <a:xfrm>
                <a:off x="6079945" y="1937386"/>
                <a:ext cx="340606" cy="307777"/>
              </a:xfrm>
              <a:prstGeom prst="rect">
                <a:avLst/>
              </a:prstGeom>
              <a:blipFill>
                <a:blip r:embed="rId11"/>
                <a:stretch>
                  <a:fillRect/>
                </a:stretch>
              </a:blipFill>
            </p:spPr>
            <p:txBody>
              <a:bodyPr/>
              <a:lstStyle/>
              <a:p>
                <a:r>
                  <a:rPr lang="en-GB">
                    <a:noFill/>
                  </a:rPr>
                  <a:t> </a:t>
                </a:r>
              </a:p>
            </p:txBody>
          </p:sp>
        </mc:Fallback>
      </mc:AlternateContent>
      <p:sp>
        <p:nvSpPr>
          <p:cNvPr id="18" name="TextBox 17"/>
          <p:cNvSpPr txBox="1"/>
          <p:nvPr/>
        </p:nvSpPr>
        <p:spPr>
          <a:xfrm>
            <a:off x="495301" y="5457825"/>
            <a:ext cx="3238499" cy="830997"/>
          </a:xfrm>
          <a:prstGeom prst="rect">
            <a:avLst/>
          </a:prstGeom>
          <a:noFill/>
        </p:spPr>
        <p:txBody>
          <a:bodyPr wrap="square" rtlCol="0">
            <a:spAutoFit/>
          </a:bodyPr>
          <a:lstStyle/>
          <a:p>
            <a:pPr algn="ctr"/>
            <a:r>
              <a:rPr lang="en-US" sz="1600" dirty="0">
                <a:solidFill>
                  <a:srgbClr val="FF0000"/>
                </a:solidFill>
                <a:latin typeface="Comic Sans MS" panose="030F0702030302020204" pitchFamily="66" charset="0"/>
              </a:rPr>
              <a:t>For the second part, you should draw a separate diagram which includes the new information</a:t>
            </a:r>
            <a:endParaRPr lang="en-GB" sz="1600" dirty="0">
              <a:solidFill>
                <a:srgbClr val="FF0000"/>
              </a:solidFill>
              <a:latin typeface="Comic Sans MS" panose="030F0702030302020204" pitchFamily="66" charset="0"/>
            </a:endParaRPr>
          </a:p>
        </p:txBody>
      </p:sp>
      <p:sp>
        <p:nvSpPr>
          <p:cNvPr id="61" name="Arc 60"/>
          <p:cNvSpPr/>
          <p:nvPr/>
        </p:nvSpPr>
        <p:spPr>
          <a:xfrm rot="7133948">
            <a:off x="6270086" y="2101673"/>
            <a:ext cx="914400" cy="914400"/>
          </a:xfrm>
          <a:prstGeom prst="arc">
            <a:avLst>
              <a:gd name="adj1" fmla="val 20835931"/>
              <a:gd name="adj2" fmla="val 154721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62" name="TextBox 61"/>
              <p:cNvSpPr txBox="1"/>
              <p:nvPr/>
            </p:nvSpPr>
            <p:spPr>
              <a:xfrm>
                <a:off x="5943600" y="2893695"/>
                <a:ext cx="659668" cy="3125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66.</m:t>
                      </m:r>
                      <m:sSup>
                        <m:sSupPr>
                          <m:ctrlPr>
                            <a:rPr lang="en-US" sz="1400" b="0" i="1" dirty="0" smtClean="0">
                              <a:latin typeface="Cambria Math" panose="02040503050406030204" pitchFamily="18" charset="0"/>
                              <a:ea typeface="Cambria Math" panose="02040503050406030204" pitchFamily="18" charset="0"/>
                            </a:rPr>
                          </m:ctrlPr>
                        </m:sSupPr>
                        <m:e>
                          <m:r>
                            <a:rPr lang="en-US" sz="1400" b="0" i="1" dirty="0" smtClean="0">
                              <a:latin typeface="Cambria Math" panose="02040503050406030204" pitchFamily="18" charset="0"/>
                              <a:ea typeface="Cambria Math" panose="02040503050406030204" pitchFamily="18" charset="0"/>
                            </a:rPr>
                            <m:t>6</m:t>
                          </m:r>
                        </m:e>
                        <m:sup>
                          <m:r>
                            <a:rPr lang="en-US" sz="1400" b="0" i="1" dirty="0" smtClean="0">
                              <a:latin typeface="Cambria Math" panose="02040503050406030204" pitchFamily="18" charset="0"/>
                              <a:ea typeface="Cambria Math" panose="02040503050406030204" pitchFamily="18" charset="0"/>
                            </a:rPr>
                            <m:t>°</m:t>
                          </m:r>
                        </m:sup>
                      </m:sSup>
                    </m:oMath>
                  </m:oMathPara>
                </a14:m>
                <a:endParaRPr lang="en-GB" sz="1400" dirty="0">
                  <a:latin typeface="Comic Sans MS" panose="030F0702030302020204" pitchFamily="66" charset="0"/>
                </a:endParaRPr>
              </a:p>
            </p:txBody>
          </p:sp>
        </mc:Choice>
        <mc:Fallback xmlns="">
          <p:sp>
            <p:nvSpPr>
              <p:cNvPr id="62" name="TextBox 61"/>
              <p:cNvSpPr txBox="1">
                <a:spLocks noRot="1" noChangeAspect="1" noMove="1" noResize="1" noEditPoints="1" noAdjustHandles="1" noChangeArrowheads="1" noChangeShapeType="1" noTextEdit="1"/>
              </p:cNvSpPr>
              <p:nvPr/>
            </p:nvSpPr>
            <p:spPr>
              <a:xfrm>
                <a:off x="5943600" y="2893695"/>
                <a:ext cx="659668" cy="312586"/>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4572000" y="3848100"/>
                <a:ext cx="1400832"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𝑣𝑐𝑜𝑠</m:t>
                      </m:r>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m:t>
                      </m:r>
                      <m:r>
                        <a:rPr lang="en-US" sz="1600" i="1">
                          <a:latin typeface="Cambria Math" panose="02040503050406030204" pitchFamily="18" charset="0"/>
                        </a:rPr>
                        <m:t>𝑢</m:t>
                      </m:r>
                      <m:r>
                        <a:rPr lang="en-US" sz="1600" b="0" i="1" smtClean="0">
                          <a:latin typeface="Cambria Math" panose="02040503050406030204" pitchFamily="18" charset="0"/>
                        </a:rPr>
                        <m:t>𝑐𝑜𝑠</m:t>
                      </m:r>
                      <m:r>
                        <a:rPr lang="en-US" sz="1600" i="1">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45" name="TextBox 44"/>
              <p:cNvSpPr txBox="1">
                <a:spLocks noRot="1" noChangeAspect="1" noMove="1" noResize="1" noEditPoints="1" noAdjustHandles="1" noChangeArrowheads="1" noChangeShapeType="1" noTextEdit="1"/>
              </p:cNvSpPr>
              <p:nvPr/>
            </p:nvSpPr>
            <p:spPr>
              <a:xfrm>
                <a:off x="4572000" y="3848100"/>
                <a:ext cx="1400832" cy="246221"/>
              </a:xfrm>
              <a:prstGeom prst="rect">
                <a:avLst/>
              </a:prstGeom>
              <a:blipFill>
                <a:blip r:embed="rId13"/>
                <a:stretch>
                  <a:fillRect l="-4348" r="-435" b="-3170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4" name="TextBox 63"/>
              <p:cNvSpPr txBox="1"/>
              <p:nvPr/>
            </p:nvSpPr>
            <p:spPr>
              <a:xfrm>
                <a:off x="4295775" y="4343400"/>
                <a:ext cx="2190921"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𝑣𝑐𝑜𝑠</m:t>
                      </m:r>
                      <m:r>
                        <a:rPr lang="en-US" sz="1600" b="0" i="1" smtClean="0">
                          <a:latin typeface="Cambria Math" panose="02040503050406030204" pitchFamily="18" charset="0"/>
                          <a:ea typeface="Cambria Math" panose="02040503050406030204" pitchFamily="18" charset="0"/>
                        </a:rPr>
                        <m:t>(60)=3.77</m:t>
                      </m:r>
                      <m:r>
                        <a:rPr lang="en-US" sz="1600" b="0" i="1" smtClean="0">
                          <a:latin typeface="Cambria Math" panose="02040503050406030204" pitchFamily="18" charset="0"/>
                        </a:rPr>
                        <m:t>𝑐𝑜𝑠</m:t>
                      </m:r>
                      <m:r>
                        <a:rPr lang="en-US" sz="1600" b="0" i="1" smtClean="0">
                          <a:latin typeface="Cambria Math" panose="02040503050406030204" pitchFamily="18" charset="0"/>
                        </a:rPr>
                        <m:t>66.6</m:t>
                      </m:r>
                    </m:oMath>
                  </m:oMathPara>
                </a14:m>
                <a:endParaRPr lang="en-GB" sz="1600" dirty="0"/>
              </a:p>
            </p:txBody>
          </p:sp>
        </mc:Choice>
        <mc:Fallback xmlns="">
          <p:sp>
            <p:nvSpPr>
              <p:cNvPr id="64" name="TextBox 63"/>
              <p:cNvSpPr txBox="1">
                <a:spLocks noRot="1" noChangeAspect="1" noMove="1" noResize="1" noEditPoints="1" noAdjustHandles="1" noChangeArrowheads="1" noChangeShapeType="1" noTextEdit="1"/>
              </p:cNvSpPr>
              <p:nvPr/>
            </p:nvSpPr>
            <p:spPr>
              <a:xfrm>
                <a:off x="4295775" y="4343400"/>
                <a:ext cx="2190921" cy="246221"/>
              </a:xfrm>
              <a:prstGeom prst="rect">
                <a:avLst/>
              </a:prstGeom>
              <a:blipFill>
                <a:blip r:embed="rId14"/>
                <a:stretch>
                  <a:fillRect l="-836" r="-1671" b="-32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5" name="TextBox 64"/>
              <p:cNvSpPr txBox="1"/>
              <p:nvPr/>
            </p:nvSpPr>
            <p:spPr>
              <a:xfrm>
                <a:off x="4991100" y="4857750"/>
                <a:ext cx="1029897"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𝑣</m:t>
                      </m:r>
                      <m:r>
                        <a:rPr lang="en-US" sz="1600" b="0" i="1" smtClean="0">
                          <a:latin typeface="Cambria Math" panose="02040503050406030204" pitchFamily="18" charset="0"/>
                          <a:ea typeface="Cambria Math" panose="02040503050406030204" pitchFamily="18" charset="0"/>
                        </a:rPr>
                        <m:t>=3</m:t>
                      </m:r>
                      <m:r>
                        <a:rPr lang="en-US" sz="1600" b="0" i="1" smtClean="0">
                          <a:latin typeface="Cambria Math" panose="02040503050406030204" pitchFamily="18" charset="0"/>
                          <a:ea typeface="Cambria Math" panose="02040503050406030204" pitchFamily="18" charset="0"/>
                        </a:rPr>
                        <m:t>𝑚</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𝑠</m:t>
                          </m:r>
                        </m:e>
                        <m:sup>
                          <m:r>
                            <a:rPr lang="en-US" sz="1600" b="0" i="1" smtClean="0">
                              <a:latin typeface="Cambria Math" panose="02040503050406030204" pitchFamily="18" charset="0"/>
                              <a:ea typeface="Cambria Math" panose="02040503050406030204" pitchFamily="18" charset="0"/>
                            </a:rPr>
                            <m:t>−1</m:t>
                          </m:r>
                        </m:sup>
                      </m:sSup>
                    </m:oMath>
                  </m:oMathPara>
                </a14:m>
                <a:endParaRPr lang="en-GB" sz="1600" dirty="0"/>
              </a:p>
            </p:txBody>
          </p:sp>
        </mc:Choice>
        <mc:Fallback xmlns="">
          <p:sp>
            <p:nvSpPr>
              <p:cNvPr id="65" name="TextBox 64"/>
              <p:cNvSpPr txBox="1">
                <a:spLocks noRot="1" noChangeAspect="1" noMove="1" noResize="1" noEditPoints="1" noAdjustHandles="1" noChangeArrowheads="1" noChangeShapeType="1" noTextEdit="1"/>
              </p:cNvSpPr>
              <p:nvPr/>
            </p:nvSpPr>
            <p:spPr>
              <a:xfrm>
                <a:off x="4991100" y="4857750"/>
                <a:ext cx="1029897" cy="246221"/>
              </a:xfrm>
              <a:prstGeom prst="rect">
                <a:avLst/>
              </a:prstGeom>
              <a:blipFill>
                <a:blip r:embed="rId15"/>
                <a:stretch>
                  <a:fillRect l="-2959" r="-1183" b="-5000"/>
                </a:stretch>
              </a:blipFill>
            </p:spPr>
            <p:txBody>
              <a:bodyPr/>
              <a:lstStyle/>
              <a:p>
                <a:r>
                  <a:rPr lang="en-GB">
                    <a:noFill/>
                  </a:rPr>
                  <a:t> </a:t>
                </a:r>
              </a:p>
            </p:txBody>
          </p:sp>
        </mc:Fallback>
      </mc:AlternateContent>
      <p:sp>
        <p:nvSpPr>
          <p:cNvPr id="66" name="Arc 65"/>
          <p:cNvSpPr/>
          <p:nvPr/>
        </p:nvSpPr>
        <p:spPr>
          <a:xfrm>
            <a:off x="6422089" y="3968133"/>
            <a:ext cx="254936" cy="5181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7" name="TextBox 66"/>
          <p:cNvSpPr txBox="1"/>
          <p:nvPr/>
        </p:nvSpPr>
        <p:spPr>
          <a:xfrm>
            <a:off x="6657975" y="3954688"/>
            <a:ext cx="2486025"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values (remember to use </a:t>
            </a:r>
            <a:r>
              <a:rPr lang="en-US" sz="1400" u="sng" dirty="0">
                <a:solidFill>
                  <a:srgbClr val="FF0000"/>
                </a:solidFill>
                <a:latin typeface="Comic Sans MS" panose="030F0702030302020204" pitchFamily="66" charset="0"/>
              </a:rPr>
              <a:t>exact</a:t>
            </a:r>
            <a:r>
              <a:rPr lang="en-US" sz="1400" dirty="0">
                <a:solidFill>
                  <a:srgbClr val="FF0000"/>
                </a:solidFill>
                <a:latin typeface="Comic Sans MS" panose="030F0702030302020204" pitchFamily="66" charset="0"/>
              </a:rPr>
              <a:t> prior answers)</a:t>
            </a:r>
            <a:endParaRPr lang="en-GB" sz="1400" dirty="0">
              <a:solidFill>
                <a:srgbClr val="FF0000"/>
              </a:solidFill>
              <a:latin typeface="Comic Sans MS" panose="030F0702030302020204" pitchFamily="66" charset="0"/>
            </a:endParaRPr>
          </a:p>
        </p:txBody>
      </p:sp>
      <p:sp>
        <p:nvSpPr>
          <p:cNvPr id="68" name="Arc 67"/>
          <p:cNvSpPr/>
          <p:nvPr/>
        </p:nvSpPr>
        <p:spPr>
          <a:xfrm>
            <a:off x="6545914" y="4520583"/>
            <a:ext cx="254936" cy="5181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69" name="TextBox 68"/>
              <p:cNvSpPr txBox="1"/>
              <p:nvPr/>
            </p:nvSpPr>
            <p:spPr>
              <a:xfrm>
                <a:off x="6727715" y="4526188"/>
                <a:ext cx="1006585"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Divide by </a:t>
                </a:r>
                <a14:m>
                  <m:oMath xmlns:m="http://schemas.openxmlformats.org/officeDocument/2006/math">
                    <m:r>
                      <a:rPr lang="en-US" sz="1400" b="0" i="1" smtClean="0">
                        <a:solidFill>
                          <a:srgbClr val="FF0000"/>
                        </a:solidFill>
                        <a:latin typeface="Cambria Math" panose="02040503050406030204" pitchFamily="18" charset="0"/>
                      </a:rPr>
                      <m:t>𝑐𝑜𝑠</m:t>
                    </m:r>
                    <m:r>
                      <a:rPr lang="en-US" sz="1400" b="0" i="1" smtClean="0">
                        <a:solidFill>
                          <a:srgbClr val="FF0000"/>
                        </a:solidFill>
                        <a:latin typeface="Cambria Math" panose="02040503050406030204" pitchFamily="18" charset="0"/>
                      </a:rPr>
                      <m:t>⁡(60)</m:t>
                    </m:r>
                  </m:oMath>
                </a14:m>
                <a:endParaRPr lang="en-GB" sz="1400" i="1" dirty="0">
                  <a:solidFill>
                    <a:srgbClr val="FF0000"/>
                  </a:solidFill>
                  <a:latin typeface="Comic Sans MS" panose="030F0702030302020204" pitchFamily="66" charset="0"/>
                </a:endParaRPr>
              </a:p>
            </p:txBody>
          </p:sp>
        </mc:Choice>
        <mc:Fallback xmlns="">
          <p:sp>
            <p:nvSpPr>
              <p:cNvPr id="69" name="TextBox 68"/>
              <p:cNvSpPr txBox="1">
                <a:spLocks noRot="1" noChangeAspect="1" noMove="1" noResize="1" noEditPoints="1" noAdjustHandles="1" noChangeArrowheads="1" noChangeShapeType="1" noTextEdit="1"/>
              </p:cNvSpPr>
              <p:nvPr/>
            </p:nvSpPr>
            <p:spPr>
              <a:xfrm>
                <a:off x="6727715" y="4526188"/>
                <a:ext cx="1006585" cy="523220"/>
              </a:xfrm>
              <a:prstGeom prst="rect">
                <a:avLst/>
              </a:prstGeom>
              <a:blipFill>
                <a:blip r:embed="rId16"/>
                <a:stretch>
                  <a:fillRect t="-1163" r="-4242" b="-465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0" name="TextBox 69"/>
              <p:cNvSpPr txBox="1"/>
              <p:nvPr/>
            </p:nvSpPr>
            <p:spPr>
              <a:xfrm>
                <a:off x="4162425" y="1743075"/>
                <a:ext cx="1029897"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rgbClr val="FF0000"/>
                          </a:solidFill>
                          <a:latin typeface="Cambria Math" panose="02040503050406030204" pitchFamily="18" charset="0"/>
                          <a:ea typeface="Cambria Math" panose="02040503050406030204" pitchFamily="18" charset="0"/>
                        </a:rPr>
                        <m:t>𝑣</m:t>
                      </m:r>
                      <m:r>
                        <a:rPr lang="en-US" sz="1600" b="0" i="1" smtClean="0">
                          <a:solidFill>
                            <a:srgbClr val="FF0000"/>
                          </a:solidFill>
                          <a:latin typeface="Cambria Math" panose="02040503050406030204" pitchFamily="18" charset="0"/>
                          <a:ea typeface="Cambria Math" panose="02040503050406030204" pitchFamily="18" charset="0"/>
                        </a:rPr>
                        <m:t>=3</m:t>
                      </m:r>
                      <m:r>
                        <a:rPr lang="en-US" sz="1600" b="0" i="1" smtClean="0">
                          <a:solidFill>
                            <a:srgbClr val="FF0000"/>
                          </a:solidFill>
                          <a:latin typeface="Cambria Math" panose="02040503050406030204" pitchFamily="18" charset="0"/>
                          <a:ea typeface="Cambria Math" panose="02040503050406030204" pitchFamily="18" charset="0"/>
                        </a:rPr>
                        <m:t>𝑚</m:t>
                      </m:r>
                      <m:sSup>
                        <m:sSupPr>
                          <m:ctrlPr>
                            <a:rPr lang="en-US" sz="1600" b="0" i="1" smtClean="0">
                              <a:solidFill>
                                <a:srgbClr val="FF0000"/>
                              </a:solidFill>
                              <a:latin typeface="Cambria Math" panose="02040503050406030204" pitchFamily="18" charset="0"/>
                              <a:ea typeface="Cambria Math" panose="02040503050406030204" pitchFamily="18" charset="0"/>
                            </a:rPr>
                          </m:ctrlPr>
                        </m:sSupPr>
                        <m:e>
                          <m:r>
                            <a:rPr lang="en-US" sz="1600" b="0" i="1" smtClean="0">
                              <a:solidFill>
                                <a:srgbClr val="FF0000"/>
                              </a:solidFill>
                              <a:latin typeface="Cambria Math" panose="02040503050406030204" pitchFamily="18" charset="0"/>
                              <a:ea typeface="Cambria Math" panose="02040503050406030204" pitchFamily="18" charset="0"/>
                            </a:rPr>
                            <m:t>𝑠</m:t>
                          </m:r>
                        </m:e>
                        <m:sup>
                          <m:r>
                            <a:rPr lang="en-US" sz="1600" b="0" i="1" smtClean="0">
                              <a:solidFill>
                                <a:srgbClr val="FF0000"/>
                              </a:solidFill>
                              <a:latin typeface="Cambria Math" panose="02040503050406030204" pitchFamily="18" charset="0"/>
                              <a:ea typeface="Cambria Math" panose="02040503050406030204" pitchFamily="18" charset="0"/>
                            </a:rPr>
                            <m:t>−1</m:t>
                          </m:r>
                        </m:sup>
                      </m:sSup>
                    </m:oMath>
                  </m:oMathPara>
                </a14:m>
                <a:endParaRPr lang="en-GB" sz="1600" dirty="0">
                  <a:solidFill>
                    <a:srgbClr val="FF0000"/>
                  </a:solidFill>
                </a:endParaRPr>
              </a:p>
            </p:txBody>
          </p:sp>
        </mc:Choice>
        <mc:Fallback xmlns="">
          <p:sp>
            <p:nvSpPr>
              <p:cNvPr id="70" name="TextBox 69"/>
              <p:cNvSpPr txBox="1">
                <a:spLocks noRot="1" noChangeAspect="1" noMove="1" noResize="1" noEditPoints="1" noAdjustHandles="1" noChangeArrowheads="1" noChangeShapeType="1" noTextEdit="1"/>
              </p:cNvSpPr>
              <p:nvPr/>
            </p:nvSpPr>
            <p:spPr>
              <a:xfrm>
                <a:off x="4162425" y="1743075"/>
                <a:ext cx="1029897" cy="246221"/>
              </a:xfrm>
              <a:prstGeom prst="rect">
                <a:avLst/>
              </a:prstGeom>
              <a:blipFill>
                <a:blip r:embed="rId17"/>
                <a:stretch>
                  <a:fillRect l="-2959" r="-1183" b="-5000"/>
                </a:stretch>
              </a:blipFill>
            </p:spPr>
            <p:txBody>
              <a:bodyPr/>
              <a:lstStyle/>
              <a:p>
                <a:r>
                  <a:rPr lang="en-GB">
                    <a:noFill/>
                  </a:rPr>
                  <a:t> </a:t>
                </a:r>
              </a:p>
            </p:txBody>
          </p:sp>
        </mc:Fallback>
      </mc:AlternateContent>
    </p:spTree>
    <p:extLst>
      <p:ext uri="{BB962C8B-B14F-4D97-AF65-F5344CB8AC3E}">
        <p14:creationId xmlns:p14="http://schemas.microsoft.com/office/powerpoint/2010/main" val="766971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blinds(horizontal)">
                                      <p:cBhvr>
                                        <p:cTn id="7" dur="5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6"/>
                                        </p:tgtEl>
                                        <p:attrNameLst>
                                          <p:attrName>style.visibility</p:attrName>
                                        </p:attrNameLst>
                                      </p:cBhvr>
                                      <p:to>
                                        <p:strVal val="visible"/>
                                      </p:to>
                                    </p:set>
                                    <p:animEffect transition="in" filter="blinds(horizontal)">
                                      <p:cBhvr>
                                        <p:cTn id="12" dur="500"/>
                                        <p:tgtEl>
                                          <p:spTgt spid="6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7"/>
                                        </p:tgtEl>
                                        <p:attrNameLst>
                                          <p:attrName>style.visibility</p:attrName>
                                        </p:attrNameLst>
                                      </p:cBhvr>
                                      <p:to>
                                        <p:strVal val="visible"/>
                                      </p:to>
                                    </p:set>
                                    <p:animEffect transition="in" filter="blinds(horizontal)">
                                      <p:cBhvr>
                                        <p:cTn id="17" dur="500"/>
                                        <p:tgtEl>
                                          <p:spTgt spid="6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4"/>
                                        </p:tgtEl>
                                        <p:attrNameLst>
                                          <p:attrName>style.visibility</p:attrName>
                                        </p:attrNameLst>
                                      </p:cBhvr>
                                      <p:to>
                                        <p:strVal val="visible"/>
                                      </p:to>
                                    </p:set>
                                    <p:animEffect transition="in" filter="blinds(horizontal)">
                                      <p:cBhvr>
                                        <p:cTn id="22" dur="500"/>
                                        <p:tgtEl>
                                          <p:spTgt spid="6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8"/>
                                        </p:tgtEl>
                                        <p:attrNameLst>
                                          <p:attrName>style.visibility</p:attrName>
                                        </p:attrNameLst>
                                      </p:cBhvr>
                                      <p:to>
                                        <p:strVal val="visible"/>
                                      </p:to>
                                    </p:set>
                                    <p:animEffect transition="in" filter="blinds(horizontal)">
                                      <p:cBhvr>
                                        <p:cTn id="27" dur="500"/>
                                        <p:tgtEl>
                                          <p:spTgt spid="6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9"/>
                                        </p:tgtEl>
                                        <p:attrNameLst>
                                          <p:attrName>style.visibility</p:attrName>
                                        </p:attrNameLst>
                                      </p:cBhvr>
                                      <p:to>
                                        <p:strVal val="visible"/>
                                      </p:to>
                                    </p:set>
                                    <p:animEffect transition="in" filter="blinds(horizontal)">
                                      <p:cBhvr>
                                        <p:cTn id="32" dur="500"/>
                                        <p:tgtEl>
                                          <p:spTgt spid="6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5"/>
                                        </p:tgtEl>
                                        <p:attrNameLst>
                                          <p:attrName>style.visibility</p:attrName>
                                        </p:attrNameLst>
                                      </p:cBhvr>
                                      <p:to>
                                        <p:strVal val="visible"/>
                                      </p:to>
                                    </p:set>
                                    <p:animEffect transition="in" filter="blinds(horizontal)">
                                      <p:cBhvr>
                                        <p:cTn id="37" dur="500"/>
                                        <p:tgtEl>
                                          <p:spTgt spid="6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70"/>
                                        </p:tgtEl>
                                        <p:attrNameLst>
                                          <p:attrName>style.visibility</p:attrName>
                                        </p:attrNameLst>
                                      </p:cBhvr>
                                      <p:to>
                                        <p:strVal val="visible"/>
                                      </p:to>
                                    </p:set>
                                    <p:animEffect transition="in" filter="blinds(horizontal)">
                                      <p:cBhvr>
                                        <p:cTn id="42"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64" grpId="0"/>
      <p:bldP spid="65" grpId="0"/>
      <p:bldP spid="66" grpId="0" animBg="1"/>
      <p:bldP spid="67" grpId="0"/>
      <p:bldP spid="68" grpId="0" animBg="1"/>
      <p:bldP spid="69" grpId="0"/>
      <p:bldP spid="7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91588" y="1576251"/>
                <a:ext cx="3683725" cy="5016181"/>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cushions of a snooker table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1</m:t>
                        </m:r>
                      </m:sub>
                    </m:sSub>
                  </m:oMath>
                </a14:m>
                <a:r>
                  <a:rPr lang="en-US" sz="1400" dirty="0">
                    <a:latin typeface="Comic Sans MS" panose="030F0702030302020204" pitchFamily="66" charset="0"/>
                  </a:rPr>
                  <a:t> and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2</m:t>
                        </m:r>
                      </m:sub>
                    </m:sSub>
                  </m:oMath>
                </a14:m>
                <a:r>
                  <a:rPr lang="en-US" sz="1400" dirty="0">
                    <a:latin typeface="Comic Sans MS" panose="030F0702030302020204" pitchFamily="66" charset="0"/>
                  </a:rPr>
                  <a:t> meet at right angles. A snooker ball travels across the table and collides with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1</m:t>
                        </m:r>
                      </m:sub>
                    </m:sSub>
                  </m:oMath>
                </a14:m>
                <a:r>
                  <a:rPr lang="en-US" sz="1400" dirty="0">
                    <a:latin typeface="Comic Sans MS" panose="030F0702030302020204" pitchFamily="66" charset="0"/>
                  </a:rPr>
                  <a:t> and then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2</m:t>
                        </m:r>
                      </m:sub>
                    </m:sSub>
                  </m:oMath>
                </a14:m>
                <a:r>
                  <a:rPr lang="en-US" sz="1400" dirty="0">
                    <a:latin typeface="Comic Sans MS" panose="030F0702030302020204" pitchFamily="66" charset="0"/>
                  </a:rPr>
                  <a:t>. The cushions are modelled as smooth. Just before the first impact, the ball is moving with speed </a:t>
                </a:r>
                <a14:m>
                  <m:oMath xmlns:m="http://schemas.openxmlformats.org/officeDocument/2006/math">
                    <m:r>
                      <a:rPr lang="en-US" sz="1400" b="0" i="1" smtClean="0">
                        <a:latin typeface="Cambria Math" panose="02040503050406030204" pitchFamily="18" charset="0"/>
                      </a:rPr>
                      <m:t>𝑢</m:t>
                    </m:r>
                    <m:r>
                      <a:rPr lang="en-US" sz="1400" b="0" i="1" smtClean="0">
                        <a:latin typeface="Cambria Math" panose="02040503050406030204" pitchFamily="18" charset="0"/>
                      </a:rPr>
                      <m:t> </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𝑚𝑠</m:t>
                        </m:r>
                      </m:e>
                      <m:sup>
                        <m:r>
                          <a:rPr lang="en-US" sz="1400" b="0" i="1" smtClean="0">
                            <a:latin typeface="Cambria Math" panose="02040503050406030204" pitchFamily="18" charset="0"/>
                          </a:rPr>
                          <m:t>−1</m:t>
                        </m:r>
                      </m:sup>
                    </m:sSup>
                  </m:oMath>
                </a14:m>
                <a:r>
                  <a:rPr lang="en-US" sz="1400" dirty="0">
                    <a:latin typeface="Comic Sans MS" panose="030F0702030302020204" pitchFamily="66" charset="0"/>
                  </a:rPr>
                  <a:t> at an angle of </a:t>
                </a:r>
                <a14:m>
                  <m:oMath xmlns:m="http://schemas.openxmlformats.org/officeDocument/2006/math">
                    <m:sSup>
                      <m:sSupPr>
                        <m:ctrlPr>
                          <a:rPr lang="en-US" sz="1400" i="1" smtClean="0">
                            <a:latin typeface="Cambria Math" panose="02040503050406030204" pitchFamily="18" charset="0"/>
                          </a:rPr>
                        </m:ctrlPr>
                      </m:sSupPr>
                      <m:e>
                        <m:r>
                          <a:rPr lang="en-US" sz="1400" b="0" i="1" smtClean="0">
                            <a:latin typeface="Cambria Math" panose="02040503050406030204" pitchFamily="18" charset="0"/>
                          </a:rPr>
                          <m:t>20</m:t>
                        </m:r>
                      </m:e>
                      <m:sup>
                        <m:r>
                          <a:rPr lang="en-US" sz="1400" i="1" smtClean="0">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to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1</m:t>
                        </m:r>
                      </m:sub>
                    </m:sSub>
                  </m:oMath>
                </a14:m>
                <a:r>
                  <a:rPr lang="en-US" sz="1400" dirty="0">
                    <a:latin typeface="Comic Sans MS" panose="030F0702030302020204" pitchFamily="66" charset="0"/>
                  </a:rPr>
                  <a:t>. The coefficients of restitution between the ball and the cushions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1</m:t>
                        </m:r>
                      </m:sub>
                    </m:sSub>
                  </m:oMath>
                </a14:m>
                <a:r>
                  <a:rPr lang="en-US" sz="1400" dirty="0">
                    <a:latin typeface="Comic Sans MS" panose="030F0702030302020204" pitchFamily="66" charset="0"/>
                  </a:rPr>
                  <a:t> and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2</m:t>
                        </m:r>
                      </m:sub>
                    </m:sSub>
                  </m:oMath>
                </a14:m>
                <a:r>
                  <a:rPr lang="en-US" sz="1400" dirty="0">
                    <a:latin typeface="Comic Sans MS" panose="030F0702030302020204" pitchFamily="66" charset="0"/>
                  </a:rPr>
                  <a:t> are </a:t>
                </a:r>
                <a14:m>
                  <m:oMath xmlns:m="http://schemas.openxmlformats.org/officeDocument/2006/math">
                    <m:f>
                      <m:fPr>
                        <m:ctrlPr>
                          <a:rPr lang="en-US" sz="1400" i="1" smtClean="0">
                            <a:latin typeface="Cambria Math" panose="02040503050406030204" pitchFamily="18" charset="0"/>
                          </a:rPr>
                        </m:ctrlPr>
                      </m:fPr>
                      <m:num>
                        <m:r>
                          <a:rPr lang="en-US" sz="1400" b="0" i="1" smtClean="0">
                            <a:latin typeface="Cambria Math" panose="02040503050406030204" pitchFamily="18" charset="0"/>
                          </a:rPr>
                          <m:t>1</m:t>
                        </m:r>
                      </m:num>
                      <m:den>
                        <m:r>
                          <a:rPr lang="en-US" sz="1400" b="0" i="1" smtClean="0">
                            <a:latin typeface="Cambria Math" panose="02040503050406030204" pitchFamily="18" charset="0"/>
                          </a:rPr>
                          <m:t>2</m:t>
                        </m:r>
                      </m:den>
                    </m:f>
                  </m:oMath>
                </a14:m>
                <a:r>
                  <a:rPr lang="en-US" sz="1400" dirty="0">
                    <a:latin typeface="Comic Sans MS" panose="030F0702030302020204" pitchFamily="66" charset="0"/>
                  </a:rPr>
                  <a:t> and </a:t>
                </a:r>
                <a14:m>
                  <m:oMath xmlns:m="http://schemas.openxmlformats.org/officeDocument/2006/math">
                    <m:f>
                      <m:fPr>
                        <m:ctrlPr>
                          <a:rPr lang="en-US" sz="1400" i="1" smtClean="0">
                            <a:latin typeface="Cambria Math" panose="02040503050406030204" pitchFamily="18" charset="0"/>
                          </a:rPr>
                        </m:ctrlPr>
                      </m:fPr>
                      <m:num>
                        <m:r>
                          <a:rPr lang="en-US" sz="1400" b="0" i="1" smtClean="0">
                            <a:latin typeface="Cambria Math" panose="02040503050406030204" pitchFamily="18" charset="0"/>
                          </a:rPr>
                          <m:t>2</m:t>
                        </m:r>
                      </m:num>
                      <m:den>
                        <m:r>
                          <a:rPr lang="en-US" sz="1400" b="0" i="1" smtClean="0">
                            <a:latin typeface="Cambria Math" panose="02040503050406030204" pitchFamily="18" charset="0"/>
                          </a:rPr>
                          <m:t>5</m:t>
                        </m:r>
                      </m:den>
                    </m:f>
                  </m:oMath>
                </a14:m>
                <a:r>
                  <a:rPr lang="en-US" sz="1400" dirty="0">
                    <a:latin typeface="Comic Sans MS" panose="030F0702030302020204" pitchFamily="66" charset="0"/>
                  </a:rPr>
                  <a:t> respectively.</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Find the percentage of the ball’s original kinetic energy that is lost in the collisions</a:t>
                </a:r>
              </a:p>
              <a:p>
                <a:pPr marL="342900" indent="-342900" algn="ctr">
                  <a:buAutoNum type="alphaLcParenR"/>
                </a:pPr>
                <a:r>
                  <a:rPr lang="en-US" sz="1400" dirty="0">
                    <a:latin typeface="Comic Sans MS" panose="030F0702030302020204" pitchFamily="66" charset="0"/>
                  </a:rPr>
                  <a:t>In reality the cushions may not be smooth. What effect will the model have had on the calculation of the kinetic energy remaining?</a:t>
                </a:r>
              </a:p>
            </p:txBody>
          </p:sp>
        </mc:Choice>
        <mc:Fallback xmlns="">
          <p:sp>
            <p:nvSpPr>
              <p:cNvPr id="4" name="TextBox 3"/>
              <p:cNvSpPr txBox="1">
                <a:spLocks noRot="1" noChangeAspect="1" noMove="1" noResize="1" noEditPoints="1" noAdjustHandles="1" noChangeArrowheads="1" noChangeShapeType="1" noTextEdit="1"/>
              </p:cNvSpPr>
              <p:nvPr/>
            </p:nvSpPr>
            <p:spPr>
              <a:xfrm>
                <a:off x="191588" y="1576251"/>
                <a:ext cx="3683725" cy="5016181"/>
              </a:xfrm>
              <a:prstGeom prst="rect">
                <a:avLst/>
              </a:prstGeom>
              <a:blipFill>
                <a:blip r:embed="rId2"/>
                <a:stretch>
                  <a:fillRect l="-496" t="-243" r="-1983" b="-36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76200" y="76200"/>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panose="02040503050406030204" pitchFamily="18" charset="0"/>
                        </a:rPr>
                        <m:t>𝑣𝑐𝑜𝑠</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i="1">
                          <a:latin typeface="Cambria Math" panose="02040503050406030204" pitchFamily="18" charset="0"/>
                        </a:rPr>
                        <m:t>𝑢</m:t>
                      </m:r>
                      <m:r>
                        <a:rPr lang="en-US" b="0" i="1" smtClean="0">
                          <a:latin typeface="Cambria Math" panose="02040503050406030204" pitchFamily="18" charset="0"/>
                        </a:rPr>
                        <m:t>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76200" y="76200"/>
                <a:ext cx="1576907" cy="276999"/>
              </a:xfrm>
              <a:prstGeom prst="rect">
                <a:avLst/>
              </a:prstGeom>
              <a:blipFill>
                <a:blip r:embed="rId3"/>
                <a:stretch>
                  <a:fillRect l="-4651" t="-4444" r="-1550"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133600" y="76200"/>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𝑣𝑠𝑖𝑛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𝑒𝑢𝑠𝑖𝑛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2133600" y="76200"/>
                <a:ext cx="1645835" cy="276999"/>
              </a:xfrm>
              <a:prstGeom prst="rect">
                <a:avLst/>
              </a:prstGeom>
              <a:blipFill>
                <a:blip r:embed="rId4"/>
                <a:stretch>
                  <a:fillRect l="-2963" t="-4444" r="-2963"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191000" y="76200"/>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𝑡𝑎𝑛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𝑒𝑡𝑎𝑛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4191000" y="76200"/>
                <a:ext cx="1540896" cy="276999"/>
              </a:xfrm>
              <a:prstGeom prst="rect">
                <a:avLst/>
              </a:prstGeom>
              <a:blipFill>
                <a:blip r:embed="rId5"/>
                <a:stretch>
                  <a:fillRect l="-397" t="-4444" r="-397"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7803472" y="84338"/>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𝑐𝑜𝑠</m:t>
                      </m:r>
                      <m:r>
                        <a:rPr lang="en-US" sz="1600" b="0" i="1" smtClean="0">
                          <a:latin typeface="Cambria Math" panose="02040503050406030204" pitchFamily="18" charset="0"/>
                          <a:ea typeface="Cambria Math" panose="02040503050406030204" pitchFamily="18" charset="0"/>
                        </a:rPr>
                        <m:t>𝜃</m:t>
                      </m:r>
                      <m:r>
                        <a:rPr lang="en-US" sz="1600" b="0" i="1" smtClean="0">
                          <a:latin typeface="Cambria Math" panose="02040503050406030204" pitchFamily="18" charset="0"/>
                          <a:ea typeface="Cambria Math" panose="02040503050406030204" pitchFamily="18" charset="0"/>
                        </a:rPr>
                        <m:t>=</m:t>
                      </m:r>
                      <m:f>
                        <m:fPr>
                          <m:ctrlPr>
                            <a:rPr lang="en-US" sz="1600" b="0" i="1" smtClean="0">
                              <a:latin typeface="Cambria Math" panose="02040503050406030204" pitchFamily="18" charset="0"/>
                              <a:ea typeface="Cambria Math" panose="02040503050406030204" pitchFamily="18" charset="0"/>
                            </a:rPr>
                          </m:ctrlPr>
                        </m:fPr>
                        <m:num>
                          <m:r>
                            <a:rPr lang="en-US" sz="1600" b="1" i="1" smtClean="0">
                              <a:latin typeface="Cambria Math" panose="02040503050406030204" pitchFamily="18" charset="0"/>
                              <a:ea typeface="Cambria Math" panose="02040503050406030204" pitchFamily="18" charset="0"/>
                            </a:rPr>
                            <m:t>𝒖</m:t>
                          </m:r>
                          <m:r>
                            <a:rPr lang="en-US" sz="1600" b="0" i="1" smtClean="0">
                              <a:latin typeface="Cambria Math" panose="02040503050406030204" pitchFamily="18" charset="0"/>
                              <a:ea typeface="Cambria Math" panose="02040503050406030204" pitchFamily="18" charset="0"/>
                            </a:rPr>
                            <m:t>.</m:t>
                          </m:r>
                          <m:r>
                            <a:rPr lang="en-US" sz="1600" b="1" i="1" smtClean="0">
                              <a:latin typeface="Cambria Math" panose="02040503050406030204" pitchFamily="18" charset="0"/>
                              <a:ea typeface="Cambria Math" panose="02040503050406030204" pitchFamily="18" charset="0"/>
                            </a:rPr>
                            <m:t>𝒗</m:t>
                          </m:r>
                        </m:num>
                        <m:den>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𝒖</m:t>
                              </m:r>
                            </m:e>
                          </m:d>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7803472" y="84338"/>
                <a:ext cx="1250279" cy="458267"/>
              </a:xfrm>
              <a:prstGeom prst="rect">
                <a:avLst/>
              </a:prstGeom>
              <a:blipFill>
                <a:blip r:embed="rId6"/>
                <a:stretch>
                  <a:fillRect l="-1463" b="-2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4627791" y="2712177"/>
                <a:ext cx="34471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𝑢</m:t>
                      </m:r>
                    </m:oMath>
                  </m:oMathPara>
                </a14:m>
                <a:endParaRPr lang="en-GB" sz="1400" dirty="0">
                  <a:latin typeface="Comic Sans MS" panose="030F0702030302020204" pitchFamily="66" charset="0"/>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4627791" y="2712177"/>
                <a:ext cx="344710" cy="307777"/>
              </a:xfrm>
              <a:prstGeom prst="rect">
                <a:avLst/>
              </a:prstGeom>
              <a:blipFill>
                <a:blip r:embed="rId7"/>
                <a:stretch>
                  <a:fillRect/>
                </a:stretch>
              </a:blipFill>
            </p:spPr>
            <p:txBody>
              <a:bodyPr/>
              <a:lstStyle/>
              <a:p>
                <a:r>
                  <a:rPr lang="en-GB">
                    <a:noFill/>
                  </a:rPr>
                  <a:t> </a:t>
                </a:r>
              </a:p>
            </p:txBody>
          </p:sp>
        </mc:Fallback>
      </mc:AlternateContent>
      <p:cxnSp>
        <p:nvCxnSpPr>
          <p:cNvPr id="14" name="Straight Arrow Connector 13"/>
          <p:cNvCxnSpPr/>
          <p:nvPr/>
        </p:nvCxnSpPr>
        <p:spPr>
          <a:xfrm>
            <a:off x="4127864" y="2603863"/>
            <a:ext cx="1138647" cy="7678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Arc 14"/>
          <p:cNvSpPr/>
          <p:nvPr/>
        </p:nvSpPr>
        <p:spPr>
          <a:xfrm rot="7133948">
            <a:off x="4908011" y="2939873"/>
            <a:ext cx="914400" cy="914400"/>
          </a:xfrm>
          <a:prstGeom prst="arc">
            <a:avLst>
              <a:gd name="adj1" fmla="val 3756918"/>
              <a:gd name="adj2" fmla="val 553754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6" name="TextBox 15"/>
              <p:cNvSpPr txBox="1"/>
              <p:nvPr/>
            </p:nvSpPr>
            <p:spPr>
              <a:xfrm>
                <a:off x="4501109" y="3073448"/>
                <a:ext cx="493468" cy="3125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sz="1400" b="0" i="1" dirty="0" smtClean="0">
                              <a:latin typeface="Cambria Math" panose="02040503050406030204" pitchFamily="18" charset="0"/>
                              <a:ea typeface="Cambria Math" panose="02040503050406030204" pitchFamily="18" charset="0"/>
                            </a:rPr>
                          </m:ctrlPr>
                        </m:sSupPr>
                        <m:e>
                          <m:r>
                            <a:rPr lang="en-US" sz="1400" b="0" i="1" dirty="0" smtClean="0">
                              <a:latin typeface="Cambria Math" panose="02040503050406030204" pitchFamily="18" charset="0"/>
                              <a:ea typeface="Cambria Math" panose="02040503050406030204" pitchFamily="18" charset="0"/>
                            </a:rPr>
                            <m:t>20</m:t>
                          </m:r>
                        </m:e>
                        <m:sup>
                          <m:r>
                            <a:rPr lang="en-US" sz="1400" b="0" i="1" dirty="0" smtClean="0">
                              <a:latin typeface="Cambria Math" panose="02040503050406030204" pitchFamily="18" charset="0"/>
                              <a:ea typeface="Cambria Math" panose="02040503050406030204" pitchFamily="18" charset="0"/>
                            </a:rPr>
                            <m:t>°</m:t>
                          </m:r>
                        </m:sup>
                      </m:sSup>
                    </m:oMath>
                  </m:oMathPara>
                </a14:m>
                <a:endParaRPr lang="en-GB" sz="1400" dirty="0">
                  <a:latin typeface="Comic Sans MS" panose="030F0702030302020204" pitchFamily="66" charset="0"/>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4501109" y="3073448"/>
                <a:ext cx="493468" cy="312586"/>
              </a:xfrm>
              <a:prstGeom prst="rect">
                <a:avLst/>
              </a:prstGeom>
              <a:blipFill>
                <a:blip r:embed="rId8"/>
                <a:stretch>
                  <a:fillRect/>
                </a:stretch>
              </a:blipFill>
            </p:spPr>
            <p:txBody>
              <a:bodyPr/>
              <a:lstStyle/>
              <a:p>
                <a:r>
                  <a:rPr lang="en-GB">
                    <a:noFill/>
                  </a:rPr>
                  <a:t> </a:t>
                </a:r>
              </a:p>
            </p:txBody>
          </p:sp>
        </mc:Fallback>
      </mc:AlternateContent>
      <p:cxnSp>
        <p:nvCxnSpPr>
          <p:cNvPr id="17" name="Straight Arrow Connector 16"/>
          <p:cNvCxnSpPr/>
          <p:nvPr/>
        </p:nvCxnSpPr>
        <p:spPr>
          <a:xfrm flipV="1">
            <a:off x="5238207" y="2899954"/>
            <a:ext cx="944879" cy="45720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Arc 17"/>
          <p:cNvSpPr/>
          <p:nvPr/>
        </p:nvSpPr>
        <p:spPr>
          <a:xfrm rot="7133948">
            <a:off x="4699006" y="2931164"/>
            <a:ext cx="914400" cy="914400"/>
          </a:xfrm>
          <a:prstGeom prst="arc">
            <a:avLst>
              <a:gd name="adj1" fmla="val 13026810"/>
              <a:gd name="adj2" fmla="val 1439584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nvGrpSpPr>
          <p:cNvPr id="20" name="Group 19"/>
          <p:cNvGrpSpPr/>
          <p:nvPr/>
        </p:nvGrpSpPr>
        <p:grpSpPr>
          <a:xfrm>
            <a:off x="4496616" y="1160782"/>
            <a:ext cx="2209800" cy="2326004"/>
            <a:chOff x="4635953" y="1443448"/>
            <a:chExt cx="2209800" cy="2326004"/>
          </a:xfrm>
        </p:grpSpPr>
        <p:sp>
          <p:nvSpPr>
            <p:cNvPr id="21" name="Rectangle 20"/>
            <p:cNvSpPr/>
            <p:nvPr/>
          </p:nvSpPr>
          <p:spPr>
            <a:xfrm rot="5400000">
              <a:off x="5680573" y="249065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635953" y="365406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a:spLocks noChangeAspect="1"/>
            </p:cNvSpPr>
            <p:nvPr/>
          </p:nvSpPr>
          <p:spPr>
            <a:xfrm>
              <a:off x="6592252" y="3515858"/>
              <a:ext cx="139337" cy="139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mc:AlternateContent xmlns:mc="http://schemas.openxmlformats.org/markup-compatibility/2006" xmlns:a14="http://schemas.microsoft.com/office/drawing/2010/main">
        <mc:Choice Requires="a14">
          <p:sp>
            <p:nvSpPr>
              <p:cNvPr id="24" name="TextBox 23"/>
              <p:cNvSpPr txBox="1"/>
              <p:nvPr/>
            </p:nvSpPr>
            <p:spPr>
              <a:xfrm>
                <a:off x="5482047" y="2810692"/>
                <a:ext cx="4122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𝑣</m:t>
                          </m:r>
                        </m:e>
                        <m:sub>
                          <m:r>
                            <a:rPr lang="en-US" sz="1400" b="0" i="1" dirty="0" smtClean="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5482047" y="2810692"/>
                <a:ext cx="412229" cy="307777"/>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p:cNvSpPr txBox="1"/>
              <p:nvPr/>
            </p:nvSpPr>
            <p:spPr>
              <a:xfrm>
                <a:off x="5299167" y="3463835"/>
                <a:ext cx="46224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𝑊</m:t>
                          </m:r>
                        </m:e>
                        <m:sub>
                          <m:r>
                            <a:rPr lang="en-US" sz="1400" b="0" i="1" dirty="0" smtClean="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25" name="TextBox 24"/>
              <p:cNvSpPr txBox="1">
                <a:spLocks noRot="1" noChangeAspect="1" noMove="1" noResize="1" noEditPoints="1" noAdjustHandles="1" noChangeArrowheads="1" noChangeShapeType="1" noTextEdit="1"/>
              </p:cNvSpPr>
              <p:nvPr/>
            </p:nvSpPr>
            <p:spPr>
              <a:xfrm>
                <a:off x="5299167" y="3463835"/>
                <a:ext cx="462241" cy="307777"/>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6653349" y="2127069"/>
                <a:ext cx="46224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𝑊</m:t>
                          </m:r>
                        </m:e>
                        <m:sub>
                          <m:r>
                            <a:rPr lang="en-US" sz="1400" b="0" i="1" dirty="0" smtClean="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6653349" y="2127069"/>
                <a:ext cx="462241" cy="307777"/>
              </a:xfrm>
              <a:prstGeom prst="rect">
                <a:avLst/>
              </a:prstGeom>
              <a:blipFill>
                <a:blip r:embed="rId12"/>
                <a:stretch>
                  <a:fillRect/>
                </a:stretch>
              </a:blipFill>
            </p:spPr>
            <p:txBody>
              <a:bodyPr/>
              <a:lstStyle/>
              <a:p>
                <a:r>
                  <a:rPr lang="en-GB">
                    <a:noFill/>
                  </a:rPr>
                  <a:t> </a:t>
                </a:r>
              </a:p>
            </p:txBody>
          </p:sp>
        </mc:Fallback>
      </mc:AlternateContent>
      <p:sp>
        <p:nvSpPr>
          <p:cNvPr id="27" name="TextBox 26"/>
          <p:cNvSpPr txBox="1"/>
          <p:nvPr/>
        </p:nvSpPr>
        <p:spPr>
          <a:xfrm>
            <a:off x="7067551" y="1195251"/>
            <a:ext cx="2076449" cy="1169551"/>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To find the percentage of kinetic energy lost, we will need to know the final speed of the ball…</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8" name="TextBox 27"/>
              <p:cNvSpPr txBox="1"/>
              <p:nvPr/>
            </p:nvSpPr>
            <p:spPr>
              <a:xfrm>
                <a:off x="4378235" y="3886200"/>
                <a:ext cx="1540896"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𝑡𝑎𝑛</m:t>
                      </m:r>
                      <m:sSub>
                        <m:sSubPr>
                          <m:ctrlPr>
                            <a:rPr lang="en-US" sz="1600" i="1" dirty="0">
                              <a:latin typeface="Cambria Math" panose="02040503050406030204" pitchFamily="18" charset="0"/>
                              <a:ea typeface="Cambria Math" panose="02040503050406030204" pitchFamily="18" charset="0"/>
                            </a:rPr>
                          </m:ctrlPr>
                        </m:sSubPr>
                        <m:e>
                          <m:r>
                            <a:rPr lang="en-US" sz="1600" i="1" dirty="0">
                              <a:latin typeface="Cambria Math" panose="02040503050406030204" pitchFamily="18" charset="0"/>
                              <a:ea typeface="Cambria Math" panose="02040503050406030204" pitchFamily="18" charset="0"/>
                            </a:rPr>
                            <m:t>𝛽</m:t>
                          </m:r>
                        </m:e>
                        <m:sub>
                          <m:r>
                            <a:rPr lang="en-US" sz="1600" i="1" dirty="0">
                              <a:latin typeface="Cambria Math" panose="02040503050406030204" pitchFamily="18" charset="0"/>
                              <a:ea typeface="Cambria Math" panose="02040503050406030204" pitchFamily="18" charset="0"/>
                            </a:rPr>
                            <m:t>1</m:t>
                          </m:r>
                        </m:sub>
                      </m:sSub>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𝑒𝑡𝑎𝑛</m:t>
                      </m:r>
                      <m:r>
                        <a:rPr lang="en-US" sz="1600" b="0" i="1" smtClean="0">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28" name="TextBox 27"/>
              <p:cNvSpPr txBox="1">
                <a:spLocks noRot="1" noChangeAspect="1" noMove="1" noResize="1" noEditPoints="1" noAdjustHandles="1" noChangeArrowheads="1" noChangeShapeType="1" noTextEdit="1"/>
              </p:cNvSpPr>
              <p:nvPr/>
            </p:nvSpPr>
            <p:spPr>
              <a:xfrm>
                <a:off x="4378235" y="3886200"/>
                <a:ext cx="1540896" cy="246221"/>
              </a:xfrm>
              <a:prstGeom prst="rect">
                <a:avLst/>
              </a:prstGeom>
              <a:blipFill>
                <a:blip r:embed="rId13"/>
                <a:stretch>
                  <a:fillRect b="-32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TextBox 28"/>
              <p:cNvSpPr txBox="1"/>
              <p:nvPr/>
            </p:nvSpPr>
            <p:spPr>
              <a:xfrm>
                <a:off x="4443549" y="4334691"/>
                <a:ext cx="1540896" cy="46102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𝑡𝑎𝑛</m:t>
                      </m:r>
                      <m:sSub>
                        <m:sSubPr>
                          <m:ctrlPr>
                            <a:rPr lang="en-US" sz="1600" i="1" dirty="0">
                              <a:latin typeface="Cambria Math" panose="02040503050406030204" pitchFamily="18" charset="0"/>
                              <a:ea typeface="Cambria Math" panose="02040503050406030204" pitchFamily="18" charset="0"/>
                            </a:rPr>
                          </m:ctrlPr>
                        </m:sSubPr>
                        <m:e>
                          <m:r>
                            <a:rPr lang="en-US" sz="1600" i="1" dirty="0">
                              <a:latin typeface="Cambria Math" panose="02040503050406030204" pitchFamily="18" charset="0"/>
                              <a:ea typeface="Cambria Math" panose="02040503050406030204" pitchFamily="18" charset="0"/>
                            </a:rPr>
                            <m:t>𝛽</m:t>
                          </m:r>
                        </m:e>
                        <m:sub>
                          <m:r>
                            <a:rPr lang="en-US" sz="1600" i="1" dirty="0">
                              <a:latin typeface="Cambria Math" panose="02040503050406030204" pitchFamily="18" charset="0"/>
                              <a:ea typeface="Cambria Math" panose="02040503050406030204" pitchFamily="18" charset="0"/>
                            </a:rPr>
                            <m:t>1</m:t>
                          </m:r>
                        </m:sub>
                      </m:sSub>
                      <m:r>
                        <a:rPr lang="en-US" sz="1600" b="0" i="1" smtClean="0">
                          <a:latin typeface="Cambria Math" panose="02040503050406030204" pitchFamily="18" charset="0"/>
                          <a:ea typeface="Cambria Math" panose="02040503050406030204" pitchFamily="18" charset="0"/>
                        </a:rPr>
                        <m:t>=</m:t>
                      </m:r>
                      <m:f>
                        <m:fPr>
                          <m:ctrlPr>
                            <a:rPr lang="en-US" sz="1600" b="0" i="1" smtClean="0">
                              <a:latin typeface="Cambria Math" panose="02040503050406030204" pitchFamily="18" charset="0"/>
                              <a:ea typeface="Cambria Math" panose="02040503050406030204" pitchFamily="18" charset="0"/>
                            </a:rPr>
                          </m:ctrlPr>
                        </m:fPr>
                        <m:num>
                          <m:r>
                            <a:rPr lang="en-US" sz="1600" b="0" i="1" smtClean="0">
                              <a:latin typeface="Cambria Math" panose="02040503050406030204" pitchFamily="18" charset="0"/>
                              <a:ea typeface="Cambria Math" panose="02040503050406030204" pitchFamily="18" charset="0"/>
                            </a:rPr>
                            <m:t>1</m:t>
                          </m:r>
                        </m:num>
                        <m:den>
                          <m:r>
                            <a:rPr lang="en-US" sz="1600" b="0" i="1" smtClean="0">
                              <a:latin typeface="Cambria Math" panose="02040503050406030204" pitchFamily="18" charset="0"/>
                              <a:ea typeface="Cambria Math" panose="02040503050406030204" pitchFamily="18" charset="0"/>
                            </a:rPr>
                            <m:t>2</m:t>
                          </m:r>
                        </m:den>
                      </m:f>
                      <m:r>
                        <a:rPr lang="en-US" sz="1600" b="0" i="1" smtClean="0">
                          <a:latin typeface="Cambria Math" panose="02040503050406030204" pitchFamily="18" charset="0"/>
                          <a:ea typeface="Cambria Math" panose="02040503050406030204" pitchFamily="18" charset="0"/>
                        </a:rPr>
                        <m:t>𝑡𝑎𝑛</m:t>
                      </m:r>
                      <m:r>
                        <a:rPr lang="en-US" sz="1600" b="0" i="1" smtClean="0">
                          <a:latin typeface="Cambria Math" panose="02040503050406030204" pitchFamily="18" charset="0"/>
                          <a:ea typeface="Cambria Math" panose="02040503050406030204" pitchFamily="18" charset="0"/>
                        </a:rPr>
                        <m:t>20</m:t>
                      </m:r>
                    </m:oMath>
                  </m:oMathPara>
                </a14:m>
                <a:endParaRPr lang="en-GB" sz="1600" dirty="0"/>
              </a:p>
            </p:txBody>
          </p:sp>
        </mc:Choice>
        <mc:Fallback xmlns="">
          <p:sp>
            <p:nvSpPr>
              <p:cNvPr id="29" name="TextBox 28"/>
              <p:cNvSpPr txBox="1">
                <a:spLocks noRot="1" noChangeAspect="1" noMove="1" noResize="1" noEditPoints="1" noAdjustHandles="1" noChangeArrowheads="1" noChangeShapeType="1" noTextEdit="1"/>
              </p:cNvSpPr>
              <p:nvPr/>
            </p:nvSpPr>
            <p:spPr>
              <a:xfrm>
                <a:off x="4443549" y="4334691"/>
                <a:ext cx="1540896" cy="461024"/>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4090852" y="1221377"/>
                <a:ext cx="1116874" cy="34567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200" b="0" i="1" smtClean="0">
                          <a:solidFill>
                            <a:srgbClr val="FF0000"/>
                          </a:solidFill>
                          <a:latin typeface="Cambria Math" panose="02040503050406030204" pitchFamily="18" charset="0"/>
                        </a:rPr>
                        <m:t>𝑡𝑎𝑛</m:t>
                      </m:r>
                      <m:sSub>
                        <m:sSubPr>
                          <m:ctrlPr>
                            <a:rPr lang="en-US" sz="1200" i="1" dirty="0">
                              <a:solidFill>
                                <a:srgbClr val="FF0000"/>
                              </a:solidFill>
                              <a:latin typeface="Cambria Math" panose="02040503050406030204" pitchFamily="18" charset="0"/>
                              <a:ea typeface="Cambria Math" panose="02040503050406030204" pitchFamily="18" charset="0"/>
                            </a:rPr>
                          </m:ctrlPr>
                        </m:sSubPr>
                        <m:e>
                          <m:r>
                            <a:rPr lang="en-US" sz="1200" i="1" dirty="0">
                              <a:solidFill>
                                <a:srgbClr val="FF0000"/>
                              </a:solidFill>
                              <a:latin typeface="Cambria Math" panose="02040503050406030204" pitchFamily="18" charset="0"/>
                              <a:ea typeface="Cambria Math" panose="02040503050406030204" pitchFamily="18" charset="0"/>
                            </a:rPr>
                            <m:t>𝛽</m:t>
                          </m:r>
                        </m:e>
                        <m:sub>
                          <m:r>
                            <a:rPr lang="en-US" sz="1200" i="1" dirty="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m:t>
                      </m:r>
                      <m:f>
                        <m:fPr>
                          <m:ctrlPr>
                            <a:rPr lang="en-US" sz="1200" b="0" i="1" smtClean="0">
                              <a:solidFill>
                                <a:srgbClr val="FF0000"/>
                              </a:solidFill>
                              <a:latin typeface="Cambria Math" panose="02040503050406030204" pitchFamily="18" charset="0"/>
                              <a:ea typeface="Cambria Math" panose="02040503050406030204" pitchFamily="18" charset="0"/>
                            </a:rPr>
                          </m:ctrlPr>
                        </m:fPr>
                        <m:num>
                          <m:r>
                            <a:rPr lang="en-US" sz="1200" b="0" i="1" smtClean="0">
                              <a:solidFill>
                                <a:srgbClr val="FF0000"/>
                              </a:solidFill>
                              <a:latin typeface="Cambria Math" panose="02040503050406030204" pitchFamily="18" charset="0"/>
                              <a:ea typeface="Cambria Math" panose="02040503050406030204" pitchFamily="18" charset="0"/>
                            </a:rPr>
                            <m:t>1</m:t>
                          </m:r>
                        </m:num>
                        <m:den>
                          <m:r>
                            <a:rPr lang="en-US" sz="1200" b="0" i="1" smtClean="0">
                              <a:solidFill>
                                <a:srgbClr val="FF0000"/>
                              </a:solidFill>
                              <a:latin typeface="Cambria Math" panose="02040503050406030204" pitchFamily="18" charset="0"/>
                              <a:ea typeface="Cambria Math" panose="02040503050406030204" pitchFamily="18" charset="0"/>
                            </a:rPr>
                            <m:t>2</m:t>
                          </m:r>
                        </m:den>
                      </m:f>
                      <m:r>
                        <a:rPr lang="en-US" sz="1200" b="0" i="1" smtClean="0">
                          <a:solidFill>
                            <a:srgbClr val="FF0000"/>
                          </a:solidFill>
                          <a:latin typeface="Cambria Math" panose="02040503050406030204" pitchFamily="18" charset="0"/>
                          <a:ea typeface="Cambria Math" panose="02040503050406030204" pitchFamily="18" charset="0"/>
                        </a:rPr>
                        <m:t>𝑡𝑎𝑛</m:t>
                      </m:r>
                      <m:r>
                        <a:rPr lang="en-US" sz="1200" b="0" i="1" smtClean="0">
                          <a:solidFill>
                            <a:srgbClr val="FF0000"/>
                          </a:solidFill>
                          <a:latin typeface="Cambria Math" panose="02040503050406030204" pitchFamily="18" charset="0"/>
                          <a:ea typeface="Cambria Math" panose="02040503050406030204" pitchFamily="18" charset="0"/>
                        </a:rPr>
                        <m:t>20</m:t>
                      </m:r>
                    </m:oMath>
                  </m:oMathPara>
                </a14:m>
                <a:endParaRPr lang="en-GB" sz="1200" dirty="0">
                  <a:solidFill>
                    <a:srgbClr val="FF0000"/>
                  </a:solidFill>
                </a:endParaRPr>
              </a:p>
            </p:txBody>
          </p:sp>
        </mc:Choice>
        <mc:Fallback xmlns="">
          <p:sp>
            <p:nvSpPr>
              <p:cNvPr id="34" name="TextBox 33"/>
              <p:cNvSpPr txBox="1">
                <a:spLocks noRot="1" noChangeAspect="1" noMove="1" noResize="1" noEditPoints="1" noAdjustHandles="1" noChangeArrowheads="1" noChangeShapeType="1" noTextEdit="1"/>
              </p:cNvSpPr>
              <p:nvPr/>
            </p:nvSpPr>
            <p:spPr>
              <a:xfrm>
                <a:off x="4090852" y="1221377"/>
                <a:ext cx="1116874" cy="345672"/>
              </a:xfrm>
              <a:prstGeom prst="rect">
                <a:avLst/>
              </a:prstGeom>
              <a:blipFill>
                <a:blip r:embed="rId15"/>
                <a:stretch>
                  <a:fillRect l="-3279" t="-1754" r="-4372" b="-140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4321628" y="5749833"/>
                <a:ext cx="1662506"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b="0" i="1" smtClean="0">
                              <a:latin typeface="Cambria Math" panose="02040503050406030204" pitchFamily="18" charset="0"/>
                              <a:ea typeface="Cambria Math" panose="02040503050406030204" pitchFamily="18" charset="0"/>
                            </a:rPr>
                          </m:ctrlPr>
                        </m:sSubPr>
                        <m:e>
                          <m:r>
                            <a:rPr lang="en-US" sz="1600" b="0" i="1" smtClean="0">
                              <a:latin typeface="Cambria Math" panose="02040503050406030204" pitchFamily="18" charset="0"/>
                              <a:ea typeface="Cambria Math" panose="02040503050406030204" pitchFamily="18" charset="0"/>
                            </a:rPr>
                            <m:t>𝑣</m:t>
                          </m:r>
                        </m:e>
                        <m:sub>
                          <m:r>
                            <a:rPr lang="en-US" sz="1600" b="0" i="1" smtClean="0">
                              <a:latin typeface="Cambria Math" panose="02040503050406030204" pitchFamily="18" charset="0"/>
                              <a:ea typeface="Cambria Math" panose="02040503050406030204" pitchFamily="18" charset="0"/>
                            </a:rPr>
                            <m:t>1</m:t>
                          </m:r>
                        </m:sub>
                      </m:sSub>
                      <m:r>
                        <a:rPr lang="en-US" sz="1600" b="0" i="1" smtClean="0">
                          <a:latin typeface="Cambria Math" panose="02040503050406030204" pitchFamily="18" charset="0"/>
                          <a:ea typeface="Cambria Math" panose="02040503050406030204" pitchFamily="18" charset="0"/>
                        </a:rPr>
                        <m:t>𝑐𝑜𝑠</m:t>
                      </m:r>
                      <m:sSub>
                        <m:sSubPr>
                          <m:ctrlPr>
                            <a:rPr lang="en-US" sz="1600" i="1" dirty="0">
                              <a:latin typeface="Cambria Math" panose="02040503050406030204" pitchFamily="18" charset="0"/>
                              <a:ea typeface="Cambria Math" panose="02040503050406030204" pitchFamily="18" charset="0"/>
                            </a:rPr>
                          </m:ctrlPr>
                        </m:sSubPr>
                        <m:e>
                          <m:r>
                            <a:rPr lang="en-US" sz="1600" i="1" dirty="0">
                              <a:latin typeface="Cambria Math" panose="02040503050406030204" pitchFamily="18" charset="0"/>
                              <a:ea typeface="Cambria Math" panose="02040503050406030204" pitchFamily="18" charset="0"/>
                            </a:rPr>
                            <m:t>𝛽</m:t>
                          </m:r>
                        </m:e>
                        <m:sub>
                          <m:r>
                            <a:rPr lang="en-US" sz="1600" i="1" dirty="0">
                              <a:latin typeface="Cambria Math" panose="02040503050406030204" pitchFamily="18" charset="0"/>
                              <a:ea typeface="Cambria Math" panose="02040503050406030204" pitchFamily="18" charset="0"/>
                            </a:rPr>
                            <m:t>1</m:t>
                          </m:r>
                        </m:sub>
                      </m:sSub>
                      <m:r>
                        <a:rPr lang="en-US" sz="1600" b="0" i="1" smtClean="0">
                          <a:latin typeface="Cambria Math" panose="02040503050406030204" pitchFamily="18" charset="0"/>
                          <a:ea typeface="Cambria Math" panose="02040503050406030204" pitchFamily="18" charset="0"/>
                        </a:rPr>
                        <m:t>=</m:t>
                      </m:r>
                      <m:r>
                        <a:rPr lang="en-US" sz="1600" i="1">
                          <a:latin typeface="Cambria Math" panose="02040503050406030204" pitchFamily="18" charset="0"/>
                        </a:rPr>
                        <m:t>𝑢</m:t>
                      </m:r>
                      <m:r>
                        <a:rPr lang="en-US" sz="1600" b="0" i="1" smtClean="0">
                          <a:latin typeface="Cambria Math" panose="02040503050406030204" pitchFamily="18" charset="0"/>
                        </a:rPr>
                        <m:t>𝑐𝑜𝑠</m:t>
                      </m:r>
                      <m:r>
                        <a:rPr lang="en-US" sz="1600" b="0" i="1" smtClean="0">
                          <a:latin typeface="Cambria Math" panose="02040503050406030204" pitchFamily="18" charset="0"/>
                        </a:rPr>
                        <m:t>20</m:t>
                      </m:r>
                    </m:oMath>
                  </m:oMathPara>
                </a14:m>
                <a:endParaRPr lang="en-GB" sz="1600" dirty="0"/>
              </a:p>
            </p:txBody>
          </p:sp>
        </mc:Choice>
        <mc:Fallback xmlns="">
          <p:sp>
            <p:nvSpPr>
              <p:cNvPr id="35" name="TextBox 34"/>
              <p:cNvSpPr txBox="1">
                <a:spLocks noRot="1" noChangeAspect="1" noMove="1" noResize="1" noEditPoints="1" noAdjustHandles="1" noChangeArrowheads="1" noChangeShapeType="1" noTextEdit="1"/>
              </p:cNvSpPr>
              <p:nvPr/>
            </p:nvSpPr>
            <p:spPr>
              <a:xfrm>
                <a:off x="4321628" y="5749833"/>
                <a:ext cx="1662506" cy="246221"/>
              </a:xfrm>
              <a:prstGeom prst="rect">
                <a:avLst/>
              </a:prstGeom>
              <a:blipFill>
                <a:blip r:embed="rId16"/>
                <a:stretch>
                  <a:fillRect l="-1465" r="-1832" b="-3170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4386943" y="5301342"/>
                <a:ext cx="1476173"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𝑣𝑐𝑜𝑠</m:t>
                      </m:r>
                      <m:sSub>
                        <m:sSubPr>
                          <m:ctrlPr>
                            <a:rPr lang="en-US" sz="1600" i="1" dirty="0">
                              <a:latin typeface="Cambria Math" panose="02040503050406030204" pitchFamily="18" charset="0"/>
                              <a:ea typeface="Cambria Math" panose="02040503050406030204" pitchFamily="18" charset="0"/>
                            </a:rPr>
                          </m:ctrlPr>
                        </m:sSubPr>
                        <m:e>
                          <m:r>
                            <a:rPr lang="en-US" sz="1600" i="1" dirty="0">
                              <a:latin typeface="Cambria Math" panose="02040503050406030204" pitchFamily="18" charset="0"/>
                              <a:ea typeface="Cambria Math" panose="02040503050406030204" pitchFamily="18" charset="0"/>
                            </a:rPr>
                            <m:t>𝛽</m:t>
                          </m:r>
                        </m:e>
                        <m:sub>
                          <m:r>
                            <a:rPr lang="en-US" sz="1600" i="1" dirty="0">
                              <a:latin typeface="Cambria Math" panose="02040503050406030204" pitchFamily="18" charset="0"/>
                              <a:ea typeface="Cambria Math" panose="02040503050406030204" pitchFamily="18" charset="0"/>
                            </a:rPr>
                            <m:t>1</m:t>
                          </m:r>
                        </m:sub>
                      </m:sSub>
                      <m:r>
                        <a:rPr lang="en-US" sz="1600" b="0" i="1" smtClean="0">
                          <a:latin typeface="Cambria Math" panose="02040503050406030204" pitchFamily="18" charset="0"/>
                          <a:ea typeface="Cambria Math" panose="02040503050406030204" pitchFamily="18" charset="0"/>
                        </a:rPr>
                        <m:t>=</m:t>
                      </m:r>
                      <m:r>
                        <a:rPr lang="en-US" sz="1600" i="1">
                          <a:latin typeface="Cambria Math" panose="02040503050406030204" pitchFamily="18" charset="0"/>
                        </a:rPr>
                        <m:t>𝑢</m:t>
                      </m:r>
                      <m:r>
                        <a:rPr lang="en-US" sz="1600" b="0" i="1" smtClean="0">
                          <a:latin typeface="Cambria Math" panose="02040503050406030204" pitchFamily="18" charset="0"/>
                        </a:rPr>
                        <m:t>𝑐𝑜𝑠</m:t>
                      </m:r>
                      <m:r>
                        <a:rPr lang="en-US" sz="1600" i="1">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37" name="TextBox 36"/>
              <p:cNvSpPr txBox="1">
                <a:spLocks noRot="1" noChangeAspect="1" noMove="1" noResize="1" noEditPoints="1" noAdjustHandles="1" noChangeArrowheads="1" noChangeShapeType="1" noTextEdit="1"/>
              </p:cNvSpPr>
              <p:nvPr/>
            </p:nvSpPr>
            <p:spPr>
              <a:xfrm>
                <a:off x="4386943" y="5301342"/>
                <a:ext cx="1476173" cy="246221"/>
              </a:xfrm>
              <a:prstGeom prst="rect">
                <a:avLst/>
              </a:prstGeom>
              <a:blipFill>
                <a:blip r:embed="rId17"/>
                <a:stretch>
                  <a:fillRect l="-1653" r="-826" b="-32500"/>
                </a:stretch>
              </a:blipFill>
            </p:spPr>
            <p:txBody>
              <a:bodyPr/>
              <a:lstStyle/>
              <a:p>
                <a:r>
                  <a:rPr lang="en-GB">
                    <a:noFill/>
                  </a:rPr>
                  <a:t> </a:t>
                </a:r>
              </a:p>
            </p:txBody>
          </p:sp>
        </mc:Fallback>
      </mc:AlternateContent>
      <p:sp>
        <p:nvSpPr>
          <p:cNvPr id="38" name="Arc 37"/>
          <p:cNvSpPr/>
          <p:nvPr/>
        </p:nvSpPr>
        <p:spPr>
          <a:xfrm>
            <a:off x="5892771" y="4059029"/>
            <a:ext cx="254936" cy="5181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9" name="TextBox 38"/>
          <p:cNvSpPr txBox="1"/>
          <p:nvPr/>
        </p:nvSpPr>
        <p:spPr>
          <a:xfrm>
            <a:off x="5987486" y="4055925"/>
            <a:ext cx="1006585"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values</a:t>
            </a:r>
            <a:endParaRPr lang="en-GB" sz="1400" i="1" dirty="0">
              <a:solidFill>
                <a:srgbClr val="FF0000"/>
              </a:solidFill>
              <a:latin typeface="Comic Sans MS" panose="030F0702030302020204" pitchFamily="66" charset="0"/>
            </a:endParaRPr>
          </a:p>
        </p:txBody>
      </p:sp>
      <p:sp>
        <p:nvSpPr>
          <p:cNvPr id="40" name="Arc 39"/>
          <p:cNvSpPr/>
          <p:nvPr/>
        </p:nvSpPr>
        <p:spPr>
          <a:xfrm>
            <a:off x="5870999" y="5404503"/>
            <a:ext cx="254936" cy="5181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1" name="TextBox 40"/>
          <p:cNvSpPr txBox="1"/>
          <p:nvPr/>
        </p:nvSpPr>
        <p:spPr>
          <a:xfrm>
            <a:off x="5965714" y="5401399"/>
            <a:ext cx="1006585"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values</a:t>
            </a:r>
            <a:endParaRPr lang="en-GB" sz="1400" i="1"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2" name="TextBox 41"/>
              <p:cNvSpPr txBox="1"/>
              <p:nvPr/>
            </p:nvSpPr>
            <p:spPr>
              <a:xfrm>
                <a:off x="3925389" y="1704702"/>
                <a:ext cx="1278042" cy="18569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𝑣</m:t>
                          </m:r>
                        </m:e>
                        <m:sub>
                          <m:r>
                            <a:rPr lang="en-US" sz="1200" b="0" i="1" smtClean="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𝑐𝑜𝑠</m:t>
                      </m:r>
                      <m:sSub>
                        <m:sSubPr>
                          <m:ctrlPr>
                            <a:rPr lang="en-US" sz="1200" i="1" dirty="0">
                              <a:solidFill>
                                <a:srgbClr val="FF0000"/>
                              </a:solidFill>
                              <a:latin typeface="Cambria Math" panose="02040503050406030204" pitchFamily="18" charset="0"/>
                              <a:ea typeface="Cambria Math" panose="02040503050406030204" pitchFamily="18" charset="0"/>
                            </a:rPr>
                          </m:ctrlPr>
                        </m:sSubPr>
                        <m:e>
                          <m:r>
                            <a:rPr lang="en-US" sz="1200" i="1" dirty="0">
                              <a:solidFill>
                                <a:srgbClr val="FF0000"/>
                              </a:solidFill>
                              <a:latin typeface="Cambria Math" panose="02040503050406030204" pitchFamily="18" charset="0"/>
                              <a:ea typeface="Cambria Math" panose="02040503050406030204" pitchFamily="18" charset="0"/>
                            </a:rPr>
                            <m:t>𝛽</m:t>
                          </m:r>
                        </m:e>
                        <m:sub>
                          <m:r>
                            <a:rPr lang="en-US" sz="1200" i="1" dirty="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m:t>
                      </m:r>
                      <m:r>
                        <a:rPr lang="en-US" sz="1200" i="1">
                          <a:solidFill>
                            <a:srgbClr val="FF0000"/>
                          </a:solidFill>
                          <a:latin typeface="Cambria Math" panose="02040503050406030204" pitchFamily="18" charset="0"/>
                        </a:rPr>
                        <m:t>𝑢</m:t>
                      </m:r>
                      <m:r>
                        <a:rPr lang="en-US" sz="1200" b="0" i="1" smtClean="0">
                          <a:solidFill>
                            <a:srgbClr val="FF0000"/>
                          </a:solidFill>
                          <a:latin typeface="Cambria Math" panose="02040503050406030204" pitchFamily="18" charset="0"/>
                        </a:rPr>
                        <m:t>𝑐𝑜𝑠</m:t>
                      </m:r>
                      <m:r>
                        <a:rPr lang="en-US" sz="1200" b="0" i="1" smtClean="0">
                          <a:solidFill>
                            <a:srgbClr val="FF0000"/>
                          </a:solidFill>
                          <a:latin typeface="Cambria Math" panose="02040503050406030204" pitchFamily="18" charset="0"/>
                        </a:rPr>
                        <m:t>20</m:t>
                      </m:r>
                    </m:oMath>
                  </m:oMathPara>
                </a14:m>
                <a:endParaRPr lang="en-GB" sz="1200" dirty="0">
                  <a:solidFill>
                    <a:srgbClr val="FF0000"/>
                  </a:solidFill>
                </a:endParaRPr>
              </a:p>
            </p:txBody>
          </p:sp>
        </mc:Choice>
        <mc:Fallback xmlns="">
          <p:sp>
            <p:nvSpPr>
              <p:cNvPr id="42" name="TextBox 41"/>
              <p:cNvSpPr txBox="1">
                <a:spLocks noRot="1" noChangeAspect="1" noMove="1" noResize="1" noEditPoints="1" noAdjustHandles="1" noChangeArrowheads="1" noChangeShapeType="1" noTextEdit="1"/>
              </p:cNvSpPr>
              <p:nvPr/>
            </p:nvSpPr>
            <p:spPr>
              <a:xfrm>
                <a:off x="3925389" y="1704702"/>
                <a:ext cx="1278042" cy="185692"/>
              </a:xfrm>
              <a:prstGeom prst="rect">
                <a:avLst/>
              </a:prstGeom>
              <a:blipFill>
                <a:blip r:embed="rId18"/>
                <a:stretch>
                  <a:fillRect t="-6667" r="-1429" b="-33333"/>
                </a:stretch>
              </a:blipFill>
            </p:spPr>
            <p:txBody>
              <a:bodyPr/>
              <a:lstStyle/>
              <a:p>
                <a:r>
                  <a:rPr lang="en-GB">
                    <a:noFill/>
                  </a:rPr>
                  <a:t> </a:t>
                </a:r>
              </a:p>
            </p:txBody>
          </p:sp>
        </mc:Fallback>
      </mc:AlternateContent>
      <p:sp>
        <p:nvSpPr>
          <p:cNvPr id="43" name="TextBox 42"/>
          <p:cNvSpPr txBox="1"/>
          <p:nvPr/>
        </p:nvSpPr>
        <p:spPr>
          <a:xfrm>
            <a:off x="6949985" y="4430485"/>
            <a:ext cx="2076449" cy="1169551"/>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We will leave these expressions as they are for now, to avoid potential rounding errors…</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6" name="TextBox 35"/>
              <p:cNvSpPr txBox="1"/>
              <p:nvPr/>
            </p:nvSpPr>
            <p:spPr>
              <a:xfrm>
                <a:off x="5543007" y="3098075"/>
                <a:ext cx="4122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𝛽</m:t>
                          </m:r>
                        </m:e>
                        <m:sub>
                          <m:r>
                            <a:rPr lang="en-US" sz="1400" b="0" i="1" dirty="0" smtClean="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5543007" y="3098075"/>
                <a:ext cx="412229" cy="307777"/>
              </a:xfrm>
              <a:prstGeom prst="rect">
                <a:avLst/>
              </a:prstGeom>
              <a:blipFill>
                <a:blip r:embed="rId19"/>
                <a:stretch>
                  <a:fillRect b="-7843"/>
                </a:stretch>
              </a:blipFill>
            </p:spPr>
            <p:txBody>
              <a:bodyPr/>
              <a:lstStyle/>
              <a:p>
                <a:r>
                  <a:rPr lang="en-GB">
                    <a:noFill/>
                  </a:rPr>
                  <a:t> </a:t>
                </a:r>
              </a:p>
            </p:txBody>
          </p:sp>
        </mc:Fallback>
      </mc:AlternateContent>
    </p:spTree>
    <p:extLst>
      <p:ext uri="{BB962C8B-B14F-4D97-AF65-F5344CB8AC3E}">
        <p14:creationId xmlns:p14="http://schemas.microsoft.com/office/powerpoint/2010/main" val="858361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blinds(horizontal)">
                                      <p:cBhvr>
                                        <p:cTn id="7" dur="5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blinds(horizontal)">
                                      <p:cBhvr>
                                        <p:cTn id="12" dur="500"/>
                                        <p:tgtEl>
                                          <p:spTgt spid="4">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blinds(horizontal)">
                                      <p:cBhvr>
                                        <p:cTn id="17" dur="500"/>
                                        <p:tgtEl>
                                          <p:spTgt spid="20"/>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blinds(horizontal)">
                                      <p:cBhvr>
                                        <p:cTn id="20" dur="500"/>
                                        <p:tgtEl>
                                          <p:spTgt spid="25"/>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blinds(horizontal)">
                                      <p:cBhvr>
                                        <p:cTn id="23" dur="500"/>
                                        <p:tgtEl>
                                          <p:spTgt spid="26"/>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blinds(horizontal)">
                                      <p:cBhvr>
                                        <p:cTn id="28" dur="500"/>
                                        <p:tgtEl>
                                          <p:spTgt spid="15"/>
                                        </p:tgtEl>
                                      </p:cBhvr>
                                    </p:animEffect>
                                  </p:childTnLst>
                                </p:cTn>
                              </p:par>
                              <p:par>
                                <p:cTn id="29" presetID="3" presetClass="entr" presetSubtype="10"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linds(horizontal)">
                                      <p:cBhvr>
                                        <p:cTn id="31" dur="500"/>
                                        <p:tgtEl>
                                          <p:spTgt spid="14"/>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blinds(horizontal)">
                                      <p:cBhvr>
                                        <p:cTn id="34" dur="500"/>
                                        <p:tgtEl>
                                          <p:spTgt spid="16"/>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linds(horizontal)">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blinds(horizontal)">
                                      <p:cBhvr>
                                        <p:cTn id="42" dur="500"/>
                                        <p:tgtEl>
                                          <p:spTgt spid="18"/>
                                        </p:tgtEl>
                                      </p:cBhvr>
                                    </p:animEffect>
                                  </p:childTnLst>
                                </p:cTn>
                              </p:par>
                              <p:par>
                                <p:cTn id="43" presetID="3" presetClass="entr" presetSubtype="10" fill="hold" nodeType="with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blinds(horizontal)">
                                      <p:cBhvr>
                                        <p:cTn id="45" dur="500"/>
                                        <p:tgtEl>
                                          <p:spTgt spid="17"/>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blinds(horizontal)">
                                      <p:cBhvr>
                                        <p:cTn id="48" dur="500"/>
                                        <p:tgtEl>
                                          <p:spTgt spid="24"/>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blinds(horizontal)">
                                      <p:cBhvr>
                                        <p:cTn id="51" dur="500"/>
                                        <p:tgtEl>
                                          <p:spTgt spid="36"/>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blinds(horizontal)">
                                      <p:cBhvr>
                                        <p:cTn id="56" dur="500"/>
                                        <p:tgtEl>
                                          <p:spTgt spid="27"/>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animEffect transition="in" filter="blinds(horizontal)">
                                      <p:cBhvr>
                                        <p:cTn id="61" dur="500"/>
                                        <p:tgtEl>
                                          <p:spTgt spid="28"/>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blinds(horizontal)">
                                      <p:cBhvr>
                                        <p:cTn id="66" dur="500"/>
                                        <p:tgtEl>
                                          <p:spTgt spid="38"/>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blinds(horizontal)">
                                      <p:cBhvr>
                                        <p:cTn id="71" dur="500"/>
                                        <p:tgtEl>
                                          <p:spTgt spid="39"/>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grpId="0" nodeType="clickEffect">
                                  <p:stCondLst>
                                    <p:cond delay="0"/>
                                  </p:stCondLst>
                                  <p:childTnLst>
                                    <p:set>
                                      <p:cBhvr>
                                        <p:cTn id="75" dur="1" fill="hold">
                                          <p:stCondLst>
                                            <p:cond delay="0"/>
                                          </p:stCondLst>
                                        </p:cTn>
                                        <p:tgtEl>
                                          <p:spTgt spid="29"/>
                                        </p:tgtEl>
                                        <p:attrNameLst>
                                          <p:attrName>style.visibility</p:attrName>
                                        </p:attrNameLst>
                                      </p:cBhvr>
                                      <p:to>
                                        <p:strVal val="visible"/>
                                      </p:to>
                                    </p:set>
                                    <p:animEffect transition="in" filter="blinds(horizontal)">
                                      <p:cBhvr>
                                        <p:cTn id="76" dur="500"/>
                                        <p:tgtEl>
                                          <p:spTgt spid="29"/>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37"/>
                                        </p:tgtEl>
                                        <p:attrNameLst>
                                          <p:attrName>style.visibility</p:attrName>
                                        </p:attrNameLst>
                                      </p:cBhvr>
                                      <p:to>
                                        <p:strVal val="visible"/>
                                      </p:to>
                                    </p:set>
                                    <p:animEffect transition="in" filter="blinds(horizontal)">
                                      <p:cBhvr>
                                        <p:cTn id="81" dur="500"/>
                                        <p:tgtEl>
                                          <p:spTgt spid="37"/>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40"/>
                                        </p:tgtEl>
                                        <p:attrNameLst>
                                          <p:attrName>style.visibility</p:attrName>
                                        </p:attrNameLst>
                                      </p:cBhvr>
                                      <p:to>
                                        <p:strVal val="visible"/>
                                      </p:to>
                                    </p:set>
                                    <p:animEffect transition="in" filter="blinds(horizontal)">
                                      <p:cBhvr>
                                        <p:cTn id="86" dur="500"/>
                                        <p:tgtEl>
                                          <p:spTgt spid="40"/>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41"/>
                                        </p:tgtEl>
                                        <p:attrNameLst>
                                          <p:attrName>style.visibility</p:attrName>
                                        </p:attrNameLst>
                                      </p:cBhvr>
                                      <p:to>
                                        <p:strVal val="visible"/>
                                      </p:to>
                                    </p:set>
                                    <p:animEffect transition="in" filter="blinds(horizontal)">
                                      <p:cBhvr>
                                        <p:cTn id="91" dur="500"/>
                                        <p:tgtEl>
                                          <p:spTgt spid="41"/>
                                        </p:tgtEl>
                                      </p:cBhvr>
                                    </p:animEffect>
                                  </p:childTnLst>
                                </p:cTn>
                              </p:par>
                            </p:childTnLst>
                          </p:cTn>
                        </p:par>
                      </p:childTnLst>
                    </p:cTn>
                  </p:par>
                  <p:par>
                    <p:cTn id="92" fill="hold">
                      <p:stCondLst>
                        <p:cond delay="indefinite"/>
                      </p:stCondLst>
                      <p:childTnLst>
                        <p:par>
                          <p:cTn id="93" fill="hold">
                            <p:stCondLst>
                              <p:cond delay="0"/>
                            </p:stCondLst>
                            <p:childTnLst>
                              <p:par>
                                <p:cTn id="94" presetID="3" presetClass="entr" presetSubtype="10" fill="hold" grpId="0" nodeType="clickEffect">
                                  <p:stCondLst>
                                    <p:cond delay="0"/>
                                  </p:stCondLst>
                                  <p:childTnLst>
                                    <p:set>
                                      <p:cBhvr>
                                        <p:cTn id="95" dur="1" fill="hold">
                                          <p:stCondLst>
                                            <p:cond delay="0"/>
                                          </p:stCondLst>
                                        </p:cTn>
                                        <p:tgtEl>
                                          <p:spTgt spid="35"/>
                                        </p:tgtEl>
                                        <p:attrNameLst>
                                          <p:attrName>style.visibility</p:attrName>
                                        </p:attrNameLst>
                                      </p:cBhvr>
                                      <p:to>
                                        <p:strVal val="visible"/>
                                      </p:to>
                                    </p:set>
                                    <p:animEffect transition="in" filter="blinds(horizontal)">
                                      <p:cBhvr>
                                        <p:cTn id="96" dur="500"/>
                                        <p:tgtEl>
                                          <p:spTgt spid="35"/>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43"/>
                                        </p:tgtEl>
                                        <p:attrNameLst>
                                          <p:attrName>style.visibility</p:attrName>
                                        </p:attrNameLst>
                                      </p:cBhvr>
                                      <p:to>
                                        <p:strVal val="visible"/>
                                      </p:to>
                                    </p:set>
                                    <p:animEffect transition="in" filter="blinds(horizontal)">
                                      <p:cBhvr>
                                        <p:cTn id="101" dur="500"/>
                                        <p:tgtEl>
                                          <p:spTgt spid="43"/>
                                        </p:tgtEl>
                                      </p:cBhvr>
                                    </p:animEffect>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grpId="0" nodeType="clickEffect">
                                  <p:stCondLst>
                                    <p:cond delay="0"/>
                                  </p:stCondLst>
                                  <p:childTnLst>
                                    <p:set>
                                      <p:cBhvr>
                                        <p:cTn id="105" dur="1" fill="hold">
                                          <p:stCondLst>
                                            <p:cond delay="0"/>
                                          </p:stCondLst>
                                        </p:cTn>
                                        <p:tgtEl>
                                          <p:spTgt spid="34"/>
                                        </p:tgtEl>
                                        <p:attrNameLst>
                                          <p:attrName>style.visibility</p:attrName>
                                        </p:attrNameLst>
                                      </p:cBhvr>
                                      <p:to>
                                        <p:strVal val="visible"/>
                                      </p:to>
                                    </p:set>
                                    <p:animEffect transition="in" filter="blinds(horizontal)">
                                      <p:cBhvr>
                                        <p:cTn id="106" dur="500"/>
                                        <p:tgtEl>
                                          <p:spTgt spid="34"/>
                                        </p:tgtEl>
                                      </p:cBhvr>
                                    </p:animEffect>
                                  </p:childTnLst>
                                </p:cTn>
                              </p:par>
                            </p:childTnLst>
                          </p:cTn>
                        </p:par>
                      </p:childTnLst>
                    </p:cTn>
                  </p:par>
                  <p:par>
                    <p:cTn id="107" fill="hold">
                      <p:stCondLst>
                        <p:cond delay="indefinite"/>
                      </p:stCondLst>
                      <p:childTnLst>
                        <p:par>
                          <p:cTn id="108" fill="hold">
                            <p:stCondLst>
                              <p:cond delay="0"/>
                            </p:stCondLst>
                            <p:childTnLst>
                              <p:par>
                                <p:cTn id="109" presetID="3" presetClass="entr" presetSubtype="10" fill="hold" grpId="0" nodeType="clickEffect">
                                  <p:stCondLst>
                                    <p:cond delay="0"/>
                                  </p:stCondLst>
                                  <p:childTnLst>
                                    <p:set>
                                      <p:cBhvr>
                                        <p:cTn id="110" dur="1" fill="hold">
                                          <p:stCondLst>
                                            <p:cond delay="0"/>
                                          </p:stCondLst>
                                        </p:cTn>
                                        <p:tgtEl>
                                          <p:spTgt spid="42"/>
                                        </p:tgtEl>
                                        <p:attrNameLst>
                                          <p:attrName>style.visibility</p:attrName>
                                        </p:attrNameLst>
                                      </p:cBhvr>
                                      <p:to>
                                        <p:strVal val="visible"/>
                                      </p:to>
                                    </p:set>
                                    <p:animEffect transition="in" filter="blinds(horizontal)">
                                      <p:cBhvr>
                                        <p:cTn id="111"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animBg="1"/>
      <p:bldP spid="16" grpId="0"/>
      <p:bldP spid="18" grpId="0" animBg="1"/>
      <p:bldP spid="24" grpId="0"/>
      <p:bldP spid="25" grpId="0"/>
      <p:bldP spid="26" grpId="0"/>
      <p:bldP spid="27" grpId="0"/>
      <p:bldP spid="28" grpId="0"/>
      <p:bldP spid="29" grpId="0"/>
      <p:bldP spid="34" grpId="0"/>
      <p:bldP spid="35" grpId="0"/>
      <p:bldP spid="37" grpId="0"/>
      <p:bldP spid="38" grpId="0" animBg="1"/>
      <p:bldP spid="39" grpId="0"/>
      <p:bldP spid="40" grpId="0" animBg="1"/>
      <p:bldP spid="41" grpId="0"/>
      <p:bldP spid="42" grpId="0"/>
      <p:bldP spid="43" grpId="0"/>
      <p:bldP spid="3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Arrow Connector 35"/>
          <p:cNvCxnSpPr/>
          <p:nvPr/>
        </p:nvCxnSpPr>
        <p:spPr>
          <a:xfrm flipV="1">
            <a:off x="5251270" y="2708366"/>
            <a:ext cx="1332410" cy="64443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Box 15"/>
              <p:cNvSpPr txBox="1"/>
              <p:nvPr/>
            </p:nvSpPr>
            <p:spPr>
              <a:xfrm>
                <a:off x="4501109" y="3073448"/>
                <a:ext cx="493468" cy="3125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sz="1400" b="0" i="1" dirty="0" smtClean="0">
                              <a:latin typeface="Cambria Math" panose="02040503050406030204" pitchFamily="18" charset="0"/>
                              <a:ea typeface="Cambria Math" panose="02040503050406030204" pitchFamily="18" charset="0"/>
                            </a:rPr>
                          </m:ctrlPr>
                        </m:sSupPr>
                        <m:e>
                          <m:r>
                            <a:rPr lang="en-US" sz="1400" b="0" i="1" dirty="0" smtClean="0">
                              <a:latin typeface="Cambria Math" panose="02040503050406030204" pitchFamily="18" charset="0"/>
                              <a:ea typeface="Cambria Math" panose="02040503050406030204" pitchFamily="18" charset="0"/>
                            </a:rPr>
                            <m:t>20</m:t>
                          </m:r>
                        </m:e>
                        <m:sup>
                          <m:r>
                            <a:rPr lang="en-US" sz="1400" b="0" i="1" dirty="0" smtClean="0">
                              <a:latin typeface="Cambria Math" panose="02040503050406030204" pitchFamily="18" charset="0"/>
                              <a:ea typeface="Cambria Math" panose="02040503050406030204" pitchFamily="18" charset="0"/>
                            </a:rPr>
                            <m:t>°</m:t>
                          </m:r>
                        </m:sup>
                      </m:sSup>
                    </m:oMath>
                  </m:oMathPara>
                </a14:m>
                <a:endParaRPr lang="en-GB" sz="1400" dirty="0">
                  <a:latin typeface="Comic Sans MS" panose="030F0702030302020204" pitchFamily="66" charset="0"/>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4501109" y="3073448"/>
                <a:ext cx="493468" cy="312586"/>
              </a:xfrm>
              <a:prstGeom prst="rect">
                <a:avLst/>
              </a:prstGeom>
              <a:blipFill>
                <a:blip r:embed="rId2"/>
                <a:stretch>
                  <a:fillRect/>
                </a:stretch>
              </a:blipFill>
            </p:spPr>
            <p:txBody>
              <a:bodyPr/>
              <a:lstStyle/>
              <a:p>
                <a:r>
                  <a:rPr lang="en-GB">
                    <a:noFill/>
                  </a:rPr>
                  <a:t> </a:t>
                </a:r>
              </a:p>
            </p:txBody>
          </p:sp>
        </mc:Fallback>
      </mc:AlternateContent>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91588" y="1576251"/>
                <a:ext cx="3683725" cy="5016181"/>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cushions of a snooker table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1</m:t>
                        </m:r>
                      </m:sub>
                    </m:sSub>
                  </m:oMath>
                </a14:m>
                <a:r>
                  <a:rPr lang="en-US" sz="1400" dirty="0">
                    <a:latin typeface="Comic Sans MS" panose="030F0702030302020204" pitchFamily="66" charset="0"/>
                  </a:rPr>
                  <a:t> and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2</m:t>
                        </m:r>
                      </m:sub>
                    </m:sSub>
                  </m:oMath>
                </a14:m>
                <a:r>
                  <a:rPr lang="en-US" sz="1400" dirty="0">
                    <a:latin typeface="Comic Sans MS" panose="030F0702030302020204" pitchFamily="66" charset="0"/>
                  </a:rPr>
                  <a:t> meet at right angles. A snooker ball travels across the table and collides with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1</m:t>
                        </m:r>
                      </m:sub>
                    </m:sSub>
                  </m:oMath>
                </a14:m>
                <a:r>
                  <a:rPr lang="en-US" sz="1400" dirty="0">
                    <a:latin typeface="Comic Sans MS" panose="030F0702030302020204" pitchFamily="66" charset="0"/>
                  </a:rPr>
                  <a:t> and then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2</m:t>
                        </m:r>
                      </m:sub>
                    </m:sSub>
                  </m:oMath>
                </a14:m>
                <a:r>
                  <a:rPr lang="en-US" sz="1400" dirty="0">
                    <a:latin typeface="Comic Sans MS" panose="030F0702030302020204" pitchFamily="66" charset="0"/>
                  </a:rPr>
                  <a:t>. The cushions are modelled as smooth. Just before the first impact, the ball is moving with speed </a:t>
                </a:r>
                <a14:m>
                  <m:oMath xmlns:m="http://schemas.openxmlformats.org/officeDocument/2006/math">
                    <m:r>
                      <a:rPr lang="en-US" sz="1400" b="0" i="1" smtClean="0">
                        <a:latin typeface="Cambria Math" panose="02040503050406030204" pitchFamily="18" charset="0"/>
                      </a:rPr>
                      <m:t>𝑢</m:t>
                    </m:r>
                    <m:r>
                      <a:rPr lang="en-US" sz="1400" b="0" i="1" smtClean="0">
                        <a:latin typeface="Cambria Math" panose="02040503050406030204" pitchFamily="18" charset="0"/>
                      </a:rPr>
                      <m:t> </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𝑚𝑠</m:t>
                        </m:r>
                      </m:e>
                      <m:sup>
                        <m:r>
                          <a:rPr lang="en-US" sz="1400" b="0" i="1" smtClean="0">
                            <a:latin typeface="Cambria Math" panose="02040503050406030204" pitchFamily="18" charset="0"/>
                          </a:rPr>
                          <m:t>−1</m:t>
                        </m:r>
                      </m:sup>
                    </m:sSup>
                  </m:oMath>
                </a14:m>
                <a:r>
                  <a:rPr lang="en-US" sz="1400" dirty="0">
                    <a:latin typeface="Comic Sans MS" panose="030F0702030302020204" pitchFamily="66" charset="0"/>
                  </a:rPr>
                  <a:t> at an angle of </a:t>
                </a:r>
                <a14:m>
                  <m:oMath xmlns:m="http://schemas.openxmlformats.org/officeDocument/2006/math">
                    <m:sSup>
                      <m:sSupPr>
                        <m:ctrlPr>
                          <a:rPr lang="en-US" sz="1400" i="1" smtClean="0">
                            <a:latin typeface="Cambria Math" panose="02040503050406030204" pitchFamily="18" charset="0"/>
                          </a:rPr>
                        </m:ctrlPr>
                      </m:sSupPr>
                      <m:e>
                        <m:r>
                          <a:rPr lang="en-US" sz="1400" b="0" i="1" smtClean="0">
                            <a:latin typeface="Cambria Math" panose="02040503050406030204" pitchFamily="18" charset="0"/>
                          </a:rPr>
                          <m:t>20</m:t>
                        </m:r>
                      </m:e>
                      <m:sup>
                        <m:r>
                          <a:rPr lang="en-US" sz="1400" i="1" smtClean="0">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to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1</m:t>
                        </m:r>
                      </m:sub>
                    </m:sSub>
                  </m:oMath>
                </a14:m>
                <a:r>
                  <a:rPr lang="en-US" sz="1400" dirty="0">
                    <a:latin typeface="Comic Sans MS" panose="030F0702030302020204" pitchFamily="66" charset="0"/>
                  </a:rPr>
                  <a:t>. The coefficients of restitution between the ball and the cushions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1</m:t>
                        </m:r>
                      </m:sub>
                    </m:sSub>
                  </m:oMath>
                </a14:m>
                <a:r>
                  <a:rPr lang="en-US" sz="1400" dirty="0">
                    <a:latin typeface="Comic Sans MS" panose="030F0702030302020204" pitchFamily="66" charset="0"/>
                  </a:rPr>
                  <a:t> and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2</m:t>
                        </m:r>
                      </m:sub>
                    </m:sSub>
                  </m:oMath>
                </a14:m>
                <a:r>
                  <a:rPr lang="en-US" sz="1400" dirty="0">
                    <a:latin typeface="Comic Sans MS" panose="030F0702030302020204" pitchFamily="66" charset="0"/>
                  </a:rPr>
                  <a:t> are </a:t>
                </a:r>
                <a14:m>
                  <m:oMath xmlns:m="http://schemas.openxmlformats.org/officeDocument/2006/math">
                    <m:f>
                      <m:fPr>
                        <m:ctrlPr>
                          <a:rPr lang="en-US" sz="1400" i="1" smtClean="0">
                            <a:latin typeface="Cambria Math" panose="02040503050406030204" pitchFamily="18" charset="0"/>
                          </a:rPr>
                        </m:ctrlPr>
                      </m:fPr>
                      <m:num>
                        <m:r>
                          <a:rPr lang="en-US" sz="1400" b="0" i="1" smtClean="0">
                            <a:latin typeface="Cambria Math" panose="02040503050406030204" pitchFamily="18" charset="0"/>
                          </a:rPr>
                          <m:t>1</m:t>
                        </m:r>
                      </m:num>
                      <m:den>
                        <m:r>
                          <a:rPr lang="en-US" sz="1400" b="0" i="1" smtClean="0">
                            <a:latin typeface="Cambria Math" panose="02040503050406030204" pitchFamily="18" charset="0"/>
                          </a:rPr>
                          <m:t>2</m:t>
                        </m:r>
                      </m:den>
                    </m:f>
                  </m:oMath>
                </a14:m>
                <a:r>
                  <a:rPr lang="en-US" sz="1400" dirty="0">
                    <a:latin typeface="Comic Sans MS" panose="030F0702030302020204" pitchFamily="66" charset="0"/>
                  </a:rPr>
                  <a:t> and </a:t>
                </a:r>
                <a14:m>
                  <m:oMath xmlns:m="http://schemas.openxmlformats.org/officeDocument/2006/math">
                    <m:f>
                      <m:fPr>
                        <m:ctrlPr>
                          <a:rPr lang="en-US" sz="1400" i="1" smtClean="0">
                            <a:latin typeface="Cambria Math" panose="02040503050406030204" pitchFamily="18" charset="0"/>
                          </a:rPr>
                        </m:ctrlPr>
                      </m:fPr>
                      <m:num>
                        <m:r>
                          <a:rPr lang="en-US" sz="1400" b="0" i="1" smtClean="0">
                            <a:latin typeface="Cambria Math" panose="02040503050406030204" pitchFamily="18" charset="0"/>
                          </a:rPr>
                          <m:t>2</m:t>
                        </m:r>
                      </m:num>
                      <m:den>
                        <m:r>
                          <a:rPr lang="en-US" sz="1400" b="0" i="1" smtClean="0">
                            <a:latin typeface="Cambria Math" panose="02040503050406030204" pitchFamily="18" charset="0"/>
                          </a:rPr>
                          <m:t>5</m:t>
                        </m:r>
                      </m:den>
                    </m:f>
                  </m:oMath>
                </a14:m>
                <a:r>
                  <a:rPr lang="en-US" sz="1400" dirty="0">
                    <a:latin typeface="Comic Sans MS" panose="030F0702030302020204" pitchFamily="66" charset="0"/>
                  </a:rPr>
                  <a:t> respectively.</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Find the percentage of the ball’s original kinetic energy that is lost in the collisions</a:t>
                </a:r>
              </a:p>
              <a:p>
                <a:pPr marL="342900" indent="-342900" algn="ctr">
                  <a:buAutoNum type="alphaLcParenR"/>
                </a:pPr>
                <a:r>
                  <a:rPr lang="en-US" sz="1400" dirty="0">
                    <a:latin typeface="Comic Sans MS" panose="030F0702030302020204" pitchFamily="66" charset="0"/>
                  </a:rPr>
                  <a:t>In reality the cushions may not be smooth. What effect will the model have had on the calculation of the kinetic energy remaining?</a:t>
                </a:r>
              </a:p>
            </p:txBody>
          </p:sp>
        </mc:Choice>
        <mc:Fallback xmlns="">
          <p:sp>
            <p:nvSpPr>
              <p:cNvPr id="4" name="TextBox 3"/>
              <p:cNvSpPr txBox="1">
                <a:spLocks noRot="1" noChangeAspect="1" noMove="1" noResize="1" noEditPoints="1" noAdjustHandles="1" noChangeArrowheads="1" noChangeShapeType="1" noTextEdit="1"/>
              </p:cNvSpPr>
              <p:nvPr/>
            </p:nvSpPr>
            <p:spPr>
              <a:xfrm>
                <a:off x="191588" y="1576251"/>
                <a:ext cx="3683725" cy="5016181"/>
              </a:xfrm>
              <a:prstGeom prst="rect">
                <a:avLst/>
              </a:prstGeom>
              <a:blipFill>
                <a:blip r:embed="rId3"/>
                <a:stretch>
                  <a:fillRect l="-496" t="-243" r="-1983" b="-36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76200" y="76200"/>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panose="02040503050406030204" pitchFamily="18" charset="0"/>
                        </a:rPr>
                        <m:t>𝑣𝑐𝑜𝑠</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i="1">
                          <a:latin typeface="Cambria Math" panose="02040503050406030204" pitchFamily="18" charset="0"/>
                        </a:rPr>
                        <m:t>𝑢</m:t>
                      </m:r>
                      <m:r>
                        <a:rPr lang="en-US" b="0" i="1" smtClean="0">
                          <a:latin typeface="Cambria Math" panose="02040503050406030204" pitchFamily="18" charset="0"/>
                        </a:rPr>
                        <m:t>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76200" y="76200"/>
                <a:ext cx="1576907" cy="276999"/>
              </a:xfrm>
              <a:prstGeom prst="rect">
                <a:avLst/>
              </a:prstGeom>
              <a:blipFill>
                <a:blip r:embed="rId4"/>
                <a:stretch>
                  <a:fillRect l="-4651" t="-4444" r="-1550"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133600" y="76200"/>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𝑣𝑠𝑖𝑛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𝑒𝑢𝑠𝑖𝑛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2133600" y="76200"/>
                <a:ext cx="1645835" cy="276999"/>
              </a:xfrm>
              <a:prstGeom prst="rect">
                <a:avLst/>
              </a:prstGeom>
              <a:blipFill>
                <a:blip r:embed="rId5"/>
                <a:stretch>
                  <a:fillRect l="-2963" t="-4444" r="-2963"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191000" y="76200"/>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𝑡𝑎𝑛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𝑒𝑡𝑎𝑛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4191000" y="76200"/>
                <a:ext cx="1540896" cy="276999"/>
              </a:xfrm>
              <a:prstGeom prst="rect">
                <a:avLst/>
              </a:prstGeom>
              <a:blipFill>
                <a:blip r:embed="rId6"/>
                <a:stretch>
                  <a:fillRect l="-397" t="-4444" r="-397"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7803472" y="84338"/>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𝑐𝑜𝑠</m:t>
                      </m:r>
                      <m:r>
                        <a:rPr lang="en-US" sz="1600" b="0" i="1" smtClean="0">
                          <a:latin typeface="Cambria Math" panose="02040503050406030204" pitchFamily="18" charset="0"/>
                          <a:ea typeface="Cambria Math" panose="02040503050406030204" pitchFamily="18" charset="0"/>
                        </a:rPr>
                        <m:t>𝜃</m:t>
                      </m:r>
                      <m:r>
                        <a:rPr lang="en-US" sz="1600" b="0" i="1" smtClean="0">
                          <a:latin typeface="Cambria Math" panose="02040503050406030204" pitchFamily="18" charset="0"/>
                          <a:ea typeface="Cambria Math" panose="02040503050406030204" pitchFamily="18" charset="0"/>
                        </a:rPr>
                        <m:t>=</m:t>
                      </m:r>
                      <m:f>
                        <m:fPr>
                          <m:ctrlPr>
                            <a:rPr lang="en-US" sz="1600" b="0" i="1" smtClean="0">
                              <a:latin typeface="Cambria Math" panose="02040503050406030204" pitchFamily="18" charset="0"/>
                              <a:ea typeface="Cambria Math" panose="02040503050406030204" pitchFamily="18" charset="0"/>
                            </a:rPr>
                          </m:ctrlPr>
                        </m:fPr>
                        <m:num>
                          <m:r>
                            <a:rPr lang="en-US" sz="1600" b="1" i="1" smtClean="0">
                              <a:latin typeface="Cambria Math" panose="02040503050406030204" pitchFamily="18" charset="0"/>
                              <a:ea typeface="Cambria Math" panose="02040503050406030204" pitchFamily="18" charset="0"/>
                            </a:rPr>
                            <m:t>𝒖</m:t>
                          </m:r>
                          <m:r>
                            <a:rPr lang="en-US" sz="1600" b="0" i="1" smtClean="0">
                              <a:latin typeface="Cambria Math" panose="02040503050406030204" pitchFamily="18" charset="0"/>
                              <a:ea typeface="Cambria Math" panose="02040503050406030204" pitchFamily="18" charset="0"/>
                            </a:rPr>
                            <m:t>.</m:t>
                          </m:r>
                          <m:r>
                            <a:rPr lang="en-US" sz="1600" b="1" i="1" smtClean="0">
                              <a:latin typeface="Cambria Math" panose="02040503050406030204" pitchFamily="18" charset="0"/>
                              <a:ea typeface="Cambria Math" panose="02040503050406030204" pitchFamily="18" charset="0"/>
                            </a:rPr>
                            <m:t>𝒗</m:t>
                          </m:r>
                        </m:num>
                        <m:den>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𝒖</m:t>
                              </m:r>
                            </m:e>
                          </m:d>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7803472" y="84338"/>
                <a:ext cx="1250279" cy="458267"/>
              </a:xfrm>
              <a:prstGeom prst="rect">
                <a:avLst/>
              </a:prstGeom>
              <a:blipFill>
                <a:blip r:embed="rId7"/>
                <a:stretch>
                  <a:fillRect l="-1463" b="-2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4627791" y="2712177"/>
                <a:ext cx="34471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ea typeface="Cambria Math" panose="02040503050406030204" pitchFamily="18" charset="0"/>
                        </a:rPr>
                        <m:t>𝑢</m:t>
                      </m:r>
                    </m:oMath>
                  </m:oMathPara>
                </a14:m>
                <a:endParaRPr lang="en-GB" sz="1400" dirty="0">
                  <a:latin typeface="Comic Sans MS" panose="030F0702030302020204" pitchFamily="66" charset="0"/>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4627791" y="2712177"/>
                <a:ext cx="344710" cy="307777"/>
              </a:xfrm>
              <a:prstGeom prst="rect">
                <a:avLst/>
              </a:prstGeom>
              <a:blipFill>
                <a:blip r:embed="rId8"/>
                <a:stretch>
                  <a:fillRect/>
                </a:stretch>
              </a:blipFill>
            </p:spPr>
            <p:txBody>
              <a:bodyPr/>
              <a:lstStyle/>
              <a:p>
                <a:r>
                  <a:rPr lang="en-GB">
                    <a:noFill/>
                  </a:rPr>
                  <a:t> </a:t>
                </a:r>
              </a:p>
            </p:txBody>
          </p:sp>
        </mc:Fallback>
      </mc:AlternateContent>
      <p:cxnSp>
        <p:nvCxnSpPr>
          <p:cNvPr id="14" name="Straight Arrow Connector 13"/>
          <p:cNvCxnSpPr/>
          <p:nvPr/>
        </p:nvCxnSpPr>
        <p:spPr>
          <a:xfrm>
            <a:off x="4127864" y="2603863"/>
            <a:ext cx="1138647" cy="7678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Arc 14"/>
          <p:cNvSpPr/>
          <p:nvPr/>
        </p:nvSpPr>
        <p:spPr>
          <a:xfrm rot="7133948">
            <a:off x="4908011" y="2939873"/>
            <a:ext cx="914400" cy="914400"/>
          </a:xfrm>
          <a:prstGeom prst="arc">
            <a:avLst>
              <a:gd name="adj1" fmla="val 3756918"/>
              <a:gd name="adj2" fmla="val 553754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17" name="Straight Arrow Connector 16"/>
          <p:cNvCxnSpPr/>
          <p:nvPr/>
        </p:nvCxnSpPr>
        <p:spPr>
          <a:xfrm flipV="1">
            <a:off x="5238207" y="2899954"/>
            <a:ext cx="944879" cy="45720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Arc 17"/>
          <p:cNvSpPr/>
          <p:nvPr/>
        </p:nvSpPr>
        <p:spPr>
          <a:xfrm rot="7133948">
            <a:off x="4699006" y="2931164"/>
            <a:ext cx="914400" cy="914400"/>
          </a:xfrm>
          <a:prstGeom prst="arc">
            <a:avLst>
              <a:gd name="adj1" fmla="val 13026810"/>
              <a:gd name="adj2" fmla="val 1439584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nvGrpSpPr>
          <p:cNvPr id="20" name="Group 19"/>
          <p:cNvGrpSpPr/>
          <p:nvPr/>
        </p:nvGrpSpPr>
        <p:grpSpPr>
          <a:xfrm>
            <a:off x="4496616" y="1160782"/>
            <a:ext cx="2209800" cy="2326004"/>
            <a:chOff x="4635953" y="1443448"/>
            <a:chExt cx="2209800" cy="2326004"/>
          </a:xfrm>
        </p:grpSpPr>
        <p:sp>
          <p:nvSpPr>
            <p:cNvPr id="21" name="Rectangle 20"/>
            <p:cNvSpPr/>
            <p:nvPr/>
          </p:nvSpPr>
          <p:spPr>
            <a:xfrm rot="5400000">
              <a:off x="5680573" y="249065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635953" y="365406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a:spLocks noChangeAspect="1"/>
            </p:cNvSpPr>
            <p:nvPr/>
          </p:nvSpPr>
          <p:spPr>
            <a:xfrm>
              <a:off x="6592252" y="3515858"/>
              <a:ext cx="139337" cy="139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mc:AlternateContent xmlns:mc="http://schemas.openxmlformats.org/markup-compatibility/2006" xmlns:a14="http://schemas.microsoft.com/office/drawing/2010/main">
        <mc:Choice Requires="a14">
          <p:sp>
            <p:nvSpPr>
              <p:cNvPr id="24" name="TextBox 23"/>
              <p:cNvSpPr txBox="1"/>
              <p:nvPr/>
            </p:nvSpPr>
            <p:spPr>
              <a:xfrm>
                <a:off x="5482047" y="2810692"/>
                <a:ext cx="4122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𝑣</m:t>
                          </m:r>
                        </m:e>
                        <m:sub>
                          <m:r>
                            <a:rPr lang="en-US" sz="1400" b="0" i="1" dirty="0" smtClean="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5482047" y="2810692"/>
                <a:ext cx="412229" cy="307777"/>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p:cNvSpPr txBox="1"/>
              <p:nvPr/>
            </p:nvSpPr>
            <p:spPr>
              <a:xfrm>
                <a:off x="5299167" y="3463835"/>
                <a:ext cx="46224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𝑊</m:t>
                          </m:r>
                        </m:e>
                        <m:sub>
                          <m:r>
                            <a:rPr lang="en-US" sz="1400" b="0" i="1" dirty="0" smtClean="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25" name="TextBox 24"/>
              <p:cNvSpPr txBox="1">
                <a:spLocks noRot="1" noChangeAspect="1" noMove="1" noResize="1" noEditPoints="1" noAdjustHandles="1" noChangeArrowheads="1" noChangeShapeType="1" noTextEdit="1"/>
              </p:cNvSpPr>
              <p:nvPr/>
            </p:nvSpPr>
            <p:spPr>
              <a:xfrm>
                <a:off x="5299167" y="3463835"/>
                <a:ext cx="462241" cy="307777"/>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6653349" y="2127069"/>
                <a:ext cx="46224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𝑊</m:t>
                          </m:r>
                        </m:e>
                        <m:sub>
                          <m:r>
                            <a:rPr lang="en-US" sz="1400" b="0" i="1" dirty="0" smtClean="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6653349" y="2127069"/>
                <a:ext cx="462241" cy="307777"/>
              </a:xfrm>
              <a:prstGeom prst="rect">
                <a:avLst/>
              </a:prstGeom>
              <a:blipFill>
                <a:blip r:embed="rId12"/>
                <a:stretch>
                  <a:fillRect/>
                </a:stretch>
              </a:blipFill>
            </p:spPr>
            <p:txBody>
              <a:bodyPr/>
              <a:lstStyle/>
              <a:p>
                <a:r>
                  <a:rPr lang="en-GB">
                    <a:noFill/>
                  </a:rPr>
                  <a:t> </a:t>
                </a:r>
              </a:p>
            </p:txBody>
          </p:sp>
        </mc:Fallback>
      </mc:AlternateContent>
      <p:cxnSp>
        <p:nvCxnSpPr>
          <p:cNvPr id="44" name="Straight Arrow Connector 43"/>
          <p:cNvCxnSpPr/>
          <p:nvPr/>
        </p:nvCxnSpPr>
        <p:spPr>
          <a:xfrm flipH="1" flipV="1">
            <a:off x="6130834" y="1480457"/>
            <a:ext cx="439785" cy="122355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5" name="TextBox 44"/>
              <p:cNvSpPr txBox="1"/>
              <p:nvPr/>
            </p:nvSpPr>
            <p:spPr>
              <a:xfrm>
                <a:off x="6000207" y="1952897"/>
                <a:ext cx="41639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𝑣</m:t>
                          </m:r>
                        </m:e>
                        <m:sub>
                          <m:r>
                            <a:rPr lang="en-US" sz="1400" b="0" i="1" dirty="0" smtClean="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45" name="TextBox 44"/>
              <p:cNvSpPr txBox="1">
                <a:spLocks noRot="1" noChangeAspect="1" noMove="1" noResize="1" noEditPoints="1" noAdjustHandles="1" noChangeArrowheads="1" noChangeShapeType="1" noTextEdit="1"/>
              </p:cNvSpPr>
              <p:nvPr/>
            </p:nvSpPr>
            <p:spPr>
              <a:xfrm>
                <a:off x="6000207" y="1952897"/>
                <a:ext cx="416396" cy="307777"/>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6305957" y="1915887"/>
                <a:ext cx="350417"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𝛽</m:t>
                          </m:r>
                        </m:e>
                        <m:sub>
                          <m:r>
                            <a:rPr lang="en-US" sz="1400" b="0" i="1" dirty="0" smtClean="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6305957" y="1915887"/>
                <a:ext cx="350417" cy="307777"/>
              </a:xfrm>
              <a:prstGeom prst="rect">
                <a:avLst/>
              </a:prstGeom>
              <a:blipFill>
                <a:blip r:embed="rId16"/>
                <a:stretch>
                  <a:fillRect b="-7843"/>
                </a:stretch>
              </a:blipFill>
            </p:spPr>
            <p:txBody>
              <a:bodyPr/>
              <a:lstStyle/>
              <a:p>
                <a:r>
                  <a:rPr lang="en-GB">
                    <a:noFill/>
                  </a:rPr>
                  <a:t> </a:t>
                </a:r>
              </a:p>
            </p:txBody>
          </p:sp>
        </mc:Fallback>
      </mc:AlternateContent>
      <p:sp>
        <p:nvSpPr>
          <p:cNvPr id="47" name="Arc 46"/>
          <p:cNvSpPr/>
          <p:nvPr/>
        </p:nvSpPr>
        <p:spPr>
          <a:xfrm rot="7133948">
            <a:off x="6130931" y="2329502"/>
            <a:ext cx="914400" cy="914400"/>
          </a:xfrm>
          <a:prstGeom prst="arc">
            <a:avLst>
              <a:gd name="adj1" fmla="val 7916414"/>
              <a:gd name="adj2" fmla="val 906534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8" name="Arc 47"/>
          <p:cNvSpPr/>
          <p:nvPr/>
        </p:nvSpPr>
        <p:spPr>
          <a:xfrm rot="7133948">
            <a:off x="6318166" y="2081309"/>
            <a:ext cx="914400" cy="914400"/>
          </a:xfrm>
          <a:prstGeom prst="arc">
            <a:avLst>
              <a:gd name="adj1" fmla="val 21348328"/>
              <a:gd name="adj2" fmla="val 159751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1" name="TextBox 30"/>
          <p:cNvSpPr txBox="1"/>
          <p:nvPr/>
        </p:nvSpPr>
        <p:spPr>
          <a:xfrm>
            <a:off x="6923860" y="1931126"/>
            <a:ext cx="2076449" cy="738664"/>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Update the diagram for the second collision…</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2" name="TextBox 31"/>
              <p:cNvSpPr txBox="1"/>
              <p:nvPr/>
            </p:nvSpPr>
            <p:spPr>
              <a:xfrm>
                <a:off x="5897336" y="2883899"/>
                <a:ext cx="83439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90−</m:t>
                          </m:r>
                          <m:r>
                            <a:rPr lang="en-US" sz="1400" b="0" i="1" dirty="0" smtClean="0">
                              <a:latin typeface="Cambria Math" panose="02040503050406030204" pitchFamily="18" charset="0"/>
                              <a:ea typeface="Cambria Math" panose="02040503050406030204" pitchFamily="18" charset="0"/>
                            </a:rPr>
                            <m:t>𝛽</m:t>
                          </m:r>
                        </m:e>
                        <m:sub>
                          <m:r>
                            <a:rPr lang="en-US" sz="1400" b="0" i="1" dirty="0" smtClean="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32" name="TextBox 31"/>
              <p:cNvSpPr txBox="1">
                <a:spLocks noRot="1" noChangeAspect="1" noMove="1" noResize="1" noEditPoints="1" noAdjustHandles="1" noChangeArrowheads="1" noChangeShapeType="1" noTextEdit="1"/>
              </p:cNvSpPr>
              <p:nvPr/>
            </p:nvSpPr>
            <p:spPr>
              <a:xfrm>
                <a:off x="5897336" y="2883899"/>
                <a:ext cx="834390" cy="307777"/>
              </a:xfrm>
              <a:prstGeom prst="rect">
                <a:avLst/>
              </a:prstGeom>
              <a:blipFill>
                <a:blip r:embed="rId17"/>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4086497" y="4260669"/>
                <a:ext cx="2377509"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b="0" i="1" smtClean="0">
                              <a:latin typeface="Cambria Math" panose="02040503050406030204" pitchFamily="18" charset="0"/>
                              <a:ea typeface="Cambria Math" panose="02040503050406030204" pitchFamily="18" charset="0"/>
                            </a:rPr>
                          </m:ctrlPr>
                        </m:sSubPr>
                        <m:e>
                          <m:r>
                            <a:rPr lang="en-US" sz="1600" b="0" i="1" smtClean="0">
                              <a:latin typeface="Cambria Math" panose="02040503050406030204" pitchFamily="18" charset="0"/>
                              <a:ea typeface="Cambria Math" panose="02040503050406030204" pitchFamily="18" charset="0"/>
                            </a:rPr>
                            <m:t>𝑣</m:t>
                          </m:r>
                        </m:e>
                        <m:sub>
                          <m:r>
                            <a:rPr lang="en-US" sz="1600" b="0" i="1" smtClean="0">
                              <a:latin typeface="Cambria Math" panose="02040503050406030204" pitchFamily="18" charset="0"/>
                              <a:ea typeface="Cambria Math" panose="02040503050406030204" pitchFamily="18" charset="0"/>
                            </a:rPr>
                            <m:t>2</m:t>
                          </m:r>
                        </m:sub>
                      </m:sSub>
                      <m:r>
                        <a:rPr lang="en-US" sz="1600" b="0" i="1" smtClean="0">
                          <a:latin typeface="Cambria Math" panose="02040503050406030204" pitchFamily="18" charset="0"/>
                          <a:ea typeface="Cambria Math" panose="02040503050406030204" pitchFamily="18" charset="0"/>
                        </a:rPr>
                        <m:t>𝑐𝑜𝑠</m:t>
                      </m:r>
                      <m:sSub>
                        <m:sSubPr>
                          <m:ctrlPr>
                            <a:rPr lang="en-US" sz="1600" b="0" i="1" smtClean="0">
                              <a:latin typeface="Cambria Math" panose="02040503050406030204" pitchFamily="18" charset="0"/>
                              <a:ea typeface="Cambria Math" panose="02040503050406030204" pitchFamily="18" charset="0"/>
                            </a:rPr>
                          </m:ctrlPr>
                        </m:sSubPr>
                        <m:e>
                          <m:r>
                            <a:rPr lang="en-US" sz="1600" b="0" i="1" smtClean="0">
                              <a:latin typeface="Cambria Math" panose="02040503050406030204" pitchFamily="18" charset="0"/>
                              <a:ea typeface="Cambria Math" panose="02040503050406030204" pitchFamily="18" charset="0"/>
                            </a:rPr>
                            <m:t>𝛽</m:t>
                          </m:r>
                        </m:e>
                        <m:sub>
                          <m:r>
                            <a:rPr lang="en-US" sz="1600" b="0" i="1" smtClean="0">
                              <a:latin typeface="Cambria Math" panose="02040503050406030204" pitchFamily="18" charset="0"/>
                              <a:ea typeface="Cambria Math" panose="02040503050406030204" pitchFamily="18" charset="0"/>
                            </a:rPr>
                            <m:t>2</m:t>
                          </m:r>
                        </m:sub>
                      </m:sSub>
                      <m:r>
                        <a:rPr lang="en-US" sz="1600" b="0" i="1" smtClean="0">
                          <a:latin typeface="Cambria Math" panose="02040503050406030204" pitchFamily="18" charset="0"/>
                          <a:ea typeface="Cambria Math" panose="02040503050406030204" pitchFamily="18" charset="0"/>
                        </a:rPr>
                        <m:t>=</m:t>
                      </m:r>
                      <m:sSub>
                        <m:sSubPr>
                          <m:ctrlPr>
                            <a:rPr lang="en-US" sz="1600" b="0" i="1" smtClean="0">
                              <a:latin typeface="Cambria Math" panose="02040503050406030204" pitchFamily="18" charset="0"/>
                              <a:ea typeface="Cambria Math" panose="02040503050406030204" pitchFamily="18" charset="0"/>
                            </a:rPr>
                          </m:ctrlPr>
                        </m:sSubPr>
                        <m:e>
                          <m:r>
                            <a:rPr lang="en-US" sz="1600" b="0" i="1" smtClean="0">
                              <a:latin typeface="Cambria Math" panose="02040503050406030204" pitchFamily="18" charset="0"/>
                              <a:ea typeface="Cambria Math" panose="02040503050406030204" pitchFamily="18" charset="0"/>
                            </a:rPr>
                            <m:t>𝑣</m:t>
                          </m:r>
                        </m:e>
                        <m:sub>
                          <m:r>
                            <a:rPr lang="en-US" sz="1600" b="0" i="1" smtClean="0">
                              <a:latin typeface="Cambria Math" panose="02040503050406030204" pitchFamily="18" charset="0"/>
                              <a:ea typeface="Cambria Math" panose="02040503050406030204" pitchFamily="18" charset="0"/>
                            </a:rPr>
                            <m:t>1</m:t>
                          </m:r>
                        </m:sub>
                      </m:sSub>
                      <m:r>
                        <a:rPr lang="en-US" sz="1600" b="0" i="1" smtClean="0">
                          <a:latin typeface="Cambria Math" panose="02040503050406030204" pitchFamily="18" charset="0"/>
                          <a:ea typeface="Cambria Math" panose="02040503050406030204" pitchFamily="18" charset="0"/>
                        </a:rPr>
                        <m:t>𝑐𝑜𝑠</m:t>
                      </m:r>
                      <m:d>
                        <m:dPr>
                          <m:ctrlPr>
                            <a:rPr lang="en-US" sz="1600" b="0" i="1" smtClean="0">
                              <a:latin typeface="Cambria Math" panose="02040503050406030204" pitchFamily="18" charset="0"/>
                              <a:ea typeface="Cambria Math" panose="02040503050406030204" pitchFamily="18" charset="0"/>
                            </a:rPr>
                          </m:ctrlPr>
                        </m:dPr>
                        <m:e>
                          <m:r>
                            <a:rPr lang="en-US" sz="1600" b="0" i="1" smtClean="0">
                              <a:latin typeface="Cambria Math" panose="02040503050406030204" pitchFamily="18" charset="0"/>
                              <a:ea typeface="Cambria Math" panose="02040503050406030204" pitchFamily="18" charset="0"/>
                            </a:rPr>
                            <m:t>90−</m:t>
                          </m:r>
                          <m:sSub>
                            <m:sSubPr>
                              <m:ctrlPr>
                                <a:rPr lang="en-US" sz="1600" b="0" i="1" smtClean="0">
                                  <a:latin typeface="Cambria Math" panose="02040503050406030204" pitchFamily="18" charset="0"/>
                                  <a:ea typeface="Cambria Math" panose="02040503050406030204" pitchFamily="18" charset="0"/>
                                </a:rPr>
                              </m:ctrlPr>
                            </m:sSubPr>
                            <m:e>
                              <m:r>
                                <a:rPr lang="en-US" sz="1600" b="0" i="1" smtClean="0">
                                  <a:latin typeface="Cambria Math" panose="02040503050406030204" pitchFamily="18" charset="0"/>
                                  <a:ea typeface="Cambria Math" panose="02040503050406030204" pitchFamily="18" charset="0"/>
                                </a:rPr>
                                <m:t>𝛽</m:t>
                              </m:r>
                            </m:e>
                            <m:sub>
                              <m:r>
                                <a:rPr lang="en-US" sz="1600" b="0" i="1" smtClean="0">
                                  <a:latin typeface="Cambria Math" panose="02040503050406030204" pitchFamily="18" charset="0"/>
                                  <a:ea typeface="Cambria Math" panose="02040503050406030204" pitchFamily="18" charset="0"/>
                                </a:rPr>
                                <m:t>1</m:t>
                              </m:r>
                            </m:sub>
                          </m:sSub>
                        </m:e>
                      </m:d>
                    </m:oMath>
                  </m:oMathPara>
                </a14:m>
                <a:endParaRPr lang="en-GB" sz="1600" dirty="0"/>
              </a:p>
            </p:txBody>
          </p:sp>
        </mc:Choice>
        <mc:Fallback xmlns="">
          <p:sp>
            <p:nvSpPr>
              <p:cNvPr id="33" name="TextBox 32"/>
              <p:cNvSpPr txBox="1">
                <a:spLocks noRot="1" noChangeAspect="1" noMove="1" noResize="1" noEditPoints="1" noAdjustHandles="1" noChangeArrowheads="1" noChangeShapeType="1" noTextEdit="1"/>
              </p:cNvSpPr>
              <p:nvPr/>
            </p:nvSpPr>
            <p:spPr>
              <a:xfrm>
                <a:off x="4086497" y="4260669"/>
                <a:ext cx="2377509" cy="246221"/>
              </a:xfrm>
              <a:prstGeom prst="rect">
                <a:avLst/>
              </a:prstGeom>
              <a:blipFill>
                <a:blip r:embed="rId18"/>
                <a:stretch>
                  <a:fillRect l="-513" b="-32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4260668" y="3833949"/>
                <a:ext cx="1400832"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𝑣𝑐𝑜𝑠</m:t>
                      </m:r>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m:t>
                      </m:r>
                      <m:r>
                        <a:rPr lang="en-US" sz="1600" i="1">
                          <a:latin typeface="Cambria Math" panose="02040503050406030204" pitchFamily="18" charset="0"/>
                        </a:rPr>
                        <m:t>𝑢</m:t>
                      </m:r>
                      <m:r>
                        <a:rPr lang="en-US" sz="1600" b="0" i="1" smtClean="0">
                          <a:latin typeface="Cambria Math" panose="02040503050406030204" pitchFamily="18" charset="0"/>
                        </a:rPr>
                        <m:t>𝑐𝑜𝑠</m:t>
                      </m:r>
                      <m:r>
                        <a:rPr lang="en-US" sz="1600" i="1">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35" name="TextBox 34"/>
              <p:cNvSpPr txBox="1">
                <a:spLocks noRot="1" noChangeAspect="1" noMove="1" noResize="1" noEditPoints="1" noAdjustHandles="1" noChangeArrowheads="1" noChangeShapeType="1" noTextEdit="1"/>
              </p:cNvSpPr>
              <p:nvPr/>
            </p:nvSpPr>
            <p:spPr>
              <a:xfrm>
                <a:off x="4260668" y="3833949"/>
                <a:ext cx="1400832" cy="246221"/>
              </a:xfrm>
              <a:prstGeom prst="rect">
                <a:avLst/>
              </a:prstGeom>
              <a:blipFill>
                <a:blip r:embed="rId19"/>
                <a:stretch>
                  <a:fillRect l="-4783" r="-435" b="-32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4064726" y="4717869"/>
                <a:ext cx="1769009"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b="0" i="1" smtClean="0">
                              <a:latin typeface="Cambria Math" panose="02040503050406030204" pitchFamily="18" charset="0"/>
                              <a:ea typeface="Cambria Math" panose="02040503050406030204" pitchFamily="18" charset="0"/>
                            </a:rPr>
                          </m:ctrlPr>
                        </m:sSubPr>
                        <m:e>
                          <m:r>
                            <a:rPr lang="en-US" sz="1600" b="0" i="1" smtClean="0">
                              <a:latin typeface="Cambria Math" panose="02040503050406030204" pitchFamily="18" charset="0"/>
                              <a:ea typeface="Cambria Math" panose="02040503050406030204" pitchFamily="18" charset="0"/>
                            </a:rPr>
                            <m:t>𝑣</m:t>
                          </m:r>
                        </m:e>
                        <m:sub>
                          <m:r>
                            <a:rPr lang="en-US" sz="1600" b="0" i="1" smtClean="0">
                              <a:latin typeface="Cambria Math" panose="02040503050406030204" pitchFamily="18" charset="0"/>
                              <a:ea typeface="Cambria Math" panose="02040503050406030204" pitchFamily="18" charset="0"/>
                            </a:rPr>
                            <m:t>2</m:t>
                          </m:r>
                        </m:sub>
                      </m:sSub>
                      <m:r>
                        <a:rPr lang="en-US" sz="1600" b="0" i="1" smtClean="0">
                          <a:latin typeface="Cambria Math" panose="02040503050406030204" pitchFamily="18" charset="0"/>
                          <a:ea typeface="Cambria Math" panose="02040503050406030204" pitchFamily="18" charset="0"/>
                        </a:rPr>
                        <m:t>𝑐𝑜𝑠</m:t>
                      </m:r>
                      <m:sSub>
                        <m:sSubPr>
                          <m:ctrlPr>
                            <a:rPr lang="en-US" sz="1600" b="0" i="1" smtClean="0">
                              <a:latin typeface="Cambria Math" panose="02040503050406030204" pitchFamily="18" charset="0"/>
                              <a:ea typeface="Cambria Math" panose="02040503050406030204" pitchFamily="18" charset="0"/>
                            </a:rPr>
                          </m:ctrlPr>
                        </m:sSubPr>
                        <m:e>
                          <m:r>
                            <a:rPr lang="en-US" sz="1600" b="0" i="1" smtClean="0">
                              <a:latin typeface="Cambria Math" panose="02040503050406030204" pitchFamily="18" charset="0"/>
                              <a:ea typeface="Cambria Math" panose="02040503050406030204" pitchFamily="18" charset="0"/>
                            </a:rPr>
                            <m:t>𝛽</m:t>
                          </m:r>
                        </m:e>
                        <m:sub>
                          <m:r>
                            <a:rPr lang="en-US" sz="1600" b="0" i="1" smtClean="0">
                              <a:latin typeface="Cambria Math" panose="02040503050406030204" pitchFamily="18" charset="0"/>
                              <a:ea typeface="Cambria Math" panose="02040503050406030204" pitchFamily="18" charset="0"/>
                            </a:rPr>
                            <m:t>2</m:t>
                          </m:r>
                        </m:sub>
                      </m:sSub>
                      <m:r>
                        <a:rPr lang="en-US" sz="1600" b="0" i="1" smtClean="0">
                          <a:latin typeface="Cambria Math" panose="02040503050406030204" pitchFamily="18" charset="0"/>
                          <a:ea typeface="Cambria Math" panose="02040503050406030204" pitchFamily="18" charset="0"/>
                        </a:rPr>
                        <m:t>=</m:t>
                      </m:r>
                      <m:sSub>
                        <m:sSubPr>
                          <m:ctrlPr>
                            <a:rPr lang="en-US" sz="1600" b="0" i="1" smtClean="0">
                              <a:latin typeface="Cambria Math" panose="02040503050406030204" pitchFamily="18" charset="0"/>
                              <a:ea typeface="Cambria Math" panose="02040503050406030204" pitchFamily="18" charset="0"/>
                            </a:rPr>
                          </m:ctrlPr>
                        </m:sSubPr>
                        <m:e>
                          <m:r>
                            <a:rPr lang="en-US" sz="1600" b="0" i="1" smtClean="0">
                              <a:latin typeface="Cambria Math" panose="02040503050406030204" pitchFamily="18" charset="0"/>
                              <a:ea typeface="Cambria Math" panose="02040503050406030204" pitchFamily="18" charset="0"/>
                            </a:rPr>
                            <m:t>𝑣</m:t>
                          </m:r>
                        </m:e>
                        <m:sub>
                          <m:r>
                            <a:rPr lang="en-US" sz="1600" b="0" i="1" smtClean="0">
                              <a:latin typeface="Cambria Math" panose="02040503050406030204" pitchFamily="18" charset="0"/>
                              <a:ea typeface="Cambria Math" panose="02040503050406030204" pitchFamily="18" charset="0"/>
                            </a:rPr>
                            <m:t>1</m:t>
                          </m:r>
                        </m:sub>
                      </m:sSub>
                      <m:r>
                        <a:rPr lang="en-US" sz="1600" b="0" i="1" smtClean="0">
                          <a:latin typeface="Cambria Math" panose="02040503050406030204" pitchFamily="18" charset="0"/>
                          <a:ea typeface="Cambria Math" panose="02040503050406030204" pitchFamily="18" charset="0"/>
                        </a:rPr>
                        <m:t>𝑠𝑖𝑛</m:t>
                      </m:r>
                      <m:sSub>
                        <m:sSubPr>
                          <m:ctrlPr>
                            <a:rPr lang="en-US" sz="1600" b="0" i="1" smtClean="0">
                              <a:latin typeface="Cambria Math" panose="02040503050406030204" pitchFamily="18" charset="0"/>
                              <a:ea typeface="Cambria Math" panose="02040503050406030204" pitchFamily="18" charset="0"/>
                            </a:rPr>
                          </m:ctrlPr>
                        </m:sSubPr>
                        <m:e>
                          <m:r>
                            <a:rPr lang="en-US" sz="1600" b="0" i="1" smtClean="0">
                              <a:latin typeface="Cambria Math" panose="02040503050406030204" pitchFamily="18" charset="0"/>
                              <a:ea typeface="Cambria Math" panose="02040503050406030204" pitchFamily="18" charset="0"/>
                            </a:rPr>
                            <m:t>𝛽</m:t>
                          </m:r>
                        </m:e>
                        <m:sub>
                          <m:r>
                            <a:rPr lang="en-US" sz="1600" b="0" i="1" smtClean="0">
                              <a:latin typeface="Cambria Math" panose="02040503050406030204" pitchFamily="18" charset="0"/>
                              <a:ea typeface="Cambria Math" panose="02040503050406030204" pitchFamily="18" charset="0"/>
                            </a:rPr>
                            <m:t>1</m:t>
                          </m:r>
                        </m:sub>
                      </m:sSub>
                    </m:oMath>
                  </m:oMathPara>
                </a14:m>
                <a:endParaRPr lang="en-GB" sz="1600" dirty="0"/>
              </a:p>
            </p:txBody>
          </p:sp>
        </mc:Choice>
        <mc:Fallback xmlns="">
          <p:sp>
            <p:nvSpPr>
              <p:cNvPr id="38" name="TextBox 37"/>
              <p:cNvSpPr txBox="1">
                <a:spLocks noRot="1" noChangeAspect="1" noMove="1" noResize="1" noEditPoints="1" noAdjustHandles="1" noChangeArrowheads="1" noChangeShapeType="1" noTextEdit="1"/>
              </p:cNvSpPr>
              <p:nvPr/>
            </p:nvSpPr>
            <p:spPr>
              <a:xfrm>
                <a:off x="4064726" y="4717869"/>
                <a:ext cx="1769009" cy="246221"/>
              </a:xfrm>
              <a:prstGeom prst="rect">
                <a:avLst/>
              </a:prstGeom>
              <a:blipFill>
                <a:blip r:embed="rId20"/>
                <a:stretch>
                  <a:fillRect b="-32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5543007" y="3098075"/>
                <a:ext cx="4122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𝛽</m:t>
                          </m:r>
                        </m:e>
                        <m:sub>
                          <m:r>
                            <a:rPr lang="en-US" sz="1400" b="0" i="1" dirty="0" smtClean="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39" name="TextBox 38"/>
              <p:cNvSpPr txBox="1">
                <a:spLocks noRot="1" noChangeAspect="1" noMove="1" noResize="1" noEditPoints="1" noAdjustHandles="1" noChangeArrowheads="1" noChangeShapeType="1" noTextEdit="1"/>
              </p:cNvSpPr>
              <p:nvPr/>
            </p:nvSpPr>
            <p:spPr>
              <a:xfrm>
                <a:off x="5543007" y="3098075"/>
                <a:ext cx="412229" cy="307777"/>
              </a:xfrm>
              <a:prstGeom prst="rect">
                <a:avLst/>
              </a:prstGeom>
              <a:blipFill>
                <a:blip r:embed="rId21"/>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4090852" y="1221377"/>
                <a:ext cx="1116874" cy="34567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200" b="0" i="1" smtClean="0">
                          <a:solidFill>
                            <a:srgbClr val="FF0000"/>
                          </a:solidFill>
                          <a:latin typeface="Cambria Math" panose="02040503050406030204" pitchFamily="18" charset="0"/>
                        </a:rPr>
                        <m:t>𝑡𝑎𝑛</m:t>
                      </m:r>
                      <m:sSub>
                        <m:sSubPr>
                          <m:ctrlPr>
                            <a:rPr lang="en-US" sz="1200" i="1" dirty="0">
                              <a:solidFill>
                                <a:srgbClr val="FF0000"/>
                              </a:solidFill>
                              <a:latin typeface="Cambria Math" panose="02040503050406030204" pitchFamily="18" charset="0"/>
                              <a:ea typeface="Cambria Math" panose="02040503050406030204" pitchFamily="18" charset="0"/>
                            </a:rPr>
                          </m:ctrlPr>
                        </m:sSubPr>
                        <m:e>
                          <m:r>
                            <a:rPr lang="en-US" sz="1200" i="1" dirty="0">
                              <a:solidFill>
                                <a:srgbClr val="FF0000"/>
                              </a:solidFill>
                              <a:latin typeface="Cambria Math" panose="02040503050406030204" pitchFamily="18" charset="0"/>
                              <a:ea typeface="Cambria Math" panose="02040503050406030204" pitchFamily="18" charset="0"/>
                            </a:rPr>
                            <m:t>𝛽</m:t>
                          </m:r>
                        </m:e>
                        <m:sub>
                          <m:r>
                            <a:rPr lang="en-US" sz="1200" i="1" dirty="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m:t>
                      </m:r>
                      <m:f>
                        <m:fPr>
                          <m:ctrlPr>
                            <a:rPr lang="en-US" sz="1200" b="0" i="1" smtClean="0">
                              <a:solidFill>
                                <a:srgbClr val="FF0000"/>
                              </a:solidFill>
                              <a:latin typeface="Cambria Math" panose="02040503050406030204" pitchFamily="18" charset="0"/>
                              <a:ea typeface="Cambria Math" panose="02040503050406030204" pitchFamily="18" charset="0"/>
                            </a:rPr>
                          </m:ctrlPr>
                        </m:fPr>
                        <m:num>
                          <m:r>
                            <a:rPr lang="en-US" sz="1200" b="0" i="1" smtClean="0">
                              <a:solidFill>
                                <a:srgbClr val="FF0000"/>
                              </a:solidFill>
                              <a:latin typeface="Cambria Math" panose="02040503050406030204" pitchFamily="18" charset="0"/>
                              <a:ea typeface="Cambria Math" panose="02040503050406030204" pitchFamily="18" charset="0"/>
                            </a:rPr>
                            <m:t>1</m:t>
                          </m:r>
                        </m:num>
                        <m:den>
                          <m:r>
                            <a:rPr lang="en-US" sz="1200" b="0" i="1" smtClean="0">
                              <a:solidFill>
                                <a:srgbClr val="FF0000"/>
                              </a:solidFill>
                              <a:latin typeface="Cambria Math" panose="02040503050406030204" pitchFamily="18" charset="0"/>
                              <a:ea typeface="Cambria Math" panose="02040503050406030204" pitchFamily="18" charset="0"/>
                            </a:rPr>
                            <m:t>2</m:t>
                          </m:r>
                        </m:den>
                      </m:f>
                      <m:r>
                        <a:rPr lang="en-US" sz="1200" b="0" i="1" smtClean="0">
                          <a:solidFill>
                            <a:srgbClr val="FF0000"/>
                          </a:solidFill>
                          <a:latin typeface="Cambria Math" panose="02040503050406030204" pitchFamily="18" charset="0"/>
                          <a:ea typeface="Cambria Math" panose="02040503050406030204" pitchFamily="18" charset="0"/>
                        </a:rPr>
                        <m:t>𝑡𝑎𝑛</m:t>
                      </m:r>
                      <m:r>
                        <a:rPr lang="en-US" sz="1200" b="0" i="1" smtClean="0">
                          <a:solidFill>
                            <a:srgbClr val="FF0000"/>
                          </a:solidFill>
                          <a:latin typeface="Cambria Math" panose="02040503050406030204" pitchFamily="18" charset="0"/>
                          <a:ea typeface="Cambria Math" panose="02040503050406030204" pitchFamily="18" charset="0"/>
                        </a:rPr>
                        <m:t>20</m:t>
                      </m:r>
                    </m:oMath>
                  </m:oMathPara>
                </a14:m>
                <a:endParaRPr lang="en-GB" sz="1200" dirty="0">
                  <a:solidFill>
                    <a:srgbClr val="FF0000"/>
                  </a:solidFill>
                </a:endParaRPr>
              </a:p>
            </p:txBody>
          </p:sp>
        </mc:Choice>
        <mc:Fallback xmlns="">
          <p:sp>
            <p:nvSpPr>
              <p:cNvPr id="40" name="TextBox 39"/>
              <p:cNvSpPr txBox="1">
                <a:spLocks noRot="1" noChangeAspect="1" noMove="1" noResize="1" noEditPoints="1" noAdjustHandles="1" noChangeArrowheads="1" noChangeShapeType="1" noTextEdit="1"/>
              </p:cNvSpPr>
              <p:nvPr/>
            </p:nvSpPr>
            <p:spPr>
              <a:xfrm>
                <a:off x="4090852" y="1221377"/>
                <a:ext cx="1116874" cy="345672"/>
              </a:xfrm>
              <a:prstGeom prst="rect">
                <a:avLst/>
              </a:prstGeom>
              <a:blipFill>
                <a:blip r:embed="rId22"/>
                <a:stretch>
                  <a:fillRect l="-3279" t="-1754" r="-4372" b="-140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3925389" y="1704702"/>
                <a:ext cx="1278042" cy="18569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𝑣</m:t>
                          </m:r>
                        </m:e>
                        <m:sub>
                          <m:r>
                            <a:rPr lang="en-US" sz="1200" b="0" i="1" smtClean="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𝑐𝑜𝑠</m:t>
                      </m:r>
                      <m:sSub>
                        <m:sSubPr>
                          <m:ctrlPr>
                            <a:rPr lang="en-US" sz="1200" i="1" dirty="0">
                              <a:solidFill>
                                <a:srgbClr val="FF0000"/>
                              </a:solidFill>
                              <a:latin typeface="Cambria Math" panose="02040503050406030204" pitchFamily="18" charset="0"/>
                              <a:ea typeface="Cambria Math" panose="02040503050406030204" pitchFamily="18" charset="0"/>
                            </a:rPr>
                          </m:ctrlPr>
                        </m:sSubPr>
                        <m:e>
                          <m:r>
                            <a:rPr lang="en-US" sz="1200" i="1" dirty="0">
                              <a:solidFill>
                                <a:srgbClr val="FF0000"/>
                              </a:solidFill>
                              <a:latin typeface="Cambria Math" panose="02040503050406030204" pitchFamily="18" charset="0"/>
                              <a:ea typeface="Cambria Math" panose="02040503050406030204" pitchFamily="18" charset="0"/>
                            </a:rPr>
                            <m:t>𝛽</m:t>
                          </m:r>
                        </m:e>
                        <m:sub>
                          <m:r>
                            <a:rPr lang="en-US" sz="1200" i="1" dirty="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m:t>
                      </m:r>
                      <m:r>
                        <a:rPr lang="en-US" sz="1200" i="1">
                          <a:solidFill>
                            <a:srgbClr val="FF0000"/>
                          </a:solidFill>
                          <a:latin typeface="Cambria Math" panose="02040503050406030204" pitchFamily="18" charset="0"/>
                        </a:rPr>
                        <m:t>𝑢</m:t>
                      </m:r>
                      <m:r>
                        <a:rPr lang="en-US" sz="1200" b="0" i="1" smtClean="0">
                          <a:solidFill>
                            <a:srgbClr val="FF0000"/>
                          </a:solidFill>
                          <a:latin typeface="Cambria Math" panose="02040503050406030204" pitchFamily="18" charset="0"/>
                        </a:rPr>
                        <m:t>𝑐𝑜𝑠</m:t>
                      </m:r>
                      <m:r>
                        <a:rPr lang="en-US" sz="1200" b="0" i="1" smtClean="0">
                          <a:solidFill>
                            <a:srgbClr val="FF0000"/>
                          </a:solidFill>
                          <a:latin typeface="Cambria Math" panose="02040503050406030204" pitchFamily="18" charset="0"/>
                        </a:rPr>
                        <m:t>20</m:t>
                      </m:r>
                    </m:oMath>
                  </m:oMathPara>
                </a14:m>
                <a:endParaRPr lang="en-GB" sz="1200" dirty="0">
                  <a:solidFill>
                    <a:srgbClr val="FF0000"/>
                  </a:solidFill>
                </a:endParaRPr>
              </a:p>
            </p:txBody>
          </p:sp>
        </mc:Choice>
        <mc:Fallback xmlns="">
          <p:sp>
            <p:nvSpPr>
              <p:cNvPr id="41" name="TextBox 40"/>
              <p:cNvSpPr txBox="1">
                <a:spLocks noRot="1" noChangeAspect="1" noMove="1" noResize="1" noEditPoints="1" noAdjustHandles="1" noChangeArrowheads="1" noChangeShapeType="1" noTextEdit="1"/>
              </p:cNvSpPr>
              <p:nvPr/>
            </p:nvSpPr>
            <p:spPr>
              <a:xfrm>
                <a:off x="3925389" y="1704702"/>
                <a:ext cx="1278042" cy="185692"/>
              </a:xfrm>
              <a:prstGeom prst="rect">
                <a:avLst/>
              </a:prstGeom>
              <a:blipFill>
                <a:blip r:embed="rId23"/>
                <a:stretch>
                  <a:fillRect t="-6667" r="-1429"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3929743" y="2100943"/>
                <a:ext cx="1283172" cy="1846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𝑣</m:t>
                          </m:r>
                        </m:e>
                        <m:sub>
                          <m:r>
                            <a:rPr lang="en-US" sz="1200" b="0" i="1" smtClean="0">
                              <a:solidFill>
                                <a:srgbClr val="FF0000"/>
                              </a:solidFill>
                              <a:latin typeface="Cambria Math" panose="02040503050406030204" pitchFamily="18" charset="0"/>
                              <a:ea typeface="Cambria Math" panose="02040503050406030204" pitchFamily="18" charset="0"/>
                            </a:rPr>
                            <m:t>2</m:t>
                          </m:r>
                        </m:sub>
                      </m:sSub>
                      <m:r>
                        <a:rPr lang="en-US" sz="1200" b="0" i="1" smtClean="0">
                          <a:solidFill>
                            <a:srgbClr val="FF0000"/>
                          </a:solidFill>
                          <a:latin typeface="Cambria Math" panose="02040503050406030204" pitchFamily="18" charset="0"/>
                          <a:ea typeface="Cambria Math" panose="02040503050406030204" pitchFamily="18" charset="0"/>
                        </a:rPr>
                        <m:t>𝑐𝑜𝑠</m:t>
                      </m:r>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𝛽</m:t>
                          </m:r>
                        </m:e>
                        <m:sub>
                          <m:r>
                            <a:rPr lang="en-US" sz="1200" b="0" i="1" smtClean="0">
                              <a:solidFill>
                                <a:srgbClr val="FF0000"/>
                              </a:solidFill>
                              <a:latin typeface="Cambria Math" panose="02040503050406030204" pitchFamily="18" charset="0"/>
                              <a:ea typeface="Cambria Math" panose="02040503050406030204" pitchFamily="18" charset="0"/>
                            </a:rPr>
                            <m:t>2</m:t>
                          </m:r>
                        </m:sub>
                      </m:sSub>
                      <m:r>
                        <a:rPr lang="en-US" sz="1200" b="0" i="1" smtClean="0">
                          <a:solidFill>
                            <a:srgbClr val="FF0000"/>
                          </a:solidFill>
                          <a:latin typeface="Cambria Math" panose="02040503050406030204" pitchFamily="18" charset="0"/>
                          <a:ea typeface="Cambria Math" panose="02040503050406030204" pitchFamily="18" charset="0"/>
                        </a:rPr>
                        <m:t>=</m:t>
                      </m:r>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𝑣</m:t>
                          </m:r>
                        </m:e>
                        <m:sub>
                          <m:r>
                            <a:rPr lang="en-US" sz="1200" b="0" i="1" smtClean="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𝑠𝑖𝑛</m:t>
                      </m:r>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𝛽</m:t>
                          </m:r>
                        </m:e>
                        <m:sub>
                          <m:r>
                            <a:rPr lang="en-US" sz="1200" b="0" i="1" smtClean="0">
                              <a:solidFill>
                                <a:srgbClr val="FF0000"/>
                              </a:solidFill>
                              <a:latin typeface="Cambria Math" panose="02040503050406030204" pitchFamily="18" charset="0"/>
                              <a:ea typeface="Cambria Math" panose="02040503050406030204" pitchFamily="18" charset="0"/>
                            </a:rPr>
                            <m:t>1</m:t>
                          </m:r>
                        </m:sub>
                      </m:sSub>
                    </m:oMath>
                  </m:oMathPara>
                </a14:m>
                <a:endParaRPr lang="en-GB" sz="1200" dirty="0">
                  <a:solidFill>
                    <a:srgbClr val="FF0000"/>
                  </a:solidFill>
                </a:endParaRPr>
              </a:p>
            </p:txBody>
          </p:sp>
        </mc:Choice>
        <mc:Fallback xmlns="">
          <p:sp>
            <p:nvSpPr>
              <p:cNvPr id="43" name="TextBox 42"/>
              <p:cNvSpPr txBox="1">
                <a:spLocks noRot="1" noChangeAspect="1" noMove="1" noResize="1" noEditPoints="1" noAdjustHandles="1" noChangeArrowheads="1" noChangeShapeType="1" noTextEdit="1"/>
              </p:cNvSpPr>
              <p:nvPr/>
            </p:nvSpPr>
            <p:spPr>
              <a:xfrm>
                <a:off x="3929743" y="2100943"/>
                <a:ext cx="1283172" cy="184666"/>
              </a:xfrm>
              <a:prstGeom prst="rect">
                <a:avLst/>
              </a:prstGeom>
              <a:blipFill>
                <a:blip r:embed="rId24"/>
                <a:stretch>
                  <a:fillRect l="-1429" t="-6667" r="-476" b="-33333"/>
                </a:stretch>
              </a:blipFill>
            </p:spPr>
            <p:txBody>
              <a:bodyPr/>
              <a:lstStyle/>
              <a:p>
                <a:r>
                  <a:rPr lang="en-GB">
                    <a:noFill/>
                  </a:rPr>
                  <a:t> </a:t>
                </a:r>
              </a:p>
            </p:txBody>
          </p:sp>
        </mc:Fallback>
      </mc:AlternateContent>
      <p:sp>
        <p:nvSpPr>
          <p:cNvPr id="49" name="Arc 48"/>
          <p:cNvSpPr/>
          <p:nvPr/>
        </p:nvSpPr>
        <p:spPr>
          <a:xfrm>
            <a:off x="6389160" y="3971109"/>
            <a:ext cx="229354" cy="4841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0" name="TextBox 49"/>
          <p:cNvSpPr txBox="1"/>
          <p:nvPr/>
        </p:nvSpPr>
        <p:spPr>
          <a:xfrm>
            <a:off x="6475166" y="3951422"/>
            <a:ext cx="1006585"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values</a:t>
            </a:r>
            <a:endParaRPr lang="en-GB" sz="1400" i="1" dirty="0">
              <a:solidFill>
                <a:srgbClr val="FF0000"/>
              </a:solidFill>
              <a:latin typeface="Comic Sans MS" panose="030F0702030302020204" pitchFamily="66" charset="0"/>
            </a:endParaRPr>
          </a:p>
        </p:txBody>
      </p:sp>
      <p:sp>
        <p:nvSpPr>
          <p:cNvPr id="51" name="Arc 50"/>
          <p:cNvSpPr/>
          <p:nvPr/>
        </p:nvSpPr>
        <p:spPr>
          <a:xfrm>
            <a:off x="6393515" y="4454435"/>
            <a:ext cx="229354" cy="4841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2" name="TextBox 51"/>
          <p:cNvSpPr txBox="1"/>
          <p:nvPr/>
        </p:nvSpPr>
        <p:spPr>
          <a:xfrm>
            <a:off x="6479522" y="4434748"/>
            <a:ext cx="2429348"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The second part can be rewritten using sine</a:t>
            </a:r>
            <a:endParaRPr lang="en-GB" sz="1400" i="1" dirty="0">
              <a:solidFill>
                <a:srgbClr val="FF0000"/>
              </a:solidFill>
              <a:latin typeface="Comic Sans MS" panose="030F0702030302020204" pitchFamily="66" charset="0"/>
            </a:endParaRPr>
          </a:p>
        </p:txBody>
      </p:sp>
      <p:sp>
        <p:nvSpPr>
          <p:cNvPr id="9" name="Rectangle 8"/>
          <p:cNvSpPr/>
          <p:nvPr/>
        </p:nvSpPr>
        <p:spPr>
          <a:xfrm>
            <a:off x="5268686" y="4258492"/>
            <a:ext cx="1193074" cy="278675"/>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p:cNvSpPr/>
          <p:nvPr/>
        </p:nvSpPr>
        <p:spPr>
          <a:xfrm>
            <a:off x="5273040" y="4724401"/>
            <a:ext cx="535577" cy="278675"/>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56" name="TextBox 55"/>
              <p:cNvSpPr txBox="1"/>
              <p:nvPr/>
            </p:nvSpPr>
            <p:spPr>
              <a:xfrm>
                <a:off x="4280262" y="5357949"/>
                <a:ext cx="1461747"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𝑣𝑠𝑖𝑛</m:t>
                      </m:r>
                      <m:r>
                        <a:rPr lang="en-US" sz="1600" b="0" i="1" smtClean="0">
                          <a:latin typeface="Cambria Math" panose="02040503050406030204" pitchFamily="18" charset="0"/>
                          <a:ea typeface="Cambria Math" panose="02040503050406030204" pitchFamily="18" charset="0"/>
                        </a:rPr>
                        <m:t>𝛽</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𝑒𝑢𝑠𝑖𝑛</m:t>
                      </m:r>
                      <m:r>
                        <a:rPr lang="en-US" sz="1600" b="0" i="1" smtClean="0">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56" name="TextBox 55"/>
              <p:cNvSpPr txBox="1">
                <a:spLocks noRot="1" noChangeAspect="1" noMove="1" noResize="1" noEditPoints="1" noAdjustHandles="1" noChangeArrowheads="1" noChangeShapeType="1" noTextEdit="1"/>
              </p:cNvSpPr>
              <p:nvPr/>
            </p:nvSpPr>
            <p:spPr>
              <a:xfrm>
                <a:off x="4280262" y="5357949"/>
                <a:ext cx="1461747" cy="246221"/>
              </a:xfrm>
              <a:prstGeom prst="rect">
                <a:avLst/>
              </a:prstGeom>
              <a:blipFill>
                <a:blip r:embed="rId25"/>
                <a:stretch>
                  <a:fillRect l="-2500" r="-2083" b="-32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7" name="TextBox 56"/>
              <p:cNvSpPr txBox="1"/>
              <p:nvPr/>
            </p:nvSpPr>
            <p:spPr>
              <a:xfrm>
                <a:off x="4110445" y="5719355"/>
                <a:ext cx="2482411" cy="4626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b="0" i="1" smtClean="0">
                              <a:latin typeface="Cambria Math" panose="02040503050406030204" pitchFamily="18" charset="0"/>
                            </a:rPr>
                          </m:ctrlPr>
                        </m:sSubPr>
                        <m:e>
                          <m:r>
                            <a:rPr lang="en-US" sz="1600" b="0" i="1" smtClean="0">
                              <a:latin typeface="Cambria Math" panose="02040503050406030204" pitchFamily="18" charset="0"/>
                            </a:rPr>
                            <m:t>𝑣</m:t>
                          </m:r>
                        </m:e>
                        <m:sub>
                          <m:r>
                            <a:rPr lang="en-US" sz="1600" b="0" i="1" smtClean="0">
                              <a:latin typeface="Cambria Math" panose="02040503050406030204" pitchFamily="18" charset="0"/>
                            </a:rPr>
                            <m:t>2</m:t>
                          </m:r>
                        </m:sub>
                      </m:sSub>
                      <m:r>
                        <a:rPr lang="en-US" sz="1600" b="0" i="1" smtClean="0">
                          <a:latin typeface="Cambria Math" panose="02040503050406030204" pitchFamily="18" charset="0"/>
                        </a:rPr>
                        <m:t>𝑠𝑖𝑛</m:t>
                      </m:r>
                      <m:sSub>
                        <m:sSubPr>
                          <m:ctrlPr>
                            <a:rPr lang="en-US" sz="1600" b="0" i="1" smtClean="0">
                              <a:latin typeface="Cambria Math" panose="02040503050406030204" pitchFamily="18" charset="0"/>
                            </a:rPr>
                          </m:ctrlPr>
                        </m:sSubPr>
                        <m:e>
                          <m:r>
                            <a:rPr lang="en-US" sz="1600" b="0" i="1" smtClean="0">
                              <a:latin typeface="Cambria Math" panose="02040503050406030204" pitchFamily="18" charset="0"/>
                              <a:ea typeface="Cambria Math" panose="02040503050406030204" pitchFamily="18" charset="0"/>
                            </a:rPr>
                            <m:t>𝛽</m:t>
                          </m:r>
                        </m:e>
                        <m:sub>
                          <m:r>
                            <a:rPr lang="en-US" sz="1600" b="0" i="1" smtClean="0">
                              <a:latin typeface="Cambria Math" panose="02040503050406030204" pitchFamily="18" charset="0"/>
                            </a:rPr>
                            <m:t>2</m:t>
                          </m:r>
                        </m:sub>
                      </m:sSub>
                      <m:r>
                        <a:rPr lang="en-US" sz="1600" b="0" i="1" smtClean="0">
                          <a:latin typeface="Cambria Math" panose="02040503050406030204" pitchFamily="18" charset="0"/>
                          <a:ea typeface="Cambria Math" panose="02040503050406030204" pitchFamily="18" charset="0"/>
                        </a:rPr>
                        <m:t>=</m:t>
                      </m:r>
                      <m:f>
                        <m:fPr>
                          <m:ctrlPr>
                            <a:rPr lang="en-US" sz="1600" b="0" i="1" smtClean="0">
                              <a:latin typeface="Cambria Math" panose="02040503050406030204" pitchFamily="18" charset="0"/>
                              <a:ea typeface="Cambria Math" panose="02040503050406030204" pitchFamily="18" charset="0"/>
                            </a:rPr>
                          </m:ctrlPr>
                        </m:fPr>
                        <m:num>
                          <m:r>
                            <a:rPr lang="en-US" sz="1600" b="0" i="1" smtClean="0">
                              <a:latin typeface="Cambria Math" panose="02040503050406030204" pitchFamily="18" charset="0"/>
                              <a:ea typeface="Cambria Math" panose="02040503050406030204" pitchFamily="18" charset="0"/>
                            </a:rPr>
                            <m:t>2</m:t>
                          </m:r>
                        </m:num>
                        <m:den>
                          <m:r>
                            <a:rPr lang="en-US" sz="1600" b="0" i="1" smtClean="0">
                              <a:latin typeface="Cambria Math" panose="02040503050406030204" pitchFamily="18" charset="0"/>
                              <a:ea typeface="Cambria Math" panose="02040503050406030204" pitchFamily="18" charset="0"/>
                            </a:rPr>
                            <m:t>5</m:t>
                          </m:r>
                        </m:den>
                      </m:f>
                      <m:sSub>
                        <m:sSubPr>
                          <m:ctrlPr>
                            <a:rPr lang="en-US" sz="1600" b="0" i="1" smtClean="0">
                              <a:latin typeface="Cambria Math" panose="02040503050406030204" pitchFamily="18" charset="0"/>
                              <a:ea typeface="Cambria Math" panose="02040503050406030204" pitchFamily="18" charset="0"/>
                            </a:rPr>
                          </m:ctrlPr>
                        </m:sSubPr>
                        <m:e>
                          <m:r>
                            <a:rPr lang="en-US" sz="1600" b="0" i="1" smtClean="0">
                              <a:latin typeface="Cambria Math" panose="02040503050406030204" pitchFamily="18" charset="0"/>
                              <a:ea typeface="Cambria Math" panose="02040503050406030204" pitchFamily="18" charset="0"/>
                            </a:rPr>
                            <m:t>𝑣</m:t>
                          </m:r>
                        </m:e>
                        <m:sub>
                          <m:r>
                            <a:rPr lang="en-US" sz="1600" b="0" i="1" smtClean="0">
                              <a:latin typeface="Cambria Math" panose="02040503050406030204" pitchFamily="18" charset="0"/>
                              <a:ea typeface="Cambria Math" panose="02040503050406030204" pitchFamily="18" charset="0"/>
                            </a:rPr>
                            <m:t>1</m:t>
                          </m:r>
                        </m:sub>
                      </m:sSub>
                      <m:r>
                        <a:rPr lang="en-US" sz="1600" b="0" i="1" smtClean="0">
                          <a:latin typeface="Cambria Math" panose="02040503050406030204" pitchFamily="18" charset="0"/>
                          <a:ea typeface="Cambria Math" panose="02040503050406030204" pitchFamily="18" charset="0"/>
                        </a:rPr>
                        <m:t>𝑠𝑖𝑛</m:t>
                      </m:r>
                      <m:d>
                        <m:dPr>
                          <m:ctrlPr>
                            <a:rPr lang="en-US" sz="1600" b="0" i="1" smtClean="0">
                              <a:latin typeface="Cambria Math" panose="02040503050406030204" pitchFamily="18" charset="0"/>
                              <a:ea typeface="Cambria Math" panose="02040503050406030204" pitchFamily="18" charset="0"/>
                            </a:rPr>
                          </m:ctrlPr>
                        </m:dPr>
                        <m:e>
                          <m:r>
                            <a:rPr lang="en-US" sz="1600" b="0" i="1" smtClean="0">
                              <a:latin typeface="Cambria Math" panose="02040503050406030204" pitchFamily="18" charset="0"/>
                              <a:ea typeface="Cambria Math" panose="02040503050406030204" pitchFamily="18" charset="0"/>
                            </a:rPr>
                            <m:t>90−</m:t>
                          </m:r>
                          <m:sSub>
                            <m:sSubPr>
                              <m:ctrlPr>
                                <a:rPr lang="en-US" sz="1600" b="0" i="1" smtClean="0">
                                  <a:latin typeface="Cambria Math" panose="02040503050406030204" pitchFamily="18" charset="0"/>
                                  <a:ea typeface="Cambria Math" panose="02040503050406030204" pitchFamily="18" charset="0"/>
                                </a:rPr>
                              </m:ctrlPr>
                            </m:sSubPr>
                            <m:e>
                              <m:r>
                                <a:rPr lang="en-US" sz="1600" b="0" i="1" smtClean="0">
                                  <a:latin typeface="Cambria Math" panose="02040503050406030204" pitchFamily="18" charset="0"/>
                                  <a:ea typeface="Cambria Math" panose="02040503050406030204" pitchFamily="18" charset="0"/>
                                </a:rPr>
                                <m:t>𝛽</m:t>
                              </m:r>
                            </m:e>
                            <m:sub>
                              <m:r>
                                <a:rPr lang="en-US" sz="1600" b="0" i="1" smtClean="0">
                                  <a:latin typeface="Cambria Math" panose="02040503050406030204" pitchFamily="18" charset="0"/>
                                  <a:ea typeface="Cambria Math" panose="02040503050406030204" pitchFamily="18" charset="0"/>
                                </a:rPr>
                                <m:t>1</m:t>
                              </m:r>
                            </m:sub>
                          </m:sSub>
                        </m:e>
                      </m:d>
                    </m:oMath>
                  </m:oMathPara>
                </a14:m>
                <a:endParaRPr lang="en-GB" sz="1600" dirty="0"/>
              </a:p>
            </p:txBody>
          </p:sp>
        </mc:Choice>
        <mc:Fallback xmlns="">
          <p:sp>
            <p:nvSpPr>
              <p:cNvPr id="57" name="TextBox 56"/>
              <p:cNvSpPr txBox="1">
                <a:spLocks noRot="1" noChangeAspect="1" noMove="1" noResize="1" noEditPoints="1" noAdjustHandles="1" noChangeArrowheads="1" noChangeShapeType="1" noTextEdit="1"/>
              </p:cNvSpPr>
              <p:nvPr/>
            </p:nvSpPr>
            <p:spPr>
              <a:xfrm>
                <a:off x="4110445" y="5719355"/>
                <a:ext cx="2482411" cy="462627"/>
              </a:xfrm>
              <a:prstGeom prst="rect">
                <a:avLst/>
              </a:prstGeom>
              <a:blipFill>
                <a:blip r:embed="rId2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8" name="TextBox 57"/>
              <p:cNvSpPr txBox="1"/>
              <p:nvPr/>
            </p:nvSpPr>
            <p:spPr>
              <a:xfrm>
                <a:off x="4088673" y="6281058"/>
                <a:ext cx="1917000" cy="4626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b="0" i="1" smtClean="0">
                              <a:latin typeface="Cambria Math" panose="02040503050406030204" pitchFamily="18" charset="0"/>
                            </a:rPr>
                          </m:ctrlPr>
                        </m:sSubPr>
                        <m:e>
                          <m:r>
                            <a:rPr lang="en-US" sz="1600" b="0" i="1" smtClean="0">
                              <a:latin typeface="Cambria Math" panose="02040503050406030204" pitchFamily="18" charset="0"/>
                            </a:rPr>
                            <m:t>𝑣</m:t>
                          </m:r>
                        </m:e>
                        <m:sub>
                          <m:r>
                            <a:rPr lang="en-US" sz="1600" b="0" i="1" smtClean="0">
                              <a:latin typeface="Cambria Math" panose="02040503050406030204" pitchFamily="18" charset="0"/>
                            </a:rPr>
                            <m:t>2</m:t>
                          </m:r>
                        </m:sub>
                      </m:sSub>
                      <m:r>
                        <a:rPr lang="en-US" sz="1600" b="0" i="1" smtClean="0">
                          <a:latin typeface="Cambria Math" panose="02040503050406030204" pitchFamily="18" charset="0"/>
                        </a:rPr>
                        <m:t>𝑠𝑖𝑛</m:t>
                      </m:r>
                      <m:sSub>
                        <m:sSubPr>
                          <m:ctrlPr>
                            <a:rPr lang="en-US" sz="1600" b="0" i="1" smtClean="0">
                              <a:latin typeface="Cambria Math" panose="02040503050406030204" pitchFamily="18" charset="0"/>
                            </a:rPr>
                          </m:ctrlPr>
                        </m:sSubPr>
                        <m:e>
                          <m:r>
                            <a:rPr lang="en-US" sz="1600" b="0" i="1" smtClean="0">
                              <a:latin typeface="Cambria Math" panose="02040503050406030204" pitchFamily="18" charset="0"/>
                              <a:ea typeface="Cambria Math" panose="02040503050406030204" pitchFamily="18" charset="0"/>
                            </a:rPr>
                            <m:t>𝛽</m:t>
                          </m:r>
                        </m:e>
                        <m:sub>
                          <m:r>
                            <a:rPr lang="en-US" sz="1600" b="0" i="1" smtClean="0">
                              <a:latin typeface="Cambria Math" panose="02040503050406030204" pitchFamily="18" charset="0"/>
                            </a:rPr>
                            <m:t>2</m:t>
                          </m:r>
                        </m:sub>
                      </m:sSub>
                      <m:r>
                        <a:rPr lang="en-US" sz="1600" b="0" i="1" smtClean="0">
                          <a:latin typeface="Cambria Math" panose="02040503050406030204" pitchFamily="18" charset="0"/>
                          <a:ea typeface="Cambria Math" panose="02040503050406030204" pitchFamily="18" charset="0"/>
                        </a:rPr>
                        <m:t>=</m:t>
                      </m:r>
                      <m:f>
                        <m:fPr>
                          <m:ctrlPr>
                            <a:rPr lang="en-US" sz="1600" b="0" i="1" smtClean="0">
                              <a:latin typeface="Cambria Math" panose="02040503050406030204" pitchFamily="18" charset="0"/>
                              <a:ea typeface="Cambria Math" panose="02040503050406030204" pitchFamily="18" charset="0"/>
                            </a:rPr>
                          </m:ctrlPr>
                        </m:fPr>
                        <m:num>
                          <m:r>
                            <a:rPr lang="en-US" sz="1600" b="0" i="1" smtClean="0">
                              <a:latin typeface="Cambria Math" panose="02040503050406030204" pitchFamily="18" charset="0"/>
                              <a:ea typeface="Cambria Math" panose="02040503050406030204" pitchFamily="18" charset="0"/>
                            </a:rPr>
                            <m:t>2</m:t>
                          </m:r>
                        </m:num>
                        <m:den>
                          <m:r>
                            <a:rPr lang="en-US" sz="1600" b="0" i="1" smtClean="0">
                              <a:latin typeface="Cambria Math" panose="02040503050406030204" pitchFamily="18" charset="0"/>
                              <a:ea typeface="Cambria Math" panose="02040503050406030204" pitchFamily="18" charset="0"/>
                            </a:rPr>
                            <m:t>5</m:t>
                          </m:r>
                        </m:den>
                      </m:f>
                      <m:sSub>
                        <m:sSubPr>
                          <m:ctrlPr>
                            <a:rPr lang="en-US" sz="1600" b="0" i="1" smtClean="0">
                              <a:latin typeface="Cambria Math" panose="02040503050406030204" pitchFamily="18" charset="0"/>
                              <a:ea typeface="Cambria Math" panose="02040503050406030204" pitchFamily="18" charset="0"/>
                            </a:rPr>
                          </m:ctrlPr>
                        </m:sSubPr>
                        <m:e>
                          <m:r>
                            <a:rPr lang="en-US" sz="1600" b="0" i="1" smtClean="0">
                              <a:latin typeface="Cambria Math" panose="02040503050406030204" pitchFamily="18" charset="0"/>
                              <a:ea typeface="Cambria Math" panose="02040503050406030204" pitchFamily="18" charset="0"/>
                            </a:rPr>
                            <m:t>𝑣</m:t>
                          </m:r>
                        </m:e>
                        <m:sub>
                          <m:r>
                            <a:rPr lang="en-US" sz="1600" b="0" i="1" smtClean="0">
                              <a:latin typeface="Cambria Math" panose="02040503050406030204" pitchFamily="18" charset="0"/>
                              <a:ea typeface="Cambria Math" panose="02040503050406030204" pitchFamily="18" charset="0"/>
                            </a:rPr>
                            <m:t>1</m:t>
                          </m:r>
                        </m:sub>
                      </m:sSub>
                      <m:r>
                        <a:rPr lang="en-US" sz="1600" b="0" i="1" smtClean="0">
                          <a:latin typeface="Cambria Math" panose="02040503050406030204" pitchFamily="18" charset="0"/>
                          <a:ea typeface="Cambria Math" panose="02040503050406030204" pitchFamily="18" charset="0"/>
                        </a:rPr>
                        <m:t>𝑐𝑜𝑠</m:t>
                      </m:r>
                      <m:sSub>
                        <m:sSubPr>
                          <m:ctrlPr>
                            <a:rPr lang="en-US" sz="1600" b="0" i="1" smtClean="0">
                              <a:latin typeface="Cambria Math" panose="02040503050406030204" pitchFamily="18" charset="0"/>
                              <a:ea typeface="Cambria Math" panose="02040503050406030204" pitchFamily="18" charset="0"/>
                            </a:rPr>
                          </m:ctrlPr>
                        </m:sSubPr>
                        <m:e>
                          <m:r>
                            <a:rPr lang="en-US" sz="1600" b="0" i="1" smtClean="0">
                              <a:latin typeface="Cambria Math" panose="02040503050406030204" pitchFamily="18" charset="0"/>
                              <a:ea typeface="Cambria Math" panose="02040503050406030204" pitchFamily="18" charset="0"/>
                            </a:rPr>
                            <m:t>𝛽</m:t>
                          </m:r>
                        </m:e>
                        <m:sub>
                          <m:r>
                            <a:rPr lang="en-US" sz="1600" b="0" i="1" smtClean="0">
                              <a:latin typeface="Cambria Math" panose="02040503050406030204" pitchFamily="18" charset="0"/>
                              <a:ea typeface="Cambria Math" panose="02040503050406030204" pitchFamily="18" charset="0"/>
                            </a:rPr>
                            <m:t>1</m:t>
                          </m:r>
                        </m:sub>
                      </m:sSub>
                    </m:oMath>
                  </m:oMathPara>
                </a14:m>
                <a:endParaRPr lang="en-GB" sz="1600" dirty="0"/>
              </a:p>
            </p:txBody>
          </p:sp>
        </mc:Choice>
        <mc:Fallback xmlns="">
          <p:sp>
            <p:nvSpPr>
              <p:cNvPr id="58" name="TextBox 57"/>
              <p:cNvSpPr txBox="1">
                <a:spLocks noRot="1" noChangeAspect="1" noMove="1" noResize="1" noEditPoints="1" noAdjustHandles="1" noChangeArrowheads="1" noChangeShapeType="1" noTextEdit="1"/>
              </p:cNvSpPr>
              <p:nvPr/>
            </p:nvSpPr>
            <p:spPr>
              <a:xfrm>
                <a:off x="4088673" y="6281058"/>
                <a:ext cx="1917000" cy="462627"/>
              </a:xfrm>
              <a:prstGeom prst="rect">
                <a:avLst/>
              </a:prstGeom>
              <a:blipFill>
                <a:blip r:embed="rId27"/>
                <a:stretch>
                  <a:fillRect/>
                </a:stretch>
              </a:blipFill>
            </p:spPr>
            <p:txBody>
              <a:bodyPr/>
              <a:lstStyle/>
              <a:p>
                <a:r>
                  <a:rPr lang="en-GB">
                    <a:noFill/>
                  </a:rPr>
                  <a:t> </a:t>
                </a:r>
              </a:p>
            </p:txBody>
          </p:sp>
        </mc:Fallback>
      </mc:AlternateContent>
      <p:sp>
        <p:nvSpPr>
          <p:cNvPr id="59" name="Arc 58"/>
          <p:cNvSpPr/>
          <p:nvPr/>
        </p:nvSpPr>
        <p:spPr>
          <a:xfrm>
            <a:off x="6476247" y="5512527"/>
            <a:ext cx="229354" cy="4841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60" name="TextBox 59"/>
              <p:cNvSpPr txBox="1"/>
              <p:nvPr/>
            </p:nvSpPr>
            <p:spPr>
              <a:xfrm>
                <a:off x="6623213" y="5397046"/>
                <a:ext cx="2590455" cy="738664"/>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values (remember that </a:t>
                </a:r>
                <a14:m>
                  <m:oMath xmlns:m="http://schemas.openxmlformats.org/officeDocument/2006/math">
                    <m:r>
                      <a:rPr lang="en-US" sz="1400" i="1" dirty="0" smtClean="0">
                        <a:solidFill>
                          <a:srgbClr val="FF0000"/>
                        </a:solidFill>
                        <a:latin typeface="Cambria Math" panose="02040503050406030204" pitchFamily="18" charset="0"/>
                      </a:rPr>
                      <m:t>𝑒</m:t>
                    </m:r>
                  </m:oMath>
                </a14:m>
                <a:r>
                  <a:rPr lang="en-US" sz="1400" dirty="0">
                    <a:solidFill>
                      <a:srgbClr val="FF0000"/>
                    </a:solidFill>
                    <a:latin typeface="Comic Sans MS" panose="030F0702030302020204" pitchFamily="66" charset="0"/>
                  </a:rPr>
                  <a:t> is different for this wall)</a:t>
                </a:r>
                <a:endParaRPr lang="en-GB" sz="1400" i="1" dirty="0">
                  <a:solidFill>
                    <a:srgbClr val="FF0000"/>
                  </a:solidFill>
                  <a:latin typeface="Comic Sans MS" panose="030F0702030302020204" pitchFamily="66" charset="0"/>
                </a:endParaRPr>
              </a:p>
            </p:txBody>
          </p:sp>
        </mc:Choice>
        <mc:Fallback xmlns="">
          <p:sp>
            <p:nvSpPr>
              <p:cNvPr id="60" name="TextBox 59"/>
              <p:cNvSpPr txBox="1">
                <a:spLocks noRot="1" noChangeAspect="1" noMove="1" noResize="1" noEditPoints="1" noAdjustHandles="1" noChangeArrowheads="1" noChangeShapeType="1" noTextEdit="1"/>
              </p:cNvSpPr>
              <p:nvPr/>
            </p:nvSpPr>
            <p:spPr>
              <a:xfrm>
                <a:off x="6623213" y="5397046"/>
                <a:ext cx="2590455" cy="738664"/>
              </a:xfrm>
              <a:prstGeom prst="rect">
                <a:avLst/>
              </a:prstGeom>
              <a:blipFill>
                <a:blip r:embed="rId28"/>
                <a:stretch>
                  <a:fillRect t="-820" b="-7377"/>
                </a:stretch>
              </a:blipFill>
            </p:spPr>
            <p:txBody>
              <a:bodyPr/>
              <a:lstStyle/>
              <a:p>
                <a:r>
                  <a:rPr lang="en-GB">
                    <a:noFill/>
                  </a:rPr>
                  <a:t> </a:t>
                </a:r>
              </a:p>
            </p:txBody>
          </p:sp>
        </mc:Fallback>
      </mc:AlternateContent>
      <p:sp>
        <p:nvSpPr>
          <p:cNvPr id="61" name="Arc 60"/>
          <p:cNvSpPr/>
          <p:nvPr/>
        </p:nvSpPr>
        <p:spPr>
          <a:xfrm>
            <a:off x="6463185" y="6074230"/>
            <a:ext cx="229354" cy="4841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2" name="TextBox 61"/>
          <p:cNvSpPr txBox="1"/>
          <p:nvPr/>
        </p:nvSpPr>
        <p:spPr>
          <a:xfrm>
            <a:off x="6549192" y="6054543"/>
            <a:ext cx="2429348"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The second part can be rewritten using cos</a:t>
            </a:r>
            <a:endParaRPr lang="en-GB" sz="1400" i="1" dirty="0">
              <a:solidFill>
                <a:srgbClr val="FF0000"/>
              </a:solidFill>
              <a:latin typeface="Comic Sans MS" panose="030F0702030302020204" pitchFamily="66" charset="0"/>
            </a:endParaRPr>
          </a:p>
        </p:txBody>
      </p:sp>
      <p:sp>
        <p:nvSpPr>
          <p:cNvPr id="63" name="Rectangle 62"/>
          <p:cNvSpPr/>
          <p:nvPr/>
        </p:nvSpPr>
        <p:spPr>
          <a:xfrm>
            <a:off x="5403669" y="5847806"/>
            <a:ext cx="1193074" cy="278675"/>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Rectangle 63"/>
          <p:cNvSpPr/>
          <p:nvPr/>
        </p:nvSpPr>
        <p:spPr>
          <a:xfrm>
            <a:off x="5425441" y="6409508"/>
            <a:ext cx="609599" cy="278675"/>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65" name="TextBox 64"/>
              <p:cNvSpPr txBox="1"/>
              <p:nvPr/>
            </p:nvSpPr>
            <p:spPr>
              <a:xfrm>
                <a:off x="3953690" y="2383973"/>
                <a:ext cx="1393779" cy="34689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b="0" i="1" smtClean="0">
                              <a:solidFill>
                                <a:srgbClr val="FF0000"/>
                              </a:solidFill>
                              <a:latin typeface="Cambria Math" panose="02040503050406030204" pitchFamily="18" charset="0"/>
                            </a:rPr>
                          </m:ctrlPr>
                        </m:sSubPr>
                        <m:e>
                          <m:r>
                            <a:rPr lang="en-US" sz="1200" b="0" i="1" smtClean="0">
                              <a:solidFill>
                                <a:srgbClr val="FF0000"/>
                              </a:solidFill>
                              <a:latin typeface="Cambria Math" panose="02040503050406030204" pitchFamily="18" charset="0"/>
                            </a:rPr>
                            <m:t>𝑣</m:t>
                          </m:r>
                        </m:e>
                        <m:sub>
                          <m:r>
                            <a:rPr lang="en-US" sz="1200" b="0" i="1" smtClean="0">
                              <a:solidFill>
                                <a:srgbClr val="FF0000"/>
                              </a:solidFill>
                              <a:latin typeface="Cambria Math" panose="02040503050406030204" pitchFamily="18" charset="0"/>
                            </a:rPr>
                            <m:t>2</m:t>
                          </m:r>
                        </m:sub>
                      </m:sSub>
                      <m:r>
                        <a:rPr lang="en-US" sz="1200" b="0" i="1" smtClean="0">
                          <a:solidFill>
                            <a:srgbClr val="FF0000"/>
                          </a:solidFill>
                          <a:latin typeface="Cambria Math" panose="02040503050406030204" pitchFamily="18" charset="0"/>
                        </a:rPr>
                        <m:t>𝑠𝑖𝑛</m:t>
                      </m:r>
                      <m:sSub>
                        <m:sSubPr>
                          <m:ctrlPr>
                            <a:rPr lang="en-US" sz="1200" b="0" i="1" smtClean="0">
                              <a:solidFill>
                                <a:srgbClr val="FF0000"/>
                              </a:solidFill>
                              <a:latin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𝛽</m:t>
                          </m:r>
                        </m:e>
                        <m:sub>
                          <m:r>
                            <a:rPr lang="en-US" sz="1200" b="0" i="1" smtClean="0">
                              <a:solidFill>
                                <a:srgbClr val="FF0000"/>
                              </a:solidFill>
                              <a:latin typeface="Cambria Math" panose="02040503050406030204" pitchFamily="18" charset="0"/>
                            </a:rPr>
                            <m:t>2</m:t>
                          </m:r>
                        </m:sub>
                      </m:sSub>
                      <m:r>
                        <a:rPr lang="en-US" sz="1200" b="0" i="1" smtClean="0">
                          <a:solidFill>
                            <a:srgbClr val="FF0000"/>
                          </a:solidFill>
                          <a:latin typeface="Cambria Math" panose="02040503050406030204" pitchFamily="18" charset="0"/>
                          <a:ea typeface="Cambria Math" panose="02040503050406030204" pitchFamily="18" charset="0"/>
                        </a:rPr>
                        <m:t>=</m:t>
                      </m:r>
                      <m:f>
                        <m:fPr>
                          <m:ctrlPr>
                            <a:rPr lang="en-US" sz="1200" b="0" i="1" smtClean="0">
                              <a:solidFill>
                                <a:srgbClr val="FF0000"/>
                              </a:solidFill>
                              <a:latin typeface="Cambria Math" panose="02040503050406030204" pitchFamily="18" charset="0"/>
                              <a:ea typeface="Cambria Math" panose="02040503050406030204" pitchFamily="18" charset="0"/>
                            </a:rPr>
                          </m:ctrlPr>
                        </m:fPr>
                        <m:num>
                          <m:r>
                            <a:rPr lang="en-US" sz="1200" b="0" i="1" smtClean="0">
                              <a:solidFill>
                                <a:srgbClr val="FF0000"/>
                              </a:solidFill>
                              <a:latin typeface="Cambria Math" panose="02040503050406030204" pitchFamily="18" charset="0"/>
                              <a:ea typeface="Cambria Math" panose="02040503050406030204" pitchFamily="18" charset="0"/>
                            </a:rPr>
                            <m:t>2</m:t>
                          </m:r>
                        </m:num>
                        <m:den>
                          <m:r>
                            <a:rPr lang="en-US" sz="1200" b="0" i="1" smtClean="0">
                              <a:solidFill>
                                <a:srgbClr val="FF0000"/>
                              </a:solidFill>
                              <a:latin typeface="Cambria Math" panose="02040503050406030204" pitchFamily="18" charset="0"/>
                              <a:ea typeface="Cambria Math" panose="02040503050406030204" pitchFamily="18" charset="0"/>
                            </a:rPr>
                            <m:t>5</m:t>
                          </m:r>
                        </m:den>
                      </m:f>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𝑣</m:t>
                          </m:r>
                        </m:e>
                        <m:sub>
                          <m:r>
                            <a:rPr lang="en-US" sz="1200" b="0" i="1" smtClean="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𝑐𝑜𝑠</m:t>
                      </m:r>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𝛽</m:t>
                          </m:r>
                        </m:e>
                        <m:sub>
                          <m:r>
                            <a:rPr lang="en-US" sz="1200" b="0" i="1" smtClean="0">
                              <a:solidFill>
                                <a:srgbClr val="FF0000"/>
                              </a:solidFill>
                              <a:latin typeface="Cambria Math" panose="02040503050406030204" pitchFamily="18" charset="0"/>
                              <a:ea typeface="Cambria Math" panose="02040503050406030204" pitchFamily="18" charset="0"/>
                            </a:rPr>
                            <m:t>1</m:t>
                          </m:r>
                        </m:sub>
                      </m:sSub>
                    </m:oMath>
                  </m:oMathPara>
                </a14:m>
                <a:endParaRPr lang="en-GB" sz="1200" dirty="0">
                  <a:solidFill>
                    <a:srgbClr val="FF0000"/>
                  </a:solidFill>
                </a:endParaRPr>
              </a:p>
            </p:txBody>
          </p:sp>
        </mc:Choice>
        <mc:Fallback xmlns="">
          <p:sp>
            <p:nvSpPr>
              <p:cNvPr id="65" name="TextBox 64"/>
              <p:cNvSpPr txBox="1">
                <a:spLocks noRot="1" noChangeAspect="1" noMove="1" noResize="1" noEditPoints="1" noAdjustHandles="1" noChangeArrowheads="1" noChangeShapeType="1" noTextEdit="1"/>
              </p:cNvSpPr>
              <p:nvPr/>
            </p:nvSpPr>
            <p:spPr>
              <a:xfrm>
                <a:off x="3953690" y="2383973"/>
                <a:ext cx="1393779" cy="346890"/>
              </a:xfrm>
              <a:prstGeom prst="rect">
                <a:avLst/>
              </a:prstGeom>
              <a:blipFill>
                <a:blip r:embed="rId29"/>
                <a:stretch>
                  <a:fillRect l="-1316" t="-3509" r="-439" b="-1578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TextBox 65"/>
              <p:cNvSpPr txBox="1"/>
              <p:nvPr/>
            </p:nvSpPr>
            <p:spPr>
              <a:xfrm>
                <a:off x="5651864" y="2745378"/>
                <a:ext cx="4122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𝑣</m:t>
                          </m:r>
                        </m:e>
                        <m:sub>
                          <m:r>
                            <a:rPr lang="en-US" sz="1400" b="0" i="1" dirty="0" smtClean="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66" name="TextBox 65"/>
              <p:cNvSpPr txBox="1">
                <a:spLocks noRot="1" noChangeAspect="1" noMove="1" noResize="1" noEditPoints="1" noAdjustHandles="1" noChangeArrowheads="1" noChangeShapeType="1" noTextEdit="1"/>
              </p:cNvSpPr>
              <p:nvPr/>
            </p:nvSpPr>
            <p:spPr>
              <a:xfrm>
                <a:off x="5651864" y="2745378"/>
                <a:ext cx="412229" cy="307777"/>
              </a:xfrm>
              <a:prstGeom prst="rect">
                <a:avLst/>
              </a:prstGeom>
              <a:blipFill>
                <a:blip r:embed="rId30"/>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209971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linds(horizontal)">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0" nodeType="clickEffect">
                                  <p:stCondLst>
                                    <p:cond delay="0"/>
                                  </p:stCondLst>
                                  <p:childTnLst>
                                    <p:animEffect transition="out" filter="blinds(horizontal)">
                                      <p:cBhvr>
                                        <p:cTn id="11" dur="500"/>
                                        <p:tgtEl>
                                          <p:spTgt spid="15"/>
                                        </p:tgtEl>
                                      </p:cBhvr>
                                    </p:animEffect>
                                    <p:set>
                                      <p:cBhvr>
                                        <p:cTn id="12" dur="1" fill="hold">
                                          <p:stCondLst>
                                            <p:cond delay="499"/>
                                          </p:stCondLst>
                                        </p:cTn>
                                        <p:tgtEl>
                                          <p:spTgt spid="15"/>
                                        </p:tgtEl>
                                        <p:attrNameLst>
                                          <p:attrName>style.visibility</p:attrName>
                                        </p:attrNameLst>
                                      </p:cBhvr>
                                      <p:to>
                                        <p:strVal val="hidden"/>
                                      </p:to>
                                    </p:set>
                                  </p:childTnLst>
                                </p:cTn>
                              </p:par>
                              <p:par>
                                <p:cTn id="13" presetID="3" presetClass="exit" presetSubtype="10" fill="hold" grpId="0" nodeType="withEffect">
                                  <p:stCondLst>
                                    <p:cond delay="0"/>
                                  </p:stCondLst>
                                  <p:childTnLst>
                                    <p:animEffect transition="out" filter="blinds(horizontal)">
                                      <p:cBhvr>
                                        <p:cTn id="14" dur="500"/>
                                        <p:tgtEl>
                                          <p:spTgt spid="16"/>
                                        </p:tgtEl>
                                      </p:cBhvr>
                                    </p:animEffect>
                                    <p:set>
                                      <p:cBhvr>
                                        <p:cTn id="15" dur="1" fill="hold">
                                          <p:stCondLst>
                                            <p:cond delay="499"/>
                                          </p:stCondLst>
                                        </p:cTn>
                                        <p:tgtEl>
                                          <p:spTgt spid="16"/>
                                        </p:tgtEl>
                                        <p:attrNameLst>
                                          <p:attrName>style.visibility</p:attrName>
                                        </p:attrNameLst>
                                      </p:cBhvr>
                                      <p:to>
                                        <p:strVal val="hidden"/>
                                      </p:to>
                                    </p:set>
                                  </p:childTnLst>
                                </p:cTn>
                              </p:par>
                              <p:par>
                                <p:cTn id="16" presetID="3" presetClass="exit" presetSubtype="10" fill="hold" grpId="0" nodeType="withEffect">
                                  <p:stCondLst>
                                    <p:cond delay="0"/>
                                  </p:stCondLst>
                                  <p:childTnLst>
                                    <p:animEffect transition="out" filter="blinds(horizontal)">
                                      <p:cBhvr>
                                        <p:cTn id="17" dur="500"/>
                                        <p:tgtEl>
                                          <p:spTgt spid="13"/>
                                        </p:tgtEl>
                                      </p:cBhvr>
                                    </p:animEffect>
                                    <p:set>
                                      <p:cBhvr>
                                        <p:cTn id="18" dur="1" fill="hold">
                                          <p:stCondLst>
                                            <p:cond delay="499"/>
                                          </p:stCondLst>
                                        </p:cTn>
                                        <p:tgtEl>
                                          <p:spTgt spid="13"/>
                                        </p:tgtEl>
                                        <p:attrNameLst>
                                          <p:attrName>style.visibility</p:attrName>
                                        </p:attrNameLst>
                                      </p:cBhvr>
                                      <p:to>
                                        <p:strVal val="hidden"/>
                                      </p:to>
                                    </p:set>
                                  </p:childTnLst>
                                </p:cTn>
                              </p:par>
                              <p:par>
                                <p:cTn id="19" presetID="3" presetClass="exit" presetSubtype="10" fill="hold" nodeType="withEffect">
                                  <p:stCondLst>
                                    <p:cond delay="0"/>
                                  </p:stCondLst>
                                  <p:childTnLst>
                                    <p:animEffect transition="out" filter="blinds(horizontal)">
                                      <p:cBhvr>
                                        <p:cTn id="20" dur="500"/>
                                        <p:tgtEl>
                                          <p:spTgt spid="14"/>
                                        </p:tgtEl>
                                      </p:cBhvr>
                                    </p:animEffect>
                                    <p:set>
                                      <p:cBhvr>
                                        <p:cTn id="21" dur="1" fill="hold">
                                          <p:stCondLst>
                                            <p:cond delay="499"/>
                                          </p:stCondLst>
                                        </p:cTn>
                                        <p:tgtEl>
                                          <p:spTgt spid="14"/>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3" presetClass="exit" presetSubtype="10" fill="hold" nodeType="clickEffect">
                                  <p:stCondLst>
                                    <p:cond delay="0"/>
                                  </p:stCondLst>
                                  <p:childTnLst>
                                    <p:animEffect transition="out" filter="blinds(horizontal)">
                                      <p:cBhvr>
                                        <p:cTn id="25" dur="500"/>
                                        <p:tgtEl>
                                          <p:spTgt spid="17"/>
                                        </p:tgtEl>
                                      </p:cBhvr>
                                    </p:animEffect>
                                    <p:set>
                                      <p:cBhvr>
                                        <p:cTn id="26" dur="1" fill="hold">
                                          <p:stCondLst>
                                            <p:cond delay="499"/>
                                          </p:stCondLst>
                                        </p:cTn>
                                        <p:tgtEl>
                                          <p:spTgt spid="17"/>
                                        </p:tgtEl>
                                        <p:attrNameLst>
                                          <p:attrName>style.visibility</p:attrName>
                                        </p:attrNameLst>
                                      </p:cBhvr>
                                      <p:to>
                                        <p:strVal val="hidden"/>
                                      </p:to>
                                    </p:set>
                                  </p:childTnLst>
                                </p:cTn>
                              </p:par>
                              <p:par>
                                <p:cTn id="27" presetID="3" presetClass="exit" presetSubtype="10" fill="hold" grpId="0" nodeType="withEffect">
                                  <p:stCondLst>
                                    <p:cond delay="0"/>
                                  </p:stCondLst>
                                  <p:childTnLst>
                                    <p:animEffect transition="out" filter="blinds(horizontal)">
                                      <p:cBhvr>
                                        <p:cTn id="28" dur="500"/>
                                        <p:tgtEl>
                                          <p:spTgt spid="24"/>
                                        </p:tgtEl>
                                      </p:cBhvr>
                                    </p:animEffect>
                                    <p:set>
                                      <p:cBhvr>
                                        <p:cTn id="29" dur="1" fill="hold">
                                          <p:stCondLst>
                                            <p:cond delay="499"/>
                                          </p:stCondLst>
                                        </p:cTn>
                                        <p:tgtEl>
                                          <p:spTgt spid="24"/>
                                        </p:tgtEl>
                                        <p:attrNameLst>
                                          <p:attrName>style.visibility</p:attrName>
                                        </p:attrNameLst>
                                      </p:cBhvr>
                                      <p:to>
                                        <p:strVal val="hidden"/>
                                      </p:to>
                                    </p:set>
                                  </p:childTnLst>
                                </p:cTn>
                              </p:par>
                              <p:par>
                                <p:cTn id="30" presetID="3" presetClass="entr" presetSubtype="10" fill="hold" nodeType="with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blinds(horizontal)">
                                      <p:cBhvr>
                                        <p:cTn id="32" dur="500"/>
                                        <p:tgtEl>
                                          <p:spTgt spid="36"/>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66"/>
                                        </p:tgtEl>
                                        <p:attrNameLst>
                                          <p:attrName>style.visibility</p:attrName>
                                        </p:attrNameLst>
                                      </p:cBhvr>
                                      <p:to>
                                        <p:strVal val="visible"/>
                                      </p:to>
                                    </p:set>
                                    <p:animEffect transition="in" filter="blinds(horizontal)">
                                      <p:cBhvr>
                                        <p:cTn id="35" dur="500"/>
                                        <p:tgtEl>
                                          <p:spTgt spid="66"/>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48"/>
                                        </p:tgtEl>
                                        <p:attrNameLst>
                                          <p:attrName>style.visibility</p:attrName>
                                        </p:attrNameLst>
                                      </p:cBhvr>
                                      <p:to>
                                        <p:strVal val="visible"/>
                                      </p:to>
                                    </p:set>
                                    <p:animEffect transition="in" filter="blinds(horizontal)">
                                      <p:cBhvr>
                                        <p:cTn id="40" dur="500"/>
                                        <p:tgtEl>
                                          <p:spTgt spid="48"/>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blinds(horizontal)">
                                      <p:cBhvr>
                                        <p:cTn id="43" dur="500"/>
                                        <p:tgtEl>
                                          <p:spTgt spid="32"/>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44"/>
                                        </p:tgtEl>
                                        <p:attrNameLst>
                                          <p:attrName>style.visibility</p:attrName>
                                        </p:attrNameLst>
                                      </p:cBhvr>
                                      <p:to>
                                        <p:strVal val="visible"/>
                                      </p:to>
                                    </p:set>
                                    <p:animEffect transition="in" filter="blinds(horizontal)">
                                      <p:cBhvr>
                                        <p:cTn id="48" dur="500"/>
                                        <p:tgtEl>
                                          <p:spTgt spid="44"/>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45"/>
                                        </p:tgtEl>
                                        <p:attrNameLst>
                                          <p:attrName>style.visibility</p:attrName>
                                        </p:attrNameLst>
                                      </p:cBhvr>
                                      <p:to>
                                        <p:strVal val="visible"/>
                                      </p:to>
                                    </p:set>
                                    <p:animEffect transition="in" filter="blinds(horizontal)">
                                      <p:cBhvr>
                                        <p:cTn id="51" dur="500"/>
                                        <p:tgtEl>
                                          <p:spTgt spid="45"/>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47"/>
                                        </p:tgtEl>
                                        <p:attrNameLst>
                                          <p:attrName>style.visibility</p:attrName>
                                        </p:attrNameLst>
                                      </p:cBhvr>
                                      <p:to>
                                        <p:strVal val="visible"/>
                                      </p:to>
                                    </p:set>
                                    <p:animEffect transition="in" filter="blinds(horizontal)">
                                      <p:cBhvr>
                                        <p:cTn id="54" dur="500"/>
                                        <p:tgtEl>
                                          <p:spTgt spid="47"/>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46"/>
                                        </p:tgtEl>
                                        <p:attrNameLst>
                                          <p:attrName>style.visibility</p:attrName>
                                        </p:attrNameLst>
                                      </p:cBhvr>
                                      <p:to>
                                        <p:strVal val="visible"/>
                                      </p:to>
                                    </p:set>
                                    <p:animEffect transition="in" filter="blinds(horizontal)">
                                      <p:cBhvr>
                                        <p:cTn id="57" dur="500"/>
                                        <p:tgtEl>
                                          <p:spTgt spid="46"/>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35"/>
                                        </p:tgtEl>
                                        <p:attrNameLst>
                                          <p:attrName>style.visibility</p:attrName>
                                        </p:attrNameLst>
                                      </p:cBhvr>
                                      <p:to>
                                        <p:strVal val="visible"/>
                                      </p:to>
                                    </p:set>
                                    <p:animEffect transition="in" filter="blinds(horizontal)">
                                      <p:cBhvr>
                                        <p:cTn id="62" dur="500"/>
                                        <p:tgtEl>
                                          <p:spTgt spid="35"/>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blinds(horizontal)">
                                      <p:cBhvr>
                                        <p:cTn id="67" dur="500"/>
                                        <p:tgtEl>
                                          <p:spTgt spid="49"/>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50"/>
                                        </p:tgtEl>
                                        <p:attrNameLst>
                                          <p:attrName>style.visibility</p:attrName>
                                        </p:attrNameLst>
                                      </p:cBhvr>
                                      <p:to>
                                        <p:strVal val="visible"/>
                                      </p:to>
                                    </p:set>
                                    <p:animEffect transition="in" filter="blinds(horizontal)">
                                      <p:cBhvr>
                                        <p:cTn id="72" dur="500"/>
                                        <p:tgtEl>
                                          <p:spTgt spid="50"/>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33"/>
                                        </p:tgtEl>
                                        <p:attrNameLst>
                                          <p:attrName>style.visibility</p:attrName>
                                        </p:attrNameLst>
                                      </p:cBhvr>
                                      <p:to>
                                        <p:strVal val="visible"/>
                                      </p:to>
                                    </p:set>
                                    <p:animEffect transition="in" filter="blinds(horizontal)">
                                      <p:cBhvr>
                                        <p:cTn id="77" dur="500"/>
                                        <p:tgtEl>
                                          <p:spTgt spid="33"/>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51"/>
                                        </p:tgtEl>
                                        <p:attrNameLst>
                                          <p:attrName>style.visibility</p:attrName>
                                        </p:attrNameLst>
                                      </p:cBhvr>
                                      <p:to>
                                        <p:strVal val="visible"/>
                                      </p:to>
                                    </p:set>
                                    <p:animEffect transition="in" filter="blinds(horizontal)">
                                      <p:cBhvr>
                                        <p:cTn id="82" dur="500"/>
                                        <p:tgtEl>
                                          <p:spTgt spid="51"/>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52"/>
                                        </p:tgtEl>
                                        <p:attrNameLst>
                                          <p:attrName>style.visibility</p:attrName>
                                        </p:attrNameLst>
                                      </p:cBhvr>
                                      <p:to>
                                        <p:strVal val="visible"/>
                                      </p:to>
                                    </p:set>
                                    <p:animEffect transition="in" filter="blinds(horizontal)">
                                      <p:cBhvr>
                                        <p:cTn id="87" dur="500"/>
                                        <p:tgtEl>
                                          <p:spTgt spid="52"/>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38"/>
                                        </p:tgtEl>
                                        <p:attrNameLst>
                                          <p:attrName>style.visibility</p:attrName>
                                        </p:attrNameLst>
                                      </p:cBhvr>
                                      <p:to>
                                        <p:strVal val="visible"/>
                                      </p:to>
                                    </p:set>
                                    <p:animEffect transition="in" filter="blinds(horizontal)">
                                      <p:cBhvr>
                                        <p:cTn id="92" dur="500"/>
                                        <p:tgtEl>
                                          <p:spTgt spid="38"/>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9"/>
                                        </p:tgtEl>
                                        <p:attrNameLst>
                                          <p:attrName>style.visibility</p:attrName>
                                        </p:attrNameLst>
                                      </p:cBhvr>
                                      <p:to>
                                        <p:strVal val="visible"/>
                                      </p:to>
                                    </p:set>
                                    <p:animEffect transition="in" filter="blinds(horizontal)">
                                      <p:cBhvr>
                                        <p:cTn id="97" dur="500"/>
                                        <p:tgtEl>
                                          <p:spTgt spid="9"/>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53"/>
                                        </p:tgtEl>
                                        <p:attrNameLst>
                                          <p:attrName>style.visibility</p:attrName>
                                        </p:attrNameLst>
                                      </p:cBhvr>
                                      <p:to>
                                        <p:strVal val="visible"/>
                                      </p:to>
                                    </p:set>
                                    <p:animEffect transition="in" filter="blinds(horizontal)">
                                      <p:cBhvr>
                                        <p:cTn id="102" dur="500"/>
                                        <p:tgtEl>
                                          <p:spTgt spid="53"/>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xit" presetSubtype="10" fill="hold" grpId="1" nodeType="clickEffect">
                                  <p:stCondLst>
                                    <p:cond delay="0"/>
                                  </p:stCondLst>
                                  <p:childTnLst>
                                    <p:animEffect transition="out" filter="blinds(horizontal)">
                                      <p:cBhvr>
                                        <p:cTn id="106" dur="500"/>
                                        <p:tgtEl>
                                          <p:spTgt spid="9"/>
                                        </p:tgtEl>
                                      </p:cBhvr>
                                    </p:animEffect>
                                    <p:set>
                                      <p:cBhvr>
                                        <p:cTn id="107" dur="1" fill="hold">
                                          <p:stCondLst>
                                            <p:cond delay="499"/>
                                          </p:stCondLst>
                                        </p:cTn>
                                        <p:tgtEl>
                                          <p:spTgt spid="9"/>
                                        </p:tgtEl>
                                        <p:attrNameLst>
                                          <p:attrName>style.visibility</p:attrName>
                                        </p:attrNameLst>
                                      </p:cBhvr>
                                      <p:to>
                                        <p:strVal val="hidden"/>
                                      </p:to>
                                    </p:set>
                                  </p:childTnLst>
                                </p:cTn>
                              </p:par>
                              <p:par>
                                <p:cTn id="108" presetID="3" presetClass="exit" presetSubtype="10" fill="hold" grpId="1" nodeType="withEffect">
                                  <p:stCondLst>
                                    <p:cond delay="0"/>
                                  </p:stCondLst>
                                  <p:childTnLst>
                                    <p:animEffect transition="out" filter="blinds(horizontal)">
                                      <p:cBhvr>
                                        <p:cTn id="109" dur="500"/>
                                        <p:tgtEl>
                                          <p:spTgt spid="53"/>
                                        </p:tgtEl>
                                      </p:cBhvr>
                                    </p:animEffect>
                                    <p:set>
                                      <p:cBhvr>
                                        <p:cTn id="110" dur="1" fill="hold">
                                          <p:stCondLst>
                                            <p:cond delay="499"/>
                                          </p:stCondLst>
                                        </p:cTn>
                                        <p:tgtEl>
                                          <p:spTgt spid="53"/>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3" presetClass="entr" presetSubtype="10" fill="hold" grpId="0" nodeType="clickEffect">
                                  <p:stCondLst>
                                    <p:cond delay="0"/>
                                  </p:stCondLst>
                                  <p:childTnLst>
                                    <p:set>
                                      <p:cBhvr>
                                        <p:cTn id="114" dur="1" fill="hold">
                                          <p:stCondLst>
                                            <p:cond delay="0"/>
                                          </p:stCondLst>
                                        </p:cTn>
                                        <p:tgtEl>
                                          <p:spTgt spid="43"/>
                                        </p:tgtEl>
                                        <p:attrNameLst>
                                          <p:attrName>style.visibility</p:attrName>
                                        </p:attrNameLst>
                                      </p:cBhvr>
                                      <p:to>
                                        <p:strVal val="visible"/>
                                      </p:to>
                                    </p:set>
                                    <p:animEffect transition="in" filter="blinds(horizontal)">
                                      <p:cBhvr>
                                        <p:cTn id="115" dur="500"/>
                                        <p:tgtEl>
                                          <p:spTgt spid="43"/>
                                        </p:tgtEl>
                                      </p:cBhvr>
                                    </p:animEffect>
                                  </p:childTnLst>
                                </p:cTn>
                              </p:par>
                            </p:childTnLst>
                          </p:cTn>
                        </p:par>
                      </p:childTnLst>
                    </p:cTn>
                  </p:par>
                  <p:par>
                    <p:cTn id="116" fill="hold">
                      <p:stCondLst>
                        <p:cond delay="indefinite"/>
                      </p:stCondLst>
                      <p:childTnLst>
                        <p:par>
                          <p:cTn id="117" fill="hold">
                            <p:stCondLst>
                              <p:cond delay="0"/>
                            </p:stCondLst>
                            <p:childTnLst>
                              <p:par>
                                <p:cTn id="118" presetID="3" presetClass="entr" presetSubtype="10" fill="hold" grpId="0" nodeType="clickEffect">
                                  <p:stCondLst>
                                    <p:cond delay="0"/>
                                  </p:stCondLst>
                                  <p:childTnLst>
                                    <p:set>
                                      <p:cBhvr>
                                        <p:cTn id="119" dur="1" fill="hold">
                                          <p:stCondLst>
                                            <p:cond delay="0"/>
                                          </p:stCondLst>
                                        </p:cTn>
                                        <p:tgtEl>
                                          <p:spTgt spid="56"/>
                                        </p:tgtEl>
                                        <p:attrNameLst>
                                          <p:attrName>style.visibility</p:attrName>
                                        </p:attrNameLst>
                                      </p:cBhvr>
                                      <p:to>
                                        <p:strVal val="visible"/>
                                      </p:to>
                                    </p:set>
                                    <p:animEffect transition="in" filter="blinds(horizontal)">
                                      <p:cBhvr>
                                        <p:cTn id="120" dur="500"/>
                                        <p:tgtEl>
                                          <p:spTgt spid="56"/>
                                        </p:tgtEl>
                                      </p:cBhvr>
                                    </p:animEffect>
                                  </p:childTnLst>
                                </p:cTn>
                              </p:par>
                            </p:childTnLst>
                          </p:cTn>
                        </p:par>
                      </p:childTnLst>
                    </p:cTn>
                  </p:par>
                  <p:par>
                    <p:cTn id="121" fill="hold">
                      <p:stCondLst>
                        <p:cond delay="indefinite"/>
                      </p:stCondLst>
                      <p:childTnLst>
                        <p:par>
                          <p:cTn id="122" fill="hold">
                            <p:stCondLst>
                              <p:cond delay="0"/>
                            </p:stCondLst>
                            <p:childTnLst>
                              <p:par>
                                <p:cTn id="123" presetID="3" presetClass="entr" presetSubtype="10" fill="hold" grpId="0" nodeType="clickEffect">
                                  <p:stCondLst>
                                    <p:cond delay="0"/>
                                  </p:stCondLst>
                                  <p:childTnLst>
                                    <p:set>
                                      <p:cBhvr>
                                        <p:cTn id="124" dur="1" fill="hold">
                                          <p:stCondLst>
                                            <p:cond delay="0"/>
                                          </p:stCondLst>
                                        </p:cTn>
                                        <p:tgtEl>
                                          <p:spTgt spid="59"/>
                                        </p:tgtEl>
                                        <p:attrNameLst>
                                          <p:attrName>style.visibility</p:attrName>
                                        </p:attrNameLst>
                                      </p:cBhvr>
                                      <p:to>
                                        <p:strVal val="visible"/>
                                      </p:to>
                                    </p:set>
                                    <p:animEffect transition="in" filter="blinds(horizontal)">
                                      <p:cBhvr>
                                        <p:cTn id="125" dur="500"/>
                                        <p:tgtEl>
                                          <p:spTgt spid="59"/>
                                        </p:tgtEl>
                                      </p:cBhvr>
                                    </p:animEffect>
                                  </p:childTnLst>
                                </p:cTn>
                              </p:par>
                            </p:childTnLst>
                          </p:cTn>
                        </p:par>
                      </p:childTnLst>
                    </p:cTn>
                  </p:par>
                  <p:par>
                    <p:cTn id="126" fill="hold">
                      <p:stCondLst>
                        <p:cond delay="indefinite"/>
                      </p:stCondLst>
                      <p:childTnLst>
                        <p:par>
                          <p:cTn id="127" fill="hold">
                            <p:stCondLst>
                              <p:cond delay="0"/>
                            </p:stCondLst>
                            <p:childTnLst>
                              <p:par>
                                <p:cTn id="128" presetID="3" presetClass="entr" presetSubtype="10" fill="hold" grpId="0" nodeType="clickEffect">
                                  <p:stCondLst>
                                    <p:cond delay="0"/>
                                  </p:stCondLst>
                                  <p:childTnLst>
                                    <p:set>
                                      <p:cBhvr>
                                        <p:cTn id="129" dur="1" fill="hold">
                                          <p:stCondLst>
                                            <p:cond delay="0"/>
                                          </p:stCondLst>
                                        </p:cTn>
                                        <p:tgtEl>
                                          <p:spTgt spid="60"/>
                                        </p:tgtEl>
                                        <p:attrNameLst>
                                          <p:attrName>style.visibility</p:attrName>
                                        </p:attrNameLst>
                                      </p:cBhvr>
                                      <p:to>
                                        <p:strVal val="visible"/>
                                      </p:to>
                                    </p:set>
                                    <p:animEffect transition="in" filter="blinds(horizontal)">
                                      <p:cBhvr>
                                        <p:cTn id="130" dur="500"/>
                                        <p:tgtEl>
                                          <p:spTgt spid="60"/>
                                        </p:tgtEl>
                                      </p:cBhvr>
                                    </p:animEffect>
                                  </p:childTnLst>
                                </p:cTn>
                              </p:par>
                            </p:childTnLst>
                          </p:cTn>
                        </p:par>
                      </p:childTnLst>
                    </p:cTn>
                  </p:par>
                  <p:par>
                    <p:cTn id="131" fill="hold">
                      <p:stCondLst>
                        <p:cond delay="indefinite"/>
                      </p:stCondLst>
                      <p:childTnLst>
                        <p:par>
                          <p:cTn id="132" fill="hold">
                            <p:stCondLst>
                              <p:cond delay="0"/>
                            </p:stCondLst>
                            <p:childTnLst>
                              <p:par>
                                <p:cTn id="133" presetID="3" presetClass="entr" presetSubtype="10" fill="hold" grpId="0" nodeType="clickEffect">
                                  <p:stCondLst>
                                    <p:cond delay="0"/>
                                  </p:stCondLst>
                                  <p:childTnLst>
                                    <p:set>
                                      <p:cBhvr>
                                        <p:cTn id="134" dur="1" fill="hold">
                                          <p:stCondLst>
                                            <p:cond delay="0"/>
                                          </p:stCondLst>
                                        </p:cTn>
                                        <p:tgtEl>
                                          <p:spTgt spid="57"/>
                                        </p:tgtEl>
                                        <p:attrNameLst>
                                          <p:attrName>style.visibility</p:attrName>
                                        </p:attrNameLst>
                                      </p:cBhvr>
                                      <p:to>
                                        <p:strVal val="visible"/>
                                      </p:to>
                                    </p:set>
                                    <p:animEffect transition="in" filter="blinds(horizontal)">
                                      <p:cBhvr>
                                        <p:cTn id="135" dur="500"/>
                                        <p:tgtEl>
                                          <p:spTgt spid="57"/>
                                        </p:tgtEl>
                                      </p:cBhvr>
                                    </p:animEffect>
                                  </p:childTnLst>
                                </p:cTn>
                              </p:par>
                            </p:childTnLst>
                          </p:cTn>
                        </p:par>
                      </p:childTnLst>
                    </p:cTn>
                  </p:par>
                  <p:par>
                    <p:cTn id="136" fill="hold">
                      <p:stCondLst>
                        <p:cond delay="indefinite"/>
                      </p:stCondLst>
                      <p:childTnLst>
                        <p:par>
                          <p:cTn id="137" fill="hold">
                            <p:stCondLst>
                              <p:cond delay="0"/>
                            </p:stCondLst>
                            <p:childTnLst>
                              <p:par>
                                <p:cTn id="138" presetID="3" presetClass="entr" presetSubtype="10" fill="hold" grpId="0" nodeType="clickEffect">
                                  <p:stCondLst>
                                    <p:cond delay="0"/>
                                  </p:stCondLst>
                                  <p:childTnLst>
                                    <p:set>
                                      <p:cBhvr>
                                        <p:cTn id="139" dur="1" fill="hold">
                                          <p:stCondLst>
                                            <p:cond delay="0"/>
                                          </p:stCondLst>
                                        </p:cTn>
                                        <p:tgtEl>
                                          <p:spTgt spid="61"/>
                                        </p:tgtEl>
                                        <p:attrNameLst>
                                          <p:attrName>style.visibility</p:attrName>
                                        </p:attrNameLst>
                                      </p:cBhvr>
                                      <p:to>
                                        <p:strVal val="visible"/>
                                      </p:to>
                                    </p:set>
                                    <p:animEffect transition="in" filter="blinds(horizontal)">
                                      <p:cBhvr>
                                        <p:cTn id="140" dur="500"/>
                                        <p:tgtEl>
                                          <p:spTgt spid="61"/>
                                        </p:tgtEl>
                                      </p:cBhvr>
                                    </p:animEffect>
                                  </p:childTnLst>
                                </p:cTn>
                              </p:par>
                            </p:childTnLst>
                          </p:cTn>
                        </p:par>
                      </p:childTnLst>
                    </p:cTn>
                  </p:par>
                  <p:par>
                    <p:cTn id="141" fill="hold">
                      <p:stCondLst>
                        <p:cond delay="indefinite"/>
                      </p:stCondLst>
                      <p:childTnLst>
                        <p:par>
                          <p:cTn id="142" fill="hold">
                            <p:stCondLst>
                              <p:cond delay="0"/>
                            </p:stCondLst>
                            <p:childTnLst>
                              <p:par>
                                <p:cTn id="143" presetID="3" presetClass="entr" presetSubtype="10" fill="hold" grpId="0" nodeType="clickEffect">
                                  <p:stCondLst>
                                    <p:cond delay="0"/>
                                  </p:stCondLst>
                                  <p:childTnLst>
                                    <p:set>
                                      <p:cBhvr>
                                        <p:cTn id="144" dur="1" fill="hold">
                                          <p:stCondLst>
                                            <p:cond delay="0"/>
                                          </p:stCondLst>
                                        </p:cTn>
                                        <p:tgtEl>
                                          <p:spTgt spid="62"/>
                                        </p:tgtEl>
                                        <p:attrNameLst>
                                          <p:attrName>style.visibility</p:attrName>
                                        </p:attrNameLst>
                                      </p:cBhvr>
                                      <p:to>
                                        <p:strVal val="visible"/>
                                      </p:to>
                                    </p:set>
                                    <p:animEffect transition="in" filter="blinds(horizontal)">
                                      <p:cBhvr>
                                        <p:cTn id="145" dur="500"/>
                                        <p:tgtEl>
                                          <p:spTgt spid="62"/>
                                        </p:tgtEl>
                                      </p:cBhvr>
                                    </p:animEffect>
                                  </p:childTnLst>
                                </p:cTn>
                              </p:par>
                            </p:childTnLst>
                          </p:cTn>
                        </p:par>
                      </p:childTnLst>
                    </p:cTn>
                  </p:par>
                  <p:par>
                    <p:cTn id="146" fill="hold">
                      <p:stCondLst>
                        <p:cond delay="indefinite"/>
                      </p:stCondLst>
                      <p:childTnLst>
                        <p:par>
                          <p:cTn id="147" fill="hold">
                            <p:stCondLst>
                              <p:cond delay="0"/>
                            </p:stCondLst>
                            <p:childTnLst>
                              <p:par>
                                <p:cTn id="148" presetID="3" presetClass="entr" presetSubtype="10" fill="hold" grpId="0" nodeType="clickEffect">
                                  <p:stCondLst>
                                    <p:cond delay="0"/>
                                  </p:stCondLst>
                                  <p:childTnLst>
                                    <p:set>
                                      <p:cBhvr>
                                        <p:cTn id="149" dur="1" fill="hold">
                                          <p:stCondLst>
                                            <p:cond delay="0"/>
                                          </p:stCondLst>
                                        </p:cTn>
                                        <p:tgtEl>
                                          <p:spTgt spid="58"/>
                                        </p:tgtEl>
                                        <p:attrNameLst>
                                          <p:attrName>style.visibility</p:attrName>
                                        </p:attrNameLst>
                                      </p:cBhvr>
                                      <p:to>
                                        <p:strVal val="visible"/>
                                      </p:to>
                                    </p:set>
                                    <p:animEffect transition="in" filter="blinds(horizontal)">
                                      <p:cBhvr>
                                        <p:cTn id="150" dur="500"/>
                                        <p:tgtEl>
                                          <p:spTgt spid="58"/>
                                        </p:tgtEl>
                                      </p:cBhvr>
                                    </p:animEffect>
                                  </p:childTnLst>
                                </p:cTn>
                              </p:par>
                            </p:childTnLst>
                          </p:cTn>
                        </p:par>
                      </p:childTnLst>
                    </p:cTn>
                  </p:par>
                  <p:par>
                    <p:cTn id="151" fill="hold">
                      <p:stCondLst>
                        <p:cond delay="indefinite"/>
                      </p:stCondLst>
                      <p:childTnLst>
                        <p:par>
                          <p:cTn id="152" fill="hold">
                            <p:stCondLst>
                              <p:cond delay="0"/>
                            </p:stCondLst>
                            <p:childTnLst>
                              <p:par>
                                <p:cTn id="153" presetID="3" presetClass="entr" presetSubtype="10" fill="hold" grpId="0" nodeType="clickEffect">
                                  <p:stCondLst>
                                    <p:cond delay="0"/>
                                  </p:stCondLst>
                                  <p:childTnLst>
                                    <p:set>
                                      <p:cBhvr>
                                        <p:cTn id="154" dur="1" fill="hold">
                                          <p:stCondLst>
                                            <p:cond delay="0"/>
                                          </p:stCondLst>
                                        </p:cTn>
                                        <p:tgtEl>
                                          <p:spTgt spid="63"/>
                                        </p:tgtEl>
                                        <p:attrNameLst>
                                          <p:attrName>style.visibility</p:attrName>
                                        </p:attrNameLst>
                                      </p:cBhvr>
                                      <p:to>
                                        <p:strVal val="visible"/>
                                      </p:to>
                                    </p:set>
                                    <p:animEffect transition="in" filter="blinds(horizontal)">
                                      <p:cBhvr>
                                        <p:cTn id="155" dur="500"/>
                                        <p:tgtEl>
                                          <p:spTgt spid="63"/>
                                        </p:tgtEl>
                                      </p:cBhvr>
                                    </p:animEffect>
                                  </p:childTnLst>
                                </p:cTn>
                              </p:par>
                              <p:par>
                                <p:cTn id="156" presetID="3" presetClass="entr" presetSubtype="10" fill="hold" grpId="0" nodeType="withEffect">
                                  <p:stCondLst>
                                    <p:cond delay="0"/>
                                  </p:stCondLst>
                                  <p:childTnLst>
                                    <p:set>
                                      <p:cBhvr>
                                        <p:cTn id="157" dur="1" fill="hold">
                                          <p:stCondLst>
                                            <p:cond delay="0"/>
                                          </p:stCondLst>
                                        </p:cTn>
                                        <p:tgtEl>
                                          <p:spTgt spid="64"/>
                                        </p:tgtEl>
                                        <p:attrNameLst>
                                          <p:attrName>style.visibility</p:attrName>
                                        </p:attrNameLst>
                                      </p:cBhvr>
                                      <p:to>
                                        <p:strVal val="visible"/>
                                      </p:to>
                                    </p:set>
                                    <p:animEffect transition="in" filter="blinds(horizontal)">
                                      <p:cBhvr>
                                        <p:cTn id="158" dur="500"/>
                                        <p:tgtEl>
                                          <p:spTgt spid="64"/>
                                        </p:tgtEl>
                                      </p:cBhvr>
                                    </p:animEffect>
                                  </p:childTnLst>
                                </p:cTn>
                              </p:par>
                            </p:childTnLst>
                          </p:cTn>
                        </p:par>
                      </p:childTnLst>
                    </p:cTn>
                  </p:par>
                  <p:par>
                    <p:cTn id="159" fill="hold">
                      <p:stCondLst>
                        <p:cond delay="indefinite"/>
                      </p:stCondLst>
                      <p:childTnLst>
                        <p:par>
                          <p:cTn id="160" fill="hold">
                            <p:stCondLst>
                              <p:cond delay="0"/>
                            </p:stCondLst>
                            <p:childTnLst>
                              <p:par>
                                <p:cTn id="161" presetID="3" presetClass="exit" presetSubtype="10" fill="hold" grpId="1" nodeType="clickEffect">
                                  <p:stCondLst>
                                    <p:cond delay="0"/>
                                  </p:stCondLst>
                                  <p:childTnLst>
                                    <p:animEffect transition="out" filter="blinds(horizontal)">
                                      <p:cBhvr>
                                        <p:cTn id="162" dur="500"/>
                                        <p:tgtEl>
                                          <p:spTgt spid="63"/>
                                        </p:tgtEl>
                                      </p:cBhvr>
                                    </p:animEffect>
                                    <p:set>
                                      <p:cBhvr>
                                        <p:cTn id="163" dur="1" fill="hold">
                                          <p:stCondLst>
                                            <p:cond delay="499"/>
                                          </p:stCondLst>
                                        </p:cTn>
                                        <p:tgtEl>
                                          <p:spTgt spid="63"/>
                                        </p:tgtEl>
                                        <p:attrNameLst>
                                          <p:attrName>style.visibility</p:attrName>
                                        </p:attrNameLst>
                                      </p:cBhvr>
                                      <p:to>
                                        <p:strVal val="hidden"/>
                                      </p:to>
                                    </p:set>
                                  </p:childTnLst>
                                </p:cTn>
                              </p:par>
                              <p:par>
                                <p:cTn id="164" presetID="3" presetClass="exit" presetSubtype="10" fill="hold" grpId="1" nodeType="withEffect">
                                  <p:stCondLst>
                                    <p:cond delay="0"/>
                                  </p:stCondLst>
                                  <p:childTnLst>
                                    <p:animEffect transition="out" filter="blinds(horizontal)">
                                      <p:cBhvr>
                                        <p:cTn id="165" dur="500"/>
                                        <p:tgtEl>
                                          <p:spTgt spid="64"/>
                                        </p:tgtEl>
                                      </p:cBhvr>
                                    </p:animEffect>
                                    <p:set>
                                      <p:cBhvr>
                                        <p:cTn id="166" dur="1" fill="hold">
                                          <p:stCondLst>
                                            <p:cond delay="499"/>
                                          </p:stCondLst>
                                        </p:cTn>
                                        <p:tgtEl>
                                          <p:spTgt spid="64"/>
                                        </p:tgtEl>
                                        <p:attrNameLst>
                                          <p:attrName>style.visibility</p:attrName>
                                        </p:attrNameLst>
                                      </p:cBhvr>
                                      <p:to>
                                        <p:strVal val="hidden"/>
                                      </p:to>
                                    </p:set>
                                  </p:childTnLst>
                                </p:cTn>
                              </p:par>
                            </p:childTnLst>
                          </p:cTn>
                        </p:par>
                      </p:childTnLst>
                    </p:cTn>
                  </p:par>
                  <p:par>
                    <p:cTn id="167" fill="hold">
                      <p:stCondLst>
                        <p:cond delay="indefinite"/>
                      </p:stCondLst>
                      <p:childTnLst>
                        <p:par>
                          <p:cTn id="168" fill="hold">
                            <p:stCondLst>
                              <p:cond delay="0"/>
                            </p:stCondLst>
                            <p:childTnLst>
                              <p:par>
                                <p:cTn id="169" presetID="3" presetClass="entr" presetSubtype="10" fill="hold" grpId="0" nodeType="clickEffect">
                                  <p:stCondLst>
                                    <p:cond delay="0"/>
                                  </p:stCondLst>
                                  <p:childTnLst>
                                    <p:set>
                                      <p:cBhvr>
                                        <p:cTn id="170" dur="1" fill="hold">
                                          <p:stCondLst>
                                            <p:cond delay="0"/>
                                          </p:stCondLst>
                                        </p:cTn>
                                        <p:tgtEl>
                                          <p:spTgt spid="65"/>
                                        </p:tgtEl>
                                        <p:attrNameLst>
                                          <p:attrName>style.visibility</p:attrName>
                                        </p:attrNameLst>
                                      </p:cBhvr>
                                      <p:to>
                                        <p:strVal val="visible"/>
                                      </p:to>
                                    </p:set>
                                    <p:animEffect transition="in" filter="blinds(horizontal)">
                                      <p:cBhvr>
                                        <p:cTn id="171"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3" grpId="0"/>
      <p:bldP spid="15" grpId="0" animBg="1"/>
      <p:bldP spid="24" grpId="0"/>
      <p:bldP spid="45" grpId="0"/>
      <p:bldP spid="46" grpId="0"/>
      <p:bldP spid="47" grpId="0" animBg="1"/>
      <p:bldP spid="48" grpId="0" animBg="1"/>
      <p:bldP spid="31" grpId="0"/>
      <p:bldP spid="32" grpId="0"/>
      <p:bldP spid="33" grpId="0"/>
      <p:bldP spid="35" grpId="0"/>
      <p:bldP spid="38" grpId="0"/>
      <p:bldP spid="43" grpId="0"/>
      <p:bldP spid="49" grpId="0" animBg="1"/>
      <p:bldP spid="50" grpId="0"/>
      <p:bldP spid="51" grpId="0" animBg="1"/>
      <p:bldP spid="52" grpId="0"/>
      <p:bldP spid="9" grpId="0" animBg="1"/>
      <p:bldP spid="9" grpId="1" animBg="1"/>
      <p:bldP spid="53" grpId="0" animBg="1"/>
      <p:bldP spid="53" grpId="1" animBg="1"/>
      <p:bldP spid="56" grpId="0"/>
      <p:bldP spid="57" grpId="0"/>
      <p:bldP spid="58" grpId="0"/>
      <p:bldP spid="59" grpId="0" animBg="1"/>
      <p:bldP spid="60" grpId="0"/>
      <p:bldP spid="61" grpId="0" animBg="1"/>
      <p:bldP spid="62" grpId="0"/>
      <p:bldP spid="63" grpId="0" animBg="1"/>
      <p:bldP spid="63" grpId="1" animBg="1"/>
      <p:bldP spid="64" grpId="0" animBg="1"/>
      <p:bldP spid="64" grpId="1" animBg="1"/>
      <p:bldP spid="65" grpId="0"/>
      <p:bldP spid="6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Arrow Connector 35"/>
          <p:cNvCxnSpPr/>
          <p:nvPr/>
        </p:nvCxnSpPr>
        <p:spPr>
          <a:xfrm flipV="1">
            <a:off x="5251270" y="2708366"/>
            <a:ext cx="1332410" cy="64443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91588" y="1576251"/>
                <a:ext cx="3683725" cy="5016181"/>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cushions of a snooker table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1</m:t>
                        </m:r>
                      </m:sub>
                    </m:sSub>
                  </m:oMath>
                </a14:m>
                <a:r>
                  <a:rPr lang="en-US" sz="1400" dirty="0">
                    <a:latin typeface="Comic Sans MS" panose="030F0702030302020204" pitchFamily="66" charset="0"/>
                  </a:rPr>
                  <a:t> and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2</m:t>
                        </m:r>
                      </m:sub>
                    </m:sSub>
                  </m:oMath>
                </a14:m>
                <a:r>
                  <a:rPr lang="en-US" sz="1400" dirty="0">
                    <a:latin typeface="Comic Sans MS" panose="030F0702030302020204" pitchFamily="66" charset="0"/>
                  </a:rPr>
                  <a:t> meet at right angles. A snooker ball travels across the table and collides with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1</m:t>
                        </m:r>
                      </m:sub>
                    </m:sSub>
                  </m:oMath>
                </a14:m>
                <a:r>
                  <a:rPr lang="en-US" sz="1400" dirty="0">
                    <a:latin typeface="Comic Sans MS" panose="030F0702030302020204" pitchFamily="66" charset="0"/>
                  </a:rPr>
                  <a:t> and then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2</m:t>
                        </m:r>
                      </m:sub>
                    </m:sSub>
                  </m:oMath>
                </a14:m>
                <a:r>
                  <a:rPr lang="en-US" sz="1400" dirty="0">
                    <a:latin typeface="Comic Sans MS" panose="030F0702030302020204" pitchFamily="66" charset="0"/>
                  </a:rPr>
                  <a:t>. The cushions are modelled as smooth. Just before the first impact, the ball is moving with speed </a:t>
                </a:r>
                <a14:m>
                  <m:oMath xmlns:m="http://schemas.openxmlformats.org/officeDocument/2006/math">
                    <m:r>
                      <a:rPr lang="en-US" sz="1400" b="0" i="1" smtClean="0">
                        <a:latin typeface="Cambria Math" panose="02040503050406030204" pitchFamily="18" charset="0"/>
                      </a:rPr>
                      <m:t>𝑢</m:t>
                    </m:r>
                    <m:r>
                      <a:rPr lang="en-US" sz="1400" b="0" i="1" smtClean="0">
                        <a:latin typeface="Cambria Math" panose="02040503050406030204" pitchFamily="18" charset="0"/>
                      </a:rPr>
                      <m:t> </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𝑚𝑠</m:t>
                        </m:r>
                      </m:e>
                      <m:sup>
                        <m:r>
                          <a:rPr lang="en-US" sz="1400" b="0" i="1" smtClean="0">
                            <a:latin typeface="Cambria Math" panose="02040503050406030204" pitchFamily="18" charset="0"/>
                          </a:rPr>
                          <m:t>−1</m:t>
                        </m:r>
                      </m:sup>
                    </m:sSup>
                  </m:oMath>
                </a14:m>
                <a:r>
                  <a:rPr lang="en-US" sz="1400" dirty="0">
                    <a:latin typeface="Comic Sans MS" panose="030F0702030302020204" pitchFamily="66" charset="0"/>
                  </a:rPr>
                  <a:t> at an angle of </a:t>
                </a:r>
                <a14:m>
                  <m:oMath xmlns:m="http://schemas.openxmlformats.org/officeDocument/2006/math">
                    <m:sSup>
                      <m:sSupPr>
                        <m:ctrlPr>
                          <a:rPr lang="en-US" sz="1400" i="1" smtClean="0">
                            <a:latin typeface="Cambria Math" panose="02040503050406030204" pitchFamily="18" charset="0"/>
                          </a:rPr>
                        </m:ctrlPr>
                      </m:sSupPr>
                      <m:e>
                        <m:r>
                          <a:rPr lang="en-US" sz="1400" b="0" i="1" smtClean="0">
                            <a:latin typeface="Cambria Math" panose="02040503050406030204" pitchFamily="18" charset="0"/>
                          </a:rPr>
                          <m:t>20</m:t>
                        </m:r>
                      </m:e>
                      <m:sup>
                        <m:r>
                          <a:rPr lang="en-US" sz="1400" i="1" smtClean="0">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to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1</m:t>
                        </m:r>
                      </m:sub>
                    </m:sSub>
                  </m:oMath>
                </a14:m>
                <a:r>
                  <a:rPr lang="en-US" sz="1400" dirty="0">
                    <a:latin typeface="Comic Sans MS" panose="030F0702030302020204" pitchFamily="66" charset="0"/>
                  </a:rPr>
                  <a:t>. The coefficients of restitution between the ball and the cushions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1</m:t>
                        </m:r>
                      </m:sub>
                    </m:sSub>
                  </m:oMath>
                </a14:m>
                <a:r>
                  <a:rPr lang="en-US" sz="1400" dirty="0">
                    <a:latin typeface="Comic Sans MS" panose="030F0702030302020204" pitchFamily="66" charset="0"/>
                  </a:rPr>
                  <a:t> and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2</m:t>
                        </m:r>
                      </m:sub>
                    </m:sSub>
                  </m:oMath>
                </a14:m>
                <a:r>
                  <a:rPr lang="en-US" sz="1400" dirty="0">
                    <a:latin typeface="Comic Sans MS" panose="030F0702030302020204" pitchFamily="66" charset="0"/>
                  </a:rPr>
                  <a:t> are </a:t>
                </a:r>
                <a14:m>
                  <m:oMath xmlns:m="http://schemas.openxmlformats.org/officeDocument/2006/math">
                    <m:f>
                      <m:fPr>
                        <m:ctrlPr>
                          <a:rPr lang="en-US" sz="1400" i="1" smtClean="0">
                            <a:latin typeface="Cambria Math" panose="02040503050406030204" pitchFamily="18" charset="0"/>
                          </a:rPr>
                        </m:ctrlPr>
                      </m:fPr>
                      <m:num>
                        <m:r>
                          <a:rPr lang="en-US" sz="1400" b="0" i="1" smtClean="0">
                            <a:latin typeface="Cambria Math" panose="02040503050406030204" pitchFamily="18" charset="0"/>
                          </a:rPr>
                          <m:t>1</m:t>
                        </m:r>
                      </m:num>
                      <m:den>
                        <m:r>
                          <a:rPr lang="en-US" sz="1400" b="0" i="1" smtClean="0">
                            <a:latin typeface="Cambria Math" panose="02040503050406030204" pitchFamily="18" charset="0"/>
                          </a:rPr>
                          <m:t>2</m:t>
                        </m:r>
                      </m:den>
                    </m:f>
                  </m:oMath>
                </a14:m>
                <a:r>
                  <a:rPr lang="en-US" sz="1400" dirty="0">
                    <a:latin typeface="Comic Sans MS" panose="030F0702030302020204" pitchFamily="66" charset="0"/>
                  </a:rPr>
                  <a:t> and </a:t>
                </a:r>
                <a14:m>
                  <m:oMath xmlns:m="http://schemas.openxmlformats.org/officeDocument/2006/math">
                    <m:f>
                      <m:fPr>
                        <m:ctrlPr>
                          <a:rPr lang="en-US" sz="1400" i="1" smtClean="0">
                            <a:latin typeface="Cambria Math" panose="02040503050406030204" pitchFamily="18" charset="0"/>
                          </a:rPr>
                        </m:ctrlPr>
                      </m:fPr>
                      <m:num>
                        <m:r>
                          <a:rPr lang="en-US" sz="1400" b="0" i="1" smtClean="0">
                            <a:latin typeface="Cambria Math" panose="02040503050406030204" pitchFamily="18" charset="0"/>
                          </a:rPr>
                          <m:t>2</m:t>
                        </m:r>
                      </m:num>
                      <m:den>
                        <m:r>
                          <a:rPr lang="en-US" sz="1400" b="0" i="1" smtClean="0">
                            <a:latin typeface="Cambria Math" panose="02040503050406030204" pitchFamily="18" charset="0"/>
                          </a:rPr>
                          <m:t>5</m:t>
                        </m:r>
                      </m:den>
                    </m:f>
                  </m:oMath>
                </a14:m>
                <a:r>
                  <a:rPr lang="en-US" sz="1400" dirty="0">
                    <a:latin typeface="Comic Sans MS" panose="030F0702030302020204" pitchFamily="66" charset="0"/>
                  </a:rPr>
                  <a:t> respectively.</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Find the percentage of the ball’s original kinetic energy that is lost in the collisions</a:t>
                </a:r>
              </a:p>
              <a:p>
                <a:pPr marL="342900" indent="-342900" algn="ctr">
                  <a:buAutoNum type="alphaLcParenR"/>
                </a:pPr>
                <a:r>
                  <a:rPr lang="en-US" sz="1400" dirty="0">
                    <a:latin typeface="Comic Sans MS" panose="030F0702030302020204" pitchFamily="66" charset="0"/>
                  </a:rPr>
                  <a:t>In reality the cushions may not be smooth. What effect will the model have had on the calculation of the kinetic energy remaining?</a:t>
                </a:r>
              </a:p>
            </p:txBody>
          </p:sp>
        </mc:Choice>
        <mc:Fallback xmlns="">
          <p:sp>
            <p:nvSpPr>
              <p:cNvPr id="4" name="TextBox 3"/>
              <p:cNvSpPr txBox="1">
                <a:spLocks noRot="1" noChangeAspect="1" noMove="1" noResize="1" noEditPoints="1" noAdjustHandles="1" noChangeArrowheads="1" noChangeShapeType="1" noTextEdit="1"/>
              </p:cNvSpPr>
              <p:nvPr/>
            </p:nvSpPr>
            <p:spPr>
              <a:xfrm>
                <a:off x="191588" y="1576251"/>
                <a:ext cx="3683725" cy="5016181"/>
              </a:xfrm>
              <a:prstGeom prst="rect">
                <a:avLst/>
              </a:prstGeom>
              <a:blipFill>
                <a:blip r:embed="rId2"/>
                <a:stretch>
                  <a:fillRect l="-496" t="-243" r="-1983" b="-36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76200" y="76200"/>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panose="02040503050406030204" pitchFamily="18" charset="0"/>
                        </a:rPr>
                        <m:t>𝑣𝑐𝑜𝑠</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i="1">
                          <a:latin typeface="Cambria Math" panose="02040503050406030204" pitchFamily="18" charset="0"/>
                        </a:rPr>
                        <m:t>𝑢</m:t>
                      </m:r>
                      <m:r>
                        <a:rPr lang="en-US" b="0" i="1" smtClean="0">
                          <a:latin typeface="Cambria Math" panose="02040503050406030204" pitchFamily="18" charset="0"/>
                        </a:rPr>
                        <m:t>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76200" y="76200"/>
                <a:ext cx="1576907" cy="276999"/>
              </a:xfrm>
              <a:prstGeom prst="rect">
                <a:avLst/>
              </a:prstGeom>
              <a:blipFill>
                <a:blip r:embed="rId3"/>
                <a:stretch>
                  <a:fillRect l="-4651" t="-4444" r="-1550"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133600" y="76200"/>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𝑣𝑠𝑖𝑛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𝑒𝑢𝑠𝑖𝑛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2133600" y="76200"/>
                <a:ext cx="1645835" cy="276999"/>
              </a:xfrm>
              <a:prstGeom prst="rect">
                <a:avLst/>
              </a:prstGeom>
              <a:blipFill>
                <a:blip r:embed="rId4"/>
                <a:stretch>
                  <a:fillRect l="-2963" t="-4444" r="-2963"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191000" y="76200"/>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𝑡𝑎𝑛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𝑒𝑡𝑎𝑛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4191000" y="76200"/>
                <a:ext cx="1540896" cy="276999"/>
              </a:xfrm>
              <a:prstGeom prst="rect">
                <a:avLst/>
              </a:prstGeom>
              <a:blipFill>
                <a:blip r:embed="rId5"/>
                <a:stretch>
                  <a:fillRect l="-397" t="-4444" r="-397"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7803472" y="84338"/>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𝑐𝑜𝑠</m:t>
                      </m:r>
                      <m:r>
                        <a:rPr lang="en-US" sz="1600" b="0" i="1" smtClean="0">
                          <a:latin typeface="Cambria Math" panose="02040503050406030204" pitchFamily="18" charset="0"/>
                          <a:ea typeface="Cambria Math" panose="02040503050406030204" pitchFamily="18" charset="0"/>
                        </a:rPr>
                        <m:t>𝜃</m:t>
                      </m:r>
                      <m:r>
                        <a:rPr lang="en-US" sz="1600" b="0" i="1" smtClean="0">
                          <a:latin typeface="Cambria Math" panose="02040503050406030204" pitchFamily="18" charset="0"/>
                          <a:ea typeface="Cambria Math" panose="02040503050406030204" pitchFamily="18" charset="0"/>
                        </a:rPr>
                        <m:t>=</m:t>
                      </m:r>
                      <m:f>
                        <m:fPr>
                          <m:ctrlPr>
                            <a:rPr lang="en-US" sz="1600" b="0" i="1" smtClean="0">
                              <a:latin typeface="Cambria Math" panose="02040503050406030204" pitchFamily="18" charset="0"/>
                              <a:ea typeface="Cambria Math" panose="02040503050406030204" pitchFamily="18" charset="0"/>
                            </a:rPr>
                          </m:ctrlPr>
                        </m:fPr>
                        <m:num>
                          <m:r>
                            <a:rPr lang="en-US" sz="1600" b="1" i="1" smtClean="0">
                              <a:latin typeface="Cambria Math" panose="02040503050406030204" pitchFamily="18" charset="0"/>
                              <a:ea typeface="Cambria Math" panose="02040503050406030204" pitchFamily="18" charset="0"/>
                            </a:rPr>
                            <m:t>𝒖</m:t>
                          </m:r>
                          <m:r>
                            <a:rPr lang="en-US" sz="1600" b="0" i="1" smtClean="0">
                              <a:latin typeface="Cambria Math" panose="02040503050406030204" pitchFamily="18" charset="0"/>
                              <a:ea typeface="Cambria Math" panose="02040503050406030204" pitchFamily="18" charset="0"/>
                            </a:rPr>
                            <m:t>.</m:t>
                          </m:r>
                          <m:r>
                            <a:rPr lang="en-US" sz="1600" b="1" i="1" smtClean="0">
                              <a:latin typeface="Cambria Math" panose="02040503050406030204" pitchFamily="18" charset="0"/>
                              <a:ea typeface="Cambria Math" panose="02040503050406030204" pitchFamily="18" charset="0"/>
                            </a:rPr>
                            <m:t>𝒗</m:t>
                          </m:r>
                        </m:num>
                        <m:den>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𝒖</m:t>
                              </m:r>
                            </m:e>
                          </m:d>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7803472" y="84338"/>
                <a:ext cx="1250279" cy="458267"/>
              </a:xfrm>
              <a:prstGeom prst="rect">
                <a:avLst/>
              </a:prstGeom>
              <a:blipFill>
                <a:blip r:embed="rId6"/>
                <a:stretch>
                  <a:fillRect l="-1463" b="-2667"/>
                </a:stretch>
              </a:blipFill>
            </p:spPr>
            <p:txBody>
              <a:bodyPr/>
              <a:lstStyle/>
              <a:p>
                <a:r>
                  <a:rPr lang="en-GB">
                    <a:noFill/>
                  </a:rPr>
                  <a:t> </a:t>
                </a:r>
              </a:p>
            </p:txBody>
          </p:sp>
        </mc:Fallback>
      </mc:AlternateContent>
      <p:sp>
        <p:nvSpPr>
          <p:cNvPr id="18" name="Arc 17"/>
          <p:cNvSpPr/>
          <p:nvPr/>
        </p:nvSpPr>
        <p:spPr>
          <a:xfrm rot="7133948">
            <a:off x="4699006" y="2931164"/>
            <a:ext cx="914400" cy="914400"/>
          </a:xfrm>
          <a:prstGeom prst="arc">
            <a:avLst>
              <a:gd name="adj1" fmla="val 13026810"/>
              <a:gd name="adj2" fmla="val 1439584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nvGrpSpPr>
          <p:cNvPr id="20" name="Group 19"/>
          <p:cNvGrpSpPr/>
          <p:nvPr/>
        </p:nvGrpSpPr>
        <p:grpSpPr>
          <a:xfrm>
            <a:off x="4496616" y="1160782"/>
            <a:ext cx="2209800" cy="2326004"/>
            <a:chOff x="4635953" y="1443448"/>
            <a:chExt cx="2209800" cy="2326004"/>
          </a:xfrm>
        </p:grpSpPr>
        <p:sp>
          <p:nvSpPr>
            <p:cNvPr id="21" name="Rectangle 20"/>
            <p:cNvSpPr/>
            <p:nvPr/>
          </p:nvSpPr>
          <p:spPr>
            <a:xfrm rot="5400000">
              <a:off x="5680573" y="249065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635953" y="365406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a:spLocks noChangeAspect="1"/>
            </p:cNvSpPr>
            <p:nvPr/>
          </p:nvSpPr>
          <p:spPr>
            <a:xfrm>
              <a:off x="6592252" y="3515858"/>
              <a:ext cx="139337" cy="139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mc:AlternateContent xmlns:mc="http://schemas.openxmlformats.org/markup-compatibility/2006" xmlns:a14="http://schemas.microsoft.com/office/drawing/2010/main">
        <mc:Choice Requires="a14">
          <p:sp>
            <p:nvSpPr>
              <p:cNvPr id="25" name="TextBox 24"/>
              <p:cNvSpPr txBox="1"/>
              <p:nvPr/>
            </p:nvSpPr>
            <p:spPr>
              <a:xfrm>
                <a:off x="5299167" y="3463835"/>
                <a:ext cx="46224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𝑊</m:t>
                          </m:r>
                        </m:e>
                        <m:sub>
                          <m:r>
                            <a:rPr lang="en-US" sz="1400" b="0" i="1" dirty="0" smtClean="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25" name="TextBox 24"/>
              <p:cNvSpPr txBox="1">
                <a:spLocks noRot="1" noChangeAspect="1" noMove="1" noResize="1" noEditPoints="1" noAdjustHandles="1" noChangeArrowheads="1" noChangeShapeType="1" noTextEdit="1"/>
              </p:cNvSpPr>
              <p:nvPr/>
            </p:nvSpPr>
            <p:spPr>
              <a:xfrm>
                <a:off x="5299167" y="3463835"/>
                <a:ext cx="462241" cy="307777"/>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6653349" y="2127069"/>
                <a:ext cx="46224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𝑊</m:t>
                          </m:r>
                        </m:e>
                        <m:sub>
                          <m:r>
                            <a:rPr lang="en-US" sz="1400" b="0" i="1" dirty="0" smtClean="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6653349" y="2127069"/>
                <a:ext cx="462241" cy="307777"/>
              </a:xfrm>
              <a:prstGeom prst="rect">
                <a:avLst/>
              </a:prstGeom>
              <a:blipFill>
                <a:blip r:embed="rId12"/>
                <a:stretch>
                  <a:fillRect/>
                </a:stretch>
              </a:blipFill>
            </p:spPr>
            <p:txBody>
              <a:bodyPr/>
              <a:lstStyle/>
              <a:p>
                <a:r>
                  <a:rPr lang="en-GB">
                    <a:noFill/>
                  </a:rPr>
                  <a:t> </a:t>
                </a:r>
              </a:p>
            </p:txBody>
          </p:sp>
        </mc:Fallback>
      </mc:AlternateContent>
      <p:cxnSp>
        <p:nvCxnSpPr>
          <p:cNvPr id="44" name="Straight Arrow Connector 43"/>
          <p:cNvCxnSpPr/>
          <p:nvPr/>
        </p:nvCxnSpPr>
        <p:spPr>
          <a:xfrm flipH="1" flipV="1">
            <a:off x="6130834" y="1480457"/>
            <a:ext cx="439785" cy="122355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5" name="TextBox 44"/>
              <p:cNvSpPr txBox="1"/>
              <p:nvPr/>
            </p:nvSpPr>
            <p:spPr>
              <a:xfrm>
                <a:off x="6000207" y="1952897"/>
                <a:ext cx="41639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𝑣</m:t>
                          </m:r>
                        </m:e>
                        <m:sub>
                          <m:r>
                            <a:rPr lang="en-US" sz="1400" b="0" i="1" dirty="0" smtClean="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45" name="TextBox 44"/>
              <p:cNvSpPr txBox="1">
                <a:spLocks noRot="1" noChangeAspect="1" noMove="1" noResize="1" noEditPoints="1" noAdjustHandles="1" noChangeArrowheads="1" noChangeShapeType="1" noTextEdit="1"/>
              </p:cNvSpPr>
              <p:nvPr/>
            </p:nvSpPr>
            <p:spPr>
              <a:xfrm>
                <a:off x="6000207" y="1952897"/>
                <a:ext cx="416396" cy="307777"/>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6305957" y="1915887"/>
                <a:ext cx="350417"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𝛽</m:t>
                          </m:r>
                        </m:e>
                        <m:sub>
                          <m:r>
                            <a:rPr lang="en-US" sz="1400" b="0" i="1" dirty="0" smtClean="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6305957" y="1915887"/>
                <a:ext cx="350417" cy="307777"/>
              </a:xfrm>
              <a:prstGeom prst="rect">
                <a:avLst/>
              </a:prstGeom>
              <a:blipFill>
                <a:blip r:embed="rId16"/>
                <a:stretch>
                  <a:fillRect b="-7843"/>
                </a:stretch>
              </a:blipFill>
            </p:spPr>
            <p:txBody>
              <a:bodyPr/>
              <a:lstStyle/>
              <a:p>
                <a:r>
                  <a:rPr lang="en-GB">
                    <a:noFill/>
                  </a:rPr>
                  <a:t> </a:t>
                </a:r>
              </a:p>
            </p:txBody>
          </p:sp>
        </mc:Fallback>
      </mc:AlternateContent>
      <p:sp>
        <p:nvSpPr>
          <p:cNvPr id="47" name="Arc 46"/>
          <p:cNvSpPr/>
          <p:nvPr/>
        </p:nvSpPr>
        <p:spPr>
          <a:xfrm rot="7133948">
            <a:off x="6130931" y="2329502"/>
            <a:ext cx="914400" cy="914400"/>
          </a:xfrm>
          <a:prstGeom prst="arc">
            <a:avLst>
              <a:gd name="adj1" fmla="val 7916414"/>
              <a:gd name="adj2" fmla="val 906534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8" name="Arc 47"/>
          <p:cNvSpPr/>
          <p:nvPr/>
        </p:nvSpPr>
        <p:spPr>
          <a:xfrm rot="7133948">
            <a:off x="6318166" y="2081309"/>
            <a:ext cx="914400" cy="914400"/>
          </a:xfrm>
          <a:prstGeom prst="arc">
            <a:avLst>
              <a:gd name="adj1" fmla="val 21348328"/>
              <a:gd name="adj2" fmla="val 159751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2" name="TextBox 31"/>
              <p:cNvSpPr txBox="1"/>
              <p:nvPr/>
            </p:nvSpPr>
            <p:spPr>
              <a:xfrm>
                <a:off x="5897336" y="2883899"/>
                <a:ext cx="83439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90−</m:t>
                          </m:r>
                          <m:r>
                            <a:rPr lang="en-US" sz="1400" b="0" i="1" dirty="0" smtClean="0">
                              <a:latin typeface="Cambria Math" panose="02040503050406030204" pitchFamily="18" charset="0"/>
                              <a:ea typeface="Cambria Math" panose="02040503050406030204" pitchFamily="18" charset="0"/>
                            </a:rPr>
                            <m:t>𝛽</m:t>
                          </m:r>
                        </m:e>
                        <m:sub>
                          <m:r>
                            <a:rPr lang="en-US" sz="1400" b="0" i="1" dirty="0" smtClean="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32" name="TextBox 31"/>
              <p:cNvSpPr txBox="1">
                <a:spLocks noRot="1" noChangeAspect="1" noMove="1" noResize="1" noEditPoints="1" noAdjustHandles="1" noChangeArrowheads="1" noChangeShapeType="1" noTextEdit="1"/>
              </p:cNvSpPr>
              <p:nvPr/>
            </p:nvSpPr>
            <p:spPr>
              <a:xfrm>
                <a:off x="5897336" y="2883899"/>
                <a:ext cx="834390" cy="307777"/>
              </a:xfrm>
              <a:prstGeom prst="rect">
                <a:avLst/>
              </a:prstGeom>
              <a:blipFill>
                <a:blip r:embed="rId17"/>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5543007" y="3098075"/>
                <a:ext cx="4122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𝛽</m:t>
                          </m:r>
                        </m:e>
                        <m:sub>
                          <m:r>
                            <a:rPr lang="en-US" sz="1400" b="0" i="1" dirty="0" smtClean="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39" name="TextBox 38"/>
              <p:cNvSpPr txBox="1">
                <a:spLocks noRot="1" noChangeAspect="1" noMove="1" noResize="1" noEditPoints="1" noAdjustHandles="1" noChangeArrowheads="1" noChangeShapeType="1" noTextEdit="1"/>
              </p:cNvSpPr>
              <p:nvPr/>
            </p:nvSpPr>
            <p:spPr>
              <a:xfrm>
                <a:off x="5543007" y="3098075"/>
                <a:ext cx="412229" cy="307777"/>
              </a:xfrm>
              <a:prstGeom prst="rect">
                <a:avLst/>
              </a:prstGeom>
              <a:blipFill>
                <a:blip r:embed="rId18"/>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4090852" y="1221377"/>
                <a:ext cx="1116874" cy="34567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200" b="0" i="1" smtClean="0">
                          <a:solidFill>
                            <a:srgbClr val="FF0000"/>
                          </a:solidFill>
                          <a:latin typeface="Cambria Math" panose="02040503050406030204" pitchFamily="18" charset="0"/>
                        </a:rPr>
                        <m:t>𝑡𝑎𝑛</m:t>
                      </m:r>
                      <m:sSub>
                        <m:sSubPr>
                          <m:ctrlPr>
                            <a:rPr lang="en-US" sz="1200" i="1" dirty="0">
                              <a:solidFill>
                                <a:srgbClr val="FF0000"/>
                              </a:solidFill>
                              <a:latin typeface="Cambria Math" panose="02040503050406030204" pitchFamily="18" charset="0"/>
                              <a:ea typeface="Cambria Math" panose="02040503050406030204" pitchFamily="18" charset="0"/>
                            </a:rPr>
                          </m:ctrlPr>
                        </m:sSubPr>
                        <m:e>
                          <m:r>
                            <a:rPr lang="en-US" sz="1200" i="1" dirty="0">
                              <a:solidFill>
                                <a:srgbClr val="FF0000"/>
                              </a:solidFill>
                              <a:latin typeface="Cambria Math" panose="02040503050406030204" pitchFamily="18" charset="0"/>
                              <a:ea typeface="Cambria Math" panose="02040503050406030204" pitchFamily="18" charset="0"/>
                            </a:rPr>
                            <m:t>𝛽</m:t>
                          </m:r>
                        </m:e>
                        <m:sub>
                          <m:r>
                            <a:rPr lang="en-US" sz="1200" i="1" dirty="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m:t>
                      </m:r>
                      <m:f>
                        <m:fPr>
                          <m:ctrlPr>
                            <a:rPr lang="en-US" sz="1200" b="0" i="1" smtClean="0">
                              <a:solidFill>
                                <a:srgbClr val="FF0000"/>
                              </a:solidFill>
                              <a:latin typeface="Cambria Math" panose="02040503050406030204" pitchFamily="18" charset="0"/>
                              <a:ea typeface="Cambria Math" panose="02040503050406030204" pitchFamily="18" charset="0"/>
                            </a:rPr>
                          </m:ctrlPr>
                        </m:fPr>
                        <m:num>
                          <m:r>
                            <a:rPr lang="en-US" sz="1200" b="0" i="1" smtClean="0">
                              <a:solidFill>
                                <a:srgbClr val="FF0000"/>
                              </a:solidFill>
                              <a:latin typeface="Cambria Math" panose="02040503050406030204" pitchFamily="18" charset="0"/>
                              <a:ea typeface="Cambria Math" panose="02040503050406030204" pitchFamily="18" charset="0"/>
                            </a:rPr>
                            <m:t>1</m:t>
                          </m:r>
                        </m:num>
                        <m:den>
                          <m:r>
                            <a:rPr lang="en-US" sz="1200" b="0" i="1" smtClean="0">
                              <a:solidFill>
                                <a:srgbClr val="FF0000"/>
                              </a:solidFill>
                              <a:latin typeface="Cambria Math" panose="02040503050406030204" pitchFamily="18" charset="0"/>
                              <a:ea typeface="Cambria Math" panose="02040503050406030204" pitchFamily="18" charset="0"/>
                            </a:rPr>
                            <m:t>2</m:t>
                          </m:r>
                        </m:den>
                      </m:f>
                      <m:r>
                        <a:rPr lang="en-US" sz="1200" b="0" i="1" smtClean="0">
                          <a:solidFill>
                            <a:srgbClr val="FF0000"/>
                          </a:solidFill>
                          <a:latin typeface="Cambria Math" panose="02040503050406030204" pitchFamily="18" charset="0"/>
                          <a:ea typeface="Cambria Math" panose="02040503050406030204" pitchFamily="18" charset="0"/>
                        </a:rPr>
                        <m:t>𝑡𝑎𝑛</m:t>
                      </m:r>
                      <m:r>
                        <a:rPr lang="en-US" sz="1200" b="0" i="1" smtClean="0">
                          <a:solidFill>
                            <a:srgbClr val="FF0000"/>
                          </a:solidFill>
                          <a:latin typeface="Cambria Math" panose="02040503050406030204" pitchFamily="18" charset="0"/>
                          <a:ea typeface="Cambria Math" panose="02040503050406030204" pitchFamily="18" charset="0"/>
                        </a:rPr>
                        <m:t>20</m:t>
                      </m:r>
                    </m:oMath>
                  </m:oMathPara>
                </a14:m>
                <a:endParaRPr lang="en-GB" sz="1200" dirty="0">
                  <a:solidFill>
                    <a:srgbClr val="FF0000"/>
                  </a:solidFill>
                </a:endParaRPr>
              </a:p>
            </p:txBody>
          </p:sp>
        </mc:Choice>
        <mc:Fallback xmlns="">
          <p:sp>
            <p:nvSpPr>
              <p:cNvPr id="40" name="TextBox 39"/>
              <p:cNvSpPr txBox="1">
                <a:spLocks noRot="1" noChangeAspect="1" noMove="1" noResize="1" noEditPoints="1" noAdjustHandles="1" noChangeArrowheads="1" noChangeShapeType="1" noTextEdit="1"/>
              </p:cNvSpPr>
              <p:nvPr/>
            </p:nvSpPr>
            <p:spPr>
              <a:xfrm>
                <a:off x="4090852" y="1221377"/>
                <a:ext cx="1116874" cy="345672"/>
              </a:xfrm>
              <a:prstGeom prst="rect">
                <a:avLst/>
              </a:prstGeom>
              <a:blipFill>
                <a:blip r:embed="rId19"/>
                <a:stretch>
                  <a:fillRect l="-3279" t="-1754" r="-4372" b="-140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3925389" y="1704702"/>
                <a:ext cx="1278042" cy="18569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𝑣</m:t>
                          </m:r>
                        </m:e>
                        <m:sub>
                          <m:r>
                            <a:rPr lang="en-US" sz="1200" b="0" i="1" smtClean="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𝑐𝑜𝑠</m:t>
                      </m:r>
                      <m:sSub>
                        <m:sSubPr>
                          <m:ctrlPr>
                            <a:rPr lang="en-US" sz="1200" i="1" dirty="0">
                              <a:solidFill>
                                <a:srgbClr val="FF0000"/>
                              </a:solidFill>
                              <a:latin typeface="Cambria Math" panose="02040503050406030204" pitchFamily="18" charset="0"/>
                              <a:ea typeface="Cambria Math" panose="02040503050406030204" pitchFamily="18" charset="0"/>
                            </a:rPr>
                          </m:ctrlPr>
                        </m:sSubPr>
                        <m:e>
                          <m:r>
                            <a:rPr lang="en-US" sz="1200" i="1" dirty="0">
                              <a:solidFill>
                                <a:srgbClr val="FF0000"/>
                              </a:solidFill>
                              <a:latin typeface="Cambria Math" panose="02040503050406030204" pitchFamily="18" charset="0"/>
                              <a:ea typeface="Cambria Math" panose="02040503050406030204" pitchFamily="18" charset="0"/>
                            </a:rPr>
                            <m:t>𝛽</m:t>
                          </m:r>
                        </m:e>
                        <m:sub>
                          <m:r>
                            <a:rPr lang="en-US" sz="1200" i="1" dirty="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m:t>
                      </m:r>
                      <m:r>
                        <a:rPr lang="en-US" sz="1200" i="1">
                          <a:solidFill>
                            <a:srgbClr val="FF0000"/>
                          </a:solidFill>
                          <a:latin typeface="Cambria Math" panose="02040503050406030204" pitchFamily="18" charset="0"/>
                        </a:rPr>
                        <m:t>𝑢</m:t>
                      </m:r>
                      <m:r>
                        <a:rPr lang="en-US" sz="1200" b="0" i="1" smtClean="0">
                          <a:solidFill>
                            <a:srgbClr val="FF0000"/>
                          </a:solidFill>
                          <a:latin typeface="Cambria Math" panose="02040503050406030204" pitchFamily="18" charset="0"/>
                        </a:rPr>
                        <m:t>𝑐𝑜𝑠</m:t>
                      </m:r>
                      <m:r>
                        <a:rPr lang="en-US" sz="1200" b="0" i="1" smtClean="0">
                          <a:solidFill>
                            <a:srgbClr val="FF0000"/>
                          </a:solidFill>
                          <a:latin typeface="Cambria Math" panose="02040503050406030204" pitchFamily="18" charset="0"/>
                        </a:rPr>
                        <m:t>20</m:t>
                      </m:r>
                    </m:oMath>
                  </m:oMathPara>
                </a14:m>
                <a:endParaRPr lang="en-GB" sz="1200" dirty="0">
                  <a:solidFill>
                    <a:srgbClr val="FF0000"/>
                  </a:solidFill>
                </a:endParaRPr>
              </a:p>
            </p:txBody>
          </p:sp>
        </mc:Choice>
        <mc:Fallback xmlns="">
          <p:sp>
            <p:nvSpPr>
              <p:cNvPr id="41" name="TextBox 40"/>
              <p:cNvSpPr txBox="1">
                <a:spLocks noRot="1" noChangeAspect="1" noMove="1" noResize="1" noEditPoints="1" noAdjustHandles="1" noChangeArrowheads="1" noChangeShapeType="1" noTextEdit="1"/>
              </p:cNvSpPr>
              <p:nvPr/>
            </p:nvSpPr>
            <p:spPr>
              <a:xfrm>
                <a:off x="3925389" y="1704702"/>
                <a:ext cx="1278042" cy="185692"/>
              </a:xfrm>
              <a:prstGeom prst="rect">
                <a:avLst/>
              </a:prstGeom>
              <a:blipFill>
                <a:blip r:embed="rId20"/>
                <a:stretch>
                  <a:fillRect t="-6667" r="-1429"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3929743" y="2100943"/>
                <a:ext cx="1283172" cy="1846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𝑣</m:t>
                          </m:r>
                        </m:e>
                        <m:sub>
                          <m:r>
                            <a:rPr lang="en-US" sz="1200" b="0" i="1" smtClean="0">
                              <a:solidFill>
                                <a:srgbClr val="FF0000"/>
                              </a:solidFill>
                              <a:latin typeface="Cambria Math" panose="02040503050406030204" pitchFamily="18" charset="0"/>
                              <a:ea typeface="Cambria Math" panose="02040503050406030204" pitchFamily="18" charset="0"/>
                            </a:rPr>
                            <m:t>2</m:t>
                          </m:r>
                        </m:sub>
                      </m:sSub>
                      <m:r>
                        <a:rPr lang="en-US" sz="1200" b="0" i="1" smtClean="0">
                          <a:solidFill>
                            <a:srgbClr val="FF0000"/>
                          </a:solidFill>
                          <a:latin typeface="Cambria Math" panose="02040503050406030204" pitchFamily="18" charset="0"/>
                          <a:ea typeface="Cambria Math" panose="02040503050406030204" pitchFamily="18" charset="0"/>
                        </a:rPr>
                        <m:t>𝑐𝑜𝑠</m:t>
                      </m:r>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𝛽</m:t>
                          </m:r>
                        </m:e>
                        <m:sub>
                          <m:r>
                            <a:rPr lang="en-US" sz="1200" b="0" i="1" smtClean="0">
                              <a:solidFill>
                                <a:srgbClr val="FF0000"/>
                              </a:solidFill>
                              <a:latin typeface="Cambria Math" panose="02040503050406030204" pitchFamily="18" charset="0"/>
                              <a:ea typeface="Cambria Math" panose="02040503050406030204" pitchFamily="18" charset="0"/>
                            </a:rPr>
                            <m:t>2</m:t>
                          </m:r>
                        </m:sub>
                      </m:sSub>
                      <m:r>
                        <a:rPr lang="en-US" sz="1200" b="0" i="1" smtClean="0">
                          <a:solidFill>
                            <a:srgbClr val="FF0000"/>
                          </a:solidFill>
                          <a:latin typeface="Cambria Math" panose="02040503050406030204" pitchFamily="18" charset="0"/>
                          <a:ea typeface="Cambria Math" panose="02040503050406030204" pitchFamily="18" charset="0"/>
                        </a:rPr>
                        <m:t>=</m:t>
                      </m:r>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𝑣</m:t>
                          </m:r>
                        </m:e>
                        <m:sub>
                          <m:r>
                            <a:rPr lang="en-US" sz="1200" b="0" i="1" smtClean="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𝑠𝑖𝑛</m:t>
                      </m:r>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𝛽</m:t>
                          </m:r>
                        </m:e>
                        <m:sub>
                          <m:r>
                            <a:rPr lang="en-US" sz="1200" b="0" i="1" smtClean="0">
                              <a:solidFill>
                                <a:srgbClr val="FF0000"/>
                              </a:solidFill>
                              <a:latin typeface="Cambria Math" panose="02040503050406030204" pitchFamily="18" charset="0"/>
                              <a:ea typeface="Cambria Math" panose="02040503050406030204" pitchFamily="18" charset="0"/>
                            </a:rPr>
                            <m:t>1</m:t>
                          </m:r>
                        </m:sub>
                      </m:sSub>
                    </m:oMath>
                  </m:oMathPara>
                </a14:m>
                <a:endParaRPr lang="en-GB" sz="1200" dirty="0">
                  <a:solidFill>
                    <a:srgbClr val="FF0000"/>
                  </a:solidFill>
                </a:endParaRPr>
              </a:p>
            </p:txBody>
          </p:sp>
        </mc:Choice>
        <mc:Fallback xmlns="">
          <p:sp>
            <p:nvSpPr>
              <p:cNvPr id="43" name="TextBox 42"/>
              <p:cNvSpPr txBox="1">
                <a:spLocks noRot="1" noChangeAspect="1" noMove="1" noResize="1" noEditPoints="1" noAdjustHandles="1" noChangeArrowheads="1" noChangeShapeType="1" noTextEdit="1"/>
              </p:cNvSpPr>
              <p:nvPr/>
            </p:nvSpPr>
            <p:spPr>
              <a:xfrm>
                <a:off x="3929743" y="2100943"/>
                <a:ext cx="1283172" cy="184666"/>
              </a:xfrm>
              <a:prstGeom prst="rect">
                <a:avLst/>
              </a:prstGeom>
              <a:blipFill>
                <a:blip r:embed="rId21"/>
                <a:stretch>
                  <a:fillRect l="-1429" t="-6667" r="-476"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5" name="TextBox 64"/>
              <p:cNvSpPr txBox="1"/>
              <p:nvPr/>
            </p:nvSpPr>
            <p:spPr>
              <a:xfrm>
                <a:off x="3953690" y="2383973"/>
                <a:ext cx="1393779" cy="34689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b="0" i="1" smtClean="0">
                              <a:solidFill>
                                <a:srgbClr val="FF0000"/>
                              </a:solidFill>
                              <a:latin typeface="Cambria Math" panose="02040503050406030204" pitchFamily="18" charset="0"/>
                            </a:rPr>
                          </m:ctrlPr>
                        </m:sSubPr>
                        <m:e>
                          <m:r>
                            <a:rPr lang="en-US" sz="1200" b="0" i="1" smtClean="0">
                              <a:solidFill>
                                <a:srgbClr val="FF0000"/>
                              </a:solidFill>
                              <a:latin typeface="Cambria Math" panose="02040503050406030204" pitchFamily="18" charset="0"/>
                            </a:rPr>
                            <m:t>𝑣</m:t>
                          </m:r>
                        </m:e>
                        <m:sub>
                          <m:r>
                            <a:rPr lang="en-US" sz="1200" b="0" i="1" smtClean="0">
                              <a:solidFill>
                                <a:srgbClr val="FF0000"/>
                              </a:solidFill>
                              <a:latin typeface="Cambria Math" panose="02040503050406030204" pitchFamily="18" charset="0"/>
                            </a:rPr>
                            <m:t>2</m:t>
                          </m:r>
                        </m:sub>
                      </m:sSub>
                      <m:r>
                        <a:rPr lang="en-US" sz="1200" b="0" i="1" smtClean="0">
                          <a:solidFill>
                            <a:srgbClr val="FF0000"/>
                          </a:solidFill>
                          <a:latin typeface="Cambria Math" panose="02040503050406030204" pitchFamily="18" charset="0"/>
                        </a:rPr>
                        <m:t>𝑠𝑖𝑛</m:t>
                      </m:r>
                      <m:sSub>
                        <m:sSubPr>
                          <m:ctrlPr>
                            <a:rPr lang="en-US" sz="1200" b="0" i="1" smtClean="0">
                              <a:solidFill>
                                <a:srgbClr val="FF0000"/>
                              </a:solidFill>
                              <a:latin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𝛽</m:t>
                          </m:r>
                        </m:e>
                        <m:sub>
                          <m:r>
                            <a:rPr lang="en-US" sz="1200" b="0" i="1" smtClean="0">
                              <a:solidFill>
                                <a:srgbClr val="FF0000"/>
                              </a:solidFill>
                              <a:latin typeface="Cambria Math" panose="02040503050406030204" pitchFamily="18" charset="0"/>
                            </a:rPr>
                            <m:t>2</m:t>
                          </m:r>
                        </m:sub>
                      </m:sSub>
                      <m:r>
                        <a:rPr lang="en-US" sz="1200" b="0" i="1" smtClean="0">
                          <a:solidFill>
                            <a:srgbClr val="FF0000"/>
                          </a:solidFill>
                          <a:latin typeface="Cambria Math" panose="02040503050406030204" pitchFamily="18" charset="0"/>
                          <a:ea typeface="Cambria Math" panose="02040503050406030204" pitchFamily="18" charset="0"/>
                        </a:rPr>
                        <m:t>=</m:t>
                      </m:r>
                      <m:f>
                        <m:fPr>
                          <m:ctrlPr>
                            <a:rPr lang="en-US" sz="1200" b="0" i="1" smtClean="0">
                              <a:solidFill>
                                <a:srgbClr val="FF0000"/>
                              </a:solidFill>
                              <a:latin typeface="Cambria Math" panose="02040503050406030204" pitchFamily="18" charset="0"/>
                              <a:ea typeface="Cambria Math" panose="02040503050406030204" pitchFamily="18" charset="0"/>
                            </a:rPr>
                          </m:ctrlPr>
                        </m:fPr>
                        <m:num>
                          <m:r>
                            <a:rPr lang="en-US" sz="1200" b="0" i="1" smtClean="0">
                              <a:solidFill>
                                <a:srgbClr val="FF0000"/>
                              </a:solidFill>
                              <a:latin typeface="Cambria Math" panose="02040503050406030204" pitchFamily="18" charset="0"/>
                              <a:ea typeface="Cambria Math" panose="02040503050406030204" pitchFamily="18" charset="0"/>
                            </a:rPr>
                            <m:t>2</m:t>
                          </m:r>
                        </m:num>
                        <m:den>
                          <m:r>
                            <a:rPr lang="en-US" sz="1200" b="0" i="1" smtClean="0">
                              <a:solidFill>
                                <a:srgbClr val="FF0000"/>
                              </a:solidFill>
                              <a:latin typeface="Cambria Math" panose="02040503050406030204" pitchFamily="18" charset="0"/>
                              <a:ea typeface="Cambria Math" panose="02040503050406030204" pitchFamily="18" charset="0"/>
                            </a:rPr>
                            <m:t>5</m:t>
                          </m:r>
                        </m:den>
                      </m:f>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𝑣</m:t>
                          </m:r>
                        </m:e>
                        <m:sub>
                          <m:r>
                            <a:rPr lang="en-US" sz="1200" b="0" i="1" smtClean="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𝑐𝑜𝑠</m:t>
                      </m:r>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𝛽</m:t>
                          </m:r>
                        </m:e>
                        <m:sub>
                          <m:r>
                            <a:rPr lang="en-US" sz="1200" b="0" i="1" smtClean="0">
                              <a:solidFill>
                                <a:srgbClr val="FF0000"/>
                              </a:solidFill>
                              <a:latin typeface="Cambria Math" panose="02040503050406030204" pitchFamily="18" charset="0"/>
                              <a:ea typeface="Cambria Math" panose="02040503050406030204" pitchFamily="18" charset="0"/>
                            </a:rPr>
                            <m:t>1</m:t>
                          </m:r>
                        </m:sub>
                      </m:sSub>
                    </m:oMath>
                  </m:oMathPara>
                </a14:m>
                <a:endParaRPr lang="en-GB" sz="1200" dirty="0">
                  <a:solidFill>
                    <a:srgbClr val="FF0000"/>
                  </a:solidFill>
                </a:endParaRPr>
              </a:p>
            </p:txBody>
          </p:sp>
        </mc:Choice>
        <mc:Fallback xmlns="">
          <p:sp>
            <p:nvSpPr>
              <p:cNvPr id="65" name="TextBox 64"/>
              <p:cNvSpPr txBox="1">
                <a:spLocks noRot="1" noChangeAspect="1" noMove="1" noResize="1" noEditPoints="1" noAdjustHandles="1" noChangeArrowheads="1" noChangeShapeType="1" noTextEdit="1"/>
              </p:cNvSpPr>
              <p:nvPr/>
            </p:nvSpPr>
            <p:spPr>
              <a:xfrm>
                <a:off x="3953690" y="2383973"/>
                <a:ext cx="1393779" cy="346890"/>
              </a:xfrm>
              <a:prstGeom prst="rect">
                <a:avLst/>
              </a:prstGeom>
              <a:blipFill>
                <a:blip r:embed="rId22"/>
                <a:stretch>
                  <a:fillRect l="-1316" t="-3509" r="-439" b="-1578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TextBox 65"/>
              <p:cNvSpPr txBox="1"/>
              <p:nvPr/>
            </p:nvSpPr>
            <p:spPr>
              <a:xfrm>
                <a:off x="5651864" y="2745378"/>
                <a:ext cx="4122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𝑣</m:t>
                          </m:r>
                        </m:e>
                        <m:sub>
                          <m:r>
                            <a:rPr lang="en-US" sz="1400" b="0" i="1" dirty="0" smtClean="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66" name="TextBox 65"/>
              <p:cNvSpPr txBox="1">
                <a:spLocks noRot="1" noChangeAspect="1" noMove="1" noResize="1" noEditPoints="1" noAdjustHandles="1" noChangeArrowheads="1" noChangeShapeType="1" noTextEdit="1"/>
              </p:cNvSpPr>
              <p:nvPr/>
            </p:nvSpPr>
            <p:spPr>
              <a:xfrm>
                <a:off x="5651864" y="2745378"/>
                <a:ext cx="412229" cy="307777"/>
              </a:xfrm>
              <a:prstGeom prst="rect">
                <a:avLst/>
              </a:prstGeom>
              <a:blipFill>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4084321" y="4302033"/>
                <a:ext cx="1882503" cy="6667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1600" i="1" smtClean="0">
                              <a:solidFill>
                                <a:schemeClr val="tx1"/>
                              </a:solidFill>
                              <a:latin typeface="Cambria Math" panose="02040503050406030204" pitchFamily="18" charset="0"/>
                            </a:rPr>
                          </m:ctrlPr>
                        </m:fPr>
                        <m:num>
                          <m:sSub>
                            <m:sSubPr>
                              <m:ctrlPr>
                                <a:rPr lang="en-GB" sz="1600" i="1">
                                  <a:solidFill>
                                    <a:schemeClr val="tx1"/>
                                  </a:solidFill>
                                  <a:latin typeface="Cambria Math" panose="02040503050406030204" pitchFamily="18" charset="0"/>
                                </a:rPr>
                              </m:ctrlPr>
                            </m:sSubPr>
                            <m:e>
                              <m:r>
                                <a:rPr lang="en-US" sz="1600" b="0" i="1">
                                  <a:solidFill>
                                    <a:schemeClr val="tx1"/>
                                  </a:solidFill>
                                  <a:latin typeface="Cambria Math" panose="02040503050406030204" pitchFamily="18" charset="0"/>
                                </a:rPr>
                                <m:t>𝑣</m:t>
                              </m:r>
                            </m:e>
                            <m:sub>
                              <m:r>
                                <a:rPr lang="en-US" sz="1600" b="0" i="1">
                                  <a:solidFill>
                                    <a:schemeClr val="tx1"/>
                                  </a:solidFill>
                                  <a:latin typeface="Cambria Math" panose="02040503050406030204" pitchFamily="18" charset="0"/>
                                </a:rPr>
                                <m:t>2</m:t>
                              </m:r>
                            </m:sub>
                          </m:sSub>
                          <m:r>
                            <a:rPr lang="en-US" sz="1600" b="0" i="1">
                              <a:solidFill>
                                <a:schemeClr val="tx1"/>
                              </a:solidFill>
                              <a:latin typeface="Cambria Math" panose="02040503050406030204" pitchFamily="18" charset="0"/>
                            </a:rPr>
                            <m:t>𝑠𝑖𝑛</m:t>
                          </m:r>
                          <m:sSub>
                            <m:sSubPr>
                              <m:ctrlPr>
                                <a:rPr lang="en-US" sz="1600" i="1">
                                  <a:solidFill>
                                    <a:schemeClr val="tx1"/>
                                  </a:solidFill>
                                  <a:latin typeface="Cambria Math" panose="02040503050406030204" pitchFamily="18" charset="0"/>
                                </a:rPr>
                              </m:ctrlPr>
                            </m:sSubPr>
                            <m:e>
                              <m:r>
                                <a:rPr lang="en-US" sz="1600" b="0" i="1">
                                  <a:solidFill>
                                    <a:schemeClr val="tx1"/>
                                  </a:solidFill>
                                  <a:latin typeface="Cambria Math" panose="02040503050406030204" pitchFamily="18" charset="0"/>
                                  <a:ea typeface="Cambria Math" panose="02040503050406030204" pitchFamily="18" charset="0"/>
                                </a:rPr>
                                <m:t>𝛽</m:t>
                              </m:r>
                            </m:e>
                            <m:sub>
                              <m:r>
                                <a:rPr lang="en-US" sz="1600" b="0" i="1">
                                  <a:solidFill>
                                    <a:schemeClr val="tx1"/>
                                  </a:solidFill>
                                  <a:latin typeface="Cambria Math" panose="02040503050406030204" pitchFamily="18" charset="0"/>
                                </a:rPr>
                                <m:t>2</m:t>
                              </m:r>
                            </m:sub>
                          </m:sSub>
                        </m:num>
                        <m:den>
                          <m:sSub>
                            <m:sSubPr>
                              <m:ctrlPr>
                                <a:rPr lang="en-US" sz="1600" i="1">
                                  <a:solidFill>
                                    <a:schemeClr val="tx1"/>
                                  </a:solidFill>
                                  <a:latin typeface="Cambria Math" panose="02040503050406030204" pitchFamily="18" charset="0"/>
                                  <a:ea typeface="Cambria Math" panose="02040503050406030204" pitchFamily="18" charset="0"/>
                                </a:rPr>
                              </m:ctrlPr>
                            </m:sSubPr>
                            <m:e>
                              <m:r>
                                <a:rPr lang="en-US" sz="1600" b="0" i="1">
                                  <a:solidFill>
                                    <a:schemeClr val="tx1"/>
                                  </a:solidFill>
                                  <a:latin typeface="Cambria Math" panose="02040503050406030204" pitchFamily="18" charset="0"/>
                                  <a:ea typeface="Cambria Math" panose="02040503050406030204" pitchFamily="18" charset="0"/>
                                </a:rPr>
                                <m:t>𝑣</m:t>
                              </m:r>
                            </m:e>
                            <m:sub>
                              <m:r>
                                <a:rPr lang="en-US" sz="1600" b="0" i="1">
                                  <a:solidFill>
                                    <a:schemeClr val="tx1"/>
                                  </a:solidFill>
                                  <a:latin typeface="Cambria Math" panose="02040503050406030204" pitchFamily="18" charset="0"/>
                                  <a:ea typeface="Cambria Math" panose="02040503050406030204" pitchFamily="18" charset="0"/>
                                </a:rPr>
                                <m:t>2</m:t>
                              </m:r>
                            </m:sub>
                          </m:sSub>
                          <m:r>
                            <a:rPr lang="en-US" sz="1600" b="0" i="1">
                              <a:solidFill>
                                <a:schemeClr val="tx1"/>
                              </a:solidFill>
                              <a:latin typeface="Cambria Math" panose="02040503050406030204" pitchFamily="18" charset="0"/>
                              <a:ea typeface="Cambria Math" panose="02040503050406030204" pitchFamily="18" charset="0"/>
                            </a:rPr>
                            <m:t>𝑐𝑜𝑠</m:t>
                          </m:r>
                          <m:sSub>
                            <m:sSubPr>
                              <m:ctrlPr>
                                <a:rPr lang="en-US" sz="1600" i="1">
                                  <a:solidFill>
                                    <a:schemeClr val="tx1"/>
                                  </a:solidFill>
                                  <a:latin typeface="Cambria Math" panose="02040503050406030204" pitchFamily="18" charset="0"/>
                                  <a:ea typeface="Cambria Math" panose="02040503050406030204" pitchFamily="18" charset="0"/>
                                </a:rPr>
                              </m:ctrlPr>
                            </m:sSubPr>
                            <m:e>
                              <m:r>
                                <a:rPr lang="en-US" sz="1600" b="0" i="1">
                                  <a:solidFill>
                                    <a:schemeClr val="tx1"/>
                                  </a:solidFill>
                                  <a:latin typeface="Cambria Math" panose="02040503050406030204" pitchFamily="18" charset="0"/>
                                  <a:ea typeface="Cambria Math" panose="02040503050406030204" pitchFamily="18" charset="0"/>
                                </a:rPr>
                                <m:t>𝛽</m:t>
                              </m:r>
                            </m:e>
                            <m:sub>
                              <m:r>
                                <a:rPr lang="en-US" sz="1600" b="0" i="1">
                                  <a:solidFill>
                                    <a:schemeClr val="tx1"/>
                                  </a:solidFill>
                                  <a:latin typeface="Cambria Math" panose="02040503050406030204" pitchFamily="18" charset="0"/>
                                  <a:ea typeface="Cambria Math" panose="02040503050406030204" pitchFamily="18" charset="0"/>
                                </a:rPr>
                                <m:t>2</m:t>
                              </m:r>
                            </m:sub>
                          </m:sSub>
                        </m:den>
                      </m:f>
                      <m:r>
                        <a:rPr lang="en-US" sz="1600" b="0" i="1" smtClean="0">
                          <a:solidFill>
                            <a:schemeClr val="tx1"/>
                          </a:solidFill>
                          <a:latin typeface="Cambria Math" panose="02040503050406030204" pitchFamily="18" charset="0"/>
                        </a:rPr>
                        <m:t>=</m:t>
                      </m:r>
                      <m:f>
                        <m:fPr>
                          <m:ctrlPr>
                            <a:rPr lang="en-US" sz="1600" b="0" i="1" smtClean="0">
                              <a:solidFill>
                                <a:schemeClr val="tx1"/>
                              </a:solidFill>
                              <a:latin typeface="Cambria Math" panose="02040503050406030204" pitchFamily="18" charset="0"/>
                            </a:rPr>
                          </m:ctrlPr>
                        </m:fPr>
                        <m:num>
                          <m:f>
                            <m:fPr>
                              <m:ctrlPr>
                                <a:rPr lang="en-US" sz="1600" i="1">
                                  <a:solidFill>
                                    <a:schemeClr val="tx1"/>
                                  </a:solidFill>
                                  <a:latin typeface="Cambria Math" panose="02040503050406030204" pitchFamily="18" charset="0"/>
                                </a:rPr>
                              </m:ctrlPr>
                            </m:fPr>
                            <m:num>
                              <m:r>
                                <a:rPr lang="en-US" sz="1600" i="1">
                                  <a:solidFill>
                                    <a:schemeClr val="tx1"/>
                                  </a:solidFill>
                                  <a:latin typeface="Cambria Math" panose="02040503050406030204" pitchFamily="18" charset="0"/>
                                </a:rPr>
                                <m:t>2</m:t>
                              </m:r>
                            </m:num>
                            <m:den>
                              <m:r>
                                <a:rPr lang="en-US" sz="1600" i="1">
                                  <a:solidFill>
                                    <a:schemeClr val="tx1"/>
                                  </a:solidFill>
                                  <a:latin typeface="Cambria Math" panose="02040503050406030204" pitchFamily="18" charset="0"/>
                                </a:rPr>
                                <m:t>5</m:t>
                              </m:r>
                            </m:den>
                          </m:f>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𝑣</m:t>
                              </m:r>
                            </m:e>
                            <m:sub>
                              <m:r>
                                <a:rPr lang="en-US" sz="1600" i="1">
                                  <a:solidFill>
                                    <a:schemeClr val="tx1"/>
                                  </a:solidFill>
                                  <a:latin typeface="Cambria Math" panose="02040503050406030204" pitchFamily="18" charset="0"/>
                                </a:rPr>
                                <m:t>1</m:t>
                              </m:r>
                            </m:sub>
                          </m:sSub>
                          <m:r>
                            <a:rPr lang="en-US" sz="1600" i="1">
                              <a:solidFill>
                                <a:schemeClr val="tx1"/>
                              </a:solidFill>
                              <a:latin typeface="Cambria Math" panose="02040503050406030204" pitchFamily="18" charset="0"/>
                            </a:rPr>
                            <m:t>𝑐𝑜𝑠</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ea typeface="Cambria Math" panose="02040503050406030204" pitchFamily="18" charset="0"/>
                                </a:rPr>
                                <m:t>𝛽</m:t>
                              </m:r>
                            </m:e>
                            <m:sub>
                              <m:r>
                                <a:rPr lang="en-US" sz="1600" i="1">
                                  <a:solidFill>
                                    <a:schemeClr val="tx1"/>
                                  </a:solidFill>
                                  <a:latin typeface="Cambria Math" panose="02040503050406030204" pitchFamily="18" charset="0"/>
                                </a:rPr>
                                <m:t>1</m:t>
                              </m:r>
                            </m:sub>
                          </m:sSub>
                        </m:num>
                        <m:den>
                          <m:sSub>
                            <m:sSubPr>
                              <m:ctrlPr>
                                <a:rPr lang="en-US" sz="1600" i="1">
                                  <a:solidFill>
                                    <a:schemeClr val="tx1"/>
                                  </a:solidFill>
                                  <a:latin typeface="Cambria Math" panose="02040503050406030204" pitchFamily="18" charset="0"/>
                                  <a:ea typeface="Cambria Math" panose="02040503050406030204" pitchFamily="18" charset="0"/>
                                </a:rPr>
                              </m:ctrlPr>
                            </m:sSubPr>
                            <m:e>
                              <m:r>
                                <a:rPr lang="en-US" sz="1600" i="1">
                                  <a:solidFill>
                                    <a:schemeClr val="tx1"/>
                                  </a:solidFill>
                                  <a:latin typeface="Cambria Math" panose="02040503050406030204" pitchFamily="18" charset="0"/>
                                  <a:ea typeface="Cambria Math" panose="02040503050406030204" pitchFamily="18" charset="0"/>
                                </a:rPr>
                                <m:t>𝑣</m:t>
                              </m:r>
                            </m:e>
                            <m:sub>
                              <m:r>
                                <a:rPr lang="en-US" sz="1600" i="1">
                                  <a:solidFill>
                                    <a:schemeClr val="tx1"/>
                                  </a:solidFill>
                                  <a:latin typeface="Cambria Math" panose="02040503050406030204" pitchFamily="18" charset="0"/>
                                  <a:ea typeface="Cambria Math" panose="02040503050406030204" pitchFamily="18" charset="0"/>
                                </a:rPr>
                                <m:t>1</m:t>
                              </m:r>
                            </m:sub>
                          </m:sSub>
                          <m:r>
                            <a:rPr lang="en-US" sz="1600" i="1">
                              <a:solidFill>
                                <a:schemeClr val="tx1"/>
                              </a:solidFill>
                              <a:latin typeface="Cambria Math" panose="02040503050406030204" pitchFamily="18" charset="0"/>
                              <a:ea typeface="Cambria Math" panose="02040503050406030204" pitchFamily="18" charset="0"/>
                            </a:rPr>
                            <m:t>𝑠𝑖𝑛</m:t>
                          </m:r>
                          <m:sSub>
                            <m:sSubPr>
                              <m:ctrlPr>
                                <a:rPr lang="en-US" sz="1600" i="1">
                                  <a:solidFill>
                                    <a:schemeClr val="tx1"/>
                                  </a:solidFill>
                                  <a:latin typeface="Cambria Math" panose="02040503050406030204" pitchFamily="18" charset="0"/>
                                  <a:ea typeface="Cambria Math" panose="02040503050406030204" pitchFamily="18" charset="0"/>
                                </a:rPr>
                              </m:ctrlPr>
                            </m:sSubPr>
                            <m:e>
                              <m:r>
                                <a:rPr lang="en-US" sz="1600" i="1">
                                  <a:solidFill>
                                    <a:schemeClr val="tx1"/>
                                  </a:solidFill>
                                  <a:latin typeface="Cambria Math" panose="02040503050406030204" pitchFamily="18" charset="0"/>
                                  <a:ea typeface="Cambria Math" panose="02040503050406030204" pitchFamily="18" charset="0"/>
                                </a:rPr>
                                <m:t>𝛽</m:t>
                              </m:r>
                            </m:e>
                            <m:sub>
                              <m:r>
                                <a:rPr lang="en-US" sz="1600" i="1">
                                  <a:solidFill>
                                    <a:schemeClr val="tx1"/>
                                  </a:solidFill>
                                  <a:latin typeface="Cambria Math" panose="02040503050406030204" pitchFamily="18" charset="0"/>
                                  <a:ea typeface="Cambria Math" panose="02040503050406030204" pitchFamily="18" charset="0"/>
                                </a:rPr>
                                <m:t>1</m:t>
                              </m:r>
                            </m:sub>
                          </m:sSub>
                        </m:den>
                      </m:f>
                    </m:oMath>
                  </m:oMathPara>
                </a14:m>
                <a:endParaRPr lang="en-GB" sz="1600" dirty="0">
                  <a:solidFill>
                    <a:schemeClr val="tx1"/>
                  </a:solidFill>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4084321" y="4302033"/>
                <a:ext cx="1882503" cy="666721"/>
              </a:xfrm>
              <a:prstGeom prst="rect">
                <a:avLst/>
              </a:prstGeom>
              <a:blipFill>
                <a:blip r:embed="rId2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7" name="TextBox 66"/>
              <p:cNvSpPr txBox="1"/>
              <p:nvPr/>
            </p:nvSpPr>
            <p:spPr>
              <a:xfrm>
                <a:off x="4245430" y="5116284"/>
                <a:ext cx="1560107" cy="4626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chemeClr val="tx1"/>
                          </a:solidFill>
                          <a:latin typeface="Cambria Math" panose="02040503050406030204" pitchFamily="18" charset="0"/>
                        </a:rPr>
                        <m:t>𝑡𝑎𝑛</m:t>
                      </m:r>
                      <m:sSub>
                        <m:sSubPr>
                          <m:ctrlPr>
                            <a:rPr lang="en-US" sz="1600" b="0" i="1" smtClean="0">
                              <a:solidFill>
                                <a:schemeClr val="tx1"/>
                              </a:solidFill>
                              <a:latin typeface="Cambria Math" panose="02040503050406030204" pitchFamily="18" charset="0"/>
                            </a:rPr>
                          </m:ctrlPr>
                        </m:sSubPr>
                        <m:e>
                          <m:r>
                            <a:rPr lang="en-US" sz="1600" b="0" i="1" smtClean="0">
                              <a:solidFill>
                                <a:schemeClr val="tx1"/>
                              </a:solidFill>
                              <a:latin typeface="Cambria Math" panose="02040503050406030204" pitchFamily="18" charset="0"/>
                              <a:ea typeface="Cambria Math" panose="02040503050406030204" pitchFamily="18" charset="0"/>
                            </a:rPr>
                            <m:t>𝛽</m:t>
                          </m:r>
                        </m:e>
                        <m:sub>
                          <m:r>
                            <a:rPr lang="en-US" sz="1600" b="0" i="1" smtClean="0">
                              <a:solidFill>
                                <a:schemeClr val="tx1"/>
                              </a:solidFill>
                              <a:latin typeface="Cambria Math" panose="02040503050406030204" pitchFamily="18" charset="0"/>
                            </a:rPr>
                            <m:t>2</m:t>
                          </m:r>
                        </m:sub>
                      </m:sSub>
                      <m:r>
                        <a:rPr lang="en-US" sz="1600" b="0" i="1" smtClean="0">
                          <a:solidFill>
                            <a:schemeClr val="tx1"/>
                          </a:solidFill>
                          <a:latin typeface="Cambria Math" panose="02040503050406030204" pitchFamily="18" charset="0"/>
                        </a:rPr>
                        <m:t>=</m:t>
                      </m:r>
                      <m:f>
                        <m:fPr>
                          <m:ctrlPr>
                            <a:rPr lang="en-US" sz="1600" b="0" i="1" smtClean="0">
                              <a:solidFill>
                                <a:schemeClr val="tx1"/>
                              </a:solidFill>
                              <a:latin typeface="Cambria Math" panose="02040503050406030204" pitchFamily="18" charset="0"/>
                            </a:rPr>
                          </m:ctrlPr>
                        </m:fPr>
                        <m:num>
                          <m:r>
                            <a:rPr lang="en-US" sz="1600" b="0" i="1" smtClean="0">
                              <a:solidFill>
                                <a:schemeClr val="tx1"/>
                              </a:solidFill>
                              <a:latin typeface="Cambria Math" panose="02040503050406030204" pitchFamily="18" charset="0"/>
                            </a:rPr>
                            <m:t>2</m:t>
                          </m:r>
                        </m:num>
                        <m:den>
                          <m:r>
                            <a:rPr lang="en-US" sz="1600" b="0" i="1" smtClean="0">
                              <a:solidFill>
                                <a:schemeClr val="tx1"/>
                              </a:solidFill>
                              <a:latin typeface="Cambria Math" panose="02040503050406030204" pitchFamily="18" charset="0"/>
                            </a:rPr>
                            <m:t>5</m:t>
                          </m:r>
                        </m:den>
                      </m:f>
                      <m:r>
                        <a:rPr lang="en-US" sz="1600" b="0" i="1" smtClean="0">
                          <a:solidFill>
                            <a:schemeClr val="tx1"/>
                          </a:solidFill>
                          <a:latin typeface="Cambria Math" panose="02040503050406030204" pitchFamily="18" charset="0"/>
                        </a:rPr>
                        <m:t>𝑡𝑎𝑛</m:t>
                      </m:r>
                      <m:sSub>
                        <m:sSubPr>
                          <m:ctrlPr>
                            <a:rPr lang="en-US" sz="1600" b="0" i="1" smtClean="0">
                              <a:solidFill>
                                <a:schemeClr val="tx1"/>
                              </a:solidFill>
                              <a:latin typeface="Cambria Math" panose="02040503050406030204" pitchFamily="18" charset="0"/>
                            </a:rPr>
                          </m:ctrlPr>
                        </m:sSubPr>
                        <m:e>
                          <m:r>
                            <a:rPr lang="en-US" sz="1600" b="0" i="1" smtClean="0">
                              <a:solidFill>
                                <a:schemeClr val="tx1"/>
                              </a:solidFill>
                              <a:latin typeface="Cambria Math" panose="02040503050406030204" pitchFamily="18" charset="0"/>
                              <a:ea typeface="Cambria Math" panose="02040503050406030204" pitchFamily="18" charset="0"/>
                            </a:rPr>
                            <m:t>𝛽</m:t>
                          </m:r>
                        </m:e>
                        <m:sub>
                          <m:r>
                            <a:rPr lang="en-US" sz="1600" b="0" i="1" smtClean="0">
                              <a:solidFill>
                                <a:schemeClr val="tx1"/>
                              </a:solidFill>
                              <a:latin typeface="Cambria Math" panose="02040503050406030204" pitchFamily="18" charset="0"/>
                            </a:rPr>
                            <m:t>1</m:t>
                          </m:r>
                        </m:sub>
                      </m:sSub>
                    </m:oMath>
                  </m:oMathPara>
                </a14:m>
                <a:endParaRPr lang="en-GB" sz="1600" dirty="0">
                  <a:solidFill>
                    <a:schemeClr val="tx1"/>
                  </a:solidFill>
                </a:endParaRPr>
              </a:p>
            </p:txBody>
          </p:sp>
        </mc:Choice>
        <mc:Fallback xmlns="">
          <p:sp>
            <p:nvSpPr>
              <p:cNvPr id="67" name="TextBox 66"/>
              <p:cNvSpPr txBox="1">
                <a:spLocks noRot="1" noChangeAspect="1" noMove="1" noResize="1" noEditPoints="1" noAdjustHandles="1" noChangeArrowheads="1" noChangeShapeType="1" noTextEdit="1"/>
              </p:cNvSpPr>
              <p:nvPr/>
            </p:nvSpPr>
            <p:spPr>
              <a:xfrm>
                <a:off x="4245430" y="5116284"/>
                <a:ext cx="1560107" cy="462627"/>
              </a:xfrm>
              <a:prstGeom prst="rect">
                <a:avLst/>
              </a:prstGeom>
              <a:blipFill>
                <a:blip r:embed="rId2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4275911" y="5704113"/>
                <a:ext cx="1909241" cy="55322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chemeClr val="tx1"/>
                          </a:solidFill>
                          <a:latin typeface="Cambria Math" panose="02040503050406030204" pitchFamily="18" charset="0"/>
                        </a:rPr>
                        <m:t>𝑡𝑎𝑛</m:t>
                      </m:r>
                      <m:sSub>
                        <m:sSubPr>
                          <m:ctrlPr>
                            <a:rPr lang="en-US" sz="1600" b="0" i="1" smtClean="0">
                              <a:solidFill>
                                <a:schemeClr val="tx1"/>
                              </a:solidFill>
                              <a:latin typeface="Cambria Math" panose="02040503050406030204" pitchFamily="18" charset="0"/>
                            </a:rPr>
                          </m:ctrlPr>
                        </m:sSubPr>
                        <m:e>
                          <m:r>
                            <a:rPr lang="en-US" sz="1600" b="0" i="1" smtClean="0">
                              <a:solidFill>
                                <a:schemeClr val="tx1"/>
                              </a:solidFill>
                              <a:latin typeface="Cambria Math" panose="02040503050406030204" pitchFamily="18" charset="0"/>
                              <a:ea typeface="Cambria Math" panose="02040503050406030204" pitchFamily="18" charset="0"/>
                            </a:rPr>
                            <m:t>𝛽</m:t>
                          </m:r>
                        </m:e>
                        <m:sub>
                          <m:r>
                            <a:rPr lang="en-US" sz="1600" b="0" i="1" smtClean="0">
                              <a:solidFill>
                                <a:schemeClr val="tx1"/>
                              </a:solidFill>
                              <a:latin typeface="Cambria Math" panose="02040503050406030204" pitchFamily="18" charset="0"/>
                            </a:rPr>
                            <m:t>2</m:t>
                          </m:r>
                        </m:sub>
                      </m:sSub>
                      <m:r>
                        <a:rPr lang="en-US" sz="1600" b="0" i="1" smtClean="0">
                          <a:solidFill>
                            <a:schemeClr val="tx1"/>
                          </a:solidFill>
                          <a:latin typeface="Cambria Math" panose="02040503050406030204" pitchFamily="18" charset="0"/>
                        </a:rPr>
                        <m:t>=</m:t>
                      </m:r>
                      <m:f>
                        <m:fPr>
                          <m:ctrlPr>
                            <a:rPr lang="en-US" sz="1600" b="0" i="1" smtClean="0">
                              <a:solidFill>
                                <a:schemeClr val="tx1"/>
                              </a:solidFill>
                              <a:latin typeface="Cambria Math" panose="02040503050406030204" pitchFamily="18" charset="0"/>
                            </a:rPr>
                          </m:ctrlPr>
                        </m:fPr>
                        <m:num>
                          <m:r>
                            <a:rPr lang="en-US" sz="1600" b="0" i="1" smtClean="0">
                              <a:solidFill>
                                <a:schemeClr val="tx1"/>
                              </a:solidFill>
                              <a:latin typeface="Cambria Math" panose="02040503050406030204" pitchFamily="18" charset="0"/>
                            </a:rPr>
                            <m:t>2</m:t>
                          </m:r>
                        </m:num>
                        <m:den>
                          <m:r>
                            <a:rPr lang="en-US" sz="1600" b="0" i="1" smtClean="0">
                              <a:solidFill>
                                <a:schemeClr val="tx1"/>
                              </a:solidFill>
                              <a:latin typeface="Cambria Math" panose="02040503050406030204" pitchFamily="18" charset="0"/>
                            </a:rPr>
                            <m:t>5</m:t>
                          </m:r>
                        </m:den>
                      </m:f>
                      <m:d>
                        <m:dPr>
                          <m:ctrlPr>
                            <a:rPr lang="en-US" sz="1600" b="0" i="1" smtClean="0">
                              <a:solidFill>
                                <a:schemeClr val="tx1"/>
                              </a:solidFill>
                              <a:latin typeface="Cambria Math" panose="02040503050406030204" pitchFamily="18" charset="0"/>
                            </a:rPr>
                          </m:ctrlPr>
                        </m:dPr>
                        <m:e>
                          <m:f>
                            <m:fPr>
                              <m:ctrlPr>
                                <a:rPr lang="en-US" sz="1600" b="0" i="1" smtClean="0">
                                  <a:solidFill>
                                    <a:schemeClr val="tx1"/>
                                  </a:solidFill>
                                  <a:latin typeface="Cambria Math" panose="02040503050406030204" pitchFamily="18" charset="0"/>
                                </a:rPr>
                              </m:ctrlPr>
                            </m:fPr>
                            <m:num>
                              <m:r>
                                <a:rPr lang="en-US" sz="1600" b="0" i="1" smtClean="0">
                                  <a:solidFill>
                                    <a:schemeClr val="tx1"/>
                                  </a:solidFill>
                                  <a:latin typeface="Cambria Math" panose="02040503050406030204" pitchFamily="18" charset="0"/>
                                </a:rPr>
                                <m:t>1</m:t>
                              </m:r>
                            </m:num>
                            <m:den>
                              <m:r>
                                <a:rPr lang="en-US" sz="1600" b="0" i="1" smtClean="0">
                                  <a:solidFill>
                                    <a:schemeClr val="tx1"/>
                                  </a:solidFill>
                                  <a:latin typeface="Cambria Math" panose="02040503050406030204" pitchFamily="18" charset="0"/>
                                </a:rPr>
                                <m:t>2</m:t>
                              </m:r>
                            </m:den>
                          </m:f>
                          <m:r>
                            <a:rPr lang="en-US" sz="1600" b="0" i="1" smtClean="0">
                              <a:solidFill>
                                <a:schemeClr val="tx1"/>
                              </a:solidFill>
                              <a:latin typeface="Cambria Math" panose="02040503050406030204" pitchFamily="18" charset="0"/>
                            </a:rPr>
                            <m:t>𝑡𝑎𝑛</m:t>
                          </m:r>
                          <m:r>
                            <a:rPr lang="en-US" sz="1600" b="0" i="1" smtClean="0">
                              <a:solidFill>
                                <a:schemeClr val="tx1"/>
                              </a:solidFill>
                              <a:latin typeface="Cambria Math" panose="02040503050406030204" pitchFamily="18" charset="0"/>
                            </a:rPr>
                            <m:t>20</m:t>
                          </m:r>
                        </m:e>
                      </m:d>
                    </m:oMath>
                  </m:oMathPara>
                </a14:m>
                <a:endParaRPr lang="en-GB" sz="1600" dirty="0">
                  <a:solidFill>
                    <a:schemeClr val="tx1"/>
                  </a:solidFill>
                </a:endParaRPr>
              </a:p>
            </p:txBody>
          </p:sp>
        </mc:Choice>
        <mc:Fallback xmlns="">
          <p:sp>
            <p:nvSpPr>
              <p:cNvPr id="68" name="TextBox 67"/>
              <p:cNvSpPr txBox="1">
                <a:spLocks noRot="1" noChangeAspect="1" noMove="1" noResize="1" noEditPoints="1" noAdjustHandles="1" noChangeArrowheads="1" noChangeShapeType="1" noTextEdit="1"/>
              </p:cNvSpPr>
              <p:nvPr/>
            </p:nvSpPr>
            <p:spPr>
              <a:xfrm>
                <a:off x="4275911" y="5704113"/>
                <a:ext cx="1909241" cy="553228"/>
              </a:xfrm>
              <a:prstGeom prst="rect">
                <a:avLst/>
              </a:prstGeom>
              <a:blipFill>
                <a:blip r:embed="rId26"/>
                <a:stretch>
                  <a:fillRect b="-111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4602482" y="6431279"/>
                <a:ext cx="1003415"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b="0" i="1" smtClean="0">
                              <a:solidFill>
                                <a:schemeClr val="tx1"/>
                              </a:solidFill>
                              <a:latin typeface="Cambria Math" panose="02040503050406030204" pitchFamily="18" charset="0"/>
                            </a:rPr>
                          </m:ctrlPr>
                        </m:sSubPr>
                        <m:e>
                          <m:r>
                            <a:rPr lang="en-US" sz="1600" b="0" i="1" smtClean="0">
                              <a:solidFill>
                                <a:schemeClr val="tx1"/>
                              </a:solidFill>
                              <a:latin typeface="Cambria Math" panose="02040503050406030204" pitchFamily="18" charset="0"/>
                              <a:ea typeface="Cambria Math" panose="02040503050406030204" pitchFamily="18" charset="0"/>
                            </a:rPr>
                            <m:t>𝛽</m:t>
                          </m:r>
                        </m:e>
                        <m:sub>
                          <m:r>
                            <a:rPr lang="en-US" sz="1600" b="0" i="1" smtClean="0">
                              <a:solidFill>
                                <a:schemeClr val="tx1"/>
                              </a:solidFill>
                              <a:latin typeface="Cambria Math" panose="02040503050406030204" pitchFamily="18" charset="0"/>
                            </a:rPr>
                            <m:t>2</m:t>
                          </m:r>
                        </m:sub>
                      </m:sSub>
                      <m:r>
                        <a:rPr lang="en-US" sz="1600" b="0" i="1" smtClean="0">
                          <a:solidFill>
                            <a:schemeClr val="tx1"/>
                          </a:solidFill>
                          <a:latin typeface="Cambria Math" panose="02040503050406030204" pitchFamily="18" charset="0"/>
                        </a:rPr>
                        <m:t>=65.</m:t>
                      </m:r>
                      <m:sSup>
                        <m:sSupPr>
                          <m:ctrlPr>
                            <a:rPr lang="en-US" sz="1600" b="0" i="1" smtClean="0">
                              <a:solidFill>
                                <a:schemeClr val="tx1"/>
                              </a:solidFill>
                              <a:latin typeface="Cambria Math" panose="02040503050406030204" pitchFamily="18" charset="0"/>
                            </a:rPr>
                          </m:ctrlPr>
                        </m:sSupPr>
                        <m:e>
                          <m:r>
                            <a:rPr lang="en-US" sz="1600" b="0" i="1" smtClean="0">
                              <a:solidFill>
                                <a:schemeClr val="tx1"/>
                              </a:solidFill>
                              <a:latin typeface="Cambria Math" panose="02040503050406030204" pitchFamily="18" charset="0"/>
                            </a:rPr>
                            <m:t>5</m:t>
                          </m:r>
                        </m:e>
                        <m:sup>
                          <m:r>
                            <a:rPr lang="en-US" sz="1600" i="1">
                              <a:latin typeface="Cambria Math" panose="02040503050406030204" pitchFamily="18" charset="0"/>
                              <a:ea typeface="Cambria Math" panose="02040503050406030204" pitchFamily="18" charset="0"/>
                            </a:rPr>
                            <m:t>°</m:t>
                          </m:r>
                        </m:sup>
                      </m:sSup>
                    </m:oMath>
                  </m:oMathPara>
                </a14:m>
                <a:endParaRPr lang="en-GB" sz="1600" dirty="0">
                  <a:solidFill>
                    <a:schemeClr val="tx1"/>
                  </a:solidFill>
                </a:endParaRPr>
              </a:p>
            </p:txBody>
          </p:sp>
        </mc:Choice>
        <mc:Fallback xmlns="">
          <p:sp>
            <p:nvSpPr>
              <p:cNvPr id="69" name="TextBox 68"/>
              <p:cNvSpPr txBox="1">
                <a:spLocks noRot="1" noChangeAspect="1" noMove="1" noResize="1" noEditPoints="1" noAdjustHandles="1" noChangeArrowheads="1" noChangeShapeType="1" noTextEdit="1"/>
              </p:cNvSpPr>
              <p:nvPr/>
            </p:nvSpPr>
            <p:spPr>
              <a:xfrm>
                <a:off x="4602482" y="6431279"/>
                <a:ext cx="1003415" cy="251800"/>
              </a:xfrm>
              <a:prstGeom prst="rect">
                <a:avLst/>
              </a:prstGeom>
              <a:blipFill>
                <a:blip r:embed="rId27"/>
                <a:stretch>
                  <a:fillRect l="-6061" r="-606" b="-31707"/>
                </a:stretch>
              </a:blipFill>
            </p:spPr>
            <p:txBody>
              <a:bodyPr/>
              <a:lstStyle/>
              <a:p>
                <a:r>
                  <a:rPr lang="en-GB">
                    <a:noFill/>
                  </a:rPr>
                  <a:t> </a:t>
                </a:r>
              </a:p>
            </p:txBody>
          </p:sp>
        </mc:Fallback>
      </mc:AlternateContent>
      <p:sp>
        <p:nvSpPr>
          <p:cNvPr id="70" name="Arc 69"/>
          <p:cNvSpPr/>
          <p:nvPr/>
        </p:nvSpPr>
        <p:spPr>
          <a:xfrm>
            <a:off x="5918898" y="4789713"/>
            <a:ext cx="211937" cy="57476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71" name="TextBox 70"/>
              <p:cNvSpPr txBox="1"/>
              <p:nvPr/>
            </p:nvSpPr>
            <p:spPr>
              <a:xfrm>
                <a:off x="3910148" y="3794667"/>
                <a:ext cx="5103223"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We can divide one of the new equations by the other to form an equation for </a:t>
                </a:r>
                <a14:m>
                  <m:oMath xmlns:m="http://schemas.openxmlformats.org/officeDocument/2006/math">
                    <m:sSub>
                      <m:sSubPr>
                        <m:ctrlPr>
                          <a:rPr lang="en-US" sz="1400" i="1" smtClean="0">
                            <a:solidFill>
                              <a:srgbClr val="FF0000"/>
                            </a:solidFill>
                            <a:latin typeface="Cambria Math" panose="02040503050406030204" pitchFamily="18" charset="0"/>
                          </a:rPr>
                        </m:ctrlPr>
                      </m:sSubPr>
                      <m:e>
                        <m:r>
                          <a:rPr lang="en-US" sz="1400" i="1" smtClean="0">
                            <a:solidFill>
                              <a:srgbClr val="FF0000"/>
                            </a:solidFill>
                            <a:latin typeface="Cambria Math" panose="02040503050406030204" pitchFamily="18" charset="0"/>
                            <a:ea typeface="Cambria Math" panose="02040503050406030204" pitchFamily="18" charset="0"/>
                          </a:rPr>
                          <m:t>𝛽</m:t>
                        </m:r>
                      </m:e>
                      <m:sub>
                        <m:r>
                          <a:rPr lang="en-US" sz="1400" b="0" i="1" smtClean="0">
                            <a:solidFill>
                              <a:srgbClr val="FF0000"/>
                            </a:solidFill>
                            <a:latin typeface="Cambria Math" panose="02040503050406030204" pitchFamily="18" charset="0"/>
                          </a:rPr>
                          <m:t>2</m:t>
                        </m:r>
                      </m:sub>
                    </m:sSub>
                  </m:oMath>
                </a14:m>
                <a:endParaRPr lang="en-GB" sz="1400" i="1" dirty="0">
                  <a:solidFill>
                    <a:srgbClr val="FF0000"/>
                  </a:solidFill>
                  <a:latin typeface="Comic Sans MS" panose="030F0702030302020204" pitchFamily="66" charset="0"/>
                </a:endParaRPr>
              </a:p>
            </p:txBody>
          </p:sp>
        </mc:Choice>
        <mc:Fallback xmlns="">
          <p:sp>
            <p:nvSpPr>
              <p:cNvPr id="71" name="TextBox 70"/>
              <p:cNvSpPr txBox="1">
                <a:spLocks noRot="1" noChangeAspect="1" noMove="1" noResize="1" noEditPoints="1" noAdjustHandles="1" noChangeArrowheads="1" noChangeShapeType="1" noTextEdit="1"/>
              </p:cNvSpPr>
              <p:nvPr/>
            </p:nvSpPr>
            <p:spPr>
              <a:xfrm>
                <a:off x="3910148" y="3794667"/>
                <a:ext cx="5103223" cy="523220"/>
              </a:xfrm>
              <a:prstGeom prst="rect">
                <a:avLst/>
              </a:prstGeom>
              <a:blipFill>
                <a:blip r:embed="rId28"/>
                <a:stretch>
                  <a:fillRect t="-1163" b="-11628"/>
                </a:stretch>
              </a:blipFill>
            </p:spPr>
            <p:txBody>
              <a:bodyPr/>
              <a:lstStyle/>
              <a:p>
                <a:r>
                  <a:rPr lang="en-GB">
                    <a:noFill/>
                  </a:rPr>
                  <a:t> </a:t>
                </a:r>
              </a:p>
            </p:txBody>
          </p:sp>
        </mc:Fallback>
      </mc:AlternateContent>
      <p:sp>
        <p:nvSpPr>
          <p:cNvPr id="72" name="Arc 71"/>
          <p:cNvSpPr/>
          <p:nvPr/>
        </p:nvSpPr>
        <p:spPr>
          <a:xfrm>
            <a:off x="6140967" y="5421085"/>
            <a:ext cx="211937" cy="57476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3" name="Arc 72"/>
          <p:cNvSpPr/>
          <p:nvPr/>
        </p:nvSpPr>
        <p:spPr>
          <a:xfrm>
            <a:off x="6066944" y="6026332"/>
            <a:ext cx="220645" cy="53122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4" name="Rectangle 73"/>
          <p:cNvSpPr/>
          <p:nvPr/>
        </p:nvSpPr>
        <p:spPr>
          <a:xfrm>
            <a:off x="3910149" y="2046515"/>
            <a:ext cx="1314994" cy="278675"/>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Rectangle 74"/>
          <p:cNvSpPr/>
          <p:nvPr/>
        </p:nvSpPr>
        <p:spPr>
          <a:xfrm>
            <a:off x="3949337" y="2373086"/>
            <a:ext cx="1406434" cy="404948"/>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TextBox 75"/>
          <p:cNvSpPr txBox="1"/>
          <p:nvPr/>
        </p:nvSpPr>
        <p:spPr>
          <a:xfrm>
            <a:off x="6035040" y="4774381"/>
            <a:ext cx="1820091"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We can simplify a lot here!</a:t>
            </a:r>
            <a:endParaRPr lang="en-GB" sz="1400" i="1"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77" name="TextBox 76"/>
              <p:cNvSpPr txBox="1"/>
              <p:nvPr/>
            </p:nvSpPr>
            <p:spPr>
              <a:xfrm>
                <a:off x="6196149" y="5449295"/>
                <a:ext cx="2207622"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We already have an expression for </a:t>
                </a:r>
                <a14:m>
                  <m:oMath xmlns:m="http://schemas.openxmlformats.org/officeDocument/2006/math">
                    <m:r>
                      <a:rPr lang="en-US" sz="1400" b="0" i="1" smtClean="0">
                        <a:solidFill>
                          <a:srgbClr val="FF0000"/>
                        </a:solidFill>
                        <a:latin typeface="Cambria Math" panose="02040503050406030204" pitchFamily="18" charset="0"/>
                      </a:rPr>
                      <m:t>𝑡𝑎𝑛</m:t>
                    </m:r>
                    <m:sSub>
                      <m:sSubPr>
                        <m:ctrlPr>
                          <a:rPr lang="en-US" sz="1400" b="0" i="1" smtClean="0">
                            <a:solidFill>
                              <a:srgbClr val="FF0000"/>
                            </a:solidFill>
                            <a:latin typeface="Cambria Math" panose="02040503050406030204" pitchFamily="18" charset="0"/>
                          </a:rPr>
                        </m:ctrlPr>
                      </m:sSubPr>
                      <m:e>
                        <m:r>
                          <a:rPr lang="en-US" sz="1400" b="0" i="1" smtClean="0">
                            <a:solidFill>
                              <a:srgbClr val="FF0000"/>
                            </a:solidFill>
                            <a:latin typeface="Cambria Math" panose="02040503050406030204" pitchFamily="18" charset="0"/>
                            <a:ea typeface="Cambria Math" panose="02040503050406030204" pitchFamily="18" charset="0"/>
                          </a:rPr>
                          <m:t>𝛽</m:t>
                        </m:r>
                      </m:e>
                      <m:sub>
                        <m:r>
                          <a:rPr lang="en-US" sz="1400" b="0" i="1" smtClean="0">
                            <a:solidFill>
                              <a:srgbClr val="FF0000"/>
                            </a:solidFill>
                            <a:latin typeface="Cambria Math" panose="02040503050406030204" pitchFamily="18" charset="0"/>
                          </a:rPr>
                          <m:t>1</m:t>
                        </m:r>
                      </m:sub>
                    </m:sSub>
                  </m:oMath>
                </a14:m>
                <a:endParaRPr lang="en-GB" sz="1400" i="1" dirty="0">
                  <a:solidFill>
                    <a:srgbClr val="FF0000"/>
                  </a:solidFill>
                  <a:latin typeface="Comic Sans MS" panose="030F0702030302020204" pitchFamily="66" charset="0"/>
                </a:endParaRPr>
              </a:p>
            </p:txBody>
          </p:sp>
        </mc:Choice>
        <mc:Fallback xmlns="">
          <p:sp>
            <p:nvSpPr>
              <p:cNvPr id="77" name="TextBox 76"/>
              <p:cNvSpPr txBox="1">
                <a:spLocks noRot="1" noChangeAspect="1" noMove="1" noResize="1" noEditPoints="1" noAdjustHandles="1" noChangeArrowheads="1" noChangeShapeType="1" noTextEdit="1"/>
              </p:cNvSpPr>
              <p:nvPr/>
            </p:nvSpPr>
            <p:spPr>
              <a:xfrm>
                <a:off x="6196149" y="5449295"/>
                <a:ext cx="2207622" cy="523220"/>
              </a:xfrm>
              <a:prstGeom prst="rect">
                <a:avLst/>
              </a:prstGeom>
              <a:blipFill>
                <a:blip r:embed="rId29"/>
                <a:stretch>
                  <a:fillRect t="-2326" b="-10465"/>
                </a:stretch>
              </a:blipFill>
            </p:spPr>
            <p:txBody>
              <a:bodyPr/>
              <a:lstStyle/>
              <a:p>
                <a:r>
                  <a:rPr lang="en-GB">
                    <a:noFill/>
                  </a:rPr>
                  <a:t> </a:t>
                </a:r>
              </a:p>
            </p:txBody>
          </p:sp>
        </mc:Fallback>
      </mc:AlternateContent>
      <p:sp>
        <p:nvSpPr>
          <p:cNvPr id="78" name="TextBox 77"/>
          <p:cNvSpPr txBox="1"/>
          <p:nvPr/>
        </p:nvSpPr>
        <p:spPr>
          <a:xfrm>
            <a:off x="6235336" y="6159044"/>
            <a:ext cx="1018903"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a:t>
            </a:r>
            <a:endParaRPr lang="en-GB" sz="1400" i="1" dirty="0">
              <a:solidFill>
                <a:srgbClr val="FF0000"/>
              </a:solidFill>
              <a:latin typeface="Comic Sans MS" panose="030F0702030302020204" pitchFamily="66" charset="0"/>
            </a:endParaRPr>
          </a:p>
        </p:txBody>
      </p:sp>
      <p:sp>
        <p:nvSpPr>
          <p:cNvPr id="79" name="Rectangle 78"/>
          <p:cNvSpPr/>
          <p:nvPr/>
        </p:nvSpPr>
        <p:spPr>
          <a:xfrm>
            <a:off x="4053840" y="1197430"/>
            <a:ext cx="1197429" cy="404947"/>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80" name="TextBox 79"/>
              <p:cNvSpPr txBox="1"/>
              <p:nvPr/>
            </p:nvSpPr>
            <p:spPr>
              <a:xfrm>
                <a:off x="7393579" y="1280159"/>
                <a:ext cx="1003415"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b="0" i="1" smtClean="0">
                              <a:solidFill>
                                <a:srgbClr val="FF0000"/>
                              </a:solidFill>
                              <a:latin typeface="Cambria Math" panose="02040503050406030204" pitchFamily="18" charset="0"/>
                            </a:rPr>
                          </m:ctrlPr>
                        </m:sSubPr>
                        <m:e>
                          <m:r>
                            <a:rPr lang="en-US" sz="1600" b="0" i="1" smtClean="0">
                              <a:solidFill>
                                <a:srgbClr val="FF0000"/>
                              </a:solidFill>
                              <a:latin typeface="Cambria Math" panose="02040503050406030204" pitchFamily="18" charset="0"/>
                              <a:ea typeface="Cambria Math" panose="02040503050406030204" pitchFamily="18" charset="0"/>
                            </a:rPr>
                            <m:t>𝛽</m:t>
                          </m:r>
                        </m:e>
                        <m:sub>
                          <m:r>
                            <a:rPr lang="en-US" sz="1600" b="0" i="1" smtClean="0">
                              <a:solidFill>
                                <a:srgbClr val="FF0000"/>
                              </a:solidFill>
                              <a:latin typeface="Cambria Math" panose="02040503050406030204" pitchFamily="18" charset="0"/>
                            </a:rPr>
                            <m:t>2</m:t>
                          </m:r>
                        </m:sub>
                      </m:sSub>
                      <m:r>
                        <a:rPr lang="en-US" sz="1600" b="0" i="1" smtClean="0">
                          <a:solidFill>
                            <a:srgbClr val="FF0000"/>
                          </a:solidFill>
                          <a:latin typeface="Cambria Math" panose="02040503050406030204" pitchFamily="18" charset="0"/>
                        </a:rPr>
                        <m:t>=65.</m:t>
                      </m:r>
                      <m:sSup>
                        <m:sSupPr>
                          <m:ctrlPr>
                            <a:rPr lang="en-US" sz="1600" b="0" i="1" smtClean="0">
                              <a:solidFill>
                                <a:srgbClr val="FF0000"/>
                              </a:solidFill>
                              <a:latin typeface="Cambria Math" panose="02040503050406030204" pitchFamily="18" charset="0"/>
                            </a:rPr>
                          </m:ctrlPr>
                        </m:sSupPr>
                        <m:e>
                          <m:r>
                            <a:rPr lang="en-US" sz="1600" b="0" i="1" smtClean="0">
                              <a:solidFill>
                                <a:srgbClr val="FF0000"/>
                              </a:solidFill>
                              <a:latin typeface="Cambria Math" panose="02040503050406030204" pitchFamily="18" charset="0"/>
                            </a:rPr>
                            <m:t>5</m:t>
                          </m:r>
                        </m:e>
                        <m:sup>
                          <m:r>
                            <a:rPr lang="en-US" sz="1600" i="1">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endParaRPr>
              </a:p>
            </p:txBody>
          </p:sp>
        </mc:Choice>
        <mc:Fallback xmlns="">
          <p:sp>
            <p:nvSpPr>
              <p:cNvPr id="80" name="TextBox 79"/>
              <p:cNvSpPr txBox="1">
                <a:spLocks noRot="1" noChangeAspect="1" noMove="1" noResize="1" noEditPoints="1" noAdjustHandles="1" noChangeArrowheads="1" noChangeShapeType="1" noTextEdit="1"/>
              </p:cNvSpPr>
              <p:nvPr/>
            </p:nvSpPr>
            <p:spPr>
              <a:xfrm>
                <a:off x="7393579" y="1280159"/>
                <a:ext cx="1003415" cy="251800"/>
              </a:xfrm>
              <a:prstGeom prst="rect">
                <a:avLst/>
              </a:prstGeom>
              <a:blipFill>
                <a:blip r:embed="rId30"/>
                <a:stretch>
                  <a:fillRect l="-6707" r="-1220" b="-31707"/>
                </a:stretch>
              </a:blipFill>
            </p:spPr>
            <p:txBody>
              <a:bodyPr/>
              <a:lstStyle/>
              <a:p>
                <a:r>
                  <a:rPr lang="en-GB">
                    <a:noFill/>
                  </a:rPr>
                  <a:t> </a:t>
                </a:r>
              </a:p>
            </p:txBody>
          </p:sp>
        </mc:Fallback>
      </mc:AlternateContent>
    </p:spTree>
    <p:extLst>
      <p:ext uri="{BB962C8B-B14F-4D97-AF65-F5344CB8AC3E}">
        <p14:creationId xmlns:p14="http://schemas.microsoft.com/office/powerpoint/2010/main" val="1898559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blinds(horizontal)">
                                      <p:cBhvr>
                                        <p:cTn id="7" dur="500"/>
                                        <p:tgtEl>
                                          <p:spTgt spid="7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5"/>
                                        </p:tgtEl>
                                        <p:attrNameLst>
                                          <p:attrName>style.visibility</p:attrName>
                                        </p:attrNameLst>
                                      </p:cBhvr>
                                      <p:to>
                                        <p:strVal val="visible"/>
                                      </p:to>
                                    </p:set>
                                    <p:animEffect transition="in" filter="blinds(horizontal)">
                                      <p:cBhvr>
                                        <p:cTn id="12" dur="500"/>
                                        <p:tgtEl>
                                          <p:spTgt spid="7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4"/>
                                        </p:tgtEl>
                                        <p:attrNameLst>
                                          <p:attrName>style.visibility</p:attrName>
                                        </p:attrNameLst>
                                      </p:cBhvr>
                                      <p:to>
                                        <p:strVal val="visible"/>
                                      </p:to>
                                    </p:set>
                                    <p:animEffect transition="in" filter="blinds(horizontal)">
                                      <p:cBhvr>
                                        <p:cTn id="17" dur="500"/>
                                        <p:tgtEl>
                                          <p:spTgt spid="7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xit" presetSubtype="10" fill="hold" grpId="1" nodeType="clickEffect">
                                  <p:stCondLst>
                                    <p:cond delay="0"/>
                                  </p:stCondLst>
                                  <p:childTnLst>
                                    <p:animEffect transition="out" filter="blinds(horizontal)">
                                      <p:cBhvr>
                                        <p:cTn id="26" dur="500"/>
                                        <p:tgtEl>
                                          <p:spTgt spid="75"/>
                                        </p:tgtEl>
                                      </p:cBhvr>
                                    </p:animEffect>
                                    <p:set>
                                      <p:cBhvr>
                                        <p:cTn id="27" dur="1" fill="hold">
                                          <p:stCondLst>
                                            <p:cond delay="499"/>
                                          </p:stCondLst>
                                        </p:cTn>
                                        <p:tgtEl>
                                          <p:spTgt spid="75"/>
                                        </p:tgtEl>
                                        <p:attrNameLst>
                                          <p:attrName>style.visibility</p:attrName>
                                        </p:attrNameLst>
                                      </p:cBhvr>
                                      <p:to>
                                        <p:strVal val="hidden"/>
                                      </p:to>
                                    </p:set>
                                  </p:childTnLst>
                                </p:cTn>
                              </p:par>
                              <p:par>
                                <p:cTn id="28" presetID="3" presetClass="exit" presetSubtype="10" fill="hold" grpId="1" nodeType="withEffect">
                                  <p:stCondLst>
                                    <p:cond delay="0"/>
                                  </p:stCondLst>
                                  <p:childTnLst>
                                    <p:animEffect transition="out" filter="blinds(horizontal)">
                                      <p:cBhvr>
                                        <p:cTn id="29" dur="500"/>
                                        <p:tgtEl>
                                          <p:spTgt spid="74"/>
                                        </p:tgtEl>
                                      </p:cBhvr>
                                    </p:animEffect>
                                    <p:set>
                                      <p:cBhvr>
                                        <p:cTn id="30" dur="1" fill="hold">
                                          <p:stCondLst>
                                            <p:cond delay="499"/>
                                          </p:stCondLst>
                                        </p:cTn>
                                        <p:tgtEl>
                                          <p:spTgt spid="74"/>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70"/>
                                        </p:tgtEl>
                                        <p:attrNameLst>
                                          <p:attrName>style.visibility</p:attrName>
                                        </p:attrNameLst>
                                      </p:cBhvr>
                                      <p:to>
                                        <p:strVal val="visible"/>
                                      </p:to>
                                    </p:set>
                                    <p:animEffect transition="in" filter="blinds(horizontal)">
                                      <p:cBhvr>
                                        <p:cTn id="35" dur="500"/>
                                        <p:tgtEl>
                                          <p:spTgt spid="70"/>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76"/>
                                        </p:tgtEl>
                                        <p:attrNameLst>
                                          <p:attrName>style.visibility</p:attrName>
                                        </p:attrNameLst>
                                      </p:cBhvr>
                                      <p:to>
                                        <p:strVal val="visible"/>
                                      </p:to>
                                    </p:set>
                                    <p:animEffect transition="in" filter="blinds(horizontal)">
                                      <p:cBhvr>
                                        <p:cTn id="40" dur="500"/>
                                        <p:tgtEl>
                                          <p:spTgt spid="76"/>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67"/>
                                        </p:tgtEl>
                                        <p:attrNameLst>
                                          <p:attrName>style.visibility</p:attrName>
                                        </p:attrNameLst>
                                      </p:cBhvr>
                                      <p:to>
                                        <p:strVal val="visible"/>
                                      </p:to>
                                    </p:set>
                                    <p:animEffect transition="in" filter="blinds(horizontal)">
                                      <p:cBhvr>
                                        <p:cTn id="45" dur="500"/>
                                        <p:tgtEl>
                                          <p:spTgt spid="67"/>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72"/>
                                        </p:tgtEl>
                                        <p:attrNameLst>
                                          <p:attrName>style.visibility</p:attrName>
                                        </p:attrNameLst>
                                      </p:cBhvr>
                                      <p:to>
                                        <p:strVal val="visible"/>
                                      </p:to>
                                    </p:set>
                                    <p:animEffect transition="in" filter="blinds(horizontal)">
                                      <p:cBhvr>
                                        <p:cTn id="50" dur="500"/>
                                        <p:tgtEl>
                                          <p:spTgt spid="72"/>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77"/>
                                        </p:tgtEl>
                                        <p:attrNameLst>
                                          <p:attrName>style.visibility</p:attrName>
                                        </p:attrNameLst>
                                      </p:cBhvr>
                                      <p:to>
                                        <p:strVal val="visible"/>
                                      </p:to>
                                    </p:set>
                                    <p:animEffect transition="in" filter="blinds(horizontal)">
                                      <p:cBhvr>
                                        <p:cTn id="55" dur="500"/>
                                        <p:tgtEl>
                                          <p:spTgt spid="77"/>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79"/>
                                        </p:tgtEl>
                                        <p:attrNameLst>
                                          <p:attrName>style.visibility</p:attrName>
                                        </p:attrNameLst>
                                      </p:cBhvr>
                                      <p:to>
                                        <p:strVal val="visible"/>
                                      </p:to>
                                    </p:set>
                                    <p:animEffect transition="in" filter="blinds(horizontal)">
                                      <p:cBhvr>
                                        <p:cTn id="60" dur="500"/>
                                        <p:tgtEl>
                                          <p:spTgt spid="79"/>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68"/>
                                        </p:tgtEl>
                                        <p:attrNameLst>
                                          <p:attrName>style.visibility</p:attrName>
                                        </p:attrNameLst>
                                      </p:cBhvr>
                                      <p:to>
                                        <p:strVal val="visible"/>
                                      </p:to>
                                    </p:set>
                                    <p:animEffect transition="in" filter="blinds(horizontal)">
                                      <p:cBhvr>
                                        <p:cTn id="65" dur="500"/>
                                        <p:tgtEl>
                                          <p:spTgt spid="68"/>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xit" presetSubtype="10" fill="hold" grpId="1" nodeType="clickEffect">
                                  <p:stCondLst>
                                    <p:cond delay="0"/>
                                  </p:stCondLst>
                                  <p:childTnLst>
                                    <p:animEffect transition="out" filter="blinds(horizontal)">
                                      <p:cBhvr>
                                        <p:cTn id="69" dur="500"/>
                                        <p:tgtEl>
                                          <p:spTgt spid="79"/>
                                        </p:tgtEl>
                                      </p:cBhvr>
                                    </p:animEffect>
                                    <p:set>
                                      <p:cBhvr>
                                        <p:cTn id="70" dur="1" fill="hold">
                                          <p:stCondLst>
                                            <p:cond delay="499"/>
                                          </p:stCondLst>
                                        </p:cTn>
                                        <p:tgtEl>
                                          <p:spTgt spid="79"/>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73"/>
                                        </p:tgtEl>
                                        <p:attrNameLst>
                                          <p:attrName>style.visibility</p:attrName>
                                        </p:attrNameLst>
                                      </p:cBhvr>
                                      <p:to>
                                        <p:strVal val="visible"/>
                                      </p:to>
                                    </p:set>
                                    <p:animEffect transition="in" filter="blinds(horizontal)">
                                      <p:cBhvr>
                                        <p:cTn id="75" dur="500"/>
                                        <p:tgtEl>
                                          <p:spTgt spid="73"/>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78"/>
                                        </p:tgtEl>
                                        <p:attrNameLst>
                                          <p:attrName>style.visibility</p:attrName>
                                        </p:attrNameLst>
                                      </p:cBhvr>
                                      <p:to>
                                        <p:strVal val="visible"/>
                                      </p:to>
                                    </p:set>
                                    <p:animEffect transition="in" filter="blinds(horizontal)">
                                      <p:cBhvr>
                                        <p:cTn id="80" dur="500"/>
                                        <p:tgtEl>
                                          <p:spTgt spid="78"/>
                                        </p:tgtEl>
                                      </p:cBhvr>
                                    </p:animEffect>
                                  </p:childTnLst>
                                </p:cTn>
                              </p:par>
                            </p:childTnLst>
                          </p:cTn>
                        </p:par>
                      </p:childTnLst>
                    </p:cTn>
                  </p:par>
                  <p:par>
                    <p:cTn id="81" fill="hold">
                      <p:stCondLst>
                        <p:cond delay="indefinite"/>
                      </p:stCondLst>
                      <p:childTnLst>
                        <p:par>
                          <p:cTn id="82" fill="hold">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69"/>
                                        </p:tgtEl>
                                        <p:attrNameLst>
                                          <p:attrName>style.visibility</p:attrName>
                                        </p:attrNameLst>
                                      </p:cBhvr>
                                      <p:to>
                                        <p:strVal val="visible"/>
                                      </p:to>
                                    </p:set>
                                    <p:animEffect transition="in" filter="blinds(horizontal)">
                                      <p:cBhvr>
                                        <p:cTn id="85" dur="500"/>
                                        <p:tgtEl>
                                          <p:spTgt spid="69"/>
                                        </p:tgtEl>
                                      </p:cBhvr>
                                    </p:animEffect>
                                  </p:childTnLst>
                                </p:cTn>
                              </p:par>
                            </p:childTnLst>
                          </p:cTn>
                        </p:par>
                      </p:childTnLst>
                    </p:cTn>
                  </p:par>
                  <p:par>
                    <p:cTn id="86" fill="hold">
                      <p:stCondLst>
                        <p:cond delay="indefinite"/>
                      </p:stCondLst>
                      <p:childTnLst>
                        <p:par>
                          <p:cTn id="87" fill="hold">
                            <p:stCondLst>
                              <p:cond delay="0"/>
                            </p:stCondLst>
                            <p:childTnLst>
                              <p:par>
                                <p:cTn id="88" presetID="3" presetClass="entr" presetSubtype="10" fill="hold" grpId="0" nodeType="clickEffect">
                                  <p:stCondLst>
                                    <p:cond delay="0"/>
                                  </p:stCondLst>
                                  <p:childTnLst>
                                    <p:set>
                                      <p:cBhvr>
                                        <p:cTn id="89" dur="1" fill="hold">
                                          <p:stCondLst>
                                            <p:cond delay="0"/>
                                          </p:stCondLst>
                                        </p:cTn>
                                        <p:tgtEl>
                                          <p:spTgt spid="80"/>
                                        </p:tgtEl>
                                        <p:attrNameLst>
                                          <p:attrName>style.visibility</p:attrName>
                                        </p:attrNameLst>
                                      </p:cBhvr>
                                      <p:to>
                                        <p:strVal val="visible"/>
                                      </p:to>
                                    </p:set>
                                    <p:animEffect transition="in" filter="blinds(horizontal)">
                                      <p:cBhvr>
                                        <p:cTn id="90"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7" grpId="0"/>
      <p:bldP spid="68" grpId="0"/>
      <p:bldP spid="69" grpId="0"/>
      <p:bldP spid="70" grpId="0" animBg="1"/>
      <p:bldP spid="71" grpId="0"/>
      <p:bldP spid="72" grpId="0" animBg="1"/>
      <p:bldP spid="73" grpId="0" animBg="1"/>
      <p:bldP spid="74" grpId="0" animBg="1"/>
      <p:bldP spid="74" grpId="1" animBg="1"/>
      <p:bldP spid="75" grpId="0" animBg="1"/>
      <p:bldP spid="75" grpId="1" animBg="1"/>
      <p:bldP spid="76" grpId="0"/>
      <p:bldP spid="77" grpId="0"/>
      <p:bldP spid="78" grpId="0"/>
      <p:bldP spid="79" grpId="0" animBg="1"/>
      <p:bldP spid="79" grpId="1" animBg="1"/>
      <p:bldP spid="8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Arrow Connector 35"/>
          <p:cNvCxnSpPr/>
          <p:nvPr/>
        </p:nvCxnSpPr>
        <p:spPr>
          <a:xfrm flipV="1">
            <a:off x="5251270" y="2708366"/>
            <a:ext cx="1332410" cy="64443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91588" y="1576251"/>
                <a:ext cx="3683725" cy="5016181"/>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cushions of a snooker table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1</m:t>
                        </m:r>
                      </m:sub>
                    </m:sSub>
                  </m:oMath>
                </a14:m>
                <a:r>
                  <a:rPr lang="en-US" sz="1400" dirty="0">
                    <a:latin typeface="Comic Sans MS" panose="030F0702030302020204" pitchFamily="66" charset="0"/>
                  </a:rPr>
                  <a:t> and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2</m:t>
                        </m:r>
                      </m:sub>
                    </m:sSub>
                  </m:oMath>
                </a14:m>
                <a:r>
                  <a:rPr lang="en-US" sz="1400" dirty="0">
                    <a:latin typeface="Comic Sans MS" panose="030F0702030302020204" pitchFamily="66" charset="0"/>
                  </a:rPr>
                  <a:t> meet at right angles. A snooker ball travels across the table and collides with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1</m:t>
                        </m:r>
                      </m:sub>
                    </m:sSub>
                  </m:oMath>
                </a14:m>
                <a:r>
                  <a:rPr lang="en-US" sz="1400" dirty="0">
                    <a:latin typeface="Comic Sans MS" panose="030F0702030302020204" pitchFamily="66" charset="0"/>
                  </a:rPr>
                  <a:t> and then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2</m:t>
                        </m:r>
                      </m:sub>
                    </m:sSub>
                  </m:oMath>
                </a14:m>
                <a:r>
                  <a:rPr lang="en-US" sz="1400" dirty="0">
                    <a:latin typeface="Comic Sans MS" panose="030F0702030302020204" pitchFamily="66" charset="0"/>
                  </a:rPr>
                  <a:t>. The cushions are modelled as smooth. Just before the first impact, the ball is moving with speed </a:t>
                </a:r>
                <a14:m>
                  <m:oMath xmlns:m="http://schemas.openxmlformats.org/officeDocument/2006/math">
                    <m:r>
                      <a:rPr lang="en-US" sz="1400" b="0" i="1" smtClean="0">
                        <a:latin typeface="Cambria Math" panose="02040503050406030204" pitchFamily="18" charset="0"/>
                      </a:rPr>
                      <m:t>𝑢</m:t>
                    </m:r>
                    <m:r>
                      <a:rPr lang="en-US" sz="1400" b="0" i="1" smtClean="0">
                        <a:latin typeface="Cambria Math" panose="02040503050406030204" pitchFamily="18" charset="0"/>
                      </a:rPr>
                      <m:t> </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𝑚𝑠</m:t>
                        </m:r>
                      </m:e>
                      <m:sup>
                        <m:r>
                          <a:rPr lang="en-US" sz="1400" b="0" i="1" smtClean="0">
                            <a:latin typeface="Cambria Math" panose="02040503050406030204" pitchFamily="18" charset="0"/>
                          </a:rPr>
                          <m:t>−1</m:t>
                        </m:r>
                      </m:sup>
                    </m:sSup>
                  </m:oMath>
                </a14:m>
                <a:r>
                  <a:rPr lang="en-US" sz="1400" dirty="0">
                    <a:latin typeface="Comic Sans MS" panose="030F0702030302020204" pitchFamily="66" charset="0"/>
                  </a:rPr>
                  <a:t> at an angle of </a:t>
                </a:r>
                <a14:m>
                  <m:oMath xmlns:m="http://schemas.openxmlformats.org/officeDocument/2006/math">
                    <m:sSup>
                      <m:sSupPr>
                        <m:ctrlPr>
                          <a:rPr lang="en-US" sz="1400" i="1" smtClean="0">
                            <a:latin typeface="Cambria Math" panose="02040503050406030204" pitchFamily="18" charset="0"/>
                          </a:rPr>
                        </m:ctrlPr>
                      </m:sSupPr>
                      <m:e>
                        <m:r>
                          <a:rPr lang="en-US" sz="1400" b="0" i="1" smtClean="0">
                            <a:latin typeface="Cambria Math" panose="02040503050406030204" pitchFamily="18" charset="0"/>
                          </a:rPr>
                          <m:t>20</m:t>
                        </m:r>
                      </m:e>
                      <m:sup>
                        <m:r>
                          <a:rPr lang="en-US" sz="1400" i="1" smtClean="0">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to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1</m:t>
                        </m:r>
                      </m:sub>
                    </m:sSub>
                  </m:oMath>
                </a14:m>
                <a:r>
                  <a:rPr lang="en-US" sz="1400" dirty="0">
                    <a:latin typeface="Comic Sans MS" panose="030F0702030302020204" pitchFamily="66" charset="0"/>
                  </a:rPr>
                  <a:t>. The coefficients of restitution between the ball and the cushions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1</m:t>
                        </m:r>
                      </m:sub>
                    </m:sSub>
                  </m:oMath>
                </a14:m>
                <a:r>
                  <a:rPr lang="en-US" sz="1400" dirty="0">
                    <a:latin typeface="Comic Sans MS" panose="030F0702030302020204" pitchFamily="66" charset="0"/>
                  </a:rPr>
                  <a:t> and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𝑊</m:t>
                        </m:r>
                      </m:e>
                      <m:sub>
                        <m:r>
                          <a:rPr lang="en-US" sz="1400" b="0" i="1" smtClean="0">
                            <a:latin typeface="Cambria Math" panose="02040503050406030204" pitchFamily="18" charset="0"/>
                          </a:rPr>
                          <m:t>2</m:t>
                        </m:r>
                      </m:sub>
                    </m:sSub>
                  </m:oMath>
                </a14:m>
                <a:r>
                  <a:rPr lang="en-US" sz="1400" dirty="0">
                    <a:latin typeface="Comic Sans MS" panose="030F0702030302020204" pitchFamily="66" charset="0"/>
                  </a:rPr>
                  <a:t> are </a:t>
                </a:r>
                <a14:m>
                  <m:oMath xmlns:m="http://schemas.openxmlformats.org/officeDocument/2006/math">
                    <m:f>
                      <m:fPr>
                        <m:ctrlPr>
                          <a:rPr lang="en-US" sz="1400" i="1" smtClean="0">
                            <a:latin typeface="Cambria Math" panose="02040503050406030204" pitchFamily="18" charset="0"/>
                          </a:rPr>
                        </m:ctrlPr>
                      </m:fPr>
                      <m:num>
                        <m:r>
                          <a:rPr lang="en-US" sz="1400" b="0" i="1" smtClean="0">
                            <a:latin typeface="Cambria Math" panose="02040503050406030204" pitchFamily="18" charset="0"/>
                          </a:rPr>
                          <m:t>1</m:t>
                        </m:r>
                      </m:num>
                      <m:den>
                        <m:r>
                          <a:rPr lang="en-US" sz="1400" b="0" i="1" smtClean="0">
                            <a:latin typeface="Cambria Math" panose="02040503050406030204" pitchFamily="18" charset="0"/>
                          </a:rPr>
                          <m:t>2</m:t>
                        </m:r>
                      </m:den>
                    </m:f>
                  </m:oMath>
                </a14:m>
                <a:r>
                  <a:rPr lang="en-US" sz="1400" dirty="0">
                    <a:latin typeface="Comic Sans MS" panose="030F0702030302020204" pitchFamily="66" charset="0"/>
                  </a:rPr>
                  <a:t> and </a:t>
                </a:r>
                <a14:m>
                  <m:oMath xmlns:m="http://schemas.openxmlformats.org/officeDocument/2006/math">
                    <m:f>
                      <m:fPr>
                        <m:ctrlPr>
                          <a:rPr lang="en-US" sz="1400" i="1" smtClean="0">
                            <a:latin typeface="Cambria Math" panose="02040503050406030204" pitchFamily="18" charset="0"/>
                          </a:rPr>
                        </m:ctrlPr>
                      </m:fPr>
                      <m:num>
                        <m:r>
                          <a:rPr lang="en-US" sz="1400" b="0" i="1" smtClean="0">
                            <a:latin typeface="Cambria Math" panose="02040503050406030204" pitchFamily="18" charset="0"/>
                          </a:rPr>
                          <m:t>2</m:t>
                        </m:r>
                      </m:num>
                      <m:den>
                        <m:r>
                          <a:rPr lang="en-US" sz="1400" b="0" i="1" smtClean="0">
                            <a:latin typeface="Cambria Math" panose="02040503050406030204" pitchFamily="18" charset="0"/>
                          </a:rPr>
                          <m:t>5</m:t>
                        </m:r>
                      </m:den>
                    </m:f>
                  </m:oMath>
                </a14:m>
                <a:r>
                  <a:rPr lang="en-US" sz="1400" dirty="0">
                    <a:latin typeface="Comic Sans MS" panose="030F0702030302020204" pitchFamily="66" charset="0"/>
                  </a:rPr>
                  <a:t> respectively.</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Find the percentage of the ball’s original kinetic energy that is lost in the collisions</a:t>
                </a:r>
              </a:p>
              <a:p>
                <a:pPr marL="342900" indent="-342900" algn="ctr">
                  <a:buAutoNum type="alphaLcParenR"/>
                </a:pPr>
                <a:r>
                  <a:rPr lang="en-US" sz="1400" dirty="0">
                    <a:latin typeface="Comic Sans MS" panose="030F0702030302020204" pitchFamily="66" charset="0"/>
                  </a:rPr>
                  <a:t>In reality the cushions may not be smooth. What effect will the model have had on the calculation of the kinetic energy remaining?</a:t>
                </a:r>
              </a:p>
            </p:txBody>
          </p:sp>
        </mc:Choice>
        <mc:Fallback xmlns="">
          <p:sp>
            <p:nvSpPr>
              <p:cNvPr id="4" name="TextBox 3"/>
              <p:cNvSpPr txBox="1">
                <a:spLocks noRot="1" noChangeAspect="1" noMove="1" noResize="1" noEditPoints="1" noAdjustHandles="1" noChangeArrowheads="1" noChangeShapeType="1" noTextEdit="1"/>
              </p:cNvSpPr>
              <p:nvPr/>
            </p:nvSpPr>
            <p:spPr>
              <a:xfrm>
                <a:off x="191588" y="1576251"/>
                <a:ext cx="3683725" cy="5016181"/>
              </a:xfrm>
              <a:prstGeom prst="rect">
                <a:avLst/>
              </a:prstGeom>
              <a:blipFill>
                <a:blip r:embed="rId2"/>
                <a:stretch>
                  <a:fillRect l="-496" t="-243" r="-1983" b="-36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76200" y="76200"/>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panose="02040503050406030204" pitchFamily="18" charset="0"/>
                        </a:rPr>
                        <m:t>𝑣𝑐𝑜𝑠</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i="1">
                          <a:latin typeface="Cambria Math" panose="02040503050406030204" pitchFamily="18" charset="0"/>
                        </a:rPr>
                        <m:t>𝑢</m:t>
                      </m:r>
                      <m:r>
                        <a:rPr lang="en-US" b="0" i="1" smtClean="0">
                          <a:latin typeface="Cambria Math" panose="02040503050406030204" pitchFamily="18" charset="0"/>
                        </a:rPr>
                        <m:t>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76200" y="76200"/>
                <a:ext cx="1576907" cy="276999"/>
              </a:xfrm>
              <a:prstGeom prst="rect">
                <a:avLst/>
              </a:prstGeom>
              <a:blipFill>
                <a:blip r:embed="rId3"/>
                <a:stretch>
                  <a:fillRect l="-4651" t="-4444" r="-1550"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133600" y="76200"/>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𝑣𝑠𝑖𝑛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𝑒𝑢𝑠𝑖𝑛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2133600" y="76200"/>
                <a:ext cx="1645835" cy="276999"/>
              </a:xfrm>
              <a:prstGeom prst="rect">
                <a:avLst/>
              </a:prstGeom>
              <a:blipFill>
                <a:blip r:embed="rId4"/>
                <a:stretch>
                  <a:fillRect l="-2963" t="-4444" r="-2963"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191000" y="76200"/>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𝑡𝑎𝑛</m:t>
                      </m:r>
                      <m:r>
                        <a:rPr lang="en-US" b="0"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𝑒𝑡𝑎𝑛</m:t>
                      </m:r>
                      <m:r>
                        <a:rPr lang="en-US" b="0" i="1" smtClean="0">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4191000" y="76200"/>
                <a:ext cx="1540896" cy="276999"/>
              </a:xfrm>
              <a:prstGeom prst="rect">
                <a:avLst/>
              </a:prstGeom>
              <a:blipFill>
                <a:blip r:embed="rId5"/>
                <a:stretch>
                  <a:fillRect l="-397" t="-4444" r="-397"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7803472" y="84338"/>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𝑐𝑜𝑠</m:t>
                      </m:r>
                      <m:r>
                        <a:rPr lang="en-US" sz="1600" b="0" i="1" smtClean="0">
                          <a:latin typeface="Cambria Math" panose="02040503050406030204" pitchFamily="18" charset="0"/>
                          <a:ea typeface="Cambria Math" panose="02040503050406030204" pitchFamily="18" charset="0"/>
                        </a:rPr>
                        <m:t>𝜃</m:t>
                      </m:r>
                      <m:r>
                        <a:rPr lang="en-US" sz="1600" b="0" i="1" smtClean="0">
                          <a:latin typeface="Cambria Math" panose="02040503050406030204" pitchFamily="18" charset="0"/>
                          <a:ea typeface="Cambria Math" panose="02040503050406030204" pitchFamily="18" charset="0"/>
                        </a:rPr>
                        <m:t>=</m:t>
                      </m:r>
                      <m:f>
                        <m:fPr>
                          <m:ctrlPr>
                            <a:rPr lang="en-US" sz="1600" b="0" i="1" smtClean="0">
                              <a:latin typeface="Cambria Math" panose="02040503050406030204" pitchFamily="18" charset="0"/>
                              <a:ea typeface="Cambria Math" panose="02040503050406030204" pitchFamily="18" charset="0"/>
                            </a:rPr>
                          </m:ctrlPr>
                        </m:fPr>
                        <m:num>
                          <m:r>
                            <a:rPr lang="en-US" sz="1600" b="1" i="1" smtClean="0">
                              <a:latin typeface="Cambria Math" panose="02040503050406030204" pitchFamily="18" charset="0"/>
                              <a:ea typeface="Cambria Math" panose="02040503050406030204" pitchFamily="18" charset="0"/>
                            </a:rPr>
                            <m:t>𝒖</m:t>
                          </m:r>
                          <m:r>
                            <a:rPr lang="en-US" sz="1600" b="0" i="1" smtClean="0">
                              <a:latin typeface="Cambria Math" panose="02040503050406030204" pitchFamily="18" charset="0"/>
                              <a:ea typeface="Cambria Math" panose="02040503050406030204" pitchFamily="18" charset="0"/>
                            </a:rPr>
                            <m:t>.</m:t>
                          </m:r>
                          <m:r>
                            <a:rPr lang="en-US" sz="1600" b="1" i="1" smtClean="0">
                              <a:latin typeface="Cambria Math" panose="02040503050406030204" pitchFamily="18" charset="0"/>
                              <a:ea typeface="Cambria Math" panose="02040503050406030204" pitchFamily="18" charset="0"/>
                            </a:rPr>
                            <m:t>𝒗</m:t>
                          </m:r>
                        </m:num>
                        <m:den>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𝒖</m:t>
                              </m:r>
                            </m:e>
                          </m:d>
                          <m:d>
                            <m:dPr>
                              <m:begChr m:val="|"/>
                              <m:endChr m:val="|"/>
                              <m:ctrlPr>
                                <a:rPr lang="en-US" sz="1600" b="0" i="1" smtClean="0">
                                  <a:latin typeface="Cambria Math" panose="02040503050406030204" pitchFamily="18" charset="0"/>
                                  <a:ea typeface="Cambria Math" panose="02040503050406030204" pitchFamily="18" charset="0"/>
                                </a:rPr>
                              </m:ctrlPr>
                            </m:dPr>
                            <m:e>
                              <m:r>
                                <a:rPr lang="en-US" sz="1600" b="1" i="1" smtClean="0">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7803472" y="84338"/>
                <a:ext cx="1250279" cy="458267"/>
              </a:xfrm>
              <a:prstGeom prst="rect">
                <a:avLst/>
              </a:prstGeom>
              <a:blipFill>
                <a:blip r:embed="rId6"/>
                <a:stretch>
                  <a:fillRect l="-1463" b="-2667"/>
                </a:stretch>
              </a:blipFill>
            </p:spPr>
            <p:txBody>
              <a:bodyPr/>
              <a:lstStyle/>
              <a:p>
                <a:r>
                  <a:rPr lang="en-GB">
                    <a:noFill/>
                  </a:rPr>
                  <a:t> </a:t>
                </a:r>
              </a:p>
            </p:txBody>
          </p:sp>
        </mc:Fallback>
      </mc:AlternateContent>
      <p:sp>
        <p:nvSpPr>
          <p:cNvPr id="18" name="Arc 17"/>
          <p:cNvSpPr/>
          <p:nvPr/>
        </p:nvSpPr>
        <p:spPr>
          <a:xfrm rot="7133948">
            <a:off x="4699006" y="2931164"/>
            <a:ext cx="914400" cy="914400"/>
          </a:xfrm>
          <a:prstGeom prst="arc">
            <a:avLst>
              <a:gd name="adj1" fmla="val 13026810"/>
              <a:gd name="adj2" fmla="val 1439584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nvGrpSpPr>
          <p:cNvPr id="20" name="Group 19"/>
          <p:cNvGrpSpPr/>
          <p:nvPr/>
        </p:nvGrpSpPr>
        <p:grpSpPr>
          <a:xfrm>
            <a:off x="4496616" y="1160782"/>
            <a:ext cx="2209800" cy="2326004"/>
            <a:chOff x="4635953" y="1443448"/>
            <a:chExt cx="2209800" cy="2326004"/>
          </a:xfrm>
        </p:grpSpPr>
        <p:sp>
          <p:nvSpPr>
            <p:cNvPr id="21" name="Rectangle 20"/>
            <p:cNvSpPr/>
            <p:nvPr/>
          </p:nvSpPr>
          <p:spPr>
            <a:xfrm rot="5400000">
              <a:off x="5680573" y="249065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635953" y="365406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a:spLocks noChangeAspect="1"/>
            </p:cNvSpPr>
            <p:nvPr/>
          </p:nvSpPr>
          <p:spPr>
            <a:xfrm>
              <a:off x="6592252" y="3515858"/>
              <a:ext cx="139337" cy="139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mc:AlternateContent xmlns:mc="http://schemas.openxmlformats.org/markup-compatibility/2006" xmlns:a14="http://schemas.microsoft.com/office/drawing/2010/main">
        <mc:Choice Requires="a14">
          <p:sp>
            <p:nvSpPr>
              <p:cNvPr id="25" name="TextBox 24"/>
              <p:cNvSpPr txBox="1"/>
              <p:nvPr/>
            </p:nvSpPr>
            <p:spPr>
              <a:xfrm>
                <a:off x="5299167" y="3463835"/>
                <a:ext cx="46224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𝑊</m:t>
                          </m:r>
                        </m:e>
                        <m:sub>
                          <m:r>
                            <a:rPr lang="en-US" sz="1400" b="0" i="1" dirty="0" smtClean="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25" name="TextBox 24"/>
              <p:cNvSpPr txBox="1">
                <a:spLocks noRot="1" noChangeAspect="1" noMove="1" noResize="1" noEditPoints="1" noAdjustHandles="1" noChangeArrowheads="1" noChangeShapeType="1" noTextEdit="1"/>
              </p:cNvSpPr>
              <p:nvPr/>
            </p:nvSpPr>
            <p:spPr>
              <a:xfrm>
                <a:off x="5299167" y="3463835"/>
                <a:ext cx="462241" cy="307777"/>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6653349" y="2127069"/>
                <a:ext cx="46224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𝑊</m:t>
                          </m:r>
                        </m:e>
                        <m:sub>
                          <m:r>
                            <a:rPr lang="en-US" sz="1400" b="0" i="1" dirty="0" smtClean="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6653349" y="2127069"/>
                <a:ext cx="462241" cy="307777"/>
              </a:xfrm>
              <a:prstGeom prst="rect">
                <a:avLst/>
              </a:prstGeom>
              <a:blipFill>
                <a:blip r:embed="rId12"/>
                <a:stretch>
                  <a:fillRect/>
                </a:stretch>
              </a:blipFill>
            </p:spPr>
            <p:txBody>
              <a:bodyPr/>
              <a:lstStyle/>
              <a:p>
                <a:r>
                  <a:rPr lang="en-GB">
                    <a:noFill/>
                  </a:rPr>
                  <a:t> </a:t>
                </a:r>
              </a:p>
            </p:txBody>
          </p:sp>
        </mc:Fallback>
      </mc:AlternateContent>
      <p:cxnSp>
        <p:nvCxnSpPr>
          <p:cNvPr id="44" name="Straight Arrow Connector 43"/>
          <p:cNvCxnSpPr/>
          <p:nvPr/>
        </p:nvCxnSpPr>
        <p:spPr>
          <a:xfrm flipH="1" flipV="1">
            <a:off x="6130834" y="1480457"/>
            <a:ext cx="439785" cy="122355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5" name="TextBox 44"/>
              <p:cNvSpPr txBox="1"/>
              <p:nvPr/>
            </p:nvSpPr>
            <p:spPr>
              <a:xfrm>
                <a:off x="6000207" y="1952897"/>
                <a:ext cx="41639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𝑣</m:t>
                          </m:r>
                        </m:e>
                        <m:sub>
                          <m:r>
                            <a:rPr lang="en-US" sz="1400" b="0" i="1" dirty="0" smtClean="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45" name="TextBox 44"/>
              <p:cNvSpPr txBox="1">
                <a:spLocks noRot="1" noChangeAspect="1" noMove="1" noResize="1" noEditPoints="1" noAdjustHandles="1" noChangeArrowheads="1" noChangeShapeType="1" noTextEdit="1"/>
              </p:cNvSpPr>
              <p:nvPr/>
            </p:nvSpPr>
            <p:spPr>
              <a:xfrm>
                <a:off x="6000207" y="1952897"/>
                <a:ext cx="416396" cy="307777"/>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6305957" y="1915887"/>
                <a:ext cx="350417"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𝛽</m:t>
                          </m:r>
                        </m:e>
                        <m:sub>
                          <m:r>
                            <a:rPr lang="en-US" sz="1400" b="0" i="1" dirty="0" smtClean="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6305957" y="1915887"/>
                <a:ext cx="350417" cy="307777"/>
              </a:xfrm>
              <a:prstGeom prst="rect">
                <a:avLst/>
              </a:prstGeom>
              <a:blipFill>
                <a:blip r:embed="rId16"/>
                <a:stretch>
                  <a:fillRect b="-7843"/>
                </a:stretch>
              </a:blipFill>
            </p:spPr>
            <p:txBody>
              <a:bodyPr/>
              <a:lstStyle/>
              <a:p>
                <a:r>
                  <a:rPr lang="en-GB">
                    <a:noFill/>
                  </a:rPr>
                  <a:t> </a:t>
                </a:r>
              </a:p>
            </p:txBody>
          </p:sp>
        </mc:Fallback>
      </mc:AlternateContent>
      <p:sp>
        <p:nvSpPr>
          <p:cNvPr id="47" name="Arc 46"/>
          <p:cNvSpPr/>
          <p:nvPr/>
        </p:nvSpPr>
        <p:spPr>
          <a:xfrm rot="7133948">
            <a:off x="6130931" y="2329502"/>
            <a:ext cx="914400" cy="914400"/>
          </a:xfrm>
          <a:prstGeom prst="arc">
            <a:avLst>
              <a:gd name="adj1" fmla="val 7916414"/>
              <a:gd name="adj2" fmla="val 906534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8" name="Arc 47"/>
          <p:cNvSpPr/>
          <p:nvPr/>
        </p:nvSpPr>
        <p:spPr>
          <a:xfrm rot="7133948">
            <a:off x="6318166" y="2081309"/>
            <a:ext cx="914400" cy="914400"/>
          </a:xfrm>
          <a:prstGeom prst="arc">
            <a:avLst>
              <a:gd name="adj1" fmla="val 21348328"/>
              <a:gd name="adj2" fmla="val 159751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2" name="TextBox 31"/>
              <p:cNvSpPr txBox="1"/>
              <p:nvPr/>
            </p:nvSpPr>
            <p:spPr>
              <a:xfrm>
                <a:off x="5897336" y="2883899"/>
                <a:ext cx="83439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90−</m:t>
                          </m:r>
                          <m:r>
                            <a:rPr lang="en-US" sz="1400" b="0" i="1" dirty="0" smtClean="0">
                              <a:latin typeface="Cambria Math" panose="02040503050406030204" pitchFamily="18" charset="0"/>
                              <a:ea typeface="Cambria Math" panose="02040503050406030204" pitchFamily="18" charset="0"/>
                            </a:rPr>
                            <m:t>𝛽</m:t>
                          </m:r>
                        </m:e>
                        <m:sub>
                          <m:r>
                            <a:rPr lang="en-US" sz="1400" b="0" i="1" dirty="0" smtClean="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32" name="TextBox 31"/>
              <p:cNvSpPr txBox="1">
                <a:spLocks noRot="1" noChangeAspect="1" noMove="1" noResize="1" noEditPoints="1" noAdjustHandles="1" noChangeArrowheads="1" noChangeShapeType="1" noTextEdit="1"/>
              </p:cNvSpPr>
              <p:nvPr/>
            </p:nvSpPr>
            <p:spPr>
              <a:xfrm>
                <a:off x="5897336" y="2883899"/>
                <a:ext cx="834390" cy="307777"/>
              </a:xfrm>
              <a:prstGeom prst="rect">
                <a:avLst/>
              </a:prstGeom>
              <a:blipFill>
                <a:blip r:embed="rId17"/>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5543007" y="3098075"/>
                <a:ext cx="4122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𝛽</m:t>
                          </m:r>
                        </m:e>
                        <m:sub>
                          <m:r>
                            <a:rPr lang="en-US" sz="1400" b="0" i="1" dirty="0" smtClean="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39" name="TextBox 38"/>
              <p:cNvSpPr txBox="1">
                <a:spLocks noRot="1" noChangeAspect="1" noMove="1" noResize="1" noEditPoints="1" noAdjustHandles="1" noChangeArrowheads="1" noChangeShapeType="1" noTextEdit="1"/>
              </p:cNvSpPr>
              <p:nvPr/>
            </p:nvSpPr>
            <p:spPr>
              <a:xfrm>
                <a:off x="5543007" y="3098075"/>
                <a:ext cx="412229" cy="307777"/>
              </a:xfrm>
              <a:prstGeom prst="rect">
                <a:avLst/>
              </a:prstGeom>
              <a:blipFill>
                <a:blip r:embed="rId18"/>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4090852" y="1221377"/>
                <a:ext cx="1116874" cy="34567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200" b="0" i="1" smtClean="0">
                          <a:solidFill>
                            <a:srgbClr val="FF0000"/>
                          </a:solidFill>
                          <a:latin typeface="Cambria Math" panose="02040503050406030204" pitchFamily="18" charset="0"/>
                        </a:rPr>
                        <m:t>𝑡𝑎𝑛</m:t>
                      </m:r>
                      <m:sSub>
                        <m:sSubPr>
                          <m:ctrlPr>
                            <a:rPr lang="en-US" sz="1200" i="1" dirty="0">
                              <a:solidFill>
                                <a:srgbClr val="FF0000"/>
                              </a:solidFill>
                              <a:latin typeface="Cambria Math" panose="02040503050406030204" pitchFamily="18" charset="0"/>
                              <a:ea typeface="Cambria Math" panose="02040503050406030204" pitchFamily="18" charset="0"/>
                            </a:rPr>
                          </m:ctrlPr>
                        </m:sSubPr>
                        <m:e>
                          <m:r>
                            <a:rPr lang="en-US" sz="1200" i="1" dirty="0">
                              <a:solidFill>
                                <a:srgbClr val="FF0000"/>
                              </a:solidFill>
                              <a:latin typeface="Cambria Math" panose="02040503050406030204" pitchFamily="18" charset="0"/>
                              <a:ea typeface="Cambria Math" panose="02040503050406030204" pitchFamily="18" charset="0"/>
                            </a:rPr>
                            <m:t>𝛽</m:t>
                          </m:r>
                        </m:e>
                        <m:sub>
                          <m:r>
                            <a:rPr lang="en-US" sz="1200" i="1" dirty="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m:t>
                      </m:r>
                      <m:f>
                        <m:fPr>
                          <m:ctrlPr>
                            <a:rPr lang="en-US" sz="1200" b="0" i="1" smtClean="0">
                              <a:solidFill>
                                <a:srgbClr val="FF0000"/>
                              </a:solidFill>
                              <a:latin typeface="Cambria Math" panose="02040503050406030204" pitchFamily="18" charset="0"/>
                              <a:ea typeface="Cambria Math" panose="02040503050406030204" pitchFamily="18" charset="0"/>
                            </a:rPr>
                          </m:ctrlPr>
                        </m:fPr>
                        <m:num>
                          <m:r>
                            <a:rPr lang="en-US" sz="1200" b="0" i="1" smtClean="0">
                              <a:solidFill>
                                <a:srgbClr val="FF0000"/>
                              </a:solidFill>
                              <a:latin typeface="Cambria Math" panose="02040503050406030204" pitchFamily="18" charset="0"/>
                              <a:ea typeface="Cambria Math" panose="02040503050406030204" pitchFamily="18" charset="0"/>
                            </a:rPr>
                            <m:t>1</m:t>
                          </m:r>
                        </m:num>
                        <m:den>
                          <m:r>
                            <a:rPr lang="en-US" sz="1200" b="0" i="1" smtClean="0">
                              <a:solidFill>
                                <a:srgbClr val="FF0000"/>
                              </a:solidFill>
                              <a:latin typeface="Cambria Math" panose="02040503050406030204" pitchFamily="18" charset="0"/>
                              <a:ea typeface="Cambria Math" panose="02040503050406030204" pitchFamily="18" charset="0"/>
                            </a:rPr>
                            <m:t>2</m:t>
                          </m:r>
                        </m:den>
                      </m:f>
                      <m:r>
                        <a:rPr lang="en-US" sz="1200" b="0" i="1" smtClean="0">
                          <a:solidFill>
                            <a:srgbClr val="FF0000"/>
                          </a:solidFill>
                          <a:latin typeface="Cambria Math" panose="02040503050406030204" pitchFamily="18" charset="0"/>
                          <a:ea typeface="Cambria Math" panose="02040503050406030204" pitchFamily="18" charset="0"/>
                        </a:rPr>
                        <m:t>𝑡𝑎𝑛</m:t>
                      </m:r>
                      <m:r>
                        <a:rPr lang="en-US" sz="1200" b="0" i="1" smtClean="0">
                          <a:solidFill>
                            <a:srgbClr val="FF0000"/>
                          </a:solidFill>
                          <a:latin typeface="Cambria Math" panose="02040503050406030204" pitchFamily="18" charset="0"/>
                          <a:ea typeface="Cambria Math" panose="02040503050406030204" pitchFamily="18" charset="0"/>
                        </a:rPr>
                        <m:t>20</m:t>
                      </m:r>
                    </m:oMath>
                  </m:oMathPara>
                </a14:m>
                <a:endParaRPr lang="en-GB" sz="1200" dirty="0">
                  <a:solidFill>
                    <a:srgbClr val="FF0000"/>
                  </a:solidFill>
                </a:endParaRPr>
              </a:p>
            </p:txBody>
          </p:sp>
        </mc:Choice>
        <mc:Fallback xmlns="">
          <p:sp>
            <p:nvSpPr>
              <p:cNvPr id="40" name="TextBox 39"/>
              <p:cNvSpPr txBox="1">
                <a:spLocks noRot="1" noChangeAspect="1" noMove="1" noResize="1" noEditPoints="1" noAdjustHandles="1" noChangeArrowheads="1" noChangeShapeType="1" noTextEdit="1"/>
              </p:cNvSpPr>
              <p:nvPr/>
            </p:nvSpPr>
            <p:spPr>
              <a:xfrm>
                <a:off x="4090852" y="1221377"/>
                <a:ext cx="1116874" cy="345672"/>
              </a:xfrm>
              <a:prstGeom prst="rect">
                <a:avLst/>
              </a:prstGeom>
              <a:blipFill>
                <a:blip r:embed="rId19"/>
                <a:stretch>
                  <a:fillRect l="-3279" t="-1754" r="-4372" b="-140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3925389" y="1704702"/>
                <a:ext cx="1278042" cy="18569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𝑣</m:t>
                          </m:r>
                        </m:e>
                        <m:sub>
                          <m:r>
                            <a:rPr lang="en-US" sz="1200" b="0" i="1" smtClean="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𝑐𝑜𝑠</m:t>
                      </m:r>
                      <m:sSub>
                        <m:sSubPr>
                          <m:ctrlPr>
                            <a:rPr lang="en-US" sz="1200" i="1" dirty="0">
                              <a:solidFill>
                                <a:srgbClr val="FF0000"/>
                              </a:solidFill>
                              <a:latin typeface="Cambria Math" panose="02040503050406030204" pitchFamily="18" charset="0"/>
                              <a:ea typeface="Cambria Math" panose="02040503050406030204" pitchFamily="18" charset="0"/>
                            </a:rPr>
                          </m:ctrlPr>
                        </m:sSubPr>
                        <m:e>
                          <m:r>
                            <a:rPr lang="en-US" sz="1200" i="1" dirty="0">
                              <a:solidFill>
                                <a:srgbClr val="FF0000"/>
                              </a:solidFill>
                              <a:latin typeface="Cambria Math" panose="02040503050406030204" pitchFamily="18" charset="0"/>
                              <a:ea typeface="Cambria Math" panose="02040503050406030204" pitchFamily="18" charset="0"/>
                            </a:rPr>
                            <m:t>𝛽</m:t>
                          </m:r>
                        </m:e>
                        <m:sub>
                          <m:r>
                            <a:rPr lang="en-US" sz="1200" i="1" dirty="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m:t>
                      </m:r>
                      <m:r>
                        <a:rPr lang="en-US" sz="1200" i="1">
                          <a:solidFill>
                            <a:srgbClr val="FF0000"/>
                          </a:solidFill>
                          <a:latin typeface="Cambria Math" panose="02040503050406030204" pitchFamily="18" charset="0"/>
                        </a:rPr>
                        <m:t>𝑢</m:t>
                      </m:r>
                      <m:r>
                        <a:rPr lang="en-US" sz="1200" b="0" i="1" smtClean="0">
                          <a:solidFill>
                            <a:srgbClr val="FF0000"/>
                          </a:solidFill>
                          <a:latin typeface="Cambria Math" panose="02040503050406030204" pitchFamily="18" charset="0"/>
                        </a:rPr>
                        <m:t>𝑐𝑜𝑠</m:t>
                      </m:r>
                      <m:r>
                        <a:rPr lang="en-US" sz="1200" b="0" i="1" smtClean="0">
                          <a:solidFill>
                            <a:srgbClr val="FF0000"/>
                          </a:solidFill>
                          <a:latin typeface="Cambria Math" panose="02040503050406030204" pitchFamily="18" charset="0"/>
                        </a:rPr>
                        <m:t>20</m:t>
                      </m:r>
                    </m:oMath>
                  </m:oMathPara>
                </a14:m>
                <a:endParaRPr lang="en-GB" sz="1200" dirty="0">
                  <a:solidFill>
                    <a:srgbClr val="FF0000"/>
                  </a:solidFill>
                </a:endParaRPr>
              </a:p>
            </p:txBody>
          </p:sp>
        </mc:Choice>
        <mc:Fallback xmlns="">
          <p:sp>
            <p:nvSpPr>
              <p:cNvPr id="41" name="TextBox 40"/>
              <p:cNvSpPr txBox="1">
                <a:spLocks noRot="1" noChangeAspect="1" noMove="1" noResize="1" noEditPoints="1" noAdjustHandles="1" noChangeArrowheads="1" noChangeShapeType="1" noTextEdit="1"/>
              </p:cNvSpPr>
              <p:nvPr/>
            </p:nvSpPr>
            <p:spPr>
              <a:xfrm>
                <a:off x="3925389" y="1704702"/>
                <a:ext cx="1278042" cy="185692"/>
              </a:xfrm>
              <a:prstGeom prst="rect">
                <a:avLst/>
              </a:prstGeom>
              <a:blipFill>
                <a:blip r:embed="rId20"/>
                <a:stretch>
                  <a:fillRect t="-6667" r="-1429"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3929743" y="2100943"/>
                <a:ext cx="1283172" cy="1846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𝑣</m:t>
                          </m:r>
                        </m:e>
                        <m:sub>
                          <m:r>
                            <a:rPr lang="en-US" sz="1200" b="0" i="1" smtClean="0">
                              <a:solidFill>
                                <a:srgbClr val="FF0000"/>
                              </a:solidFill>
                              <a:latin typeface="Cambria Math" panose="02040503050406030204" pitchFamily="18" charset="0"/>
                              <a:ea typeface="Cambria Math" panose="02040503050406030204" pitchFamily="18" charset="0"/>
                            </a:rPr>
                            <m:t>2</m:t>
                          </m:r>
                        </m:sub>
                      </m:sSub>
                      <m:r>
                        <a:rPr lang="en-US" sz="1200" b="0" i="1" smtClean="0">
                          <a:solidFill>
                            <a:srgbClr val="FF0000"/>
                          </a:solidFill>
                          <a:latin typeface="Cambria Math" panose="02040503050406030204" pitchFamily="18" charset="0"/>
                          <a:ea typeface="Cambria Math" panose="02040503050406030204" pitchFamily="18" charset="0"/>
                        </a:rPr>
                        <m:t>𝑐𝑜𝑠</m:t>
                      </m:r>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𝛽</m:t>
                          </m:r>
                        </m:e>
                        <m:sub>
                          <m:r>
                            <a:rPr lang="en-US" sz="1200" b="0" i="1" smtClean="0">
                              <a:solidFill>
                                <a:srgbClr val="FF0000"/>
                              </a:solidFill>
                              <a:latin typeface="Cambria Math" panose="02040503050406030204" pitchFamily="18" charset="0"/>
                              <a:ea typeface="Cambria Math" panose="02040503050406030204" pitchFamily="18" charset="0"/>
                            </a:rPr>
                            <m:t>2</m:t>
                          </m:r>
                        </m:sub>
                      </m:sSub>
                      <m:r>
                        <a:rPr lang="en-US" sz="1200" b="0" i="1" smtClean="0">
                          <a:solidFill>
                            <a:srgbClr val="FF0000"/>
                          </a:solidFill>
                          <a:latin typeface="Cambria Math" panose="02040503050406030204" pitchFamily="18" charset="0"/>
                          <a:ea typeface="Cambria Math" panose="02040503050406030204" pitchFamily="18" charset="0"/>
                        </a:rPr>
                        <m:t>=</m:t>
                      </m:r>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𝑣</m:t>
                          </m:r>
                        </m:e>
                        <m:sub>
                          <m:r>
                            <a:rPr lang="en-US" sz="1200" b="0" i="1" smtClean="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𝑠𝑖𝑛</m:t>
                      </m:r>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𝛽</m:t>
                          </m:r>
                        </m:e>
                        <m:sub>
                          <m:r>
                            <a:rPr lang="en-US" sz="1200" b="0" i="1" smtClean="0">
                              <a:solidFill>
                                <a:srgbClr val="FF0000"/>
                              </a:solidFill>
                              <a:latin typeface="Cambria Math" panose="02040503050406030204" pitchFamily="18" charset="0"/>
                              <a:ea typeface="Cambria Math" panose="02040503050406030204" pitchFamily="18" charset="0"/>
                            </a:rPr>
                            <m:t>1</m:t>
                          </m:r>
                        </m:sub>
                      </m:sSub>
                    </m:oMath>
                  </m:oMathPara>
                </a14:m>
                <a:endParaRPr lang="en-GB" sz="1200" dirty="0">
                  <a:solidFill>
                    <a:srgbClr val="FF0000"/>
                  </a:solidFill>
                </a:endParaRPr>
              </a:p>
            </p:txBody>
          </p:sp>
        </mc:Choice>
        <mc:Fallback xmlns="">
          <p:sp>
            <p:nvSpPr>
              <p:cNvPr id="43" name="TextBox 42"/>
              <p:cNvSpPr txBox="1">
                <a:spLocks noRot="1" noChangeAspect="1" noMove="1" noResize="1" noEditPoints="1" noAdjustHandles="1" noChangeArrowheads="1" noChangeShapeType="1" noTextEdit="1"/>
              </p:cNvSpPr>
              <p:nvPr/>
            </p:nvSpPr>
            <p:spPr>
              <a:xfrm>
                <a:off x="3929743" y="2100943"/>
                <a:ext cx="1283172" cy="184666"/>
              </a:xfrm>
              <a:prstGeom prst="rect">
                <a:avLst/>
              </a:prstGeom>
              <a:blipFill>
                <a:blip r:embed="rId21"/>
                <a:stretch>
                  <a:fillRect l="-1429" t="-6667" r="-476"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5" name="TextBox 64"/>
              <p:cNvSpPr txBox="1"/>
              <p:nvPr/>
            </p:nvSpPr>
            <p:spPr>
              <a:xfrm>
                <a:off x="3953690" y="2383973"/>
                <a:ext cx="1393779" cy="34689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b="0" i="1" smtClean="0">
                              <a:solidFill>
                                <a:srgbClr val="FF0000"/>
                              </a:solidFill>
                              <a:latin typeface="Cambria Math" panose="02040503050406030204" pitchFamily="18" charset="0"/>
                            </a:rPr>
                          </m:ctrlPr>
                        </m:sSubPr>
                        <m:e>
                          <m:r>
                            <a:rPr lang="en-US" sz="1200" b="0" i="1" smtClean="0">
                              <a:solidFill>
                                <a:srgbClr val="FF0000"/>
                              </a:solidFill>
                              <a:latin typeface="Cambria Math" panose="02040503050406030204" pitchFamily="18" charset="0"/>
                            </a:rPr>
                            <m:t>𝑣</m:t>
                          </m:r>
                        </m:e>
                        <m:sub>
                          <m:r>
                            <a:rPr lang="en-US" sz="1200" b="0" i="1" smtClean="0">
                              <a:solidFill>
                                <a:srgbClr val="FF0000"/>
                              </a:solidFill>
                              <a:latin typeface="Cambria Math" panose="02040503050406030204" pitchFamily="18" charset="0"/>
                            </a:rPr>
                            <m:t>2</m:t>
                          </m:r>
                        </m:sub>
                      </m:sSub>
                      <m:r>
                        <a:rPr lang="en-US" sz="1200" b="0" i="1" smtClean="0">
                          <a:solidFill>
                            <a:srgbClr val="FF0000"/>
                          </a:solidFill>
                          <a:latin typeface="Cambria Math" panose="02040503050406030204" pitchFamily="18" charset="0"/>
                        </a:rPr>
                        <m:t>𝑠𝑖𝑛</m:t>
                      </m:r>
                      <m:sSub>
                        <m:sSubPr>
                          <m:ctrlPr>
                            <a:rPr lang="en-US" sz="1200" b="0" i="1" smtClean="0">
                              <a:solidFill>
                                <a:srgbClr val="FF0000"/>
                              </a:solidFill>
                              <a:latin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𝛽</m:t>
                          </m:r>
                        </m:e>
                        <m:sub>
                          <m:r>
                            <a:rPr lang="en-US" sz="1200" b="0" i="1" smtClean="0">
                              <a:solidFill>
                                <a:srgbClr val="FF0000"/>
                              </a:solidFill>
                              <a:latin typeface="Cambria Math" panose="02040503050406030204" pitchFamily="18" charset="0"/>
                            </a:rPr>
                            <m:t>2</m:t>
                          </m:r>
                        </m:sub>
                      </m:sSub>
                      <m:r>
                        <a:rPr lang="en-US" sz="1200" b="0" i="1" smtClean="0">
                          <a:solidFill>
                            <a:srgbClr val="FF0000"/>
                          </a:solidFill>
                          <a:latin typeface="Cambria Math" panose="02040503050406030204" pitchFamily="18" charset="0"/>
                          <a:ea typeface="Cambria Math" panose="02040503050406030204" pitchFamily="18" charset="0"/>
                        </a:rPr>
                        <m:t>=</m:t>
                      </m:r>
                      <m:f>
                        <m:fPr>
                          <m:ctrlPr>
                            <a:rPr lang="en-US" sz="1200" b="0" i="1" smtClean="0">
                              <a:solidFill>
                                <a:srgbClr val="FF0000"/>
                              </a:solidFill>
                              <a:latin typeface="Cambria Math" panose="02040503050406030204" pitchFamily="18" charset="0"/>
                              <a:ea typeface="Cambria Math" panose="02040503050406030204" pitchFamily="18" charset="0"/>
                            </a:rPr>
                          </m:ctrlPr>
                        </m:fPr>
                        <m:num>
                          <m:r>
                            <a:rPr lang="en-US" sz="1200" b="0" i="1" smtClean="0">
                              <a:solidFill>
                                <a:srgbClr val="FF0000"/>
                              </a:solidFill>
                              <a:latin typeface="Cambria Math" panose="02040503050406030204" pitchFamily="18" charset="0"/>
                              <a:ea typeface="Cambria Math" panose="02040503050406030204" pitchFamily="18" charset="0"/>
                            </a:rPr>
                            <m:t>2</m:t>
                          </m:r>
                        </m:num>
                        <m:den>
                          <m:r>
                            <a:rPr lang="en-US" sz="1200" b="0" i="1" smtClean="0">
                              <a:solidFill>
                                <a:srgbClr val="FF0000"/>
                              </a:solidFill>
                              <a:latin typeface="Cambria Math" panose="02040503050406030204" pitchFamily="18" charset="0"/>
                              <a:ea typeface="Cambria Math" panose="02040503050406030204" pitchFamily="18" charset="0"/>
                            </a:rPr>
                            <m:t>5</m:t>
                          </m:r>
                        </m:den>
                      </m:f>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𝑣</m:t>
                          </m:r>
                        </m:e>
                        <m:sub>
                          <m:r>
                            <a:rPr lang="en-US" sz="1200" b="0" i="1" smtClean="0">
                              <a:solidFill>
                                <a:srgbClr val="FF0000"/>
                              </a:solidFill>
                              <a:latin typeface="Cambria Math" panose="02040503050406030204" pitchFamily="18" charset="0"/>
                              <a:ea typeface="Cambria Math" panose="02040503050406030204" pitchFamily="18" charset="0"/>
                            </a:rPr>
                            <m:t>1</m:t>
                          </m:r>
                        </m:sub>
                      </m:sSub>
                      <m:r>
                        <a:rPr lang="en-US" sz="1200" b="0" i="1" smtClean="0">
                          <a:solidFill>
                            <a:srgbClr val="FF0000"/>
                          </a:solidFill>
                          <a:latin typeface="Cambria Math" panose="02040503050406030204" pitchFamily="18" charset="0"/>
                          <a:ea typeface="Cambria Math" panose="02040503050406030204" pitchFamily="18" charset="0"/>
                        </a:rPr>
                        <m:t>𝑐𝑜𝑠</m:t>
                      </m:r>
                      <m:sSub>
                        <m:sSubPr>
                          <m:ctrlPr>
                            <a:rPr lang="en-US" sz="1200" b="0" i="1" smtClean="0">
                              <a:solidFill>
                                <a:srgbClr val="FF0000"/>
                              </a:solidFill>
                              <a:latin typeface="Cambria Math" panose="02040503050406030204" pitchFamily="18" charset="0"/>
                              <a:ea typeface="Cambria Math" panose="02040503050406030204" pitchFamily="18" charset="0"/>
                            </a:rPr>
                          </m:ctrlPr>
                        </m:sSubPr>
                        <m:e>
                          <m:r>
                            <a:rPr lang="en-US" sz="1200" b="0" i="1" smtClean="0">
                              <a:solidFill>
                                <a:srgbClr val="FF0000"/>
                              </a:solidFill>
                              <a:latin typeface="Cambria Math" panose="02040503050406030204" pitchFamily="18" charset="0"/>
                              <a:ea typeface="Cambria Math" panose="02040503050406030204" pitchFamily="18" charset="0"/>
                            </a:rPr>
                            <m:t>𝛽</m:t>
                          </m:r>
                        </m:e>
                        <m:sub>
                          <m:r>
                            <a:rPr lang="en-US" sz="1200" b="0" i="1" smtClean="0">
                              <a:solidFill>
                                <a:srgbClr val="FF0000"/>
                              </a:solidFill>
                              <a:latin typeface="Cambria Math" panose="02040503050406030204" pitchFamily="18" charset="0"/>
                              <a:ea typeface="Cambria Math" panose="02040503050406030204" pitchFamily="18" charset="0"/>
                            </a:rPr>
                            <m:t>1</m:t>
                          </m:r>
                        </m:sub>
                      </m:sSub>
                    </m:oMath>
                  </m:oMathPara>
                </a14:m>
                <a:endParaRPr lang="en-GB" sz="1200" dirty="0">
                  <a:solidFill>
                    <a:srgbClr val="FF0000"/>
                  </a:solidFill>
                </a:endParaRPr>
              </a:p>
            </p:txBody>
          </p:sp>
        </mc:Choice>
        <mc:Fallback xmlns="">
          <p:sp>
            <p:nvSpPr>
              <p:cNvPr id="65" name="TextBox 64"/>
              <p:cNvSpPr txBox="1">
                <a:spLocks noRot="1" noChangeAspect="1" noMove="1" noResize="1" noEditPoints="1" noAdjustHandles="1" noChangeArrowheads="1" noChangeShapeType="1" noTextEdit="1"/>
              </p:cNvSpPr>
              <p:nvPr/>
            </p:nvSpPr>
            <p:spPr>
              <a:xfrm>
                <a:off x="3953690" y="2383973"/>
                <a:ext cx="1393779" cy="346890"/>
              </a:xfrm>
              <a:prstGeom prst="rect">
                <a:avLst/>
              </a:prstGeom>
              <a:blipFill>
                <a:blip r:embed="rId22"/>
                <a:stretch>
                  <a:fillRect l="-1316" t="-3509" r="-439" b="-1578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TextBox 65"/>
              <p:cNvSpPr txBox="1"/>
              <p:nvPr/>
            </p:nvSpPr>
            <p:spPr>
              <a:xfrm>
                <a:off x="5651864" y="2745378"/>
                <a:ext cx="4122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latin typeface="Cambria Math" panose="02040503050406030204" pitchFamily="18" charset="0"/>
                              <a:ea typeface="Cambria Math" panose="02040503050406030204" pitchFamily="18" charset="0"/>
                            </a:rPr>
                          </m:ctrlPr>
                        </m:sSubPr>
                        <m:e>
                          <m:r>
                            <a:rPr lang="en-US" sz="1400" b="0" i="1" dirty="0" smtClean="0">
                              <a:latin typeface="Cambria Math" panose="02040503050406030204" pitchFamily="18" charset="0"/>
                              <a:ea typeface="Cambria Math" panose="02040503050406030204" pitchFamily="18" charset="0"/>
                            </a:rPr>
                            <m:t>𝑣</m:t>
                          </m:r>
                        </m:e>
                        <m:sub>
                          <m:r>
                            <a:rPr lang="en-US" sz="1400" b="0" i="1" dirty="0" smtClean="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66" name="TextBox 65"/>
              <p:cNvSpPr txBox="1">
                <a:spLocks noRot="1" noChangeAspect="1" noMove="1" noResize="1" noEditPoints="1" noAdjustHandles="1" noChangeArrowheads="1" noChangeShapeType="1" noTextEdit="1"/>
              </p:cNvSpPr>
              <p:nvPr/>
            </p:nvSpPr>
            <p:spPr>
              <a:xfrm>
                <a:off x="5651864" y="2745378"/>
                <a:ext cx="412229" cy="307777"/>
              </a:xfrm>
              <a:prstGeom prst="rect">
                <a:avLst/>
              </a:prstGeom>
              <a:blipFill>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7393579" y="1280159"/>
                <a:ext cx="1003415"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b="0" i="1" smtClean="0">
                              <a:solidFill>
                                <a:srgbClr val="FF0000"/>
                              </a:solidFill>
                              <a:latin typeface="Cambria Math" panose="02040503050406030204" pitchFamily="18" charset="0"/>
                            </a:rPr>
                          </m:ctrlPr>
                        </m:sSubPr>
                        <m:e>
                          <m:r>
                            <a:rPr lang="en-US" sz="1600" b="0" i="1" smtClean="0">
                              <a:solidFill>
                                <a:srgbClr val="FF0000"/>
                              </a:solidFill>
                              <a:latin typeface="Cambria Math" panose="02040503050406030204" pitchFamily="18" charset="0"/>
                              <a:ea typeface="Cambria Math" panose="02040503050406030204" pitchFamily="18" charset="0"/>
                            </a:rPr>
                            <m:t>𝛽</m:t>
                          </m:r>
                        </m:e>
                        <m:sub>
                          <m:r>
                            <a:rPr lang="en-US" sz="1600" b="0" i="1" smtClean="0">
                              <a:solidFill>
                                <a:srgbClr val="FF0000"/>
                              </a:solidFill>
                              <a:latin typeface="Cambria Math" panose="02040503050406030204" pitchFamily="18" charset="0"/>
                            </a:rPr>
                            <m:t>2</m:t>
                          </m:r>
                        </m:sub>
                      </m:sSub>
                      <m:r>
                        <a:rPr lang="en-US" sz="1600" b="0" i="1" smtClean="0">
                          <a:solidFill>
                            <a:srgbClr val="FF0000"/>
                          </a:solidFill>
                          <a:latin typeface="Cambria Math" panose="02040503050406030204" pitchFamily="18" charset="0"/>
                        </a:rPr>
                        <m:t>=65.</m:t>
                      </m:r>
                      <m:sSup>
                        <m:sSupPr>
                          <m:ctrlPr>
                            <a:rPr lang="en-US" sz="1600" b="0" i="1" smtClean="0">
                              <a:solidFill>
                                <a:srgbClr val="FF0000"/>
                              </a:solidFill>
                              <a:latin typeface="Cambria Math" panose="02040503050406030204" pitchFamily="18" charset="0"/>
                            </a:rPr>
                          </m:ctrlPr>
                        </m:sSupPr>
                        <m:e>
                          <m:r>
                            <a:rPr lang="en-US" sz="1600" b="0" i="1" smtClean="0">
                              <a:solidFill>
                                <a:srgbClr val="FF0000"/>
                              </a:solidFill>
                              <a:latin typeface="Cambria Math" panose="02040503050406030204" pitchFamily="18" charset="0"/>
                            </a:rPr>
                            <m:t>5</m:t>
                          </m:r>
                        </m:e>
                        <m:sup>
                          <m:r>
                            <a:rPr lang="en-US" sz="1600" i="1">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endParaRPr>
              </a:p>
            </p:txBody>
          </p:sp>
        </mc:Choice>
        <mc:Fallback xmlns="">
          <p:sp>
            <p:nvSpPr>
              <p:cNvPr id="80" name="TextBox 79"/>
              <p:cNvSpPr txBox="1">
                <a:spLocks noRot="1" noChangeAspect="1" noMove="1" noResize="1" noEditPoints="1" noAdjustHandles="1" noChangeArrowheads="1" noChangeShapeType="1" noTextEdit="1"/>
              </p:cNvSpPr>
              <p:nvPr/>
            </p:nvSpPr>
            <p:spPr>
              <a:xfrm>
                <a:off x="7393579" y="1280159"/>
                <a:ext cx="1003415" cy="251800"/>
              </a:xfrm>
              <a:prstGeom prst="rect">
                <a:avLst/>
              </a:prstGeom>
              <a:blipFill>
                <a:blip r:embed="rId24"/>
                <a:stretch>
                  <a:fillRect l="-6707" r="-1220" b="-3170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TextBox 29"/>
              <p:cNvSpPr txBox="1"/>
              <p:nvPr/>
            </p:nvSpPr>
            <p:spPr>
              <a:xfrm>
                <a:off x="4428307" y="3938453"/>
                <a:ext cx="1625573" cy="4047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rPr>
                            <m:t>𝑣</m:t>
                          </m:r>
                        </m:e>
                        <m:sub>
                          <m:r>
                            <a:rPr lang="en-US" sz="1400" b="0" i="1" smtClean="0">
                              <a:solidFill>
                                <a:schemeClr val="tx1"/>
                              </a:solidFill>
                              <a:latin typeface="Cambria Math" panose="02040503050406030204" pitchFamily="18" charset="0"/>
                            </a:rPr>
                            <m:t>2</m:t>
                          </m:r>
                        </m:sub>
                      </m:sSub>
                      <m:r>
                        <a:rPr lang="en-US" sz="1400" b="0" i="1" smtClean="0">
                          <a:solidFill>
                            <a:schemeClr val="tx1"/>
                          </a:solidFill>
                          <a:latin typeface="Cambria Math" panose="02040503050406030204" pitchFamily="18" charset="0"/>
                        </a:rPr>
                        <m:t>𝑠𝑖𝑛</m:t>
                      </m:r>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ea typeface="Cambria Math" panose="02040503050406030204" pitchFamily="18" charset="0"/>
                            </a:rPr>
                            <m:t>𝛽</m:t>
                          </m:r>
                        </m:e>
                        <m:sub>
                          <m:r>
                            <a:rPr lang="en-US" sz="1400" b="0" i="1" smtClean="0">
                              <a:solidFill>
                                <a:schemeClr val="tx1"/>
                              </a:solidFill>
                              <a:latin typeface="Cambria Math" panose="02040503050406030204" pitchFamily="18" charset="0"/>
                            </a:rPr>
                            <m:t>2</m:t>
                          </m:r>
                        </m:sub>
                      </m:sSub>
                      <m:r>
                        <a:rPr lang="en-US" sz="1400" b="0" i="1" smtClean="0">
                          <a:solidFill>
                            <a:schemeClr val="tx1"/>
                          </a:solidFill>
                          <a:latin typeface="Cambria Math" panose="02040503050406030204" pitchFamily="18" charset="0"/>
                          <a:ea typeface="Cambria Math" panose="02040503050406030204" pitchFamily="18" charset="0"/>
                        </a:rPr>
                        <m:t>=</m:t>
                      </m:r>
                      <m:f>
                        <m:fPr>
                          <m:ctrlPr>
                            <a:rPr lang="en-US" sz="1400" b="0" i="1" smtClean="0">
                              <a:solidFill>
                                <a:schemeClr val="tx1"/>
                              </a:solidFill>
                              <a:latin typeface="Cambria Math" panose="02040503050406030204" pitchFamily="18" charset="0"/>
                              <a:ea typeface="Cambria Math" panose="02040503050406030204" pitchFamily="18" charset="0"/>
                            </a:rPr>
                          </m:ctrlPr>
                        </m:fPr>
                        <m:num>
                          <m:r>
                            <a:rPr lang="en-US" sz="1400" b="0" i="1" smtClean="0">
                              <a:solidFill>
                                <a:schemeClr val="tx1"/>
                              </a:solidFill>
                              <a:latin typeface="Cambria Math" panose="02040503050406030204" pitchFamily="18" charset="0"/>
                              <a:ea typeface="Cambria Math" panose="02040503050406030204" pitchFamily="18" charset="0"/>
                            </a:rPr>
                            <m:t>2</m:t>
                          </m:r>
                        </m:num>
                        <m:den>
                          <m:r>
                            <a:rPr lang="en-US" sz="1400" b="0" i="1" smtClean="0">
                              <a:solidFill>
                                <a:schemeClr val="tx1"/>
                              </a:solidFill>
                              <a:latin typeface="Cambria Math" panose="02040503050406030204" pitchFamily="18" charset="0"/>
                              <a:ea typeface="Cambria Math" panose="02040503050406030204" pitchFamily="18" charset="0"/>
                            </a:rPr>
                            <m:t>5</m:t>
                          </m:r>
                        </m:den>
                      </m:f>
                      <m:sSub>
                        <m:sSubPr>
                          <m:ctrlPr>
                            <a:rPr lang="en-US" sz="1400" b="0" i="1" smtClean="0">
                              <a:solidFill>
                                <a:schemeClr val="tx1"/>
                              </a:solidFill>
                              <a:latin typeface="Cambria Math" panose="02040503050406030204" pitchFamily="18" charset="0"/>
                              <a:ea typeface="Cambria Math" panose="02040503050406030204" pitchFamily="18" charset="0"/>
                            </a:rPr>
                          </m:ctrlPr>
                        </m:sSubPr>
                        <m:e>
                          <m:r>
                            <a:rPr lang="en-US" sz="1400" b="0" i="1" smtClean="0">
                              <a:solidFill>
                                <a:schemeClr val="tx1"/>
                              </a:solidFill>
                              <a:latin typeface="Cambria Math" panose="02040503050406030204" pitchFamily="18" charset="0"/>
                              <a:ea typeface="Cambria Math" panose="02040503050406030204" pitchFamily="18" charset="0"/>
                            </a:rPr>
                            <m:t>𝑣</m:t>
                          </m:r>
                        </m:e>
                        <m:sub>
                          <m:r>
                            <a:rPr lang="en-US" sz="1400" b="0" i="1" smtClean="0">
                              <a:solidFill>
                                <a:schemeClr val="tx1"/>
                              </a:solidFill>
                              <a:latin typeface="Cambria Math" panose="02040503050406030204" pitchFamily="18" charset="0"/>
                              <a:ea typeface="Cambria Math" panose="02040503050406030204" pitchFamily="18" charset="0"/>
                            </a:rPr>
                            <m:t>1</m:t>
                          </m:r>
                        </m:sub>
                      </m:sSub>
                      <m:r>
                        <a:rPr lang="en-US" sz="1400" b="0" i="1" smtClean="0">
                          <a:solidFill>
                            <a:schemeClr val="tx1"/>
                          </a:solidFill>
                          <a:latin typeface="Cambria Math" panose="02040503050406030204" pitchFamily="18" charset="0"/>
                          <a:ea typeface="Cambria Math" panose="02040503050406030204" pitchFamily="18" charset="0"/>
                        </a:rPr>
                        <m:t>𝑐𝑜𝑠</m:t>
                      </m:r>
                      <m:sSub>
                        <m:sSubPr>
                          <m:ctrlPr>
                            <a:rPr lang="en-US" sz="1400" b="0" i="1" smtClean="0">
                              <a:solidFill>
                                <a:schemeClr val="tx1"/>
                              </a:solidFill>
                              <a:latin typeface="Cambria Math" panose="02040503050406030204" pitchFamily="18" charset="0"/>
                              <a:ea typeface="Cambria Math" panose="02040503050406030204" pitchFamily="18" charset="0"/>
                            </a:rPr>
                          </m:ctrlPr>
                        </m:sSubPr>
                        <m:e>
                          <m:r>
                            <a:rPr lang="en-US" sz="1400" b="0" i="1" smtClean="0">
                              <a:solidFill>
                                <a:schemeClr val="tx1"/>
                              </a:solidFill>
                              <a:latin typeface="Cambria Math" panose="02040503050406030204" pitchFamily="18" charset="0"/>
                              <a:ea typeface="Cambria Math" panose="02040503050406030204" pitchFamily="18" charset="0"/>
                            </a:rPr>
                            <m:t>𝛽</m:t>
                          </m:r>
                        </m:e>
                        <m:sub>
                          <m:r>
                            <a:rPr lang="en-US" sz="1400" b="0" i="1" smtClean="0">
                              <a:solidFill>
                                <a:schemeClr val="tx1"/>
                              </a:solidFill>
                              <a:latin typeface="Cambria Math" panose="02040503050406030204" pitchFamily="18" charset="0"/>
                              <a:ea typeface="Cambria Math" panose="02040503050406030204" pitchFamily="18" charset="0"/>
                            </a:rPr>
                            <m:t>1</m:t>
                          </m:r>
                        </m:sub>
                      </m:sSub>
                    </m:oMath>
                  </m:oMathPara>
                </a14:m>
                <a:endParaRPr lang="en-GB" sz="1400" dirty="0">
                  <a:solidFill>
                    <a:schemeClr val="tx1"/>
                  </a:solidFill>
                </a:endParaRPr>
              </a:p>
            </p:txBody>
          </p:sp>
        </mc:Choice>
        <mc:Fallback xmlns="">
          <p:sp>
            <p:nvSpPr>
              <p:cNvPr id="30" name="TextBox 29"/>
              <p:cNvSpPr txBox="1">
                <a:spLocks noRot="1" noChangeAspect="1" noMove="1" noResize="1" noEditPoints="1" noAdjustHandles="1" noChangeArrowheads="1" noChangeShapeType="1" noTextEdit="1"/>
              </p:cNvSpPr>
              <p:nvPr/>
            </p:nvSpPr>
            <p:spPr>
              <a:xfrm>
                <a:off x="4428307" y="3938453"/>
                <a:ext cx="1625573" cy="404726"/>
              </a:xfrm>
              <a:prstGeom prst="rect">
                <a:avLst/>
              </a:prstGeom>
              <a:blipFill>
                <a:blip r:embed="rId25"/>
                <a:stretch>
                  <a:fillRect l="-1124" b="-1515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1" name="TextBox 30"/>
              <p:cNvSpPr txBox="1"/>
              <p:nvPr/>
            </p:nvSpPr>
            <p:spPr>
              <a:xfrm>
                <a:off x="4127861" y="4500156"/>
                <a:ext cx="2025106" cy="4047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rPr>
                            <m:t>𝑣</m:t>
                          </m:r>
                        </m:e>
                        <m:sub>
                          <m:r>
                            <a:rPr lang="en-US" sz="1400" b="0" i="1" smtClean="0">
                              <a:solidFill>
                                <a:schemeClr val="tx1"/>
                              </a:solidFill>
                              <a:latin typeface="Cambria Math" panose="02040503050406030204" pitchFamily="18" charset="0"/>
                            </a:rPr>
                            <m:t>2</m:t>
                          </m:r>
                        </m:sub>
                      </m:sSub>
                      <m:r>
                        <a:rPr lang="en-US" sz="1400" b="0" i="1" smtClean="0">
                          <a:solidFill>
                            <a:schemeClr val="tx1"/>
                          </a:solidFill>
                          <a:latin typeface="Cambria Math" panose="02040503050406030204" pitchFamily="18" charset="0"/>
                        </a:rPr>
                        <m:t>𝑠𝑖𝑛</m:t>
                      </m:r>
                      <m:d>
                        <m:dPr>
                          <m:ctrlPr>
                            <a:rPr lang="en-US" sz="1400" b="0" i="1" smtClean="0">
                              <a:solidFill>
                                <a:schemeClr val="tx1"/>
                              </a:solidFill>
                              <a:latin typeface="Cambria Math" panose="02040503050406030204" pitchFamily="18" charset="0"/>
                            </a:rPr>
                          </m:ctrlPr>
                        </m:dPr>
                        <m:e>
                          <m:r>
                            <a:rPr lang="en-US" sz="1400" b="0" i="1" smtClean="0">
                              <a:solidFill>
                                <a:schemeClr val="tx1"/>
                              </a:solidFill>
                              <a:latin typeface="Cambria Math" panose="02040503050406030204" pitchFamily="18" charset="0"/>
                            </a:rPr>
                            <m:t>65.5</m:t>
                          </m:r>
                        </m:e>
                      </m:d>
                      <m:r>
                        <a:rPr lang="en-US" sz="1400" b="0" i="1" smtClean="0">
                          <a:solidFill>
                            <a:schemeClr val="tx1"/>
                          </a:solidFill>
                          <a:latin typeface="Cambria Math" panose="02040503050406030204" pitchFamily="18" charset="0"/>
                          <a:ea typeface="Cambria Math" panose="02040503050406030204" pitchFamily="18" charset="0"/>
                        </a:rPr>
                        <m:t>=</m:t>
                      </m:r>
                      <m:f>
                        <m:fPr>
                          <m:ctrlPr>
                            <a:rPr lang="en-US" sz="1400" b="0" i="1" smtClean="0">
                              <a:solidFill>
                                <a:schemeClr val="tx1"/>
                              </a:solidFill>
                              <a:latin typeface="Cambria Math" panose="02040503050406030204" pitchFamily="18" charset="0"/>
                              <a:ea typeface="Cambria Math" panose="02040503050406030204" pitchFamily="18" charset="0"/>
                            </a:rPr>
                          </m:ctrlPr>
                        </m:fPr>
                        <m:num>
                          <m:r>
                            <a:rPr lang="en-US" sz="1400" b="0" i="1" smtClean="0">
                              <a:solidFill>
                                <a:schemeClr val="tx1"/>
                              </a:solidFill>
                              <a:latin typeface="Cambria Math" panose="02040503050406030204" pitchFamily="18" charset="0"/>
                              <a:ea typeface="Cambria Math" panose="02040503050406030204" pitchFamily="18" charset="0"/>
                            </a:rPr>
                            <m:t>2</m:t>
                          </m:r>
                        </m:num>
                        <m:den>
                          <m:r>
                            <a:rPr lang="en-US" sz="1400" b="0" i="1" smtClean="0">
                              <a:solidFill>
                                <a:schemeClr val="tx1"/>
                              </a:solidFill>
                              <a:latin typeface="Cambria Math" panose="02040503050406030204" pitchFamily="18" charset="0"/>
                              <a:ea typeface="Cambria Math" panose="02040503050406030204" pitchFamily="18" charset="0"/>
                            </a:rPr>
                            <m:t>5</m:t>
                          </m:r>
                        </m:den>
                      </m:f>
                      <m:d>
                        <m:dPr>
                          <m:ctrlPr>
                            <a:rPr lang="en-US" sz="1400" b="0" i="1" smtClean="0">
                              <a:solidFill>
                                <a:schemeClr val="tx1"/>
                              </a:solidFill>
                              <a:latin typeface="Cambria Math" panose="02040503050406030204" pitchFamily="18" charset="0"/>
                              <a:ea typeface="Cambria Math" panose="02040503050406030204" pitchFamily="18" charset="0"/>
                            </a:rPr>
                          </m:ctrlPr>
                        </m:dPr>
                        <m:e>
                          <m:r>
                            <a:rPr lang="en-US" sz="1400" b="0" i="1" smtClean="0">
                              <a:solidFill>
                                <a:schemeClr val="tx1"/>
                              </a:solidFill>
                              <a:latin typeface="Cambria Math" panose="02040503050406030204" pitchFamily="18" charset="0"/>
                              <a:ea typeface="Cambria Math" panose="02040503050406030204" pitchFamily="18" charset="0"/>
                            </a:rPr>
                            <m:t>𝑢𝑐𝑜𝑠</m:t>
                          </m:r>
                          <m:r>
                            <a:rPr lang="en-US" sz="1400" b="0" i="1" smtClean="0">
                              <a:solidFill>
                                <a:schemeClr val="tx1"/>
                              </a:solidFill>
                              <a:latin typeface="Cambria Math" panose="02040503050406030204" pitchFamily="18" charset="0"/>
                              <a:ea typeface="Cambria Math" panose="02040503050406030204" pitchFamily="18" charset="0"/>
                            </a:rPr>
                            <m:t>20</m:t>
                          </m:r>
                        </m:e>
                      </m:d>
                    </m:oMath>
                  </m:oMathPara>
                </a14:m>
                <a:endParaRPr lang="en-GB" sz="1400" dirty="0">
                  <a:solidFill>
                    <a:schemeClr val="tx1"/>
                  </a:solidFill>
                </a:endParaRPr>
              </a:p>
            </p:txBody>
          </p:sp>
        </mc:Choice>
        <mc:Fallback xmlns="">
          <p:sp>
            <p:nvSpPr>
              <p:cNvPr id="31" name="TextBox 30"/>
              <p:cNvSpPr txBox="1">
                <a:spLocks noRot="1" noChangeAspect="1" noMove="1" noResize="1" noEditPoints="1" noAdjustHandles="1" noChangeArrowheads="1" noChangeShapeType="1" noTextEdit="1"/>
              </p:cNvSpPr>
              <p:nvPr/>
            </p:nvSpPr>
            <p:spPr>
              <a:xfrm>
                <a:off x="4127861" y="4500156"/>
                <a:ext cx="2025106" cy="404726"/>
              </a:xfrm>
              <a:prstGeom prst="rect">
                <a:avLst/>
              </a:prstGeom>
              <a:blipFill>
                <a:blip r:embed="rId26"/>
                <a:stretch>
                  <a:fillRect l="-602" b="-134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4855027" y="5122819"/>
                <a:ext cx="1052339"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rPr>
                            <m:t>𝑣</m:t>
                          </m:r>
                        </m:e>
                        <m:sub>
                          <m:r>
                            <a:rPr lang="en-US" sz="1400" b="0" i="1" smtClean="0">
                              <a:solidFill>
                                <a:schemeClr val="tx1"/>
                              </a:solidFill>
                              <a:latin typeface="Cambria Math" panose="02040503050406030204" pitchFamily="18" charset="0"/>
                            </a:rPr>
                            <m:t>2</m:t>
                          </m:r>
                        </m:sub>
                      </m:sSub>
                      <m:r>
                        <a:rPr lang="en-US" sz="1400" b="0" i="1" smtClean="0">
                          <a:solidFill>
                            <a:schemeClr val="tx1"/>
                          </a:solidFill>
                          <a:latin typeface="Cambria Math" panose="02040503050406030204" pitchFamily="18" charset="0"/>
                          <a:ea typeface="Cambria Math" panose="02040503050406030204" pitchFamily="18" charset="0"/>
                        </a:rPr>
                        <m:t>=0.413…</m:t>
                      </m:r>
                    </m:oMath>
                  </m:oMathPara>
                </a14:m>
                <a:endParaRPr lang="en-GB" sz="1400" dirty="0">
                  <a:solidFill>
                    <a:schemeClr val="tx1"/>
                  </a:solidFill>
                </a:endParaRPr>
              </a:p>
            </p:txBody>
          </p:sp>
        </mc:Choice>
        <mc:Fallback xmlns="">
          <p:sp>
            <p:nvSpPr>
              <p:cNvPr id="33" name="TextBox 32"/>
              <p:cNvSpPr txBox="1">
                <a:spLocks noRot="1" noChangeAspect="1" noMove="1" noResize="1" noEditPoints="1" noAdjustHandles="1" noChangeArrowheads="1" noChangeShapeType="1" noTextEdit="1"/>
              </p:cNvSpPr>
              <p:nvPr/>
            </p:nvSpPr>
            <p:spPr>
              <a:xfrm>
                <a:off x="4855027" y="5122819"/>
                <a:ext cx="1052339" cy="215444"/>
              </a:xfrm>
              <a:prstGeom prst="rect">
                <a:avLst/>
              </a:prstGeom>
              <a:blipFill>
                <a:blip r:embed="rId27"/>
                <a:stretch>
                  <a:fillRect l="-1734" b="-11111"/>
                </a:stretch>
              </a:blipFill>
            </p:spPr>
            <p:txBody>
              <a:bodyPr/>
              <a:lstStyle/>
              <a:p>
                <a:r>
                  <a:rPr lang="en-GB">
                    <a:noFill/>
                  </a:rPr>
                  <a:t> </a:t>
                </a:r>
              </a:p>
            </p:txBody>
          </p:sp>
        </mc:Fallback>
      </mc:AlternateContent>
      <p:sp>
        <p:nvSpPr>
          <p:cNvPr id="34" name="Arc 33"/>
          <p:cNvSpPr/>
          <p:nvPr/>
        </p:nvSpPr>
        <p:spPr>
          <a:xfrm>
            <a:off x="6110486" y="4171404"/>
            <a:ext cx="211937" cy="57476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5" name="TextBox 34"/>
          <p:cNvSpPr txBox="1"/>
          <p:nvPr/>
        </p:nvSpPr>
        <p:spPr>
          <a:xfrm>
            <a:off x="6296298" y="4304119"/>
            <a:ext cx="1393371"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values…</a:t>
            </a:r>
            <a:endParaRPr lang="en-GB" sz="1400" i="1" dirty="0">
              <a:solidFill>
                <a:srgbClr val="FF0000"/>
              </a:solidFill>
              <a:latin typeface="Comic Sans MS" panose="030F0702030302020204" pitchFamily="66" charset="0"/>
            </a:endParaRPr>
          </a:p>
        </p:txBody>
      </p:sp>
      <p:sp>
        <p:nvSpPr>
          <p:cNvPr id="37" name="Arc 36"/>
          <p:cNvSpPr/>
          <p:nvPr/>
        </p:nvSpPr>
        <p:spPr>
          <a:xfrm>
            <a:off x="6062590" y="4794068"/>
            <a:ext cx="198874" cy="439784"/>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8" name="Rectangle 37"/>
          <p:cNvSpPr/>
          <p:nvPr/>
        </p:nvSpPr>
        <p:spPr>
          <a:xfrm>
            <a:off x="3923212" y="1685109"/>
            <a:ext cx="1310639" cy="239485"/>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p:cNvSpPr/>
          <p:nvPr/>
        </p:nvSpPr>
        <p:spPr>
          <a:xfrm>
            <a:off x="4850675" y="4049487"/>
            <a:ext cx="235132" cy="239485"/>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p:cNvSpPr/>
          <p:nvPr/>
        </p:nvSpPr>
        <p:spPr>
          <a:xfrm>
            <a:off x="5386251" y="4045133"/>
            <a:ext cx="674915" cy="239485"/>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p:cNvSpPr/>
          <p:nvPr/>
        </p:nvSpPr>
        <p:spPr>
          <a:xfrm>
            <a:off x="5416731" y="4606836"/>
            <a:ext cx="696686" cy="239485"/>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p:cNvSpPr/>
          <p:nvPr/>
        </p:nvSpPr>
        <p:spPr>
          <a:xfrm>
            <a:off x="4585063" y="4593773"/>
            <a:ext cx="457200" cy="239485"/>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Rectangle 51"/>
          <p:cNvSpPr/>
          <p:nvPr/>
        </p:nvSpPr>
        <p:spPr>
          <a:xfrm>
            <a:off x="7350035" y="1271452"/>
            <a:ext cx="1045028" cy="287382"/>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TextBox 52"/>
          <p:cNvSpPr txBox="1"/>
          <p:nvPr/>
        </p:nvSpPr>
        <p:spPr>
          <a:xfrm>
            <a:off x="6161315" y="4630690"/>
            <a:ext cx="2982685" cy="738664"/>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 (make sure you store the exact value in your calculator…)</a:t>
            </a:r>
            <a:endParaRPr lang="en-GB" sz="1400" i="1"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4" name="TextBox 53"/>
              <p:cNvSpPr txBox="1"/>
              <p:nvPr/>
            </p:nvSpPr>
            <p:spPr>
              <a:xfrm>
                <a:off x="7393576" y="1695996"/>
                <a:ext cx="1204689"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b="0" i="1" smtClean="0">
                              <a:solidFill>
                                <a:srgbClr val="FF0000"/>
                              </a:solidFill>
                              <a:latin typeface="Cambria Math" panose="02040503050406030204" pitchFamily="18" charset="0"/>
                            </a:rPr>
                          </m:ctrlPr>
                        </m:sSubPr>
                        <m:e>
                          <m:r>
                            <a:rPr lang="en-US" sz="1600" b="0" i="1" smtClean="0">
                              <a:solidFill>
                                <a:srgbClr val="FF0000"/>
                              </a:solidFill>
                              <a:latin typeface="Cambria Math" panose="02040503050406030204" pitchFamily="18" charset="0"/>
                            </a:rPr>
                            <m:t>𝑣</m:t>
                          </m:r>
                        </m:e>
                        <m:sub>
                          <m:r>
                            <a:rPr lang="en-US" sz="1600" b="0" i="1" smtClean="0">
                              <a:solidFill>
                                <a:srgbClr val="FF0000"/>
                              </a:solidFill>
                              <a:latin typeface="Cambria Math" panose="02040503050406030204" pitchFamily="18" charset="0"/>
                            </a:rPr>
                            <m:t>2</m:t>
                          </m:r>
                        </m:sub>
                      </m:sSub>
                      <m:r>
                        <a:rPr lang="en-US" sz="1600" b="0" i="1" smtClean="0">
                          <a:solidFill>
                            <a:srgbClr val="FF0000"/>
                          </a:solidFill>
                          <a:latin typeface="Cambria Math" panose="02040503050406030204" pitchFamily="18" charset="0"/>
                          <a:ea typeface="Cambria Math" panose="02040503050406030204" pitchFamily="18" charset="0"/>
                        </a:rPr>
                        <m:t>=0.413…</m:t>
                      </m:r>
                    </m:oMath>
                  </m:oMathPara>
                </a14:m>
                <a:endParaRPr lang="en-GB" sz="1600" dirty="0">
                  <a:solidFill>
                    <a:srgbClr val="FF0000"/>
                  </a:solidFill>
                </a:endParaRPr>
              </a:p>
            </p:txBody>
          </p:sp>
        </mc:Choice>
        <mc:Fallback xmlns="">
          <p:sp>
            <p:nvSpPr>
              <p:cNvPr id="54" name="TextBox 53"/>
              <p:cNvSpPr txBox="1">
                <a:spLocks noRot="1" noChangeAspect="1" noMove="1" noResize="1" noEditPoints="1" noAdjustHandles="1" noChangeArrowheads="1" noChangeShapeType="1" noTextEdit="1"/>
              </p:cNvSpPr>
              <p:nvPr/>
            </p:nvSpPr>
            <p:spPr>
              <a:xfrm>
                <a:off x="7393576" y="1695996"/>
                <a:ext cx="1204689" cy="246221"/>
              </a:xfrm>
              <a:prstGeom prst="rect">
                <a:avLst/>
              </a:prstGeom>
              <a:blipFill>
                <a:blip r:embed="rId28"/>
                <a:stretch>
                  <a:fillRect l="-2030" b="-12195"/>
                </a:stretch>
              </a:blipFill>
            </p:spPr>
            <p:txBody>
              <a:bodyPr/>
              <a:lstStyle/>
              <a:p>
                <a:r>
                  <a:rPr lang="en-GB">
                    <a:noFill/>
                  </a:rPr>
                  <a:t> </a:t>
                </a:r>
              </a:p>
            </p:txBody>
          </p:sp>
        </mc:Fallback>
      </mc:AlternateContent>
    </p:spTree>
    <p:extLst>
      <p:ext uri="{BB962C8B-B14F-4D97-AF65-F5344CB8AC3E}">
        <p14:creationId xmlns:p14="http://schemas.microsoft.com/office/powerpoint/2010/main" val="2906471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linds(horizontal)">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blinds(horizontal)">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blinds(horizontal)">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blinds(horizontal)">
                                      <p:cBhvr>
                                        <p:cTn id="22" dur="500"/>
                                        <p:tgtEl>
                                          <p:spTgt spid="3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blinds(horizontal)">
                                      <p:cBhvr>
                                        <p:cTn id="27" dur="500"/>
                                        <p:tgtEl>
                                          <p:spTgt spid="4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1"/>
                                        </p:tgtEl>
                                        <p:attrNameLst>
                                          <p:attrName>style.visibility</p:attrName>
                                        </p:attrNameLst>
                                      </p:cBhvr>
                                      <p:to>
                                        <p:strVal val="visible"/>
                                      </p:to>
                                    </p:set>
                                    <p:animEffect transition="in" filter="blinds(horizontal)">
                                      <p:cBhvr>
                                        <p:cTn id="32" dur="500"/>
                                        <p:tgtEl>
                                          <p:spTgt spid="5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blinds(horizontal)">
                                      <p:cBhvr>
                                        <p:cTn id="37" dur="500"/>
                                        <p:tgtEl>
                                          <p:spTgt spid="5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xit" presetSubtype="10" fill="hold" grpId="1" nodeType="clickEffect">
                                  <p:stCondLst>
                                    <p:cond delay="0"/>
                                  </p:stCondLst>
                                  <p:childTnLst>
                                    <p:animEffect transition="out" filter="blinds(horizontal)">
                                      <p:cBhvr>
                                        <p:cTn id="41" dur="500"/>
                                        <p:tgtEl>
                                          <p:spTgt spid="42"/>
                                        </p:tgtEl>
                                      </p:cBhvr>
                                    </p:animEffect>
                                    <p:set>
                                      <p:cBhvr>
                                        <p:cTn id="42" dur="1" fill="hold">
                                          <p:stCondLst>
                                            <p:cond delay="499"/>
                                          </p:stCondLst>
                                        </p:cTn>
                                        <p:tgtEl>
                                          <p:spTgt spid="42"/>
                                        </p:tgtEl>
                                        <p:attrNameLst>
                                          <p:attrName>style.visibility</p:attrName>
                                        </p:attrNameLst>
                                      </p:cBhvr>
                                      <p:to>
                                        <p:strVal val="hidden"/>
                                      </p:to>
                                    </p:set>
                                  </p:childTnLst>
                                </p:cTn>
                              </p:par>
                              <p:par>
                                <p:cTn id="43" presetID="3" presetClass="exit" presetSubtype="10" fill="hold" grpId="1" nodeType="withEffect">
                                  <p:stCondLst>
                                    <p:cond delay="0"/>
                                  </p:stCondLst>
                                  <p:childTnLst>
                                    <p:animEffect transition="out" filter="blinds(horizontal)">
                                      <p:cBhvr>
                                        <p:cTn id="44" dur="500"/>
                                        <p:tgtEl>
                                          <p:spTgt spid="51"/>
                                        </p:tgtEl>
                                      </p:cBhvr>
                                    </p:animEffect>
                                    <p:set>
                                      <p:cBhvr>
                                        <p:cTn id="45" dur="1" fill="hold">
                                          <p:stCondLst>
                                            <p:cond delay="499"/>
                                          </p:stCondLst>
                                        </p:cTn>
                                        <p:tgtEl>
                                          <p:spTgt spid="51"/>
                                        </p:tgtEl>
                                        <p:attrNameLst>
                                          <p:attrName>style.visibility</p:attrName>
                                        </p:attrNameLst>
                                      </p:cBhvr>
                                      <p:to>
                                        <p:strVal val="hidden"/>
                                      </p:to>
                                    </p:set>
                                  </p:childTnLst>
                                </p:cTn>
                              </p:par>
                              <p:par>
                                <p:cTn id="46" presetID="3" presetClass="exit" presetSubtype="10" fill="hold" grpId="1" nodeType="withEffect">
                                  <p:stCondLst>
                                    <p:cond delay="0"/>
                                  </p:stCondLst>
                                  <p:childTnLst>
                                    <p:animEffect transition="out" filter="blinds(horizontal)">
                                      <p:cBhvr>
                                        <p:cTn id="47" dur="500"/>
                                        <p:tgtEl>
                                          <p:spTgt spid="52"/>
                                        </p:tgtEl>
                                      </p:cBhvr>
                                    </p:animEffect>
                                    <p:set>
                                      <p:cBhvr>
                                        <p:cTn id="48" dur="1" fill="hold">
                                          <p:stCondLst>
                                            <p:cond delay="499"/>
                                          </p:stCondLst>
                                        </p:cTn>
                                        <p:tgtEl>
                                          <p:spTgt spid="52"/>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49"/>
                                        </p:tgtEl>
                                        <p:attrNameLst>
                                          <p:attrName>style.visibility</p:attrName>
                                        </p:attrNameLst>
                                      </p:cBhvr>
                                      <p:to>
                                        <p:strVal val="visible"/>
                                      </p:to>
                                    </p:set>
                                    <p:animEffect transition="in" filter="blinds(horizontal)">
                                      <p:cBhvr>
                                        <p:cTn id="53" dur="500"/>
                                        <p:tgtEl>
                                          <p:spTgt spid="49"/>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50"/>
                                        </p:tgtEl>
                                        <p:attrNameLst>
                                          <p:attrName>style.visibility</p:attrName>
                                        </p:attrNameLst>
                                      </p:cBhvr>
                                      <p:to>
                                        <p:strVal val="visible"/>
                                      </p:to>
                                    </p:set>
                                    <p:animEffect transition="in" filter="blinds(horizontal)">
                                      <p:cBhvr>
                                        <p:cTn id="58" dur="500"/>
                                        <p:tgtEl>
                                          <p:spTgt spid="50"/>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38"/>
                                        </p:tgtEl>
                                        <p:attrNameLst>
                                          <p:attrName>style.visibility</p:attrName>
                                        </p:attrNameLst>
                                      </p:cBhvr>
                                      <p:to>
                                        <p:strVal val="visible"/>
                                      </p:to>
                                    </p:set>
                                    <p:animEffect transition="in" filter="blinds(horizontal)">
                                      <p:cBhvr>
                                        <p:cTn id="63" dur="500"/>
                                        <p:tgtEl>
                                          <p:spTgt spid="38"/>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xit" presetSubtype="10" fill="hold" grpId="1" nodeType="clickEffect">
                                  <p:stCondLst>
                                    <p:cond delay="0"/>
                                  </p:stCondLst>
                                  <p:childTnLst>
                                    <p:animEffect transition="out" filter="blinds(horizontal)">
                                      <p:cBhvr>
                                        <p:cTn id="67" dur="500"/>
                                        <p:tgtEl>
                                          <p:spTgt spid="49"/>
                                        </p:tgtEl>
                                      </p:cBhvr>
                                    </p:animEffect>
                                    <p:set>
                                      <p:cBhvr>
                                        <p:cTn id="68" dur="1" fill="hold">
                                          <p:stCondLst>
                                            <p:cond delay="499"/>
                                          </p:stCondLst>
                                        </p:cTn>
                                        <p:tgtEl>
                                          <p:spTgt spid="49"/>
                                        </p:tgtEl>
                                        <p:attrNameLst>
                                          <p:attrName>style.visibility</p:attrName>
                                        </p:attrNameLst>
                                      </p:cBhvr>
                                      <p:to>
                                        <p:strVal val="hidden"/>
                                      </p:to>
                                    </p:set>
                                  </p:childTnLst>
                                </p:cTn>
                              </p:par>
                              <p:par>
                                <p:cTn id="69" presetID="3" presetClass="exit" presetSubtype="10" fill="hold" grpId="1" nodeType="withEffect">
                                  <p:stCondLst>
                                    <p:cond delay="0"/>
                                  </p:stCondLst>
                                  <p:childTnLst>
                                    <p:animEffect transition="out" filter="blinds(horizontal)">
                                      <p:cBhvr>
                                        <p:cTn id="70" dur="500"/>
                                        <p:tgtEl>
                                          <p:spTgt spid="50"/>
                                        </p:tgtEl>
                                      </p:cBhvr>
                                    </p:animEffect>
                                    <p:set>
                                      <p:cBhvr>
                                        <p:cTn id="71" dur="1" fill="hold">
                                          <p:stCondLst>
                                            <p:cond delay="499"/>
                                          </p:stCondLst>
                                        </p:cTn>
                                        <p:tgtEl>
                                          <p:spTgt spid="50"/>
                                        </p:tgtEl>
                                        <p:attrNameLst>
                                          <p:attrName>style.visibility</p:attrName>
                                        </p:attrNameLst>
                                      </p:cBhvr>
                                      <p:to>
                                        <p:strVal val="hidden"/>
                                      </p:to>
                                    </p:set>
                                  </p:childTnLst>
                                </p:cTn>
                              </p:par>
                              <p:par>
                                <p:cTn id="72" presetID="3" presetClass="exit" presetSubtype="10" fill="hold" grpId="1" nodeType="withEffect">
                                  <p:stCondLst>
                                    <p:cond delay="0"/>
                                  </p:stCondLst>
                                  <p:childTnLst>
                                    <p:animEffect transition="out" filter="blinds(horizontal)">
                                      <p:cBhvr>
                                        <p:cTn id="73" dur="500"/>
                                        <p:tgtEl>
                                          <p:spTgt spid="38"/>
                                        </p:tgtEl>
                                      </p:cBhvr>
                                    </p:animEffect>
                                    <p:set>
                                      <p:cBhvr>
                                        <p:cTn id="74" dur="1" fill="hold">
                                          <p:stCondLst>
                                            <p:cond delay="499"/>
                                          </p:stCondLst>
                                        </p:cTn>
                                        <p:tgtEl>
                                          <p:spTgt spid="38"/>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37"/>
                                        </p:tgtEl>
                                        <p:attrNameLst>
                                          <p:attrName>style.visibility</p:attrName>
                                        </p:attrNameLst>
                                      </p:cBhvr>
                                      <p:to>
                                        <p:strVal val="visible"/>
                                      </p:to>
                                    </p:set>
                                    <p:animEffect transition="in" filter="blinds(horizontal)">
                                      <p:cBhvr>
                                        <p:cTn id="79" dur="500"/>
                                        <p:tgtEl>
                                          <p:spTgt spid="37"/>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53"/>
                                        </p:tgtEl>
                                        <p:attrNameLst>
                                          <p:attrName>style.visibility</p:attrName>
                                        </p:attrNameLst>
                                      </p:cBhvr>
                                      <p:to>
                                        <p:strVal val="visible"/>
                                      </p:to>
                                    </p:set>
                                    <p:animEffect transition="in" filter="blinds(horizontal)">
                                      <p:cBhvr>
                                        <p:cTn id="84" dur="500"/>
                                        <p:tgtEl>
                                          <p:spTgt spid="53"/>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blinds(horizontal)">
                                      <p:cBhvr>
                                        <p:cTn id="89" dur="500"/>
                                        <p:tgtEl>
                                          <p:spTgt spid="33"/>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54"/>
                                        </p:tgtEl>
                                        <p:attrNameLst>
                                          <p:attrName>style.visibility</p:attrName>
                                        </p:attrNameLst>
                                      </p:cBhvr>
                                      <p:to>
                                        <p:strVal val="visible"/>
                                      </p:to>
                                    </p:set>
                                    <p:animEffect transition="in" filter="blinds(horizontal)">
                                      <p:cBhvr>
                                        <p:cTn id="94"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3" grpId="0"/>
      <p:bldP spid="34" grpId="0" animBg="1"/>
      <p:bldP spid="35" grpId="0"/>
      <p:bldP spid="37" grpId="0" animBg="1"/>
      <p:bldP spid="38" grpId="0" animBg="1"/>
      <p:bldP spid="38" grpId="1" animBg="1"/>
      <p:bldP spid="42" grpId="0" animBg="1"/>
      <p:bldP spid="42" grpId="1" animBg="1"/>
      <p:bldP spid="49" grpId="0" animBg="1"/>
      <p:bldP spid="49" grpId="1" animBg="1"/>
      <p:bldP spid="50" grpId="0" animBg="1"/>
      <p:bldP spid="50" grpId="1" animBg="1"/>
      <p:bldP spid="51" grpId="0" animBg="1"/>
      <p:bldP spid="51" grpId="1" animBg="1"/>
      <p:bldP spid="52" grpId="0" animBg="1"/>
      <p:bldP spid="52" grpId="1" animBg="1"/>
      <p:bldP spid="53" grpId="0"/>
      <p:bldP spid="5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F4A154C4641E49BD6DB2899EAF25E9" ma:contentTypeVersion="14" ma:contentTypeDescription="Create a new document." ma:contentTypeScope="" ma:versionID="f3eecc50e9b07754bbdd7d7f84a5a0e8">
  <xsd:schema xmlns:xsd="http://www.w3.org/2001/XMLSchema" xmlns:xs="http://www.w3.org/2001/XMLSchema" xmlns:p="http://schemas.microsoft.com/office/2006/metadata/properties" xmlns:ns3="78db98b4-7c56-4667-9532-fea666d1edab" xmlns:ns4="00eee050-7eda-4a68-8825-514e694f5f09" targetNamespace="http://schemas.microsoft.com/office/2006/metadata/properties" ma:root="true" ma:fieldsID="a84750f097cb468e172277703b223c85" ns3:_="" ns4:_="">
    <xsd:import namespace="78db98b4-7c56-4667-9532-fea666d1edab"/>
    <xsd:import namespace="00eee050-7eda-4a68-8825-514e694f5f0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db98b4-7c56-4667-9532-fea666d1ed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0eee050-7eda-4a68-8825-514e694f5f0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0844B4F-C299-421C-A073-7A5841FB0D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db98b4-7c56-4667-9532-fea666d1edab"/>
    <ds:schemaRef ds:uri="00eee050-7eda-4a68-8825-514e694f5f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DAB275F-BBDA-4236-B94E-A419249692BF}">
  <ds:schemaRefs>
    <ds:schemaRef ds:uri="http://schemas.microsoft.com/sharepoint/v3/contenttype/forms"/>
  </ds:schemaRefs>
</ds:datastoreItem>
</file>

<file path=customXml/itemProps3.xml><?xml version="1.0" encoding="utf-8"?>
<ds:datastoreItem xmlns:ds="http://schemas.openxmlformats.org/officeDocument/2006/customXml" ds:itemID="{E6836668-9FDA-43AA-8B9D-948DC0460359}">
  <ds:schemaRefs>
    <ds:schemaRef ds:uri="http://purl.org/dc/elements/1.1/"/>
    <ds:schemaRef ds:uri="http://schemas.microsoft.com/office/2006/metadata/properties"/>
    <ds:schemaRef ds:uri="78db98b4-7c56-4667-9532-fea666d1edab"/>
    <ds:schemaRef ds:uri="00eee050-7eda-4a68-8825-514e694f5f09"/>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2687</TotalTime>
  <Words>4056</Words>
  <Application>Microsoft Office PowerPoint</Application>
  <PresentationFormat>On-screen Show (4:3)</PresentationFormat>
  <Paragraphs>375</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Cambria Math</vt:lpstr>
      <vt:lpstr>Comic Sans MS</vt:lpstr>
      <vt:lpstr>Invite Engraved SF</vt:lpstr>
      <vt:lpstr>Wingdings</vt:lpstr>
      <vt:lpstr>Office Theme</vt:lpstr>
      <vt:lpstr>PowerPoint Presentation</vt:lpstr>
      <vt:lpstr>Elastic Collisions in two dimensions</vt:lpstr>
      <vt:lpstr>Elastic Collisions in two dimensions</vt:lpstr>
      <vt:lpstr>Elastic Collisions in two dimensions</vt:lpstr>
      <vt:lpstr>Elastic Collisions in two dimensions</vt:lpstr>
      <vt:lpstr>Elastic Collisions in two dimensions</vt:lpstr>
      <vt:lpstr>Elastic Collisions in two dimensions</vt:lpstr>
      <vt:lpstr>Elastic Collisions in two dimensions</vt:lpstr>
      <vt:lpstr>Elastic Collisions in two dimensions</vt:lpstr>
      <vt:lpstr>Elastic Collisions in two dimensions</vt:lpstr>
      <vt:lpstr>Elastic Collisions in two dimensions</vt:lpstr>
      <vt:lpstr>Elastic Collisions in two dimensions</vt:lpstr>
      <vt:lpstr>Elastic Collisions in two dimensions</vt:lpstr>
      <vt:lpstr>Elastic Collisions in two dimensions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dc:creator>
  <cp:lastModifiedBy>Mr G Westwater (Staff)</cp:lastModifiedBy>
  <cp:revision>512</cp:revision>
  <dcterms:created xsi:type="dcterms:W3CDTF">2006-08-16T00:00:00Z</dcterms:created>
  <dcterms:modified xsi:type="dcterms:W3CDTF">2021-08-27T08:40:40Z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0x010100C5F4A154C4641E49BD6DB2899EAF25E9</vt:lpwstr>
  </property>
</Properties>
</file>