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4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68.png"/><Relationship Id="rId5" Type="http://schemas.openxmlformats.org/officeDocument/2006/relationships/image" Target="../media/image43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0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5.png"/><Relationship Id="rId3" Type="http://schemas.openxmlformats.org/officeDocument/2006/relationships/image" Target="../media/image40.png"/><Relationship Id="rId7" Type="http://schemas.openxmlformats.org/officeDocument/2006/relationships/image" Target="../media/image64.png"/><Relationship Id="rId12" Type="http://schemas.openxmlformats.org/officeDocument/2006/relationships/image" Target="../media/image74.png"/><Relationship Id="rId17" Type="http://schemas.openxmlformats.org/officeDocument/2006/relationships/image" Target="../media/image78.png"/><Relationship Id="rId2" Type="http://schemas.openxmlformats.org/officeDocument/2006/relationships/image" Target="../media/image73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72.png"/><Relationship Id="rId5" Type="http://schemas.openxmlformats.org/officeDocument/2006/relationships/image" Target="../media/image43.png"/><Relationship Id="rId15" Type="http://schemas.openxmlformats.org/officeDocument/2006/relationships/image" Target="../media/image77.png"/><Relationship Id="rId10" Type="http://schemas.openxmlformats.org/officeDocument/2006/relationships/image" Target="../media/image67.png"/><Relationship Id="rId4" Type="http://schemas.openxmlformats.org/officeDocument/2006/relationships/image" Target="../media/image60.png"/><Relationship Id="rId9" Type="http://schemas.openxmlformats.org/officeDocument/2006/relationships/image" Target="../media/image66.png"/><Relationship Id="rId14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3310" y="2567846"/>
            <a:ext cx="520174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4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y-axis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1E9ABC-1C2D-4687-BFFA-7189DAD2C6E5}"/>
              </a:ext>
            </a:extLst>
          </p:cNvPr>
          <p:cNvCxnSpPr/>
          <p:nvPr/>
        </p:nvCxnSpPr>
        <p:spPr>
          <a:xfrm flipV="1">
            <a:off x="2189934" y="3114675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8DCF575-8B66-4A47-B787-817CFC92507B}"/>
              </a:ext>
            </a:extLst>
          </p:cNvPr>
          <p:cNvCxnSpPr/>
          <p:nvPr/>
        </p:nvCxnSpPr>
        <p:spPr>
          <a:xfrm>
            <a:off x="837384" y="4638675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FFED99-DA46-4023-92CA-52FBB8A87BFA}"/>
                  </a:ext>
                </a:extLst>
              </p:cNvPr>
              <p:cNvSpPr txBox="1"/>
              <p:nvPr/>
            </p:nvSpPr>
            <p:spPr>
              <a:xfrm>
                <a:off x="3009084" y="2847975"/>
                <a:ext cx="6724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FFED99-DA46-4023-92CA-52FBB8A87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84" y="2847975"/>
                <a:ext cx="672427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19D544F-CF68-49FE-8F48-1B8A5EF5F278}"/>
              </a:ext>
            </a:extLst>
          </p:cNvPr>
          <p:cNvSpPr txBox="1"/>
          <p:nvPr/>
        </p:nvSpPr>
        <p:spPr>
          <a:xfrm>
            <a:off x="3790134" y="4495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9F9E29-2EB8-4EF8-BD83-6C61DB53E955}"/>
              </a:ext>
            </a:extLst>
          </p:cNvPr>
          <p:cNvSpPr txBox="1"/>
          <p:nvPr/>
        </p:nvSpPr>
        <p:spPr>
          <a:xfrm>
            <a:off x="2075634" y="28194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6C8A5F-097F-4657-895E-1957AE46F79E}"/>
              </a:ext>
            </a:extLst>
          </p:cNvPr>
          <p:cNvCxnSpPr>
            <a:cxnSpLocks/>
          </p:cNvCxnSpPr>
          <p:nvPr/>
        </p:nvCxnSpPr>
        <p:spPr>
          <a:xfrm>
            <a:off x="2199459" y="3371850"/>
            <a:ext cx="925481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AB86FA-9DAE-4831-8B1C-FFD5F1B519D2}"/>
              </a:ext>
            </a:extLst>
          </p:cNvPr>
          <p:cNvCxnSpPr>
            <a:cxnSpLocks/>
          </p:cNvCxnSpPr>
          <p:nvPr/>
        </p:nvCxnSpPr>
        <p:spPr>
          <a:xfrm rot="16200000">
            <a:off x="2551884" y="3648075"/>
            <a:ext cx="0" cy="6858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EC719E-75C5-451F-8CC8-11F0166A709E}"/>
              </a:ext>
            </a:extLst>
          </p:cNvPr>
          <p:cNvGrpSpPr/>
          <p:nvPr/>
        </p:nvGrpSpPr>
        <p:grpSpPr>
          <a:xfrm>
            <a:off x="2190750" y="3400426"/>
            <a:ext cx="789759" cy="536893"/>
            <a:chOff x="1447800" y="2895600"/>
            <a:chExt cx="790575" cy="84772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C4C8641-7A16-4380-8E86-4BD5A757CB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800" y="2925681"/>
              <a:ext cx="362324" cy="2747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8D9111C-D21E-4254-801B-70DF54E62B64}"/>
                </a:ext>
              </a:extLst>
            </p:cNvPr>
            <p:cNvCxnSpPr/>
            <p:nvPr/>
          </p:nvCxnSpPr>
          <p:spPr>
            <a:xfrm flipV="1">
              <a:off x="1447800" y="2895600"/>
              <a:ext cx="685800" cy="457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A528EF-F49E-4FCF-81C4-3E7CC8EE00A6}"/>
                </a:ext>
              </a:extLst>
            </p:cNvPr>
            <p:cNvCxnSpPr/>
            <p:nvPr/>
          </p:nvCxnSpPr>
          <p:spPr>
            <a:xfrm flipV="1">
              <a:off x="1447800" y="29908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584154A-421B-4FAA-82A1-8CC43318A708}"/>
                </a:ext>
              </a:extLst>
            </p:cNvPr>
            <p:cNvCxnSpPr/>
            <p:nvPr/>
          </p:nvCxnSpPr>
          <p:spPr>
            <a:xfrm flipV="1">
              <a:off x="1457325" y="31432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D781D1-D130-4DE4-BFEB-68FE79C39C9D}"/>
                </a:ext>
              </a:extLst>
            </p:cNvPr>
            <p:cNvCxnSpPr/>
            <p:nvPr/>
          </p:nvCxnSpPr>
          <p:spPr>
            <a:xfrm flipV="1">
              <a:off x="1638300" y="3324227"/>
              <a:ext cx="581025" cy="38099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B9F41C-021B-4244-9CAC-A71CCC4A6F46}"/>
                </a:ext>
              </a:extLst>
            </p:cNvPr>
            <p:cNvCxnSpPr/>
            <p:nvPr/>
          </p:nvCxnSpPr>
          <p:spPr>
            <a:xfrm flipV="1">
              <a:off x="1809750" y="3476625"/>
              <a:ext cx="419100" cy="2667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B43EB2E-8C03-4AD6-8AA4-4DE4B1CCC1D4}"/>
                </a:ext>
              </a:extLst>
            </p:cNvPr>
            <p:cNvCxnSpPr/>
            <p:nvPr/>
          </p:nvCxnSpPr>
          <p:spPr>
            <a:xfrm flipV="1">
              <a:off x="1466289" y="2897605"/>
              <a:ext cx="219075" cy="1333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31">
            <a:extLst>
              <a:ext uri="{FF2B5EF4-FFF2-40B4-BE49-F238E27FC236}">
                <a16:creationId xmlns:a16="http://schemas.microsoft.com/office/drawing/2014/main" id="{EFF3F370-D562-4570-8481-6D1293E08579}"/>
              </a:ext>
            </a:extLst>
          </p:cNvPr>
          <p:cNvCxnSpPr/>
          <p:nvPr/>
        </p:nvCxnSpPr>
        <p:spPr>
          <a:xfrm>
            <a:off x="4237809" y="4133850"/>
            <a:ext cx="762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2">
            <a:extLst>
              <a:ext uri="{FF2B5EF4-FFF2-40B4-BE49-F238E27FC236}">
                <a16:creationId xmlns:a16="http://schemas.microsoft.com/office/drawing/2014/main" id="{3B1C9752-80A6-42F9-9C01-9C8B5D600463}"/>
              </a:ext>
            </a:extLst>
          </p:cNvPr>
          <p:cNvSpPr txBox="1"/>
          <p:nvPr/>
        </p:nvSpPr>
        <p:spPr>
          <a:xfrm>
            <a:off x="3780609" y="3524250"/>
            <a:ext cx="16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This would be the solid formed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9CDE943B-438D-4899-AF83-08A812E3FAAA}"/>
              </a:ext>
            </a:extLst>
          </p:cNvPr>
          <p:cNvSpPr/>
          <p:nvPr/>
        </p:nvSpPr>
        <p:spPr>
          <a:xfrm rot="5400000">
            <a:off x="-1953441" y="-809625"/>
            <a:ext cx="8305800" cy="2590800"/>
          </a:xfrm>
          <a:prstGeom prst="arc">
            <a:avLst>
              <a:gd name="adj1" fmla="val 20362584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95234" y="3114675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142684" y="4638675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095434" y="4495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3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80934" y="28194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9DDAC88A-5EDB-4C67-B373-654D2AE82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93620" y="2859879"/>
            <a:ext cx="823913" cy="180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Arc 8">
            <a:extLst>
              <a:ext uri="{FF2B5EF4-FFF2-40B4-BE49-F238E27FC236}">
                <a16:creationId xmlns:a16="http://schemas.microsoft.com/office/drawing/2014/main" id="{93D52D5E-5D45-4874-AD9F-9B38712B9150}"/>
              </a:ext>
            </a:extLst>
          </p:cNvPr>
          <p:cNvSpPr/>
          <p:nvPr/>
        </p:nvSpPr>
        <p:spPr>
          <a:xfrm rot="5400000">
            <a:off x="2295117" y="-819558"/>
            <a:ext cx="8305800" cy="2629716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9">
                <a:extLst>
                  <a:ext uri="{FF2B5EF4-FFF2-40B4-BE49-F238E27FC236}">
                    <a16:creationId xmlns:a16="http://schemas.microsoft.com/office/drawing/2014/main" id="{C70D2DCD-87FB-4F2D-8C08-DE88E061B317}"/>
                  </a:ext>
                </a:extLst>
              </p:cNvPr>
              <p:cNvSpPr txBox="1"/>
              <p:nvPr/>
            </p:nvSpPr>
            <p:spPr>
              <a:xfrm>
                <a:off x="7409634" y="2847975"/>
                <a:ext cx="6724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9">
                <a:extLst>
                  <a:ext uri="{FF2B5EF4-FFF2-40B4-BE49-F238E27FC236}">
                    <a16:creationId xmlns:a16="http://schemas.microsoft.com/office/drawing/2014/main" id="{C70D2DCD-87FB-4F2D-8C08-DE88E061B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634" y="2847975"/>
                <a:ext cx="672427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C5DF6564-AB3E-4989-80FF-71F658D84EF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C5DF6564-AB3E-4989-80FF-71F658D84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351FD298-E306-4027-91DF-525B6D0D75F8}"/>
              </a:ext>
            </a:extLst>
          </p:cNvPr>
          <p:cNvSpPr/>
          <p:nvPr/>
        </p:nvSpPr>
        <p:spPr>
          <a:xfrm>
            <a:off x="1208859" y="4876800"/>
            <a:ext cx="1905000" cy="304800"/>
          </a:xfrm>
          <a:prstGeom prst="arc">
            <a:avLst>
              <a:gd name="adj1" fmla="val 19505022"/>
              <a:gd name="adj2" fmla="val 1358518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1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31" grpId="0"/>
      <p:bldP spid="9" grpId="0" animBg="1"/>
      <p:bldP spid="37" grpId="0"/>
      <p:bldP spid="38" grpId="0"/>
      <p:bldP spid="39" grpId="0" animBg="1"/>
      <p:bldP spid="40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y-axis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There is nothing particularly new here though!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process is the same, just with the x and y reversed!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6FC68F0A-6204-4128-B6AC-534DF8BA4DEE}"/>
                  </a:ext>
                </a:extLst>
              </p:cNvPr>
              <p:cNvSpPr txBox="1"/>
              <p:nvPr/>
            </p:nvSpPr>
            <p:spPr>
              <a:xfrm>
                <a:off x="4572000" y="1828800"/>
                <a:ext cx="2047997" cy="8377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6FC68F0A-6204-4128-B6AC-534DF8BA4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8800"/>
                <a:ext cx="2047997" cy="837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F358103-97F7-4FA8-B9FB-4910ADF11243}"/>
              </a:ext>
            </a:extLst>
          </p:cNvPr>
          <p:cNvSpPr txBox="1"/>
          <p:nvPr/>
        </p:nvSpPr>
        <p:spPr>
          <a:xfrm>
            <a:off x="7115175" y="200977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65">
                <a:extLst>
                  <a:ext uri="{FF2B5EF4-FFF2-40B4-BE49-F238E27FC236}">
                    <a16:creationId xmlns:a16="http://schemas.microsoft.com/office/drawing/2014/main" id="{9CB30D8C-130B-4A9D-B543-644BAB330D64}"/>
                  </a:ext>
                </a:extLst>
              </p:cNvPr>
              <p:cNvSpPr txBox="1"/>
              <p:nvPr/>
            </p:nvSpPr>
            <p:spPr>
              <a:xfrm>
                <a:off x="4562475" y="3390900"/>
                <a:ext cx="2045753" cy="8377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65">
                <a:extLst>
                  <a:ext uri="{FF2B5EF4-FFF2-40B4-BE49-F238E27FC236}">
                    <a16:creationId xmlns:a16="http://schemas.microsoft.com/office/drawing/2014/main" id="{9CB30D8C-130B-4A9D-B543-644BAB330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475" y="3390900"/>
                <a:ext cx="2045753" cy="8377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BD27C8F-4AB4-4A17-A551-2DA027BB0BEA}"/>
              </a:ext>
            </a:extLst>
          </p:cNvPr>
          <p:cNvSpPr txBox="1"/>
          <p:nvPr/>
        </p:nvSpPr>
        <p:spPr>
          <a:xfrm>
            <a:off x="7077075" y="352425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9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/>
      <p:bldP spid="34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99C8509-B70F-4471-9A47-5C31D87C0FEA}"/>
              </a:ext>
            </a:extLst>
          </p:cNvPr>
          <p:cNvSpPr/>
          <p:nvPr/>
        </p:nvSpPr>
        <p:spPr>
          <a:xfrm>
            <a:off x="6881813" y="1804988"/>
            <a:ext cx="1304925" cy="762000"/>
          </a:xfrm>
          <a:custGeom>
            <a:avLst/>
            <a:gdLst>
              <a:gd name="connsiteX0" fmla="*/ 0 w 1304925"/>
              <a:gd name="connsiteY0" fmla="*/ 0 h 762000"/>
              <a:gd name="connsiteX1" fmla="*/ 1304925 w 1304925"/>
              <a:gd name="connsiteY1" fmla="*/ 0 h 762000"/>
              <a:gd name="connsiteX2" fmla="*/ 1100137 w 1304925"/>
              <a:gd name="connsiteY2" fmla="*/ 114300 h 762000"/>
              <a:gd name="connsiteX3" fmla="*/ 909637 w 1304925"/>
              <a:gd name="connsiteY3" fmla="*/ 247650 h 762000"/>
              <a:gd name="connsiteX4" fmla="*/ 709612 w 1304925"/>
              <a:gd name="connsiteY4" fmla="*/ 404812 h 762000"/>
              <a:gd name="connsiteX5" fmla="*/ 519112 w 1304925"/>
              <a:gd name="connsiteY5" fmla="*/ 604837 h 762000"/>
              <a:gd name="connsiteX6" fmla="*/ 414337 w 1304925"/>
              <a:gd name="connsiteY6" fmla="*/ 762000 h 762000"/>
              <a:gd name="connsiteX7" fmla="*/ 4762 w 1304925"/>
              <a:gd name="connsiteY7" fmla="*/ 762000 h 762000"/>
              <a:gd name="connsiteX8" fmla="*/ 0 w 1304925"/>
              <a:gd name="connsiteY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925" h="762000">
                <a:moveTo>
                  <a:pt x="0" y="0"/>
                </a:moveTo>
                <a:lnTo>
                  <a:pt x="1304925" y="0"/>
                </a:lnTo>
                <a:lnTo>
                  <a:pt x="1100137" y="114300"/>
                </a:lnTo>
                <a:lnTo>
                  <a:pt x="909637" y="247650"/>
                </a:lnTo>
                <a:lnTo>
                  <a:pt x="709612" y="404812"/>
                </a:lnTo>
                <a:lnTo>
                  <a:pt x="519112" y="604837"/>
                </a:lnTo>
                <a:lnTo>
                  <a:pt x="414337" y="762000"/>
                </a:lnTo>
                <a:lnTo>
                  <a:pt x="4762" y="762000"/>
                </a:lnTo>
                <a:cubicBezTo>
                  <a:pt x="3175" y="508000"/>
                  <a:pt x="1587" y="254000"/>
                  <a:pt x="0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y-axis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diagram shows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R is bounded by the curve, the y axis and the lines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is rotated 360˚ about the y axis. Find the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will need x to be the subject here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38">
            <a:extLst>
              <a:ext uri="{FF2B5EF4-FFF2-40B4-BE49-F238E27FC236}">
                <a16:creationId xmlns:a16="http://schemas.microsoft.com/office/drawing/2014/main" id="{E3FB4599-4A00-4D77-8A7C-6F076FBA608B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9">
            <a:extLst>
              <a:ext uri="{FF2B5EF4-FFF2-40B4-BE49-F238E27FC236}">
                <a16:creationId xmlns:a16="http://schemas.microsoft.com/office/drawing/2014/main" id="{192FD161-660E-49EB-A559-7F086108A487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7153274" y="904875"/>
            <a:ext cx="11181940" cy="4286249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/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39">
            <a:extLst>
              <a:ext uri="{FF2B5EF4-FFF2-40B4-BE49-F238E27FC236}">
                <a16:creationId xmlns:a16="http://schemas.microsoft.com/office/drawing/2014/main" id="{1789D3CC-A958-4808-89AC-27EA4482062B}"/>
              </a:ext>
            </a:extLst>
          </p:cNvPr>
          <p:cNvCxnSpPr>
            <a:cxnSpLocks/>
          </p:cNvCxnSpPr>
          <p:nvPr/>
        </p:nvCxnSpPr>
        <p:spPr>
          <a:xfrm>
            <a:off x="6877050" y="2566468"/>
            <a:ext cx="4271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9">
            <a:extLst>
              <a:ext uri="{FF2B5EF4-FFF2-40B4-BE49-F238E27FC236}">
                <a16:creationId xmlns:a16="http://schemas.microsoft.com/office/drawing/2014/main" id="{B3B521DA-78D7-4586-A167-D767A32BE276}"/>
              </a:ext>
            </a:extLst>
          </p:cNvPr>
          <p:cNvCxnSpPr>
            <a:cxnSpLocks/>
          </p:cNvCxnSpPr>
          <p:nvPr/>
        </p:nvCxnSpPr>
        <p:spPr>
          <a:xfrm>
            <a:off x="6905625" y="1804468"/>
            <a:ext cx="13034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/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blipFill>
                <a:blip r:embed="rId8"/>
                <a:stretch>
                  <a:fillRect l="-27027" r="-243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/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/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65">
                <a:extLst>
                  <a:ext uri="{FF2B5EF4-FFF2-40B4-BE49-F238E27FC236}">
                    <a16:creationId xmlns:a16="http://schemas.microsoft.com/office/drawing/2014/main" id="{7568F24C-2B3F-4C84-8A37-42208110A7A7}"/>
                  </a:ext>
                </a:extLst>
              </p:cNvPr>
              <p:cNvSpPr txBox="1"/>
              <p:nvPr/>
            </p:nvSpPr>
            <p:spPr>
              <a:xfrm>
                <a:off x="1466800" y="5354715"/>
                <a:ext cx="1042208" cy="2752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65">
                <a:extLst>
                  <a:ext uri="{FF2B5EF4-FFF2-40B4-BE49-F238E27FC236}">
                    <a16:creationId xmlns:a16="http://schemas.microsoft.com/office/drawing/2014/main" id="{7568F24C-2B3F-4C84-8A37-42208110A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00" y="5354715"/>
                <a:ext cx="1042208" cy="275268"/>
              </a:xfrm>
              <a:prstGeom prst="rect">
                <a:avLst/>
              </a:prstGeom>
              <a:blipFill>
                <a:blip r:embed="rId11"/>
                <a:stretch>
                  <a:fillRect l="-4094" r="-3509" b="-1956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BFFC431E-9EED-43FC-ACB2-2DB89F671D6E}"/>
                  </a:ext>
                </a:extLst>
              </p:cNvPr>
              <p:cNvSpPr txBox="1"/>
              <p:nvPr/>
            </p:nvSpPr>
            <p:spPr>
              <a:xfrm>
                <a:off x="1361747" y="5773445"/>
                <a:ext cx="100905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BFFC431E-9EED-43FC-ACB2-2DB89F671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747" y="5773445"/>
                <a:ext cx="1009059" cy="246221"/>
              </a:xfrm>
              <a:prstGeom prst="rect">
                <a:avLst/>
              </a:prstGeom>
              <a:blipFill>
                <a:blip r:embed="rId12"/>
                <a:stretch>
                  <a:fillRect l="-4819" r="-3614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65">
                <a:extLst>
                  <a:ext uri="{FF2B5EF4-FFF2-40B4-BE49-F238E27FC236}">
                    <a16:creationId xmlns:a16="http://schemas.microsoft.com/office/drawing/2014/main" id="{D7375BAE-74ED-4D31-971C-B9D1845D65BA}"/>
                  </a:ext>
                </a:extLst>
              </p:cNvPr>
              <p:cNvSpPr txBox="1"/>
              <p:nvPr/>
            </p:nvSpPr>
            <p:spPr>
              <a:xfrm>
                <a:off x="1006641" y="6190695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65">
                <a:extLst>
                  <a:ext uri="{FF2B5EF4-FFF2-40B4-BE49-F238E27FC236}">
                    <a16:creationId xmlns:a16="http://schemas.microsoft.com/office/drawing/2014/main" id="{D7375BAE-74ED-4D31-971C-B9D1845D6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41" y="6190695"/>
                <a:ext cx="1009058" cy="246221"/>
              </a:xfrm>
              <a:prstGeom prst="rect">
                <a:avLst/>
              </a:prstGeom>
              <a:blipFill>
                <a:blip r:embed="rId13"/>
                <a:stretch>
                  <a:fillRect l="-4819" t="-2500" r="-1807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42">
            <a:extLst>
              <a:ext uri="{FF2B5EF4-FFF2-40B4-BE49-F238E27FC236}">
                <a16:creationId xmlns:a16="http://schemas.microsoft.com/office/drawing/2014/main" id="{333EB5A7-28B9-445E-AAE4-8EFCD710422C}"/>
              </a:ext>
            </a:extLst>
          </p:cNvPr>
          <p:cNvSpPr>
            <a:spLocks/>
          </p:cNvSpPr>
          <p:nvPr/>
        </p:nvSpPr>
        <p:spPr bwMode="auto">
          <a:xfrm>
            <a:off x="2530452" y="5493011"/>
            <a:ext cx="123972" cy="41063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7" name="Text Box 45">
            <a:extLst>
              <a:ext uri="{FF2B5EF4-FFF2-40B4-BE49-F238E27FC236}">
                <a16:creationId xmlns:a16="http://schemas.microsoft.com/office/drawing/2014/main" id="{C1CA46D6-7C73-4CE6-AE43-CFACB69D4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562" y="5468518"/>
            <a:ext cx="93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Arc 42">
            <a:extLst>
              <a:ext uri="{FF2B5EF4-FFF2-40B4-BE49-F238E27FC236}">
                <a16:creationId xmlns:a16="http://schemas.microsoft.com/office/drawing/2014/main" id="{9F3770A8-0F5B-4AB7-849B-189EA05AA8C0}"/>
              </a:ext>
            </a:extLst>
          </p:cNvPr>
          <p:cNvSpPr>
            <a:spLocks/>
          </p:cNvSpPr>
          <p:nvPr/>
        </p:nvSpPr>
        <p:spPr bwMode="auto">
          <a:xfrm>
            <a:off x="2372133" y="5929496"/>
            <a:ext cx="123972" cy="41063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53047B9C-8BC4-40B8-80EF-285F6066F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855" y="6002658"/>
            <a:ext cx="6832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Add 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/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blipFill>
                <a:blip r:embed="rId14"/>
                <a:stretch>
                  <a:fillRect l="-4848" t="-2500" r="-1818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65">
                <a:extLst>
                  <a:ext uri="{FF2B5EF4-FFF2-40B4-BE49-F238E27FC236}">
                    <a16:creationId xmlns:a16="http://schemas.microsoft.com/office/drawing/2014/main" id="{7E358F65-1BA5-4CDF-A666-29903341AB96}"/>
                  </a:ext>
                </a:extLst>
              </p:cNvPr>
              <p:cNvSpPr txBox="1"/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65">
                <a:extLst>
                  <a:ext uri="{FF2B5EF4-FFF2-40B4-BE49-F238E27FC236}">
                    <a16:creationId xmlns:a16="http://schemas.microsoft.com/office/drawing/2014/main" id="{7E358F65-1BA5-4CDF-A666-29903341A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8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5" grpId="0" animBg="1"/>
      <p:bldP spid="37" grpId="0"/>
      <p:bldP spid="39" grpId="0" animBg="1"/>
      <p:bldP spid="40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99C8509-B70F-4471-9A47-5C31D87C0FEA}"/>
              </a:ext>
            </a:extLst>
          </p:cNvPr>
          <p:cNvSpPr/>
          <p:nvPr/>
        </p:nvSpPr>
        <p:spPr>
          <a:xfrm>
            <a:off x="6881813" y="1804988"/>
            <a:ext cx="1304925" cy="762000"/>
          </a:xfrm>
          <a:custGeom>
            <a:avLst/>
            <a:gdLst>
              <a:gd name="connsiteX0" fmla="*/ 0 w 1304925"/>
              <a:gd name="connsiteY0" fmla="*/ 0 h 762000"/>
              <a:gd name="connsiteX1" fmla="*/ 1304925 w 1304925"/>
              <a:gd name="connsiteY1" fmla="*/ 0 h 762000"/>
              <a:gd name="connsiteX2" fmla="*/ 1100137 w 1304925"/>
              <a:gd name="connsiteY2" fmla="*/ 114300 h 762000"/>
              <a:gd name="connsiteX3" fmla="*/ 909637 w 1304925"/>
              <a:gd name="connsiteY3" fmla="*/ 247650 h 762000"/>
              <a:gd name="connsiteX4" fmla="*/ 709612 w 1304925"/>
              <a:gd name="connsiteY4" fmla="*/ 404812 h 762000"/>
              <a:gd name="connsiteX5" fmla="*/ 519112 w 1304925"/>
              <a:gd name="connsiteY5" fmla="*/ 604837 h 762000"/>
              <a:gd name="connsiteX6" fmla="*/ 414337 w 1304925"/>
              <a:gd name="connsiteY6" fmla="*/ 762000 h 762000"/>
              <a:gd name="connsiteX7" fmla="*/ 4762 w 1304925"/>
              <a:gd name="connsiteY7" fmla="*/ 762000 h 762000"/>
              <a:gd name="connsiteX8" fmla="*/ 0 w 1304925"/>
              <a:gd name="connsiteY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925" h="762000">
                <a:moveTo>
                  <a:pt x="0" y="0"/>
                </a:moveTo>
                <a:lnTo>
                  <a:pt x="1304925" y="0"/>
                </a:lnTo>
                <a:lnTo>
                  <a:pt x="1100137" y="114300"/>
                </a:lnTo>
                <a:lnTo>
                  <a:pt x="909637" y="247650"/>
                </a:lnTo>
                <a:lnTo>
                  <a:pt x="709612" y="404812"/>
                </a:lnTo>
                <a:lnTo>
                  <a:pt x="519112" y="604837"/>
                </a:lnTo>
                <a:lnTo>
                  <a:pt x="414337" y="762000"/>
                </a:lnTo>
                <a:lnTo>
                  <a:pt x="4762" y="762000"/>
                </a:lnTo>
                <a:cubicBezTo>
                  <a:pt x="3175" y="508000"/>
                  <a:pt x="1587" y="254000"/>
                  <a:pt x="0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y-axis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diagram shows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R is bounded by the curve, the y axis and the lines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is rotated 360˚ about the y axis. Find the volume of the solid generated.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38">
            <a:extLst>
              <a:ext uri="{FF2B5EF4-FFF2-40B4-BE49-F238E27FC236}">
                <a16:creationId xmlns:a16="http://schemas.microsoft.com/office/drawing/2014/main" id="{E3FB4599-4A00-4D77-8A7C-6F076FBA608B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9">
            <a:extLst>
              <a:ext uri="{FF2B5EF4-FFF2-40B4-BE49-F238E27FC236}">
                <a16:creationId xmlns:a16="http://schemas.microsoft.com/office/drawing/2014/main" id="{192FD161-660E-49EB-A559-7F086108A487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7153274" y="904875"/>
            <a:ext cx="11181940" cy="4286249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/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39">
            <a:extLst>
              <a:ext uri="{FF2B5EF4-FFF2-40B4-BE49-F238E27FC236}">
                <a16:creationId xmlns:a16="http://schemas.microsoft.com/office/drawing/2014/main" id="{1789D3CC-A958-4808-89AC-27EA4482062B}"/>
              </a:ext>
            </a:extLst>
          </p:cNvPr>
          <p:cNvCxnSpPr>
            <a:cxnSpLocks/>
          </p:cNvCxnSpPr>
          <p:nvPr/>
        </p:nvCxnSpPr>
        <p:spPr>
          <a:xfrm>
            <a:off x="6877050" y="2566468"/>
            <a:ext cx="4271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9">
            <a:extLst>
              <a:ext uri="{FF2B5EF4-FFF2-40B4-BE49-F238E27FC236}">
                <a16:creationId xmlns:a16="http://schemas.microsoft.com/office/drawing/2014/main" id="{B3B521DA-78D7-4586-A167-D767A32BE276}"/>
              </a:ext>
            </a:extLst>
          </p:cNvPr>
          <p:cNvCxnSpPr>
            <a:cxnSpLocks/>
          </p:cNvCxnSpPr>
          <p:nvPr/>
        </p:nvCxnSpPr>
        <p:spPr>
          <a:xfrm>
            <a:off x="6905625" y="1804468"/>
            <a:ext cx="13034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/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blipFill>
                <a:blip r:embed="rId8"/>
                <a:stretch>
                  <a:fillRect l="-27027" r="-243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/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/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5EEE8F43-85DD-4BC3-8FF4-1261DEA43B72}"/>
                  </a:ext>
                </a:extLst>
              </p:cNvPr>
              <p:cNvSpPr txBox="1"/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5EEE8F43-85DD-4BC3-8FF4-1261DEA43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65">
                <a:extLst>
                  <a:ext uri="{FF2B5EF4-FFF2-40B4-BE49-F238E27FC236}">
                    <a16:creationId xmlns:a16="http://schemas.microsoft.com/office/drawing/2014/main" id="{CB2E65F6-21AC-4648-9229-9DA9E8A86696}"/>
                  </a:ext>
                </a:extLst>
              </p:cNvPr>
              <p:cNvSpPr txBox="1"/>
              <p:nvPr/>
            </p:nvSpPr>
            <p:spPr>
              <a:xfrm>
                <a:off x="3943492" y="3404912"/>
                <a:ext cx="1996187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65">
                <a:extLst>
                  <a:ext uri="{FF2B5EF4-FFF2-40B4-BE49-F238E27FC236}">
                    <a16:creationId xmlns:a16="http://schemas.microsoft.com/office/drawing/2014/main" id="{CB2E65F6-21AC-4648-9229-9DA9E8A86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492" y="3404912"/>
                <a:ext cx="1996187" cy="5584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65">
                <a:extLst>
                  <a:ext uri="{FF2B5EF4-FFF2-40B4-BE49-F238E27FC236}">
                    <a16:creationId xmlns:a16="http://schemas.microsoft.com/office/drawing/2014/main" id="{07B48DA2-DE5B-47E3-8E98-B278A7B2BC02}"/>
                  </a:ext>
                </a:extLst>
              </p:cNvPr>
              <p:cNvSpPr txBox="1"/>
              <p:nvPr/>
            </p:nvSpPr>
            <p:spPr>
              <a:xfrm>
                <a:off x="3952370" y="4061860"/>
                <a:ext cx="2355132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65">
                <a:extLst>
                  <a:ext uri="{FF2B5EF4-FFF2-40B4-BE49-F238E27FC236}">
                    <a16:creationId xmlns:a16="http://schemas.microsoft.com/office/drawing/2014/main" id="{07B48DA2-DE5B-47E3-8E98-B278A7B2B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370" y="4061860"/>
                <a:ext cx="2355132" cy="5584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65">
                <a:extLst>
                  <a:ext uri="{FF2B5EF4-FFF2-40B4-BE49-F238E27FC236}">
                    <a16:creationId xmlns:a16="http://schemas.microsoft.com/office/drawing/2014/main" id="{B21042ED-2398-4DBF-A3A3-33999E362899}"/>
                  </a:ext>
                </a:extLst>
              </p:cNvPr>
              <p:cNvSpPr txBox="1"/>
              <p:nvPr/>
            </p:nvSpPr>
            <p:spPr>
              <a:xfrm>
                <a:off x="3927217" y="4658144"/>
                <a:ext cx="2070952" cy="67518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65">
                <a:extLst>
                  <a:ext uri="{FF2B5EF4-FFF2-40B4-BE49-F238E27FC236}">
                    <a16:creationId xmlns:a16="http://schemas.microsoft.com/office/drawing/2014/main" id="{B21042ED-2398-4DBF-A3A3-33999E362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217" y="4658144"/>
                <a:ext cx="2070952" cy="6751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65">
                <a:extLst>
                  <a:ext uri="{FF2B5EF4-FFF2-40B4-BE49-F238E27FC236}">
                    <a16:creationId xmlns:a16="http://schemas.microsoft.com/office/drawing/2014/main" id="{F79FC216-D828-45EA-AAF4-AF6AEABE944A}"/>
                  </a:ext>
                </a:extLst>
              </p:cNvPr>
              <p:cNvSpPr txBox="1"/>
              <p:nvPr/>
            </p:nvSpPr>
            <p:spPr>
              <a:xfrm>
                <a:off x="3940682" y="5450713"/>
                <a:ext cx="4776629" cy="5817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(3)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(1)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65">
                <a:extLst>
                  <a:ext uri="{FF2B5EF4-FFF2-40B4-BE49-F238E27FC236}">
                    <a16:creationId xmlns:a16="http://schemas.microsoft.com/office/drawing/2014/main" id="{F79FC216-D828-45EA-AAF4-AF6AEABE9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682" y="5450713"/>
                <a:ext cx="4776629" cy="58176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/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blipFill>
                <a:blip r:embed="rId16"/>
                <a:stretch>
                  <a:fillRect l="-4848" t="-2500" r="-1818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FD6FCB1B-1426-4411-92E9-14E5544A09CA}"/>
                  </a:ext>
                </a:extLst>
              </p:cNvPr>
              <p:cNvSpPr txBox="1"/>
              <p:nvPr/>
            </p:nvSpPr>
            <p:spPr>
              <a:xfrm>
                <a:off x="3958437" y="6134293"/>
                <a:ext cx="1030667" cy="4610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1016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FD6FCB1B-1426-4411-92E9-14E5544A0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437" y="6134293"/>
                <a:ext cx="1030667" cy="461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947283" y="3060132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337" y="322797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2">
            <a:extLst>
              <a:ext uri="{FF2B5EF4-FFF2-40B4-BE49-F238E27FC236}">
                <a16:creationId xmlns:a16="http://schemas.microsoft.com/office/drawing/2014/main" id="{6C32B6D7-F511-4148-A1D1-A81F7535A1C1}"/>
              </a:ext>
            </a:extLst>
          </p:cNvPr>
          <p:cNvSpPr>
            <a:spLocks/>
          </p:cNvSpPr>
          <p:nvPr/>
        </p:nvSpPr>
        <p:spPr bwMode="auto">
          <a:xfrm>
            <a:off x="6381919" y="3707832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7C2EF4D-F7E4-41B2-8202-A304DF39AAFA}"/>
              </a:ext>
            </a:extLst>
          </p:cNvPr>
          <p:cNvSpPr>
            <a:spLocks/>
          </p:cNvSpPr>
          <p:nvPr/>
        </p:nvSpPr>
        <p:spPr bwMode="auto">
          <a:xfrm>
            <a:off x="6360926" y="440186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98636B8A-6A7A-4C58-B829-41731FC6D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029" y="3800118"/>
            <a:ext cx="2218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 (do not forget this!)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45">
            <a:extLst>
              <a:ext uri="{FF2B5EF4-FFF2-40B4-BE49-F238E27FC236}">
                <a16:creationId xmlns:a16="http://schemas.microsoft.com/office/drawing/2014/main" id="{1F9BB28B-088F-48F8-9151-F880E7F62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936" y="4484624"/>
            <a:ext cx="1713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42">
            <a:extLst>
              <a:ext uri="{FF2B5EF4-FFF2-40B4-BE49-F238E27FC236}">
                <a16:creationId xmlns:a16="http://schemas.microsoft.com/office/drawing/2014/main" id="{2BEDC173-F43C-4761-93A2-AD04691EF573}"/>
              </a:ext>
            </a:extLst>
          </p:cNvPr>
          <p:cNvSpPr>
            <a:spLocks/>
          </p:cNvSpPr>
          <p:nvPr/>
        </p:nvSpPr>
        <p:spPr bwMode="auto">
          <a:xfrm flipH="1">
            <a:off x="3641140" y="502921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42">
            <a:extLst>
              <a:ext uri="{FF2B5EF4-FFF2-40B4-BE49-F238E27FC236}">
                <a16:creationId xmlns:a16="http://schemas.microsoft.com/office/drawing/2014/main" id="{C9DED57C-7645-48C9-98FB-B7A751E6871D}"/>
              </a:ext>
            </a:extLst>
          </p:cNvPr>
          <p:cNvSpPr>
            <a:spLocks/>
          </p:cNvSpPr>
          <p:nvPr/>
        </p:nvSpPr>
        <p:spPr bwMode="auto">
          <a:xfrm flipH="1">
            <a:off x="3629673" y="5732773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45">
            <a:extLst>
              <a:ext uri="{FF2B5EF4-FFF2-40B4-BE49-F238E27FC236}">
                <a16:creationId xmlns:a16="http://schemas.microsoft.com/office/drawing/2014/main" id="{4A30AE89-A004-42E7-97EC-2A8A65CA2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676" y="5111331"/>
            <a:ext cx="1313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a subtraction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 Box 45">
            <a:extLst>
              <a:ext uri="{FF2B5EF4-FFF2-40B4-BE49-F238E27FC236}">
                <a16:creationId xmlns:a16="http://schemas.microsoft.com/office/drawing/2014/main" id="{A734B5AA-8427-4AC3-941F-72E274304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878" y="5939359"/>
            <a:ext cx="8565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36" grpId="0"/>
      <p:bldP spid="38" grpId="0" animBg="1"/>
      <p:bldP spid="41" grpId="0"/>
      <p:bldP spid="42" grpId="0" animBg="1"/>
      <p:bldP spid="43" grpId="0" animBg="1"/>
      <p:bldP spid="44" grpId="0"/>
      <p:bldP spid="50" grpId="0"/>
      <p:bldP spid="51" grpId="0" animBg="1"/>
      <p:bldP spid="52" grpId="0" animBg="1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BF06C2-ACA0-4932-A70F-79231AC05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5AD7A-3ED6-43E7-B9D4-11D69C100C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04376A-150F-4AF8-AC2A-7D92F3EF9D7B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745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Volumes of Revolution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96</cp:revision>
  <dcterms:created xsi:type="dcterms:W3CDTF">2017-08-14T15:35:38Z</dcterms:created>
  <dcterms:modified xsi:type="dcterms:W3CDTF">2021-08-27T06:44:20Z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