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7" Type="http://schemas.openxmlformats.org/officeDocument/2006/relationships/image" Target="../media/image15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0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3.png"/><Relationship Id="rId5" Type="http://schemas.openxmlformats.org/officeDocument/2006/relationships/image" Target="../media/image13.png"/><Relationship Id="rId15" Type="http://schemas.openxmlformats.org/officeDocument/2006/relationships/image" Target="../media/image28.png"/><Relationship Id="rId10" Type="http://schemas.openxmlformats.org/officeDocument/2006/relationships/image" Target="../media/image22.png"/><Relationship Id="rId19" Type="http://schemas.openxmlformats.org/officeDocument/2006/relationships/image" Target="../media/image32.png"/><Relationship Id="rId9" Type="http://schemas.openxmlformats.org/officeDocument/2006/relationships/image" Target="../media/image24.png"/><Relationship Id="rId1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36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12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34.png"/><Relationship Id="rId5" Type="http://schemas.openxmlformats.org/officeDocument/2006/relationships/image" Target="../media/image13.png"/><Relationship Id="rId15" Type="http://schemas.openxmlformats.org/officeDocument/2006/relationships/image" Target="../media/image38.png"/><Relationship Id="rId10" Type="http://schemas.openxmlformats.org/officeDocument/2006/relationships/image" Target="../media/image23.png"/><Relationship Id="rId9" Type="http://schemas.openxmlformats.org/officeDocument/2006/relationships/image" Target="../media/image22.png"/><Relationship Id="rId1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44.png"/><Relationship Id="rId3" Type="http://schemas.openxmlformats.org/officeDocument/2006/relationships/image" Target="../media/image40.png"/><Relationship Id="rId7" Type="http://schemas.openxmlformats.org/officeDocument/2006/relationships/image" Target="../media/image55.png"/><Relationship Id="rId12" Type="http://schemas.openxmlformats.org/officeDocument/2006/relationships/image" Target="../media/image43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42.png"/><Relationship Id="rId5" Type="http://schemas.openxmlformats.org/officeDocument/2006/relationships/image" Target="../media/image53.png"/><Relationship Id="rId15" Type="http://schemas.openxmlformats.org/officeDocument/2006/relationships/image" Target="../media/image50.png"/><Relationship Id="rId10" Type="http://schemas.openxmlformats.org/officeDocument/2006/relationships/image" Target="../media/image41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50379" y="2843054"/>
            <a:ext cx="8349850" cy="108491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Volumes of Revolution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1" y="3837347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68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7383" y="1393371"/>
                <a:ext cx="3979817" cy="4763590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Evaluate: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−8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den>
                            </m:f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e>
                    </m:nary>
                    <m:r>
                      <a:rPr lang="en-US" sz="18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+8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nary>
                    <m:r>
                      <a:rPr lang="en-US" sz="18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Find the area of the region R bounded by the curve                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+3)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axis.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383" y="1393371"/>
                <a:ext cx="3979817" cy="4763590"/>
              </a:xfrm>
              <a:blipFill>
                <a:blip r:embed="rId2"/>
                <a:stretch>
                  <a:fillRect l="-1838" t="-3073" r="-3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59086" y="1358537"/>
                <a:ext cx="3979817" cy="47635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Find the area of the finite region bounded by the curve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the line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86" y="1358537"/>
                <a:ext cx="3979817" cy="4763590"/>
              </a:xfrm>
              <a:prstGeom prst="rect">
                <a:avLst/>
              </a:prstGeom>
              <a:blipFill>
                <a:blip r:embed="rId3"/>
                <a:stretch>
                  <a:fillRect l="-1225" t="-1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6778" y="1776548"/>
                <a:ext cx="54694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778" y="1776548"/>
                <a:ext cx="54694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77292" y="2207622"/>
                <a:ext cx="68961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472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7292" y="2207622"/>
                <a:ext cx="689612" cy="668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68286" y="2956559"/>
                <a:ext cx="404277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286" y="2956559"/>
                <a:ext cx="404277" cy="6685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59280" y="5299166"/>
                <a:ext cx="546945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9280" y="5299166"/>
                <a:ext cx="546945" cy="6685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22126" y="2429691"/>
                <a:ext cx="689612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126" y="2429691"/>
                <a:ext cx="689612" cy="6768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94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31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50" y="1217295"/>
            <a:ext cx="381081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Arc 4"/>
          <p:cNvSpPr/>
          <p:nvPr/>
        </p:nvSpPr>
        <p:spPr>
          <a:xfrm rot="16200000">
            <a:off x="2028009" y="3695700"/>
            <a:ext cx="1905000" cy="304800"/>
          </a:xfrm>
          <a:prstGeom prst="arc">
            <a:avLst>
              <a:gd name="adj1" fmla="val 19505022"/>
              <a:gd name="adj2" fmla="val 1358518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23709" y="38100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94509" y="2286000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65909" y="3810000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flipH="1">
            <a:off x="694509" y="2514600"/>
            <a:ext cx="8305800" cy="2590800"/>
          </a:xfrm>
          <a:prstGeom prst="arc">
            <a:avLst>
              <a:gd name="adj1" fmla="val 19553132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28109" y="2362200"/>
                <a:ext cx="697563" cy="279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109" y="2362200"/>
                <a:ext cx="697563" cy="2790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437709" y="36576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2109" y="19812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294709" y="2819400"/>
            <a:ext cx="0" cy="9906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80309" y="3124200"/>
            <a:ext cx="0" cy="6858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456509" y="2895600"/>
            <a:ext cx="790575" cy="857250"/>
            <a:chOff x="1447800" y="2895600"/>
            <a:chExt cx="790575" cy="857250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1447800" y="3048000"/>
              <a:ext cx="2286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447800" y="2895600"/>
              <a:ext cx="685800" cy="4572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447800" y="29908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1457325" y="31432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1638300" y="3324227"/>
              <a:ext cx="581025" cy="38099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809750" y="3476625"/>
              <a:ext cx="419100" cy="2667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2009775" y="3619500"/>
              <a:ext cx="219075" cy="13335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237434" y="3810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35096" y="3819525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4509" y="5334000"/>
            <a:ext cx="2657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You already know how to find the area under a curve by Integration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1109" y="58674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Imagine we rotated the area shaded around the x-axis</a:t>
            </a:r>
          </a:p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 What would be the shape of the solid formed?</a:t>
            </a:r>
            <a:endParaRPr lang="en-GB" sz="1200" dirty="0">
              <a:latin typeface="Comic Sans MS" pitchFamily="66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509" y="2743200"/>
            <a:ext cx="124777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>
            <a:off x="7476309" y="38100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723709" y="2286000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71309" y="19812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390709" y="36576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352109" y="3810000"/>
            <a:ext cx="762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94909" y="3200400"/>
            <a:ext cx="16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This would be the solid formed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52109" y="5562600"/>
            <a:ext cx="4479275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In this section you will learn how to find the volume of any solid created in this way. It also involves Integration!</a:t>
            </a:r>
          </a:p>
        </p:txBody>
      </p:sp>
    </p:spTree>
    <p:extLst>
      <p:ext uri="{BB962C8B-B14F-4D97-AF65-F5344CB8AC3E}">
        <p14:creationId xmlns:p14="http://schemas.microsoft.com/office/powerpoint/2010/main" val="148777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/>
      <p:bldP spid="11" grpId="0"/>
      <p:bldP spid="12" grpId="0"/>
      <p:bldP spid="23" grpId="0"/>
      <p:bldP spid="24" grpId="0"/>
      <p:bldP spid="25" grpId="0"/>
      <p:bldP spid="30" grpId="0"/>
      <p:bldP spid="31" grpId="0"/>
      <p:bldP spid="33" grpId="0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val 94"/>
          <p:cNvSpPr/>
          <p:nvPr/>
        </p:nvSpPr>
        <p:spPr>
          <a:xfrm>
            <a:off x="8061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7415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7429501" y="1203325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4421045" y="3047277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4415989" y="15297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50" y="1217295"/>
            <a:ext cx="3810816" cy="5414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Imagine we already have the volume of a solid created this way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 small increase in the value of x will lead to a small increase in the volume of the solid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can label some coordinates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increase in the volume will be between two values, both of which can be calculated as volumes of cylinders…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blipFill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023152" y="5206189"/>
                <a:ext cx="19418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2" y="5206189"/>
                <a:ext cx="1941878" cy="307777"/>
              </a:xfrm>
              <a:prstGeom prst="rect">
                <a:avLst/>
              </a:prstGeom>
              <a:blipFill>
                <a:blip r:embed="rId3"/>
                <a:stretch>
                  <a:fillRect l="-2821" t="-1961" r="-2508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301857" y="5209730"/>
                <a:ext cx="25260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857" y="5209730"/>
                <a:ext cx="2526076" cy="307777"/>
              </a:xfrm>
              <a:prstGeom prst="rect">
                <a:avLst/>
              </a:prstGeom>
              <a:blipFill>
                <a:blip r:embed="rId4"/>
                <a:stretch>
                  <a:fillRect l="-2174" t="-4000" r="-2174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Can 69"/>
          <p:cNvSpPr/>
          <p:nvPr/>
        </p:nvSpPr>
        <p:spPr>
          <a:xfrm rot="5400000">
            <a:off x="6275186" y="2548136"/>
            <a:ext cx="3026222" cy="1001484"/>
          </a:xfrm>
          <a:prstGeom prst="can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7399564" y="1567545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8159932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an 86"/>
          <p:cNvSpPr/>
          <p:nvPr/>
        </p:nvSpPr>
        <p:spPr>
          <a:xfrm rot="5400000">
            <a:off x="5965578" y="2534503"/>
            <a:ext cx="3640177" cy="984742"/>
          </a:xfrm>
          <a:prstGeom prst="can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7305053" y="1550280"/>
            <a:ext cx="195308" cy="3018408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453051" y="1175657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blipFill>
                <a:blip r:embed="rId5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blipFill>
                <a:blip r:embed="rId6"/>
                <a:stretch>
                  <a:fillRect l="-16667" r="-1500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Oval 97"/>
          <p:cNvSpPr/>
          <p:nvPr/>
        </p:nvSpPr>
        <p:spPr>
          <a:xfrm>
            <a:off x="7298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Arc 98"/>
          <p:cNvSpPr/>
          <p:nvPr/>
        </p:nvSpPr>
        <p:spPr>
          <a:xfrm rot="16200000">
            <a:off x="5870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4408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4342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588036" y="883923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8">
            <a:extLst>
              <a:ext uri="{FF2B5EF4-FFF2-40B4-BE49-F238E27FC236}">
                <a16:creationId xmlns:a16="http://schemas.microsoft.com/office/drawing/2014/main" id="{43CF7EBE-12C3-4908-B2B3-D571C9F4C427}"/>
              </a:ext>
            </a:extLst>
          </p:cNvPr>
          <p:cNvCxnSpPr/>
          <p:nvPr/>
        </p:nvCxnSpPr>
        <p:spPr>
          <a:xfrm>
            <a:off x="7382505" y="3098617"/>
            <a:ext cx="797442" cy="0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52">
                <a:extLst>
                  <a:ext uri="{FF2B5EF4-FFF2-40B4-BE49-F238E27FC236}">
                    <a16:creationId xmlns:a16="http://schemas.microsoft.com/office/drawing/2014/main" id="{AA1AE8BA-AEEC-47B2-9A58-7981513A1D30}"/>
                  </a:ext>
                </a:extLst>
              </p:cNvPr>
              <p:cNvSpPr txBox="1"/>
              <p:nvPr/>
            </p:nvSpPr>
            <p:spPr>
              <a:xfrm>
                <a:off x="7583843" y="3112382"/>
                <a:ext cx="4331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6" name="TextBox 52">
                <a:extLst>
                  <a:ext uri="{FF2B5EF4-FFF2-40B4-BE49-F238E27FC236}">
                    <a16:creationId xmlns:a16="http://schemas.microsoft.com/office/drawing/2014/main" id="{AA1AE8BA-AEEC-47B2-9A58-7981513A1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843" y="3112382"/>
                <a:ext cx="43313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2464FC35-133A-4E2A-9DC2-9EE552A9FE48}"/>
                  </a:ext>
                </a:extLst>
              </p:cNvPr>
              <p:cNvSpPr txBox="1"/>
              <p:nvPr/>
            </p:nvSpPr>
            <p:spPr>
              <a:xfrm>
                <a:off x="6704680" y="2060207"/>
                <a:ext cx="577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2464FC35-133A-4E2A-9DC2-9EE552A9F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680" y="2060207"/>
                <a:ext cx="577402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54">
            <a:extLst>
              <a:ext uri="{FF2B5EF4-FFF2-40B4-BE49-F238E27FC236}">
                <a16:creationId xmlns:a16="http://schemas.microsoft.com/office/drawing/2014/main" id="{AD54A04E-EA10-4C4B-9EB0-3B4E061D0F73}"/>
              </a:ext>
            </a:extLst>
          </p:cNvPr>
          <p:cNvCxnSpPr>
            <a:cxnSpLocks/>
          </p:cNvCxnSpPr>
          <p:nvPr/>
        </p:nvCxnSpPr>
        <p:spPr>
          <a:xfrm flipH="1" flipV="1">
            <a:off x="8337786" y="1162975"/>
            <a:ext cx="1" cy="1838405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60">
                <a:extLst>
                  <a:ext uri="{FF2B5EF4-FFF2-40B4-BE49-F238E27FC236}">
                    <a16:creationId xmlns:a16="http://schemas.microsoft.com/office/drawing/2014/main" id="{C3BB7D06-C82D-4900-9175-3B20C2740F0C}"/>
                  </a:ext>
                </a:extLst>
              </p:cNvPr>
              <p:cNvSpPr txBox="1"/>
              <p:nvPr/>
            </p:nvSpPr>
            <p:spPr>
              <a:xfrm>
                <a:off x="8227234" y="1818893"/>
                <a:ext cx="10763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TextBox 60">
                <a:extLst>
                  <a:ext uri="{FF2B5EF4-FFF2-40B4-BE49-F238E27FC236}">
                    <a16:creationId xmlns:a16="http://schemas.microsoft.com/office/drawing/2014/main" id="{C3BB7D06-C82D-4900-9175-3B20C2740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234" y="1818893"/>
                <a:ext cx="1076358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A415038-1388-4972-B280-3658862284C0}"/>
                  </a:ext>
                </a:extLst>
              </p:cNvPr>
              <p:cNvSpPr txBox="1"/>
              <p:nvPr/>
            </p:nvSpPr>
            <p:spPr>
              <a:xfrm>
                <a:off x="4092606" y="1145219"/>
                <a:ext cx="15802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Volume of a cylinder =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A415038-1388-4972-B280-365886228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606" y="1145219"/>
                <a:ext cx="1580225" cy="523220"/>
              </a:xfrm>
              <a:prstGeom prst="rect">
                <a:avLst/>
              </a:prstGeom>
              <a:blipFill>
                <a:blip r:embed="rId12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/>
              <p:nvPr/>
            </p:nvSpPr>
            <p:spPr>
              <a:xfrm>
                <a:off x="4353106" y="5962271"/>
                <a:ext cx="41079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106" y="5962271"/>
                <a:ext cx="4107984" cy="307777"/>
              </a:xfrm>
              <a:prstGeom prst="rect">
                <a:avLst/>
              </a:prstGeom>
              <a:blipFill>
                <a:blip r:embed="rId13"/>
                <a:stretch>
                  <a:fillRect l="-297" t="-1961" r="-89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B41EA55-5A80-4DBA-8DD7-14F2E4B2F499}"/>
              </a:ext>
            </a:extLst>
          </p:cNvPr>
          <p:cNvSpPr/>
          <p:nvPr/>
        </p:nvSpPr>
        <p:spPr>
          <a:xfrm>
            <a:off x="3968318" y="5131294"/>
            <a:ext cx="2059619" cy="46163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D7B20D8-E586-4B08-8D0F-A9EDB5CF5C3A}"/>
              </a:ext>
            </a:extLst>
          </p:cNvPr>
          <p:cNvSpPr/>
          <p:nvPr/>
        </p:nvSpPr>
        <p:spPr>
          <a:xfrm>
            <a:off x="6313503" y="5132774"/>
            <a:ext cx="2573044" cy="469037"/>
          </a:xfrm>
          <a:prstGeom prst="rect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5E8A7DF-F647-491C-9267-1FC61EAE67E3}"/>
              </a:ext>
            </a:extLst>
          </p:cNvPr>
          <p:cNvSpPr/>
          <p:nvPr/>
        </p:nvSpPr>
        <p:spPr>
          <a:xfrm>
            <a:off x="4342660" y="5887376"/>
            <a:ext cx="1596501" cy="46163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F516028-97E9-4917-AFB3-67B3968233FE}"/>
              </a:ext>
            </a:extLst>
          </p:cNvPr>
          <p:cNvSpPr/>
          <p:nvPr/>
        </p:nvSpPr>
        <p:spPr>
          <a:xfrm>
            <a:off x="6332738" y="5879978"/>
            <a:ext cx="2172070" cy="461639"/>
          </a:xfrm>
          <a:prstGeom prst="rect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8100877" y="1133475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7338877" y="1457325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Arrow Connector 49">
            <a:extLst>
              <a:ext uri="{FF2B5EF4-FFF2-40B4-BE49-F238E27FC236}">
                <a16:creationId xmlns:a16="http://schemas.microsoft.com/office/drawing/2014/main" id="{788F415B-B4C9-4693-9C49-1FA713F5B09C}"/>
              </a:ext>
            </a:extLst>
          </p:cNvPr>
          <p:cNvCxnSpPr>
            <a:cxnSpLocks/>
          </p:cNvCxnSpPr>
          <p:nvPr/>
        </p:nvCxnSpPr>
        <p:spPr>
          <a:xfrm flipV="1">
            <a:off x="7228178" y="1526959"/>
            <a:ext cx="0" cy="1490419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61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5" grpId="1" animBg="1"/>
      <p:bldP spid="95" grpId="2" animBg="1"/>
      <p:bldP spid="97" grpId="0" animBg="1"/>
      <p:bldP spid="97" grpId="1" animBg="1"/>
      <p:bldP spid="97" grpId="2" animBg="1"/>
      <p:bldP spid="96" grpId="0" animBg="1"/>
      <p:bldP spid="96" grpId="1" animBg="1"/>
      <p:bldP spid="96" grpId="2" animBg="1"/>
      <p:bldP spid="92" grpId="0" animBg="1"/>
      <p:bldP spid="91" grpId="0" animBg="1"/>
      <p:bldP spid="41" grpId="0"/>
      <p:bldP spid="66" grpId="0"/>
      <p:bldP spid="67" grpId="0"/>
      <p:bldP spid="70" grpId="0" animBg="1"/>
      <p:bldP spid="70" grpId="1" animBg="1"/>
      <p:bldP spid="87" grpId="0" animBg="1"/>
      <p:bldP spid="87" grpId="1" animBg="1"/>
      <p:bldP spid="88" grpId="0" animBg="1"/>
      <p:bldP spid="88" grpId="1" animBg="1"/>
      <p:bldP spid="93" grpId="0"/>
      <p:bldP spid="94" grpId="0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0" grpId="0" animBg="1"/>
      <p:bldP spid="89" grpId="0" animBg="1"/>
      <p:bldP spid="33" grpId="0"/>
      <p:bldP spid="34" grpId="0"/>
      <p:bldP spid="46" grpId="0"/>
      <p:bldP spid="46" grpId="1"/>
      <p:bldP spid="46" grpId="2"/>
      <p:bldP spid="46" grpId="3"/>
      <p:bldP spid="48" grpId="0"/>
      <p:bldP spid="48" grpId="1"/>
      <p:bldP spid="50" grpId="0"/>
      <p:bldP spid="50" grpId="1"/>
      <p:bldP spid="8" grpId="0"/>
      <p:bldP spid="51" grpId="0"/>
      <p:bldP spid="9" grpId="0" animBg="1"/>
      <p:bldP spid="9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/>
      <p:bldP spid="57" grpId="0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Arrow Connector 70"/>
          <p:cNvCxnSpPr/>
          <p:nvPr/>
        </p:nvCxnSpPr>
        <p:spPr>
          <a:xfrm flipV="1">
            <a:off x="7399564" y="1567545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298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8061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7415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7429501" y="1203325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4421045" y="3047277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4415989" y="15297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50" y="1217295"/>
            <a:ext cx="3810816" cy="5414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So we now have the relationship as shown…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blipFill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71"/>
          <p:cNvCxnSpPr/>
          <p:nvPr/>
        </p:nvCxnSpPr>
        <p:spPr>
          <a:xfrm flipV="1">
            <a:off x="8159932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453051" y="1175657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blipFill>
                <a:blip r:embed="rId5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blipFill>
                <a:blip r:embed="rId6"/>
                <a:stretch>
                  <a:fillRect l="-16667" r="-1500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 rot="16200000">
            <a:off x="5870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4408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4342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588036" y="883923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/>
              <p:nvPr/>
            </p:nvSpPr>
            <p:spPr>
              <a:xfrm>
                <a:off x="145090" y="3050395"/>
                <a:ext cx="32869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90" y="3050395"/>
                <a:ext cx="3286925" cy="246221"/>
              </a:xfrm>
              <a:prstGeom prst="rect">
                <a:avLst/>
              </a:prstGeom>
              <a:blipFill>
                <a:blip r:embed="rId9"/>
                <a:stretch>
                  <a:fillRect l="-557" r="-928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8100877" y="1133475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7338877" y="1457325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65">
                <a:extLst>
                  <a:ext uri="{FF2B5EF4-FFF2-40B4-BE49-F238E27FC236}">
                    <a16:creationId xmlns:a16="http://schemas.microsoft.com/office/drawing/2014/main" id="{8DC3BA30-ABB4-446F-80E9-4349754B0E3A}"/>
                  </a:ext>
                </a:extLst>
              </p:cNvPr>
              <p:cNvSpPr txBox="1"/>
              <p:nvPr/>
            </p:nvSpPr>
            <p:spPr>
              <a:xfrm>
                <a:off x="359634" y="3575657"/>
                <a:ext cx="2843279" cy="465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65">
                <a:extLst>
                  <a:ext uri="{FF2B5EF4-FFF2-40B4-BE49-F238E27FC236}">
                    <a16:creationId xmlns:a16="http://schemas.microsoft.com/office/drawing/2014/main" id="{8DC3BA30-ABB4-446F-80E9-4349754B0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34" y="3575657"/>
                <a:ext cx="2843279" cy="4658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65">
                <a:extLst>
                  <a:ext uri="{FF2B5EF4-FFF2-40B4-BE49-F238E27FC236}">
                    <a16:creationId xmlns:a16="http://schemas.microsoft.com/office/drawing/2014/main" id="{1E42D7E0-6E9E-4CFE-BE45-2B562D1D4C9A}"/>
                  </a:ext>
                </a:extLst>
              </p:cNvPr>
              <p:cNvSpPr txBox="1"/>
              <p:nvPr/>
            </p:nvSpPr>
            <p:spPr>
              <a:xfrm>
                <a:off x="361113" y="4322861"/>
                <a:ext cx="2372381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65">
                <a:extLst>
                  <a:ext uri="{FF2B5EF4-FFF2-40B4-BE49-F238E27FC236}">
                    <a16:creationId xmlns:a16="http://schemas.microsoft.com/office/drawing/2014/main" id="{1E42D7E0-6E9E-4CFE-BE45-2B562D1D4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13" y="4322861"/>
                <a:ext cx="2372381" cy="4675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65">
                <a:extLst>
                  <a:ext uri="{FF2B5EF4-FFF2-40B4-BE49-F238E27FC236}">
                    <a16:creationId xmlns:a16="http://schemas.microsoft.com/office/drawing/2014/main" id="{0AF7FD94-FA6B-46ED-B253-8DC7A23C13B8}"/>
                  </a:ext>
                </a:extLst>
              </p:cNvPr>
              <p:cNvSpPr txBox="1"/>
              <p:nvPr/>
            </p:nvSpPr>
            <p:spPr>
              <a:xfrm>
                <a:off x="1401280" y="5096697"/>
                <a:ext cx="1336135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65">
                <a:extLst>
                  <a:ext uri="{FF2B5EF4-FFF2-40B4-BE49-F238E27FC236}">
                    <a16:creationId xmlns:a16="http://schemas.microsoft.com/office/drawing/2014/main" id="{0AF7FD94-FA6B-46ED-B253-8DC7A23C1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280" y="5096697"/>
                <a:ext cx="1336135" cy="4675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/>
              <p:nvPr/>
            </p:nvSpPr>
            <p:spPr>
              <a:xfrm>
                <a:off x="1509292" y="5764002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292" y="5764002"/>
                <a:ext cx="1695913" cy="6458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42">
            <a:extLst>
              <a:ext uri="{FF2B5EF4-FFF2-40B4-BE49-F238E27FC236}">
                <a16:creationId xmlns:a16="http://schemas.microsoft.com/office/drawing/2014/main" id="{9F54920F-D1DC-4AF2-86AB-34D539BC1451}"/>
              </a:ext>
            </a:extLst>
          </p:cNvPr>
          <p:cNvSpPr>
            <a:spLocks/>
          </p:cNvSpPr>
          <p:nvPr/>
        </p:nvSpPr>
        <p:spPr bwMode="auto">
          <a:xfrm>
            <a:off x="3402199" y="3236335"/>
            <a:ext cx="134243" cy="531181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45">
                <a:extLst>
                  <a:ext uri="{FF2B5EF4-FFF2-40B4-BE49-F238E27FC236}">
                    <a16:creationId xmlns:a16="http://schemas.microsoft.com/office/drawing/2014/main" id="{6D7BEDBD-D906-4CC2-A8F3-ECBFE3DDF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2857" y="3272567"/>
                <a:ext cx="661893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u="sng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 Box 45">
                <a:extLst>
                  <a:ext uri="{FF2B5EF4-FFF2-40B4-BE49-F238E27FC236}">
                    <a16:creationId xmlns:a16="http://schemas.microsoft.com/office/drawing/2014/main" id="{6D7BEDBD-D906-4CC2-A8F3-ECBFE3DDF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2857" y="3272567"/>
                <a:ext cx="661893" cy="461665"/>
              </a:xfrm>
              <a:prstGeom prst="rect">
                <a:avLst/>
              </a:prstGeom>
              <a:blipFill>
                <a:blip r:embed="rId16"/>
                <a:stretch>
                  <a:fillRect t="-1316" r="-3670"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42">
            <a:extLst>
              <a:ext uri="{FF2B5EF4-FFF2-40B4-BE49-F238E27FC236}">
                <a16:creationId xmlns:a16="http://schemas.microsoft.com/office/drawing/2014/main" id="{878A1632-845F-4B3D-A54F-FC35ED9C4F0A}"/>
              </a:ext>
            </a:extLst>
          </p:cNvPr>
          <p:cNvSpPr>
            <a:spLocks/>
          </p:cNvSpPr>
          <p:nvPr/>
        </p:nvSpPr>
        <p:spPr bwMode="auto">
          <a:xfrm>
            <a:off x="3177593" y="3947605"/>
            <a:ext cx="134243" cy="531181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Arc 42">
            <a:extLst>
              <a:ext uri="{FF2B5EF4-FFF2-40B4-BE49-F238E27FC236}">
                <a16:creationId xmlns:a16="http://schemas.microsoft.com/office/drawing/2014/main" id="{86630A21-AAA9-4C1F-9D8E-770EB99E6C33}"/>
              </a:ext>
            </a:extLst>
          </p:cNvPr>
          <p:cNvSpPr>
            <a:spLocks/>
          </p:cNvSpPr>
          <p:nvPr/>
        </p:nvSpPr>
        <p:spPr bwMode="auto">
          <a:xfrm>
            <a:off x="2828447" y="4656171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45">
                <a:extLst>
                  <a:ext uri="{FF2B5EF4-FFF2-40B4-BE49-F238E27FC236}">
                    <a16:creationId xmlns:a16="http://schemas.microsoft.com/office/drawing/2014/main" id="{89EAEA25-D63D-4910-B60F-997C5C9B7A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5939" y="3836468"/>
                <a:ext cx="2111786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Let</a:t>
                </a:r>
                <a14:m>
                  <m:oMath xmlns:m="http://schemas.openxmlformats.org/officeDocument/2006/math">
                    <m: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, and the notation changes to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(to indicate that tending to 0 has happened)</a:t>
                </a:r>
              </a:p>
            </p:txBody>
          </p:sp>
        </mc:Choice>
        <mc:Fallback xmlns="">
          <p:sp>
            <p:nvSpPr>
              <p:cNvPr id="68" name="Text Box 45">
                <a:extLst>
                  <a:ext uri="{FF2B5EF4-FFF2-40B4-BE49-F238E27FC236}">
                    <a16:creationId xmlns:a16="http://schemas.microsoft.com/office/drawing/2014/main" id="{89EAEA25-D63D-4910-B60F-997C5C9B7A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5939" y="3836468"/>
                <a:ext cx="2111786" cy="830997"/>
              </a:xfrm>
              <a:prstGeom prst="rect">
                <a:avLst/>
              </a:prstGeom>
              <a:blipFill>
                <a:blip r:embed="rId17"/>
                <a:stretch>
                  <a:fillRect b="-43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 Box 45">
            <a:extLst>
              <a:ext uri="{FF2B5EF4-FFF2-40B4-BE49-F238E27FC236}">
                <a16:creationId xmlns:a16="http://schemas.microsoft.com/office/drawing/2014/main" id="{FEFC32B8-24FB-4864-B6DC-E653678B5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2378" y="4711004"/>
            <a:ext cx="18714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There is only one logical conclusion here…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42">
            <a:extLst>
              <a:ext uri="{FF2B5EF4-FFF2-40B4-BE49-F238E27FC236}">
                <a16:creationId xmlns:a16="http://schemas.microsoft.com/office/drawing/2014/main" id="{F240935F-E7AF-44C8-AC5C-4E95DE4FCA86}"/>
              </a:ext>
            </a:extLst>
          </p:cNvPr>
          <p:cNvSpPr>
            <a:spLocks/>
          </p:cNvSpPr>
          <p:nvPr/>
        </p:nvSpPr>
        <p:spPr bwMode="auto">
          <a:xfrm>
            <a:off x="3265356" y="5375475"/>
            <a:ext cx="111540" cy="67394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45">
                <a:extLst>
                  <a:ext uri="{FF2B5EF4-FFF2-40B4-BE49-F238E27FC236}">
                    <a16:creationId xmlns:a16="http://schemas.microsoft.com/office/drawing/2014/main" id="{7E561CEA-83C2-4C58-9D39-566A380DDE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8928" y="5500145"/>
                <a:ext cx="187145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Integrate both sides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0" name="Text Box 45">
                <a:extLst>
                  <a:ext uri="{FF2B5EF4-FFF2-40B4-BE49-F238E27FC236}">
                    <a16:creationId xmlns:a16="http://schemas.microsoft.com/office/drawing/2014/main" id="{7E561CEA-83C2-4C58-9D39-566A380DD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68928" y="5500145"/>
                <a:ext cx="1871455" cy="461665"/>
              </a:xfrm>
              <a:prstGeom prst="rect">
                <a:avLst/>
              </a:prstGeom>
              <a:blipFill>
                <a:blip r:embed="rId18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Arrow Connector 6">
            <a:extLst>
              <a:ext uri="{FF2B5EF4-FFF2-40B4-BE49-F238E27FC236}">
                <a16:creationId xmlns:a16="http://schemas.microsoft.com/office/drawing/2014/main" id="{34245CDC-F077-4B9A-8D99-91C1BF8D74AA}"/>
              </a:ext>
            </a:extLst>
          </p:cNvPr>
          <p:cNvCxnSpPr/>
          <p:nvPr/>
        </p:nvCxnSpPr>
        <p:spPr>
          <a:xfrm flipH="1" flipV="1">
            <a:off x="1757440" y="6286237"/>
            <a:ext cx="195332" cy="231466"/>
          </a:xfrm>
          <a:prstGeom prst="straightConnector1">
            <a:avLst/>
          </a:prstGeom>
          <a:ln w="222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58">
            <a:extLst>
              <a:ext uri="{FF2B5EF4-FFF2-40B4-BE49-F238E27FC236}">
                <a16:creationId xmlns:a16="http://schemas.microsoft.com/office/drawing/2014/main" id="{C359ABB1-A514-40B0-9015-84B5013B9810}"/>
              </a:ext>
            </a:extLst>
          </p:cNvPr>
          <p:cNvCxnSpPr/>
          <p:nvPr/>
        </p:nvCxnSpPr>
        <p:spPr>
          <a:xfrm flipH="1">
            <a:off x="1952772" y="6161039"/>
            <a:ext cx="2867802" cy="356664"/>
          </a:xfrm>
          <a:prstGeom prst="straightConnector1">
            <a:avLst/>
          </a:prstGeom>
          <a:ln w="22225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21">
                <a:extLst>
                  <a:ext uri="{FF2B5EF4-FFF2-40B4-BE49-F238E27FC236}">
                    <a16:creationId xmlns:a16="http://schemas.microsoft.com/office/drawing/2014/main" id="{1AC37997-FE21-411C-BC41-466B5CE8BF7F}"/>
                  </a:ext>
                </a:extLst>
              </p:cNvPr>
              <p:cNvSpPr txBox="1"/>
              <p:nvPr/>
            </p:nvSpPr>
            <p:spPr>
              <a:xfrm>
                <a:off x="4963483" y="5127702"/>
                <a:ext cx="3897085" cy="1574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If we differentiate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with respect to x, we would get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. </a:t>
                </a:r>
              </a:p>
              <a:p>
                <a:pPr algn="ctr"/>
                <a:endParaRPr lang="en-US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if we integrate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𝑑𝑉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with respect to x, we get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, since differentiating and integrating are opposite actions</a:t>
                </a:r>
              </a:p>
            </p:txBody>
          </p:sp>
        </mc:Choice>
        <mc:Fallback xmlns="">
          <p:sp>
            <p:nvSpPr>
              <p:cNvPr id="83" name="TextBox 21">
                <a:extLst>
                  <a:ext uri="{FF2B5EF4-FFF2-40B4-BE49-F238E27FC236}">
                    <a16:creationId xmlns:a16="http://schemas.microsoft.com/office/drawing/2014/main" id="{1AC37997-FE21-411C-BC41-466B5CE8B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483" y="5127702"/>
                <a:ext cx="3897085" cy="1574662"/>
              </a:xfrm>
              <a:prstGeom prst="rect">
                <a:avLst/>
              </a:prstGeom>
              <a:blipFill>
                <a:blip r:embed="rId19"/>
                <a:stretch>
                  <a:fillRect t="-775" r="-1094" b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Arrow Connector 59">
            <a:extLst>
              <a:ext uri="{FF2B5EF4-FFF2-40B4-BE49-F238E27FC236}">
                <a16:creationId xmlns:a16="http://schemas.microsoft.com/office/drawing/2014/main" id="{848BCF4C-487A-46C4-A6D2-346140B06D15}"/>
              </a:ext>
            </a:extLst>
          </p:cNvPr>
          <p:cNvCxnSpPr/>
          <p:nvPr/>
        </p:nvCxnSpPr>
        <p:spPr>
          <a:xfrm flipH="1">
            <a:off x="4820575" y="5501316"/>
            <a:ext cx="682839" cy="659958"/>
          </a:xfrm>
          <a:prstGeom prst="straightConnector1">
            <a:avLst/>
          </a:prstGeom>
          <a:ln w="22225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38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8" grpId="0"/>
      <p:bldP spid="59" grpId="0"/>
      <p:bldP spid="60" grpId="0"/>
      <p:bldP spid="62" grpId="0" animBg="1"/>
      <p:bldP spid="63" grpId="0"/>
      <p:bldP spid="64" grpId="0" animBg="1"/>
      <p:bldP spid="65" grpId="0" animBg="1"/>
      <p:bldP spid="68" grpId="0"/>
      <p:bldP spid="69" grpId="0"/>
      <p:bldP spid="79" grpId="0" animBg="1"/>
      <p:bldP spid="80" grpId="0"/>
      <p:bldP spid="8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Arrow Connector 70"/>
          <p:cNvCxnSpPr/>
          <p:nvPr/>
        </p:nvCxnSpPr>
        <p:spPr>
          <a:xfrm flipV="1">
            <a:off x="7399564" y="1567545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298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8061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7415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7429501" y="1203325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4421045" y="3047277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4415989" y="15297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 we now have the relationship as shown…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Note that, in a similar fashion to finding the area under a curve, we need to use two limits which we are finding the volume between. These will be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  <a:blipFill>
                <a:blip r:embed="rId2"/>
                <a:stretch>
                  <a:fillRect t="-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71"/>
          <p:cNvCxnSpPr/>
          <p:nvPr/>
        </p:nvCxnSpPr>
        <p:spPr>
          <a:xfrm flipV="1">
            <a:off x="8159932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453051" y="1175657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blipFill>
                <a:blip r:embed="rId5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blipFill>
                <a:blip r:embed="rId6"/>
                <a:stretch>
                  <a:fillRect l="-16667" r="-1500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 rot="16200000">
            <a:off x="5870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4408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4342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588036" y="883923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8100877" y="1133475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7338877" y="1457325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/>
              <p:nvPr/>
            </p:nvSpPr>
            <p:spPr>
              <a:xfrm>
                <a:off x="381828" y="2816615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28" y="2816615"/>
                <a:ext cx="1695913" cy="6458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71817894-3C98-4A22-848D-7B0C4D7F8D5E}"/>
                  </a:ext>
                </a:extLst>
              </p:cNvPr>
              <p:cNvSpPr txBox="1"/>
              <p:nvPr/>
            </p:nvSpPr>
            <p:spPr>
              <a:xfrm>
                <a:off x="365553" y="3448409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71817894-3C98-4A22-848D-7B0C4D7F8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53" y="3448409"/>
                <a:ext cx="1695913" cy="6458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2">
            <a:extLst>
              <a:ext uri="{FF2B5EF4-FFF2-40B4-BE49-F238E27FC236}">
                <a16:creationId xmlns:a16="http://schemas.microsoft.com/office/drawing/2014/main" id="{233FAF82-606B-44BC-A842-D83D631D8B9D}"/>
              </a:ext>
            </a:extLst>
          </p:cNvPr>
          <p:cNvSpPr>
            <a:spLocks/>
          </p:cNvSpPr>
          <p:nvPr/>
        </p:nvSpPr>
        <p:spPr bwMode="auto">
          <a:xfrm>
            <a:off x="2109355" y="3102578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45">
                <a:extLst>
                  <a:ext uri="{FF2B5EF4-FFF2-40B4-BE49-F238E27FC236}">
                    <a16:creationId xmlns:a16="http://schemas.microsoft.com/office/drawing/2014/main" id="{824E7B39-F5B5-48CB-8DC1-293ED78B90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2365" y="3166289"/>
                <a:ext cx="145860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can be factorised out</a:t>
                </a:r>
              </a:p>
            </p:txBody>
          </p:sp>
        </mc:Choice>
        <mc:Fallback xmlns="">
          <p:sp>
            <p:nvSpPr>
              <p:cNvPr id="53" name="Text Box 45">
                <a:extLst>
                  <a:ext uri="{FF2B5EF4-FFF2-40B4-BE49-F238E27FC236}">
                    <a16:creationId xmlns:a16="http://schemas.microsoft.com/office/drawing/2014/main" id="{824E7B39-F5B5-48CB-8DC1-293ED78B9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72365" y="3166289"/>
                <a:ext cx="1458601" cy="461665"/>
              </a:xfrm>
              <a:prstGeom prst="rect">
                <a:avLst/>
              </a:prstGeom>
              <a:blipFill>
                <a:blip r:embed="rId13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65">
                <a:extLst>
                  <a:ext uri="{FF2B5EF4-FFF2-40B4-BE49-F238E27FC236}">
                    <a16:creationId xmlns:a16="http://schemas.microsoft.com/office/drawing/2014/main" id="{9DB066BC-B4B0-443A-86A0-58AD3845124B}"/>
                  </a:ext>
                </a:extLst>
              </p:cNvPr>
              <p:cNvSpPr txBox="1"/>
              <p:nvPr/>
            </p:nvSpPr>
            <p:spPr>
              <a:xfrm>
                <a:off x="180602" y="5616039"/>
                <a:ext cx="1833772" cy="5738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65">
                <a:extLst>
                  <a:ext uri="{FF2B5EF4-FFF2-40B4-BE49-F238E27FC236}">
                    <a16:creationId xmlns:a16="http://schemas.microsoft.com/office/drawing/2014/main" id="{9DB066BC-B4B0-443A-86A0-58AD38451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02" y="5616039"/>
                <a:ext cx="1833772" cy="57387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3644373" y="5635275"/>
                <a:ext cx="1368195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373" y="5635275"/>
                <a:ext cx="1368195" cy="5584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CF5F08CA-7156-4870-A103-F472B8CAF580}"/>
              </a:ext>
            </a:extLst>
          </p:cNvPr>
          <p:cNvCxnSpPr/>
          <p:nvPr/>
        </p:nvCxnSpPr>
        <p:spPr>
          <a:xfrm>
            <a:off x="2139518" y="5921406"/>
            <a:ext cx="133165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770D381-D97E-4F88-A853-90F1DBE70F14}"/>
              </a:ext>
            </a:extLst>
          </p:cNvPr>
          <p:cNvSpPr txBox="1"/>
          <p:nvPr/>
        </p:nvSpPr>
        <p:spPr>
          <a:xfrm>
            <a:off x="2104008" y="5992428"/>
            <a:ext cx="1509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Usually written using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06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  <p:bldP spid="53" grpId="0"/>
      <p:bldP spid="54" grpId="0"/>
      <p:bldP spid="5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B3E6AC25-1967-4666-ACA5-EBEBE38609E9}"/>
              </a:ext>
            </a:extLst>
          </p:cNvPr>
          <p:cNvSpPr/>
          <p:nvPr/>
        </p:nvSpPr>
        <p:spPr>
          <a:xfrm>
            <a:off x="6883400" y="1514475"/>
            <a:ext cx="1419225" cy="1476375"/>
          </a:xfrm>
          <a:custGeom>
            <a:avLst/>
            <a:gdLst>
              <a:gd name="connsiteX0" fmla="*/ 0 w 1419225"/>
              <a:gd name="connsiteY0" fmla="*/ 0 h 1476375"/>
              <a:gd name="connsiteX1" fmla="*/ 3175 w 1419225"/>
              <a:gd name="connsiteY1" fmla="*/ 1473200 h 1476375"/>
              <a:gd name="connsiteX2" fmla="*/ 1419225 w 1419225"/>
              <a:gd name="connsiteY2" fmla="*/ 1476375 h 1476375"/>
              <a:gd name="connsiteX3" fmla="*/ 1358900 w 1419225"/>
              <a:gd name="connsiteY3" fmla="*/ 1200150 h 1476375"/>
              <a:gd name="connsiteX4" fmla="*/ 1298575 w 1419225"/>
              <a:gd name="connsiteY4" fmla="*/ 1016000 h 1476375"/>
              <a:gd name="connsiteX5" fmla="*/ 1212850 w 1419225"/>
              <a:gd name="connsiteY5" fmla="*/ 831850 h 1476375"/>
              <a:gd name="connsiteX6" fmla="*/ 1098550 w 1419225"/>
              <a:gd name="connsiteY6" fmla="*/ 650875 h 1476375"/>
              <a:gd name="connsiteX7" fmla="*/ 981075 w 1419225"/>
              <a:gd name="connsiteY7" fmla="*/ 482600 h 1476375"/>
              <a:gd name="connsiteX8" fmla="*/ 857250 w 1419225"/>
              <a:gd name="connsiteY8" fmla="*/ 349250 h 1476375"/>
              <a:gd name="connsiteX9" fmla="*/ 679450 w 1419225"/>
              <a:gd name="connsiteY9" fmla="*/ 222250 h 1476375"/>
              <a:gd name="connsiteX10" fmla="*/ 488950 w 1419225"/>
              <a:gd name="connsiteY10" fmla="*/ 101600 h 1476375"/>
              <a:gd name="connsiteX11" fmla="*/ 244475 w 1419225"/>
              <a:gd name="connsiteY11" fmla="*/ 19050 h 1476375"/>
              <a:gd name="connsiteX12" fmla="*/ 0 w 1419225"/>
              <a:gd name="connsiteY12" fmla="*/ 0 h 147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19225" h="1476375">
                <a:moveTo>
                  <a:pt x="0" y="0"/>
                </a:moveTo>
                <a:cubicBezTo>
                  <a:pt x="1058" y="491067"/>
                  <a:pt x="2117" y="982133"/>
                  <a:pt x="3175" y="1473200"/>
                </a:cubicBezTo>
                <a:lnTo>
                  <a:pt x="1419225" y="1476375"/>
                </a:lnTo>
                <a:lnTo>
                  <a:pt x="1358900" y="1200150"/>
                </a:lnTo>
                <a:lnTo>
                  <a:pt x="1298575" y="1016000"/>
                </a:lnTo>
                <a:lnTo>
                  <a:pt x="1212850" y="831850"/>
                </a:lnTo>
                <a:lnTo>
                  <a:pt x="1098550" y="650875"/>
                </a:lnTo>
                <a:lnTo>
                  <a:pt x="981075" y="482600"/>
                </a:lnTo>
                <a:lnTo>
                  <a:pt x="857250" y="349250"/>
                </a:lnTo>
                <a:lnTo>
                  <a:pt x="679450" y="222250"/>
                </a:lnTo>
                <a:lnTo>
                  <a:pt x="488950" y="101600"/>
                </a:lnTo>
                <a:lnTo>
                  <a:pt x="244475" y="190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which is bounded by the x-axis, the y-axis and the curve with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find the intersection between the curve and the x-axis first…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  <a:blipFill>
                <a:blip r:embed="rId2"/>
                <a:stretch>
                  <a:fillRect l="-640" t="-676" r="-25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38">
            <a:extLst>
              <a:ext uri="{FF2B5EF4-FFF2-40B4-BE49-F238E27FC236}">
                <a16:creationId xmlns:a16="http://schemas.microsoft.com/office/drawing/2014/main" id="{6AAF8722-7521-427D-8585-90FA7983D439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39">
            <a:extLst>
              <a:ext uri="{FF2B5EF4-FFF2-40B4-BE49-F238E27FC236}">
                <a16:creationId xmlns:a16="http://schemas.microsoft.com/office/drawing/2014/main" id="{85A8A041-788A-4A17-A058-7ED6694420A2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弧 9">
            <a:extLst>
              <a:ext uri="{FF2B5EF4-FFF2-40B4-BE49-F238E27FC236}">
                <a16:creationId xmlns:a16="http://schemas.microsoft.com/office/drawing/2014/main" id="{7650DB05-CB4A-4928-AE20-9131CCE953AE}"/>
              </a:ext>
            </a:extLst>
          </p:cNvPr>
          <p:cNvSpPr/>
          <p:nvPr/>
        </p:nvSpPr>
        <p:spPr>
          <a:xfrm>
            <a:off x="5475303" y="1518268"/>
            <a:ext cx="2858610" cy="3746376"/>
          </a:xfrm>
          <a:prstGeom prst="arc">
            <a:avLst>
              <a:gd name="adj1" fmla="val 15189738"/>
              <a:gd name="adj2" fmla="val 211082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0">
                <a:extLst>
                  <a:ext uri="{FF2B5EF4-FFF2-40B4-BE49-F238E27FC236}">
                    <a16:creationId xmlns:a16="http://schemas.microsoft.com/office/drawing/2014/main" id="{6685168D-81EC-4CA1-89D7-F0EBC6FE316B}"/>
                  </a:ext>
                </a:extLst>
              </p:cNvPr>
              <p:cNvSpPr txBox="1"/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0">
                <a:extLst>
                  <a:ext uri="{FF2B5EF4-FFF2-40B4-BE49-F238E27FC236}">
                    <a16:creationId xmlns:a16="http://schemas.microsoft.com/office/drawing/2014/main" id="{6685168D-81EC-4CA1-89D7-F0EBC6FE3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92">
                <a:extLst>
                  <a:ext uri="{FF2B5EF4-FFF2-40B4-BE49-F238E27FC236}">
                    <a16:creationId xmlns:a16="http://schemas.microsoft.com/office/drawing/2014/main" id="{225DC576-DC2E-4586-AC8F-F3D41B861C6E}"/>
                  </a:ext>
                </a:extLst>
              </p:cNvPr>
              <p:cNvSpPr txBox="1"/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1" name="TextBox 92">
                <a:extLst>
                  <a:ext uri="{FF2B5EF4-FFF2-40B4-BE49-F238E27FC236}">
                    <a16:creationId xmlns:a16="http://schemas.microsoft.com/office/drawing/2014/main" id="{225DC576-DC2E-4586-AC8F-F3D41B861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blipFill>
                <a:blip r:embed="rId5"/>
                <a:stretch>
                  <a:fillRect l="-27027" r="-24324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40">
                <a:extLst>
                  <a:ext uri="{FF2B5EF4-FFF2-40B4-BE49-F238E27FC236}">
                    <a16:creationId xmlns:a16="http://schemas.microsoft.com/office/drawing/2014/main" id="{A7A72B28-1B56-4440-839A-E01E7CCC6713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40">
                <a:extLst>
                  <a:ext uri="{FF2B5EF4-FFF2-40B4-BE49-F238E27FC236}">
                    <a16:creationId xmlns:a16="http://schemas.microsoft.com/office/drawing/2014/main" id="{A7A72B28-1B56-4440-839A-E01E7CCC6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BBF20011-3A3F-42A2-AA6B-FEE07176B99E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BBF20011-3A3F-42A2-AA6B-FEE07176B9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40">
                <a:extLst>
                  <a:ext uri="{FF2B5EF4-FFF2-40B4-BE49-F238E27FC236}">
                    <a16:creationId xmlns:a16="http://schemas.microsoft.com/office/drawing/2014/main" id="{ABD74439-9177-4A46-9532-B69FA0FE5A1B}"/>
                  </a:ext>
                </a:extLst>
              </p:cNvPr>
              <p:cNvSpPr txBox="1"/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Box 40">
                <a:extLst>
                  <a:ext uri="{FF2B5EF4-FFF2-40B4-BE49-F238E27FC236}">
                    <a16:creationId xmlns:a16="http://schemas.microsoft.com/office/drawing/2014/main" id="{ABD74439-9177-4A46-9532-B69FA0FE5A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blipFill>
                <a:blip r:embed="rId8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75A1785-1C3A-4E3A-AB44-6190C4690C4F}"/>
                  </a:ext>
                </a:extLst>
              </p:cNvPr>
              <p:cNvSpPr txBox="1"/>
              <p:nvPr/>
            </p:nvSpPr>
            <p:spPr>
              <a:xfrm>
                <a:off x="1590675" y="5062537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75A1785-1C3A-4E3A-AB44-6190C4690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5" y="5062537"/>
                <a:ext cx="1007519" cy="246221"/>
              </a:xfrm>
              <a:prstGeom prst="rect">
                <a:avLst/>
              </a:prstGeom>
              <a:blipFill>
                <a:blip r:embed="rId9"/>
                <a:stretch>
                  <a:fillRect l="-4848" r="-1818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84FC30E-EEA3-4573-A1B6-35CCB5A968CD}"/>
                  </a:ext>
                </a:extLst>
              </p:cNvPr>
              <p:cNvSpPr txBox="1"/>
              <p:nvPr/>
            </p:nvSpPr>
            <p:spPr>
              <a:xfrm>
                <a:off x="1590675" y="5386387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84FC30E-EEA3-4573-A1B6-35CCB5A96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5" y="5386387"/>
                <a:ext cx="1007519" cy="246221"/>
              </a:xfrm>
              <a:prstGeom prst="rect">
                <a:avLst/>
              </a:prstGeom>
              <a:blipFill>
                <a:blip r:embed="rId10"/>
                <a:stretch>
                  <a:fillRect l="-4242" t="-2500" r="-121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F2CE6957-E6D6-4614-A41A-987B8CE974AA}"/>
                  </a:ext>
                </a:extLst>
              </p:cNvPr>
              <p:cNvSpPr txBox="1"/>
              <p:nvPr/>
            </p:nvSpPr>
            <p:spPr>
              <a:xfrm>
                <a:off x="1590675" y="5729287"/>
                <a:ext cx="171623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(3+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)(3−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F2CE6957-E6D6-4614-A41A-987B8CE97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5" y="5729287"/>
                <a:ext cx="1716239" cy="246221"/>
              </a:xfrm>
              <a:prstGeom prst="rect">
                <a:avLst/>
              </a:prstGeom>
              <a:blipFill>
                <a:blip r:embed="rId11"/>
                <a:stretch>
                  <a:fillRect l="-2491" r="-391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B40CFA7-80AE-4631-99E2-E3C262A02BA5}"/>
                  </a:ext>
                </a:extLst>
              </p:cNvPr>
              <p:cNvSpPr txBox="1"/>
              <p:nvPr/>
            </p:nvSpPr>
            <p:spPr>
              <a:xfrm>
                <a:off x="1619250" y="6119812"/>
                <a:ext cx="10932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B40CFA7-80AE-4631-99E2-E3C262A02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250" y="6119812"/>
                <a:ext cx="1093248" cy="246221"/>
              </a:xfrm>
              <a:prstGeom prst="rect">
                <a:avLst/>
              </a:prstGeom>
              <a:blipFill>
                <a:blip r:embed="rId12"/>
                <a:stretch>
                  <a:fillRect l="-5028" t="-25000" r="-5028" b="-5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42">
            <a:extLst>
              <a:ext uri="{FF2B5EF4-FFF2-40B4-BE49-F238E27FC236}">
                <a16:creationId xmlns:a16="http://schemas.microsoft.com/office/drawing/2014/main" id="{F5403493-76E2-4EFE-AA92-7FCC1E4C5356}"/>
              </a:ext>
            </a:extLst>
          </p:cNvPr>
          <p:cNvSpPr>
            <a:spLocks/>
          </p:cNvSpPr>
          <p:nvPr/>
        </p:nvSpPr>
        <p:spPr bwMode="auto">
          <a:xfrm>
            <a:off x="2646231" y="5184975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45">
            <a:extLst>
              <a:ext uri="{FF2B5EF4-FFF2-40B4-BE49-F238E27FC236}">
                <a16:creationId xmlns:a16="http://schemas.microsoft.com/office/drawing/2014/main" id="{11F925A3-46CC-4CC6-B3F6-723F06889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903" y="5195345"/>
            <a:ext cx="9030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Set y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Arc 42">
            <a:extLst>
              <a:ext uri="{FF2B5EF4-FFF2-40B4-BE49-F238E27FC236}">
                <a16:creationId xmlns:a16="http://schemas.microsoft.com/office/drawing/2014/main" id="{260F2095-55A9-4064-BA1D-2B2EF2090275}"/>
              </a:ext>
            </a:extLst>
          </p:cNvPr>
          <p:cNvSpPr>
            <a:spLocks/>
          </p:cNvSpPr>
          <p:nvPr/>
        </p:nvSpPr>
        <p:spPr bwMode="auto">
          <a:xfrm>
            <a:off x="3293931" y="5537400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7" name="Arc 42">
            <a:extLst>
              <a:ext uri="{FF2B5EF4-FFF2-40B4-BE49-F238E27FC236}">
                <a16:creationId xmlns:a16="http://schemas.microsoft.com/office/drawing/2014/main" id="{55F1C7E7-DC0A-4A60-A614-474F7580A35E}"/>
              </a:ext>
            </a:extLst>
          </p:cNvPr>
          <p:cNvSpPr>
            <a:spLocks/>
          </p:cNvSpPr>
          <p:nvPr/>
        </p:nvSpPr>
        <p:spPr bwMode="auto">
          <a:xfrm>
            <a:off x="3284406" y="5908875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Text Box 45">
            <a:extLst>
              <a:ext uri="{FF2B5EF4-FFF2-40B4-BE49-F238E27FC236}">
                <a16:creationId xmlns:a16="http://schemas.microsoft.com/office/drawing/2014/main" id="{41697F3D-B64A-4E2D-AA04-06675ED77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653" y="5557295"/>
            <a:ext cx="9030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 Box 45">
            <a:extLst>
              <a:ext uri="{FF2B5EF4-FFF2-40B4-BE49-F238E27FC236}">
                <a16:creationId xmlns:a16="http://schemas.microsoft.com/office/drawing/2014/main" id="{64890C7E-64F2-45E0-ADEF-767BDCB59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1329" y="5938295"/>
            <a:ext cx="57917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3B34EC6-E003-4201-999E-F8E2F13EE9BE}"/>
                  </a:ext>
                </a:extLst>
              </p:cNvPr>
              <p:cNvSpPr txBox="1"/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3B34EC6-E003-4201-999E-F8E2F13EE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blipFill>
                <a:blip r:embed="rId13"/>
                <a:stretch>
                  <a:fillRect l="-25000" r="-21429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355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1" grpId="0"/>
      <p:bldP spid="62" grpId="0"/>
      <p:bldP spid="63" grpId="0"/>
      <p:bldP spid="64" grpId="0" animBg="1"/>
      <p:bldP spid="65" grpId="0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which is bounded by the x-axis, the y-axis and the curve with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use the relationship shown above!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  <a:blipFill>
                <a:blip r:embed="rId2"/>
                <a:stretch>
                  <a:fillRect l="-640" t="-676" r="-25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4ACAC4E-4791-403C-8629-A9E90C4CF429}"/>
                  </a:ext>
                </a:extLst>
              </p:cNvPr>
              <p:cNvSpPr txBox="1"/>
              <p:nvPr/>
            </p:nvSpPr>
            <p:spPr>
              <a:xfrm>
                <a:off x="3962400" y="2833687"/>
                <a:ext cx="1368195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4ACAC4E-4791-403C-8629-A9E90C4CF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833687"/>
                <a:ext cx="1368195" cy="558486"/>
              </a:xfrm>
              <a:prstGeom prst="rect">
                <a:avLst/>
              </a:prstGeom>
              <a:blipFill>
                <a:blip r:embed="rId4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D392F92-DA06-4852-9D9B-5211DE63F353}"/>
                  </a:ext>
                </a:extLst>
              </p:cNvPr>
              <p:cNvSpPr txBox="1"/>
              <p:nvPr/>
            </p:nvSpPr>
            <p:spPr>
              <a:xfrm>
                <a:off x="3914775" y="3500437"/>
                <a:ext cx="2045367" cy="553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9−</m:t>
                                  </m:r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D392F92-DA06-4852-9D9B-5211DE63F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775" y="3500437"/>
                <a:ext cx="2045367" cy="5536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18AD85D1-0B33-472E-B0A9-CB0D85F6A6BD}"/>
                  </a:ext>
                </a:extLst>
              </p:cNvPr>
              <p:cNvSpPr txBox="1"/>
              <p:nvPr/>
            </p:nvSpPr>
            <p:spPr>
              <a:xfrm>
                <a:off x="3943350" y="4129087"/>
                <a:ext cx="2595454" cy="553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81−18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18AD85D1-0B33-472E-B0A9-CB0D85F6A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4129087"/>
                <a:ext cx="2595454" cy="5536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4C35ABC-B229-4EC7-8A99-A9923BDA191F}"/>
                  </a:ext>
                </a:extLst>
              </p:cNvPr>
              <p:cNvSpPr txBox="1"/>
              <p:nvPr/>
            </p:nvSpPr>
            <p:spPr>
              <a:xfrm>
                <a:off x="3924300" y="4738687"/>
                <a:ext cx="2290884" cy="6631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4C35ABC-B229-4EC7-8A99-A9923BDA1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300" y="4738687"/>
                <a:ext cx="2290884" cy="6631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47D4547-55ED-482C-9E2E-A4DBB9EC1820}"/>
                  </a:ext>
                </a:extLst>
              </p:cNvPr>
              <p:cNvSpPr txBox="1"/>
              <p:nvPr/>
            </p:nvSpPr>
            <p:spPr>
              <a:xfrm>
                <a:off x="3933825" y="5434012"/>
                <a:ext cx="5117876" cy="5617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(3)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)−6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47D4547-55ED-482C-9E2E-A4DBB9EC18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825" y="5434012"/>
                <a:ext cx="5117876" cy="5617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5E43BC5-DD93-4F07-9B45-063E4D2DC571}"/>
                  </a:ext>
                </a:extLst>
              </p:cNvPr>
              <p:cNvSpPr txBox="1"/>
              <p:nvPr/>
            </p:nvSpPr>
            <p:spPr>
              <a:xfrm>
                <a:off x="3962400" y="6119812"/>
                <a:ext cx="916854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648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5E43BC5-DD93-4F07-9B45-063E4D2DC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119812"/>
                <a:ext cx="916854" cy="461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67186977-07E1-4BBE-BE47-E9325BD836E4}"/>
              </a:ext>
            </a:extLst>
          </p:cNvPr>
          <p:cNvSpPr/>
          <p:nvPr/>
        </p:nvSpPr>
        <p:spPr>
          <a:xfrm>
            <a:off x="6883400" y="1514475"/>
            <a:ext cx="1419225" cy="1476375"/>
          </a:xfrm>
          <a:custGeom>
            <a:avLst/>
            <a:gdLst>
              <a:gd name="connsiteX0" fmla="*/ 0 w 1419225"/>
              <a:gd name="connsiteY0" fmla="*/ 0 h 1476375"/>
              <a:gd name="connsiteX1" fmla="*/ 3175 w 1419225"/>
              <a:gd name="connsiteY1" fmla="*/ 1473200 h 1476375"/>
              <a:gd name="connsiteX2" fmla="*/ 1419225 w 1419225"/>
              <a:gd name="connsiteY2" fmla="*/ 1476375 h 1476375"/>
              <a:gd name="connsiteX3" fmla="*/ 1358900 w 1419225"/>
              <a:gd name="connsiteY3" fmla="*/ 1200150 h 1476375"/>
              <a:gd name="connsiteX4" fmla="*/ 1298575 w 1419225"/>
              <a:gd name="connsiteY4" fmla="*/ 1016000 h 1476375"/>
              <a:gd name="connsiteX5" fmla="*/ 1212850 w 1419225"/>
              <a:gd name="connsiteY5" fmla="*/ 831850 h 1476375"/>
              <a:gd name="connsiteX6" fmla="*/ 1098550 w 1419225"/>
              <a:gd name="connsiteY6" fmla="*/ 650875 h 1476375"/>
              <a:gd name="connsiteX7" fmla="*/ 981075 w 1419225"/>
              <a:gd name="connsiteY7" fmla="*/ 482600 h 1476375"/>
              <a:gd name="connsiteX8" fmla="*/ 857250 w 1419225"/>
              <a:gd name="connsiteY8" fmla="*/ 349250 h 1476375"/>
              <a:gd name="connsiteX9" fmla="*/ 679450 w 1419225"/>
              <a:gd name="connsiteY9" fmla="*/ 222250 h 1476375"/>
              <a:gd name="connsiteX10" fmla="*/ 488950 w 1419225"/>
              <a:gd name="connsiteY10" fmla="*/ 101600 h 1476375"/>
              <a:gd name="connsiteX11" fmla="*/ 244475 w 1419225"/>
              <a:gd name="connsiteY11" fmla="*/ 19050 h 1476375"/>
              <a:gd name="connsiteX12" fmla="*/ 0 w 1419225"/>
              <a:gd name="connsiteY12" fmla="*/ 0 h 147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19225" h="1476375">
                <a:moveTo>
                  <a:pt x="0" y="0"/>
                </a:moveTo>
                <a:cubicBezTo>
                  <a:pt x="1058" y="491067"/>
                  <a:pt x="2117" y="982133"/>
                  <a:pt x="3175" y="1473200"/>
                </a:cubicBezTo>
                <a:lnTo>
                  <a:pt x="1419225" y="1476375"/>
                </a:lnTo>
                <a:lnTo>
                  <a:pt x="1358900" y="1200150"/>
                </a:lnTo>
                <a:lnTo>
                  <a:pt x="1298575" y="1016000"/>
                </a:lnTo>
                <a:lnTo>
                  <a:pt x="1212850" y="831850"/>
                </a:lnTo>
                <a:lnTo>
                  <a:pt x="1098550" y="650875"/>
                </a:lnTo>
                <a:lnTo>
                  <a:pt x="981075" y="482600"/>
                </a:lnTo>
                <a:lnTo>
                  <a:pt x="857250" y="349250"/>
                </a:lnTo>
                <a:lnTo>
                  <a:pt x="679450" y="222250"/>
                </a:lnTo>
                <a:lnTo>
                  <a:pt x="488950" y="101600"/>
                </a:lnTo>
                <a:lnTo>
                  <a:pt x="244475" y="190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8">
            <a:extLst>
              <a:ext uri="{FF2B5EF4-FFF2-40B4-BE49-F238E27FC236}">
                <a16:creationId xmlns:a16="http://schemas.microsoft.com/office/drawing/2014/main" id="{F86B2F15-CDE8-4862-B94B-C0A8484745D2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9">
            <a:extLst>
              <a:ext uri="{FF2B5EF4-FFF2-40B4-BE49-F238E27FC236}">
                <a16:creationId xmlns:a16="http://schemas.microsoft.com/office/drawing/2014/main" id="{6D6A78F0-E547-4F23-A87A-57740ABD0C3A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>
            <a:extLst>
              <a:ext uri="{FF2B5EF4-FFF2-40B4-BE49-F238E27FC236}">
                <a16:creationId xmlns:a16="http://schemas.microsoft.com/office/drawing/2014/main" id="{14F151C8-A594-4864-8365-81465B691FC3}"/>
              </a:ext>
            </a:extLst>
          </p:cNvPr>
          <p:cNvSpPr/>
          <p:nvPr/>
        </p:nvSpPr>
        <p:spPr>
          <a:xfrm>
            <a:off x="5475303" y="1518268"/>
            <a:ext cx="2858610" cy="3746376"/>
          </a:xfrm>
          <a:prstGeom prst="arc">
            <a:avLst>
              <a:gd name="adj1" fmla="val 15189738"/>
              <a:gd name="adj2" fmla="val 211082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40">
                <a:extLst>
                  <a:ext uri="{FF2B5EF4-FFF2-40B4-BE49-F238E27FC236}">
                    <a16:creationId xmlns:a16="http://schemas.microsoft.com/office/drawing/2014/main" id="{DB56A401-7871-46C7-9C3F-2673C8849912}"/>
                  </a:ext>
                </a:extLst>
              </p:cNvPr>
              <p:cNvSpPr txBox="1"/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40">
                <a:extLst>
                  <a:ext uri="{FF2B5EF4-FFF2-40B4-BE49-F238E27FC236}">
                    <a16:creationId xmlns:a16="http://schemas.microsoft.com/office/drawing/2014/main" id="{DB56A401-7871-46C7-9C3F-2673C8849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92">
                <a:extLst>
                  <a:ext uri="{FF2B5EF4-FFF2-40B4-BE49-F238E27FC236}">
                    <a16:creationId xmlns:a16="http://schemas.microsoft.com/office/drawing/2014/main" id="{2C4782A3-8587-41A7-A59E-4E7F39AE0A4E}"/>
                  </a:ext>
                </a:extLst>
              </p:cNvPr>
              <p:cNvSpPr txBox="1"/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92">
                <a:extLst>
                  <a:ext uri="{FF2B5EF4-FFF2-40B4-BE49-F238E27FC236}">
                    <a16:creationId xmlns:a16="http://schemas.microsoft.com/office/drawing/2014/main" id="{2C4782A3-8587-41A7-A59E-4E7F39AE0A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blipFill>
                <a:blip r:embed="rId11"/>
                <a:stretch>
                  <a:fillRect l="-27027" r="-24324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327AC684-D018-4B95-87CA-CCE390213FF7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327AC684-D018-4B95-87CA-CCE390213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40">
                <a:extLst>
                  <a:ext uri="{FF2B5EF4-FFF2-40B4-BE49-F238E27FC236}">
                    <a16:creationId xmlns:a16="http://schemas.microsoft.com/office/drawing/2014/main" id="{E75A3ED8-B580-42E9-8981-BD78F224553A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40">
                <a:extLst>
                  <a:ext uri="{FF2B5EF4-FFF2-40B4-BE49-F238E27FC236}">
                    <a16:creationId xmlns:a16="http://schemas.microsoft.com/office/drawing/2014/main" id="{E75A3ED8-B580-42E9-8981-BD78F2245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0">
                <a:extLst>
                  <a:ext uri="{FF2B5EF4-FFF2-40B4-BE49-F238E27FC236}">
                    <a16:creationId xmlns:a16="http://schemas.microsoft.com/office/drawing/2014/main" id="{311C861A-50D7-4C0B-ADDF-A688D4F1D303}"/>
                  </a:ext>
                </a:extLst>
              </p:cNvPr>
              <p:cNvSpPr txBox="1"/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40">
                <a:extLst>
                  <a:ext uri="{FF2B5EF4-FFF2-40B4-BE49-F238E27FC236}">
                    <a16:creationId xmlns:a16="http://schemas.microsoft.com/office/drawing/2014/main" id="{311C861A-50D7-4C0B-ADDF-A688D4F1D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blipFill>
                <a:blip r:embed="rId14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0DAE572-2F60-45DE-90B2-F2E1A43DBCFB}"/>
                  </a:ext>
                </a:extLst>
              </p:cNvPr>
              <p:cNvSpPr txBox="1"/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0DAE572-2F60-45DE-90B2-F2E1A43DBC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blipFill>
                <a:blip r:embed="rId15"/>
                <a:stretch>
                  <a:fillRect l="-25000" r="-21429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2">
            <a:extLst>
              <a:ext uri="{FF2B5EF4-FFF2-40B4-BE49-F238E27FC236}">
                <a16:creationId xmlns:a16="http://schemas.microsoft.com/office/drawing/2014/main" id="{4854F06D-2918-4C3D-AAA3-5EC332282A9A}"/>
              </a:ext>
            </a:extLst>
          </p:cNvPr>
          <p:cNvSpPr>
            <a:spLocks/>
          </p:cNvSpPr>
          <p:nvPr/>
        </p:nvSpPr>
        <p:spPr bwMode="auto">
          <a:xfrm>
            <a:off x="5938405" y="3131153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45">
            <a:extLst>
              <a:ext uri="{FF2B5EF4-FFF2-40B4-BE49-F238E27FC236}">
                <a16:creationId xmlns:a16="http://schemas.microsoft.com/office/drawing/2014/main" id="{B94CFAD3-4D65-4D87-A7B1-93BCB3832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3315" y="3290114"/>
            <a:ext cx="1085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Arc 42">
            <a:extLst>
              <a:ext uri="{FF2B5EF4-FFF2-40B4-BE49-F238E27FC236}">
                <a16:creationId xmlns:a16="http://schemas.microsoft.com/office/drawing/2014/main" id="{9AB35DDF-6F29-4D3F-BAFC-CC0D41BCB91C}"/>
              </a:ext>
            </a:extLst>
          </p:cNvPr>
          <p:cNvSpPr>
            <a:spLocks/>
          </p:cNvSpPr>
          <p:nvPr/>
        </p:nvSpPr>
        <p:spPr bwMode="auto">
          <a:xfrm>
            <a:off x="6586105" y="3778853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Arc 42">
            <a:extLst>
              <a:ext uri="{FF2B5EF4-FFF2-40B4-BE49-F238E27FC236}">
                <a16:creationId xmlns:a16="http://schemas.microsoft.com/office/drawing/2014/main" id="{4A7E4FD5-9995-4952-B33C-75A69377D6D0}"/>
              </a:ext>
            </a:extLst>
          </p:cNvPr>
          <p:cNvSpPr>
            <a:spLocks/>
          </p:cNvSpPr>
          <p:nvPr/>
        </p:nvSpPr>
        <p:spPr bwMode="auto">
          <a:xfrm>
            <a:off x="6538480" y="4455128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Arc 42">
            <a:extLst>
              <a:ext uri="{FF2B5EF4-FFF2-40B4-BE49-F238E27FC236}">
                <a16:creationId xmlns:a16="http://schemas.microsoft.com/office/drawing/2014/main" id="{FF3BDF36-B7C1-4E4D-9CB3-299AE45F1A39}"/>
              </a:ext>
            </a:extLst>
          </p:cNvPr>
          <p:cNvSpPr>
            <a:spLocks/>
          </p:cNvSpPr>
          <p:nvPr/>
        </p:nvSpPr>
        <p:spPr bwMode="auto">
          <a:xfrm flipH="1">
            <a:off x="3676650" y="5064728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42">
            <a:extLst>
              <a:ext uri="{FF2B5EF4-FFF2-40B4-BE49-F238E27FC236}">
                <a16:creationId xmlns:a16="http://schemas.microsoft.com/office/drawing/2014/main" id="{4372C078-0DAA-459E-9580-74C6D19860D1}"/>
              </a:ext>
            </a:extLst>
          </p:cNvPr>
          <p:cNvSpPr>
            <a:spLocks/>
          </p:cNvSpPr>
          <p:nvPr/>
        </p:nvSpPr>
        <p:spPr bwMode="auto">
          <a:xfrm flipH="1">
            <a:off x="3638550" y="5750528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45">
            <a:extLst>
              <a:ext uri="{FF2B5EF4-FFF2-40B4-BE49-F238E27FC236}">
                <a16:creationId xmlns:a16="http://schemas.microsoft.com/office/drawing/2014/main" id="{12EE165A-DCA0-40B9-8BB2-4C6BCEAF5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215" y="3871139"/>
            <a:ext cx="2218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 (do not forget this!)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 Box 45">
            <a:extLst>
              <a:ext uri="{FF2B5EF4-FFF2-40B4-BE49-F238E27FC236}">
                <a16:creationId xmlns:a16="http://schemas.microsoft.com/office/drawing/2014/main" id="{C89417C0-A760-4F26-8757-2481B463F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1490" y="4537889"/>
            <a:ext cx="17138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45">
            <a:extLst>
              <a:ext uri="{FF2B5EF4-FFF2-40B4-BE49-F238E27FC236}">
                <a16:creationId xmlns:a16="http://schemas.microsoft.com/office/drawing/2014/main" id="{D8F40376-D805-4EF9-BED5-69077B2BF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7165" y="5137964"/>
            <a:ext cx="1313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a subtraction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04B48D58-1CE8-419C-B668-99BA4BCE5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490" y="5957114"/>
            <a:ext cx="8565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60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28" grpId="0"/>
      <p:bldP spid="29" grpId="0"/>
      <p:bldP spid="30" grpId="0"/>
      <p:bldP spid="31" grpId="0"/>
      <p:bldP spid="44" grpId="0" animBg="1"/>
      <p:bldP spid="45" grpId="0"/>
      <p:bldP spid="46" grpId="0" animBg="1"/>
      <p:bldP spid="47" grpId="0" animBg="1"/>
      <p:bldP spid="49" grpId="0" animBg="1"/>
      <p:bldP spid="50" grpId="0" animBg="1"/>
      <p:bldP spid="53" grpId="0"/>
      <p:bldP spid="54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BF06C2-ACA0-4932-A70F-79231AC054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65AD7A-3ED6-43E7-B9D4-11D69C100C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04376A-150F-4AF8-AC2A-7D92F3EF9D7B}">
  <ds:schemaRefs>
    <ds:schemaRef ds:uri="http://purl.org/dc/elements/1.1/"/>
    <ds:schemaRef ds:uri="http://schemas.microsoft.com/office/2006/metadata/properties"/>
    <ds:schemaRef ds:uri="http://purl.org/dc/terms/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448</TotalTime>
  <Words>1384</Words>
  <Application>Microsoft Office PowerPoint</Application>
  <PresentationFormat>On-screen Show (4:3)</PresentationFormat>
  <Paragraphs>156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95</cp:revision>
  <dcterms:created xsi:type="dcterms:W3CDTF">2017-08-14T15:35:38Z</dcterms:created>
  <dcterms:modified xsi:type="dcterms:W3CDTF">2021-08-27T06:43:44Z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