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C22BC-0037-42F2-99BD-193323B2B0CE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A6678-F242-410C-B12C-7FE2DD7D22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6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959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96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852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840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42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506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368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660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798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74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18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20.png"/><Relationship Id="rId10" Type="http://schemas.openxmlformats.org/officeDocument/2006/relationships/image" Target="../media/image52.png"/><Relationship Id="rId4" Type="http://schemas.openxmlformats.org/officeDocument/2006/relationships/image" Target="../media/image19.png"/><Relationship Id="rId9" Type="http://schemas.openxmlformats.org/officeDocument/2006/relationships/image" Target="../media/image5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18.png"/><Relationship Id="rId7" Type="http://schemas.openxmlformats.org/officeDocument/2006/relationships/image" Target="../media/image49.png"/><Relationship Id="rId12" Type="http://schemas.openxmlformats.org/officeDocument/2006/relationships/image" Target="../media/image5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58.png"/><Relationship Id="rId5" Type="http://schemas.openxmlformats.org/officeDocument/2006/relationships/image" Target="../media/image20.png"/><Relationship Id="rId10" Type="http://schemas.openxmlformats.org/officeDocument/2006/relationships/image" Target="../media/image57.png"/><Relationship Id="rId4" Type="http://schemas.openxmlformats.org/officeDocument/2006/relationships/image" Target="../media/image19.png"/><Relationship Id="rId9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1.png"/><Relationship Id="rId7" Type="http://schemas.openxmlformats.org/officeDocument/2006/relationships/image" Target="../media/image64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19.png"/><Relationship Id="rId9" Type="http://schemas.openxmlformats.org/officeDocument/2006/relationships/image" Target="../media/image6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1.png"/><Relationship Id="rId7" Type="http://schemas.openxmlformats.org/officeDocument/2006/relationships/image" Target="../media/image6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2.png"/><Relationship Id="rId10" Type="http://schemas.openxmlformats.org/officeDocument/2006/relationships/image" Target="../media/image71.png"/><Relationship Id="rId4" Type="http://schemas.openxmlformats.org/officeDocument/2006/relationships/image" Target="../media/image19.png"/><Relationship Id="rId9" Type="http://schemas.openxmlformats.org/officeDocument/2006/relationships/image" Target="../media/image7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3" Type="http://schemas.openxmlformats.org/officeDocument/2006/relationships/image" Target="../media/image60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76.png"/><Relationship Id="rId5" Type="http://schemas.openxmlformats.org/officeDocument/2006/relationships/image" Target="../media/image19.png"/><Relationship Id="rId15" Type="http://schemas.openxmlformats.org/officeDocument/2006/relationships/image" Target="../media/image80.png"/><Relationship Id="rId10" Type="http://schemas.openxmlformats.org/officeDocument/2006/relationships/image" Target="../media/image75.png"/><Relationship Id="rId4" Type="http://schemas.openxmlformats.org/officeDocument/2006/relationships/image" Target="../media/image61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18" Type="http://schemas.openxmlformats.org/officeDocument/2006/relationships/image" Target="../media/image91.png"/><Relationship Id="rId3" Type="http://schemas.openxmlformats.org/officeDocument/2006/relationships/image" Target="../media/image60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84.png"/><Relationship Id="rId5" Type="http://schemas.openxmlformats.org/officeDocument/2006/relationships/image" Target="../media/image19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19" Type="http://schemas.openxmlformats.org/officeDocument/2006/relationships/image" Target="../media/image72.png"/><Relationship Id="rId4" Type="http://schemas.openxmlformats.org/officeDocument/2006/relationships/image" Target="../media/image61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60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96.png"/><Relationship Id="rId5" Type="http://schemas.openxmlformats.org/officeDocument/2006/relationships/image" Target="../media/image19.png"/><Relationship Id="rId10" Type="http://schemas.openxmlformats.org/officeDocument/2006/relationships/image" Target="../media/image95.png"/><Relationship Id="rId4" Type="http://schemas.openxmlformats.org/officeDocument/2006/relationships/image" Target="../media/image61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60.png"/><Relationship Id="rId7" Type="http://schemas.openxmlformats.org/officeDocument/2006/relationships/image" Target="../media/image93.png"/><Relationship Id="rId12" Type="http://schemas.openxmlformats.org/officeDocument/2006/relationships/image" Target="../media/image10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103.png"/><Relationship Id="rId5" Type="http://schemas.openxmlformats.org/officeDocument/2006/relationships/image" Target="../media/image19.png"/><Relationship Id="rId10" Type="http://schemas.openxmlformats.org/officeDocument/2006/relationships/image" Target="../media/image102.png"/><Relationship Id="rId4" Type="http://schemas.openxmlformats.org/officeDocument/2006/relationships/image" Target="../media/image61.png"/><Relationship Id="rId9" Type="http://schemas.openxmlformats.org/officeDocument/2006/relationships/image" Target="../media/image10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3" Type="http://schemas.openxmlformats.org/officeDocument/2006/relationships/image" Target="../media/image60.png"/><Relationship Id="rId7" Type="http://schemas.openxmlformats.org/officeDocument/2006/relationships/image" Target="../media/image105.png"/><Relationship Id="rId12" Type="http://schemas.openxmlformats.org/officeDocument/2006/relationships/image" Target="../media/image1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109.png"/><Relationship Id="rId5" Type="http://schemas.openxmlformats.org/officeDocument/2006/relationships/image" Target="../media/image19.png"/><Relationship Id="rId10" Type="http://schemas.openxmlformats.org/officeDocument/2006/relationships/image" Target="../media/image108.png"/><Relationship Id="rId4" Type="http://schemas.openxmlformats.org/officeDocument/2006/relationships/image" Target="../media/image61.png"/><Relationship Id="rId9" Type="http://schemas.openxmlformats.org/officeDocument/2006/relationships/image" Target="../media/image10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13" Type="http://schemas.openxmlformats.org/officeDocument/2006/relationships/image" Target="../media/image118.png"/><Relationship Id="rId3" Type="http://schemas.openxmlformats.org/officeDocument/2006/relationships/image" Target="../media/image60.png"/><Relationship Id="rId7" Type="http://schemas.openxmlformats.org/officeDocument/2006/relationships/image" Target="../media/image112.png"/><Relationship Id="rId12" Type="http://schemas.openxmlformats.org/officeDocument/2006/relationships/image" Target="../media/image1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116.png"/><Relationship Id="rId5" Type="http://schemas.openxmlformats.org/officeDocument/2006/relationships/image" Target="../media/image19.png"/><Relationship Id="rId10" Type="http://schemas.openxmlformats.org/officeDocument/2006/relationships/image" Target="../media/image115.png"/><Relationship Id="rId4" Type="http://schemas.openxmlformats.org/officeDocument/2006/relationships/image" Target="../media/image61.png"/><Relationship Id="rId9" Type="http://schemas.openxmlformats.org/officeDocument/2006/relationships/image" Target="../media/image114.png"/><Relationship Id="rId14" Type="http://schemas.openxmlformats.org/officeDocument/2006/relationships/image" Target="../media/image11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26.png"/><Relationship Id="rId3" Type="http://schemas.openxmlformats.org/officeDocument/2006/relationships/image" Target="../media/image60.png"/><Relationship Id="rId7" Type="http://schemas.openxmlformats.org/officeDocument/2006/relationships/image" Target="../media/image120.png"/><Relationship Id="rId12" Type="http://schemas.openxmlformats.org/officeDocument/2006/relationships/image" Target="../media/image125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124.png"/><Relationship Id="rId5" Type="http://schemas.openxmlformats.org/officeDocument/2006/relationships/image" Target="../media/image19.png"/><Relationship Id="rId15" Type="http://schemas.openxmlformats.org/officeDocument/2006/relationships/image" Target="../media/image128.png"/><Relationship Id="rId10" Type="http://schemas.openxmlformats.org/officeDocument/2006/relationships/image" Target="../media/image123.png"/><Relationship Id="rId4" Type="http://schemas.openxmlformats.org/officeDocument/2006/relationships/image" Target="../media/image61.png"/><Relationship Id="rId9" Type="http://schemas.openxmlformats.org/officeDocument/2006/relationships/image" Target="../media/image122.png"/><Relationship Id="rId14" Type="http://schemas.openxmlformats.org/officeDocument/2006/relationships/image" Target="../media/image12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29.png"/><Relationship Id="rId3" Type="http://schemas.openxmlformats.org/officeDocument/2006/relationships/image" Target="../media/image60.png"/><Relationship Id="rId7" Type="http://schemas.openxmlformats.org/officeDocument/2006/relationships/image" Target="../media/image120.png"/><Relationship Id="rId12" Type="http://schemas.openxmlformats.org/officeDocument/2006/relationships/image" Target="../media/image1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124.png"/><Relationship Id="rId5" Type="http://schemas.openxmlformats.org/officeDocument/2006/relationships/image" Target="../media/image19.png"/><Relationship Id="rId15" Type="http://schemas.openxmlformats.org/officeDocument/2006/relationships/image" Target="../media/image131.png"/><Relationship Id="rId10" Type="http://schemas.openxmlformats.org/officeDocument/2006/relationships/image" Target="../media/image123.png"/><Relationship Id="rId4" Type="http://schemas.openxmlformats.org/officeDocument/2006/relationships/image" Target="../media/image61.png"/><Relationship Id="rId9" Type="http://schemas.openxmlformats.org/officeDocument/2006/relationships/image" Target="../media/image122.png"/><Relationship Id="rId14" Type="http://schemas.openxmlformats.org/officeDocument/2006/relationships/image" Target="../media/image13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13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19.png"/><Relationship Id="rId4" Type="http://schemas.openxmlformats.org/officeDocument/2006/relationships/image" Target="../media/image6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3" Type="http://schemas.openxmlformats.org/officeDocument/2006/relationships/image" Target="../media/image133.png"/><Relationship Id="rId7" Type="http://schemas.openxmlformats.org/officeDocument/2006/relationships/image" Target="../media/image62.png"/><Relationship Id="rId12" Type="http://schemas.openxmlformats.org/officeDocument/2006/relationships/image" Target="../media/image13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137.png"/><Relationship Id="rId5" Type="http://schemas.openxmlformats.org/officeDocument/2006/relationships/image" Target="../media/image61.png"/><Relationship Id="rId10" Type="http://schemas.openxmlformats.org/officeDocument/2006/relationships/image" Target="../media/image136.png"/><Relationship Id="rId4" Type="http://schemas.openxmlformats.org/officeDocument/2006/relationships/image" Target="../media/image60.png"/><Relationship Id="rId9" Type="http://schemas.openxmlformats.org/officeDocument/2006/relationships/image" Target="../media/image13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18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0.png"/><Relationship Id="rId10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18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20.png"/><Relationship Id="rId10" Type="http://schemas.openxmlformats.org/officeDocument/2006/relationships/image" Target="../media/image43.png"/><Relationship Id="rId4" Type="http://schemas.openxmlformats.org/officeDocument/2006/relationships/image" Target="../media/image19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349250" y="2843054"/>
            <a:ext cx="6552115" cy="108491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Polar Coordinates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1" y="3837347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63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both Polar and Cartesian Coordinates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Convert the following Polar coordinate into Cartesian form.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usual draw a diagram, and think carefully about which quadrant this point is 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half turn would be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and a 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turn would be 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l-GR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so this will be between those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angle in the triangle will be </a:t>
            </a:r>
            <a:r>
              <a:rPr lang="el-GR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as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has been ‘used’ in the half-turn…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25038" y="2838202"/>
                <a:ext cx="977447" cy="5592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10, 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038" y="2838202"/>
                <a:ext cx="977447" cy="5592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7162800" y="1447800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V="1">
            <a:off x="7162799" y="1524001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32612" y="1460666"/>
            <a:ext cx="1471878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Draw a diagram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6800" y="2895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0" y="2895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Comic Sans MS" panose="030F0702030302020204" pitchFamily="66" charset="0"/>
              </a:rPr>
              <a:t>π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4200" y="1143000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4200" y="4495800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aseline="30000" dirty="0">
                <a:latin typeface="Comic Sans MS" panose="030F0702030302020204" pitchFamily="66" charset="0"/>
              </a:rPr>
              <a:t>3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019800" y="3048000"/>
            <a:ext cx="1143000" cy="609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10200" y="3733800"/>
            <a:ext cx="926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(10,</a:t>
            </a:r>
            <a:r>
              <a:rPr lang="en-GB" sz="14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l-GR" sz="14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943600" y="3581400"/>
            <a:ext cx="152400" cy="152400"/>
            <a:chOff x="5715000" y="3962400"/>
            <a:chExt cx="152400" cy="1524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 flipV="1">
            <a:off x="6019800" y="3048000"/>
            <a:ext cx="0" cy="609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019800" y="3048000"/>
            <a:ext cx="1143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86373" y="34290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08116" y="3011424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6781800" y="2590800"/>
            <a:ext cx="914400" cy="914400"/>
          </a:xfrm>
          <a:prstGeom prst="arc">
            <a:avLst>
              <a:gd name="adj1" fmla="val 9346638"/>
              <a:gd name="adj2" fmla="val 1075645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57453" y="4874820"/>
                <a:ext cx="12192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453" y="487482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573982" y="4874820"/>
                <a:ext cx="12192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982" y="4874820"/>
                <a:ext cx="1219200" cy="338554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57453" y="5255820"/>
                <a:ext cx="1600200" cy="5107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=10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453" y="5255820"/>
                <a:ext cx="1600200" cy="510781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73982" y="5255820"/>
                <a:ext cx="1600200" cy="5107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=10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982" y="5255820"/>
                <a:ext cx="1600200" cy="510781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50526" y="5789220"/>
                <a:ext cx="8382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26" y="5789220"/>
                <a:ext cx="8382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531429" y="5777345"/>
                <a:ext cx="1143000" cy="3676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429" y="5777345"/>
                <a:ext cx="1143000" cy="367601"/>
              </a:xfrm>
              <a:prstGeom prst="rect">
                <a:avLst/>
              </a:prstGeom>
              <a:blipFill>
                <a:blip r:embed="rId12"/>
                <a:stretch>
                  <a:fillRect b="-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558643" y="5066805"/>
            <a:ext cx="66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Arc 38"/>
          <p:cNvSpPr/>
          <p:nvPr/>
        </p:nvSpPr>
        <p:spPr>
          <a:xfrm>
            <a:off x="5237020" y="5066805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5223165" y="5539838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7857507" y="5074721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7831777" y="5535879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8204860" y="5052951"/>
            <a:ext cx="66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66558" y="5620988"/>
            <a:ext cx="846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89024" y="5619009"/>
            <a:ext cx="846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8827" y="6246421"/>
            <a:ext cx="5771407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Cartesian coordinate is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(-5,-5√3)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(remember to interpret whether values should be negative or positive from the diagram!)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65174" y="273132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20048" y="3192483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5√3</a:t>
            </a:r>
            <a:endParaRPr lang="en-GB" sz="1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913BCF68-53A1-4804-9583-7B90FD53F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6D9642B-8413-4235-A003-13B375E7C43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21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4" grpId="0"/>
      <p:bldP spid="15" grpId="0"/>
      <p:bldP spid="16" grpId="0"/>
      <p:bldP spid="17" grpId="0"/>
      <p:bldP spid="20" grpId="0"/>
      <p:bldP spid="14" grpId="0"/>
      <p:bldP spid="29" grpId="0"/>
      <p:bldP spid="30" grpId="0" animBg="1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18" grpId="0" animBg="1"/>
      <p:bldP spid="19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both Polar and Cartesian Coordinates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Convert the following Polar coordinate into Cartesian form.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usual draw a diagram, and think carefully about which quadrant this point is 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angle in the triangle will be </a:t>
            </a:r>
            <a:r>
              <a:rPr lang="el-GR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calculated by subtracting </a:t>
            </a:r>
            <a:r>
              <a:rPr lang="en-GB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l-GR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from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endParaRPr lang="en-US" sz="1400" baseline="-25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84415" y="2838202"/>
                <a:ext cx="896336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8, 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415" y="2838202"/>
                <a:ext cx="896336" cy="6455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7162800" y="1447800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7162799" y="1524001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32612" y="1460666"/>
            <a:ext cx="1471878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Draw a diagram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86800" y="2895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0" y="2895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Comic Sans MS" panose="030F0702030302020204" pitchFamily="66" charset="0"/>
              </a:rPr>
              <a:t>π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34200" y="1143000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4200" y="4495800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aseline="30000" dirty="0">
                <a:latin typeface="Comic Sans MS" panose="030F0702030302020204" pitchFamily="66" charset="0"/>
              </a:rPr>
              <a:t>3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  <a:endParaRPr lang="en-GB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6400800" y="1600200"/>
            <a:ext cx="762000" cy="144780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5000" y="1219200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(8,</a:t>
            </a:r>
            <a:r>
              <a:rPr lang="en-GB" sz="14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4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324600" y="1524000"/>
            <a:ext cx="152400" cy="152400"/>
            <a:chOff x="5715000" y="3962400"/>
            <a:chExt cx="152400" cy="1524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/>
          <p:cNvCxnSpPr/>
          <p:nvPr/>
        </p:nvCxnSpPr>
        <p:spPr>
          <a:xfrm flipH="1">
            <a:off x="6400800" y="3048000"/>
            <a:ext cx="762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400800" y="1600200"/>
            <a:ext cx="0" cy="1447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7056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3200" y="2743200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6934200" y="2590800"/>
            <a:ext cx="914400" cy="914400"/>
          </a:xfrm>
          <a:prstGeom prst="arc">
            <a:avLst>
              <a:gd name="adj1" fmla="val 10719269"/>
              <a:gd name="adj2" fmla="val 1289145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629400" y="3048000"/>
            <a:ext cx="28500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  <a:endParaRPr lang="en-GB" sz="1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17870" y="2230582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4√3</a:t>
            </a:r>
            <a:endParaRPr lang="en-GB" sz="1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57453" y="4874820"/>
                <a:ext cx="12192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453" y="487482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73982" y="4874820"/>
                <a:ext cx="12192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982" y="4874820"/>
                <a:ext cx="1219200" cy="338554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6200" y="5257800"/>
                <a:ext cx="1600200" cy="5107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=8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57800"/>
                <a:ext cx="1600200" cy="510781"/>
              </a:xfrm>
              <a:prstGeom prst="rect">
                <a:avLst/>
              </a:prstGeom>
              <a:blipFill>
                <a:blip r:embed="rId9"/>
                <a:stretch>
                  <a:fillRect b="-36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531429" y="5267695"/>
                <a:ext cx="1508166" cy="5107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=8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429" y="5267695"/>
                <a:ext cx="1508166" cy="510781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50526" y="5789220"/>
                <a:ext cx="8382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26" y="5789220"/>
                <a:ext cx="8382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531429" y="5777345"/>
                <a:ext cx="1143000" cy="3676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429" y="5777345"/>
                <a:ext cx="1143000" cy="367601"/>
              </a:xfrm>
              <a:prstGeom prst="rect">
                <a:avLst/>
              </a:prstGeom>
              <a:blipFill>
                <a:blip r:embed="rId12"/>
                <a:stretch>
                  <a:fillRect b="-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558643" y="5066805"/>
            <a:ext cx="66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Arc 40"/>
          <p:cNvSpPr/>
          <p:nvPr/>
        </p:nvSpPr>
        <p:spPr>
          <a:xfrm>
            <a:off x="5237020" y="5066805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5223165" y="5539838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7857507" y="5074721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7831777" y="5535879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8204860" y="5052951"/>
            <a:ext cx="66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66558" y="5620988"/>
            <a:ext cx="846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189024" y="5619009"/>
            <a:ext cx="846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778827" y="6246421"/>
            <a:ext cx="5771407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Cartesian coordinate is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(-4,4√3)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(remember to interpret whether values should be negative or positive from the diagram!)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C8114DF2-7147-4D36-96A5-C84878C3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32E8F65-3B52-4D07-AEED-16FB04108DD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99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3" grpId="0"/>
      <p:bldP spid="14" grpId="0"/>
      <p:bldP spid="15" grpId="0"/>
      <p:bldP spid="16" grpId="0"/>
      <p:bldP spid="18" grpId="0"/>
      <p:bldP spid="24" grpId="0"/>
      <p:bldP spid="25" grpId="0"/>
      <p:bldP spid="26" grpId="0" animBg="1"/>
      <p:bldP spid="27" grpId="0"/>
      <p:bldP spid="28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convert between Cartesian equations of lines and Polar equations by using the relationships from the previous section (above)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Remember that a Cartesian equation of a line is telling you the relationship between the x and y values for the points on the line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polar equation of a line is telling you the relationship between the distance from the origin, and the angle from the origin, of all the points on the line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タイトル 1">
            <a:extLst>
              <a:ext uri="{FF2B5EF4-FFF2-40B4-BE49-F238E27FC236}">
                <a16:creationId xmlns:a16="http://schemas.microsoft.com/office/drawing/2014/main" id="{3C485E1B-BCDD-40CB-838E-646454C46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E1A2C1-2F54-4B6A-A606-4CCCC482BC1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72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Cartesian equation of the following curve: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process relies on creating some of the expressions above, in the equation you’re given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example, if you can manipulate the equation to have ‘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rsin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’ in it, this can then be replaced with ‘y’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93421" y="3036125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21" y="3036125"/>
                <a:ext cx="715132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24400" y="16002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600200"/>
                <a:ext cx="715132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0" y="2133600"/>
                <a:ext cx="10057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33600"/>
                <a:ext cx="100575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26670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667000"/>
                <a:ext cx="1447800" cy="338554"/>
              </a:xfrm>
              <a:prstGeom prst="rect">
                <a:avLst/>
              </a:prstGeom>
              <a:blipFill>
                <a:blip r:embed="rId9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334000" y="1828800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638800" y="1905000"/>
            <a:ext cx="1748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Arc 15"/>
          <p:cNvSpPr/>
          <p:nvPr/>
        </p:nvSpPr>
        <p:spPr>
          <a:xfrm>
            <a:off x="5334000" y="2362200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638800" y="22860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replace r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with an expression in x and y, from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0" y="3276600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From your knowledge of equations, you should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recognise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this as a circle,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(0,0) and radius 5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makes sense as the Polar equation just states that the distance from the origin is 5, and doesn’t mention the angle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48200" y="2133600"/>
            <a:ext cx="304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191000" y="26670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D48B6EE6-619D-4E23-BAAF-C9D88C920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C73E75C-2956-4644-8A79-11304DE7B5DE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70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/>
      <p:bldP spid="19" grpId="0" animBg="1"/>
      <p:bldP spid="19" grpId="1" animBg="1"/>
      <p:bldP spid="20" grpId="0" animBg="1"/>
      <p:bldP spid="2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Cartesian equation of the following curve: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Try to create one or more of the expressions above in the equation…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5400" y="3034937"/>
                <a:ext cx="13319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  <m:r>
                        <a:rPr lang="en-GB" sz="1600" b="0" i="1" smtClean="0">
                          <a:latin typeface="Cambria Math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034937"/>
                <a:ext cx="133190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95800" y="1676400"/>
                <a:ext cx="13319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  <m:r>
                        <a:rPr lang="en-GB" sz="1600" b="0" i="1" smtClean="0">
                          <a:latin typeface="Cambria Math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76400"/>
                <a:ext cx="133190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95800" y="2209800"/>
                <a:ext cx="1000082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09800"/>
                <a:ext cx="1000082" cy="555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14800" y="3048000"/>
                <a:ext cx="1066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048000"/>
                <a:ext cx="10668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5562600" y="1828800"/>
            <a:ext cx="381000" cy="6858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943600" y="19812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Cosec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sin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5334000" y="2514600"/>
            <a:ext cx="381000" cy="6858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715000" y="26670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sin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657600"/>
                <a:ext cx="838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657600"/>
                <a:ext cx="838200" cy="338554"/>
              </a:xfrm>
              <a:prstGeom prst="rect">
                <a:avLst/>
              </a:prstGeom>
              <a:blipFill>
                <a:blip r:embed="rId10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105400" y="3276600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410200" y="32766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rsin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using an equation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114800" y="3048000"/>
            <a:ext cx="609600" cy="381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495800" y="3657600"/>
            <a:ext cx="304800" cy="381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FA5A9692-6F69-41CA-8708-6E80B7C37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6E4E8A-CD76-4C4A-8705-CC85D9BCAA9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9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/>
      <p:bldP spid="28" grpId="0"/>
      <p:bldP spid="29" grpId="0" animBg="1"/>
      <p:bldP spid="30" grpId="0"/>
      <p:bldP spid="31" grpId="0" animBg="1"/>
      <p:bldP spid="31" grpId="1" animBg="1"/>
      <p:bldP spid="32" grpId="0" animBg="1"/>
      <p:bldP spid="3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Cartesian equation of the following curve: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will sometimes need to use the double angle formulae from the regular maths course, since our equations above only contain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rather than multiplies of it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19200" y="3008811"/>
                <a:ext cx="14936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=2+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08811"/>
                <a:ext cx="149361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19600" y="1676400"/>
                <a:ext cx="3581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𝑆𝑖𝑛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𝑆𝑖𝑛𝐴𝐶𝑜𝑠𝐵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𝐶𝑜𝑠𝐴𝑆𝑖𝑛𝐵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76400"/>
                <a:ext cx="35814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19600" y="2286000"/>
                <a:ext cx="35354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𝐶𝑜𝑠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𝐶𝑜𝑠𝐴𝐶𝑜𝑠𝐵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𝑆𝑖𝑛𝐴𝑆𝑖𝑛𝐵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286000"/>
                <a:ext cx="353545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114800" y="2819400"/>
            <a:ext cx="4634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get given these in the formula booklet, and they lead to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34000" y="3429000"/>
                <a:ext cx="19938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≡2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429000"/>
                <a:ext cx="199387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4572000"/>
                <a:ext cx="10027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𝐶𝑜𝑠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72000"/>
                <a:ext cx="100271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62600" y="4114800"/>
                <a:ext cx="15397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𝐶𝑜𝑠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𝑆𝑖𝑛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14800"/>
                <a:ext cx="1539717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15000" y="4572000"/>
                <a:ext cx="12555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𝐶𝑜𝑠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572000"/>
                <a:ext cx="125553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15000" y="5029200"/>
                <a:ext cx="12156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𝑆𝑖𝑛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029200"/>
                <a:ext cx="121565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543800" y="4191000"/>
            <a:ext cx="1295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there are 3 possibilities for Cos2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114800" y="5638800"/>
            <a:ext cx="4634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these to replace the 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in the expression with an </a:t>
            </a:r>
            <a:r>
              <a:rPr lang="en-GB" sz="1400">
                <a:solidFill>
                  <a:srgbClr val="FF0000"/>
                </a:solidFill>
                <a:latin typeface="Comic Sans MS" panose="030F0702030302020204" pitchFamily="66" charset="0"/>
              </a:rPr>
              <a:t>expression using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instead…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10200" y="0"/>
                <a:ext cx="2084097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𝐶𝑜𝑠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≡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𝐶𝑜𝑠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0"/>
                <a:ext cx="2084097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タイトル 1">
            <a:extLst>
              <a:ext uri="{FF2B5EF4-FFF2-40B4-BE49-F238E27FC236}">
                <a16:creationId xmlns:a16="http://schemas.microsoft.com/office/drawing/2014/main" id="{7E2D6700-87DB-4CF1-9697-0F532B3A9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C6FC19E-916E-4B3A-983F-E702AD13000D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55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38" grpId="0"/>
      <p:bldP spid="13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Cartesian equation of the following curve: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Replace the cos 2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with an equivalent expression in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way to replace r</a:t>
            </a:r>
            <a:r>
              <a:rPr lang="en-GB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10200" y="0"/>
                <a:ext cx="2084097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𝐶𝑜𝑠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≡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𝐶𝑜𝑠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0"/>
                <a:ext cx="208409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67199" y="1600200"/>
                <a:ext cx="14936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=2+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1600200"/>
                <a:ext cx="1493614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67199" y="2133600"/>
                <a:ext cx="21545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=2+(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𝐶𝑜𝑠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−1</m:t>
                      </m:r>
                      <m:r>
                        <a:rPr lang="en-GB" sz="1600" b="0" i="0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2133600"/>
                <a:ext cx="2154501" cy="338554"/>
              </a:xfrm>
              <a:prstGeom prst="rect">
                <a:avLst/>
              </a:prstGeom>
              <a:blipFill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67199" y="2667000"/>
                <a:ext cx="16257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𝐶𝑜𝑠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2667000"/>
                <a:ext cx="162570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91000" y="3200400"/>
                <a:ext cx="1981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𝐶𝑜𝑠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00400"/>
                <a:ext cx="19812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172200" y="1752600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476010" y="18001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cos2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using the equation above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6172200" y="2286000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6172200" y="2819400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029199" y="1600200"/>
            <a:ext cx="609600" cy="381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105399" y="2133600"/>
            <a:ext cx="1143000" cy="381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548252" y="24097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77000" y="28194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r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(this will allow us to replace the trigonometric part)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57699" y="3657600"/>
                <a:ext cx="1371600" cy="449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699" y="3657600"/>
                <a:ext cx="1371600" cy="449290"/>
              </a:xfrm>
              <a:prstGeom prst="rect">
                <a:avLst/>
              </a:prstGeom>
              <a:blipFill>
                <a:blip r:embed="rId12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000" y="4781006"/>
                <a:ext cx="1373068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781006"/>
                <a:ext cx="1373068" cy="338554"/>
              </a:xfrm>
              <a:prstGeom prst="rect">
                <a:avLst/>
              </a:prstGeom>
              <a:blipFill>
                <a:blip r:embed="rId13"/>
                <a:stretch>
                  <a:fillRect b="-35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7200" y="5162006"/>
                <a:ext cx="1598963" cy="4619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62006"/>
                <a:ext cx="1598963" cy="46198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1000" y="5847806"/>
                <a:ext cx="1648272" cy="44929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847806"/>
                <a:ext cx="1648272" cy="449290"/>
              </a:xfrm>
              <a:prstGeom prst="rect">
                <a:avLst/>
              </a:prstGeom>
              <a:blipFill>
                <a:blip r:embed="rId15"/>
                <a:stretch>
                  <a:fillRect b="-270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1828800" y="5009606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2209800" y="5085806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1828800" y="5466806"/>
            <a:ext cx="381000" cy="6096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2057400" y="5466806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both to find an expression for r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35286" y="3757550"/>
                <a:ext cx="1066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286" y="3757550"/>
                <a:ext cx="1066800" cy="338554"/>
              </a:xfrm>
              <a:prstGeom prst="rect">
                <a:avLst/>
              </a:prstGeom>
              <a:blipFill>
                <a:blip r:embed="rId1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635832" y="3755572"/>
                <a:ext cx="609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832" y="3755572"/>
                <a:ext cx="6096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172200" y="3352800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473042" y="3388426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r and cos terms with equivalents in x and 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72043" y="5878286"/>
            <a:ext cx="1487386" cy="41088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222666" y="3174670"/>
            <a:ext cx="301833" cy="32855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531918" y="3647703"/>
            <a:ext cx="1004456" cy="46115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729347" y="3170712"/>
            <a:ext cx="246414" cy="32063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774868" y="3762498"/>
            <a:ext cx="747157" cy="32063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309259" y="3192483"/>
            <a:ext cx="794658" cy="32063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877295" y="3760519"/>
            <a:ext cx="262248" cy="32063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443844" y="4201885"/>
                <a:ext cx="2232561" cy="449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3844" y="4201885"/>
                <a:ext cx="2232561" cy="449290"/>
              </a:xfrm>
              <a:prstGeom prst="rect">
                <a:avLst/>
              </a:prstGeom>
              <a:blipFill>
                <a:blip r:embed="rId18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6182097" y="3932712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542315" y="4039590"/>
            <a:ext cx="796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58245" y="5047014"/>
            <a:ext cx="4132613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One of the key advantages of Polar equations is that they can explain very complicated Cartesian equations in a much simpler way!</a:t>
            </a:r>
            <a:endParaRPr lang="en-GB" sz="16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9">
                <a:extLst>
                  <a:ext uri="{FF2B5EF4-FFF2-40B4-BE49-F238E27FC236}">
                    <a16:creationId xmlns:a16="http://schemas.microsoft.com/office/drawing/2014/main" id="{7FDB6428-B528-43E3-96A3-ACE69147808A}"/>
                  </a:ext>
                </a:extLst>
              </p:cNvPr>
              <p:cNvSpPr txBox="1"/>
              <p:nvPr/>
            </p:nvSpPr>
            <p:spPr>
              <a:xfrm>
                <a:off x="1219200" y="3008811"/>
                <a:ext cx="14936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=2+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9">
                <a:extLst>
                  <a:ext uri="{FF2B5EF4-FFF2-40B4-BE49-F238E27FC236}">
                    <a16:creationId xmlns:a16="http://schemas.microsoft.com/office/drawing/2014/main" id="{7FDB6428-B528-43E3-96A3-ACE691478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08811"/>
                <a:ext cx="1493614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タイトル 1">
            <a:extLst>
              <a:ext uri="{FF2B5EF4-FFF2-40B4-BE49-F238E27FC236}">
                <a16:creationId xmlns:a16="http://schemas.microsoft.com/office/drawing/2014/main" id="{EE5EFAB8-BEC5-4DF4-88BC-36B7DBCE9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991ED05E-1F1B-4671-B2F0-AA9027DBFA5D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3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0" grpId="1" animBg="1"/>
      <p:bldP spid="31" grpId="0" animBg="1"/>
      <p:bldP spid="31" grpId="1" animBg="1"/>
      <p:bldP spid="32" grpId="0"/>
      <p:bldP spid="33" grpId="0"/>
      <p:bldP spid="34" grpId="0"/>
      <p:bldP spid="35" grpId="0"/>
      <p:bldP spid="35" grpId="1"/>
      <p:bldP spid="36" grpId="0"/>
      <p:bldP spid="36" grpId="1"/>
      <p:bldP spid="37" grpId="0"/>
      <p:bldP spid="37" grpId="1"/>
      <p:bldP spid="47" grpId="0" animBg="1"/>
      <p:bldP spid="47" grpId="1" animBg="1"/>
      <p:bldP spid="48" grpId="0"/>
      <p:bldP spid="48" grpId="1"/>
      <p:bldP spid="49" grpId="0" animBg="1"/>
      <p:bldP spid="49" grpId="1" animBg="1"/>
      <p:bldP spid="50" grpId="0"/>
      <p:bldP spid="50" grpId="1"/>
      <p:bldP spid="51" grpId="0"/>
      <p:bldP spid="52" grpId="0"/>
      <p:bldP spid="53" grpId="0" animBg="1"/>
      <p:bldP spid="54" grpId="0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/>
      <p:bldP spid="63" grpId="0" animBg="1"/>
      <p:bldP spid="64" grpId="0"/>
      <p:bldP spid="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Cartesian equation of the following curve: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Sometimes you cannot just replace everything straight away!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Replacing r</a:t>
            </a:r>
            <a:r>
              <a:rPr lang="en-GB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immediately would still leave us with the trigonometric part…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09839" y="3014558"/>
                <a:ext cx="2235612" cy="418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</a:rPr>
                      <m:t>=</m:t>
                    </m:r>
                    <m:r>
                      <a:rPr lang="en-GB" sz="1600" b="0" i="1" smtClean="0">
                        <a:latin typeface="Cambria Math"/>
                      </a:rPr>
                      <m:t>𝑆𝑖𝑛</m:t>
                    </m:r>
                    <m:r>
                      <a:rPr lang="en-GB" sz="1600" b="0" i="1" smtClean="0">
                        <a:latin typeface="Cambria Math"/>
                      </a:rPr>
                      <m:t>2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r>
                  <a:rPr lang="en-GB" sz="1600" dirty="0"/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839" y="3014558"/>
                <a:ext cx="2235612" cy="418961"/>
              </a:xfrm>
              <a:prstGeom prst="rect">
                <a:avLst/>
              </a:prstGeom>
              <a:blipFill>
                <a:blip r:embed="rId7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10200" y="0"/>
                <a:ext cx="1952201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≡2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0"/>
                <a:ext cx="1952201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99808" y="1612076"/>
                <a:ext cx="12289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𝑆𝑖𝑛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808" y="1612076"/>
                <a:ext cx="122892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99808" y="2128653"/>
                <a:ext cx="16280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808" y="2128653"/>
                <a:ext cx="162807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99808" y="2678876"/>
                <a:ext cx="18309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808" y="2678876"/>
                <a:ext cx="183095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35582" y="3224151"/>
                <a:ext cx="2057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5582" y="3224151"/>
                <a:ext cx="20574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5847608" y="1764476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152408" y="1764476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sin2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using a double angle formula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076208" y="2297876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076208" y="2831276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457208" y="2374076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r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57258" y="2707574"/>
            <a:ext cx="2667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rewriting each side (makes it easier to see the simplification)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61559" y="3769427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559" y="3769427"/>
                <a:ext cx="1371600" cy="338554"/>
              </a:xfrm>
              <a:prstGeom prst="rect">
                <a:avLst/>
              </a:prstGeom>
              <a:blipFill>
                <a:blip r:embed="rId1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06489" y="3755573"/>
                <a:ext cx="5680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489" y="3755573"/>
                <a:ext cx="568035" cy="338554"/>
              </a:xfrm>
              <a:prstGeom prst="rect">
                <a:avLst/>
              </a:prstGeom>
              <a:blipFill>
                <a:blip r:embed="rId1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6014852" y="3411187"/>
            <a:ext cx="381000" cy="5334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329548" y="3418115"/>
            <a:ext cx="2719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r and trig terms with equivalents in x and y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23855" y="3776353"/>
            <a:ext cx="736270" cy="3206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285014" y="3239984"/>
            <a:ext cx="286986" cy="3206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078681" y="3238005"/>
            <a:ext cx="490845" cy="3206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563590" y="3240042"/>
            <a:ext cx="516576" cy="31661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122225" y="3780312"/>
            <a:ext cx="126670" cy="3206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250875" y="3783329"/>
            <a:ext cx="126670" cy="3156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335E5BB7-3433-4F8A-BC16-05B4248E8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62080BE-8795-4373-BC25-000E7A339DB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0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 animBg="1"/>
      <p:bldP spid="25" grpId="0"/>
      <p:bldP spid="11" grpId="0" animBg="1"/>
      <p:bldP spid="11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10200" y="0"/>
                <a:ext cx="1952201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𝑆𝑖𝑛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≡2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0"/>
                <a:ext cx="195220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6" t="15034" r="3208" b="14233"/>
          <a:stretch/>
        </p:blipFill>
        <p:spPr bwMode="auto">
          <a:xfrm>
            <a:off x="784638" y="2658713"/>
            <a:ext cx="3503503" cy="2152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267199" y="2607746"/>
                <a:ext cx="1966355" cy="460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199" y="2607746"/>
                <a:ext cx="1966355" cy="4601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8" t="14587" r="3080" b="13492"/>
          <a:stretch/>
        </p:blipFill>
        <p:spPr bwMode="auto">
          <a:xfrm>
            <a:off x="4940859" y="2668374"/>
            <a:ext cx="3439649" cy="21422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011066" y="2650246"/>
                <a:ext cx="1371600" cy="383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066" y="2650246"/>
                <a:ext cx="1371600" cy="3835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152155" y="2707643"/>
                <a:ext cx="5680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155" y="2707643"/>
                <a:ext cx="568035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タイトル 1">
            <a:extLst>
              <a:ext uri="{FF2B5EF4-FFF2-40B4-BE49-F238E27FC236}">
                <a16:creationId xmlns:a16="http://schemas.microsoft.com/office/drawing/2014/main" id="{D86D50F5-4920-450D-A307-0D7742C4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323FD89-2B39-4D65-BFB3-C1BDC8F3BA5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5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Polar equivalent for the following Cartesian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Polar equations are usually written as ‘r = ‘ or ‘r</a:t>
            </a:r>
            <a:r>
              <a:rPr lang="en-GB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= ‘, so use the equations above to try and achieve this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15032" y="3050721"/>
                <a:ext cx="8527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032" y="3050721"/>
                <a:ext cx="852734" cy="307777"/>
              </a:xfrm>
              <a:prstGeom prst="rect">
                <a:avLst/>
              </a:prstGeom>
              <a:blipFill>
                <a:blip r:embed="rId7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5800" y="16002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00200"/>
                <a:ext cx="914400" cy="307777"/>
              </a:xfrm>
              <a:prstGeom prst="rect">
                <a:avLst/>
              </a:prstGeom>
              <a:blipFill>
                <a:blip r:embed="rId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38600" y="2057400"/>
                <a:ext cx="1752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057400"/>
                <a:ext cx="17526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2514600"/>
                <a:ext cx="16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14600"/>
                <a:ext cx="16002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29150" y="2905125"/>
                <a:ext cx="990600" cy="512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2905125"/>
                <a:ext cx="990600" cy="5120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10100" y="3533775"/>
                <a:ext cx="1590675" cy="498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3533775"/>
                <a:ext cx="1590675" cy="498983"/>
              </a:xfrm>
              <a:prstGeom prst="rect">
                <a:avLst/>
              </a:prstGeom>
              <a:blipFill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91050" y="4210050"/>
                <a:ext cx="1590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𝑐𝑜𝑡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𝑐𝑜𝑠𝑒𝑐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050" y="4210050"/>
                <a:ext cx="159067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509780" y="1772887"/>
            <a:ext cx="395720" cy="455963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838826" y="1836965"/>
            <a:ext cx="2876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y and x with equivalents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5509780" y="2239612"/>
            <a:ext cx="395720" cy="455963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5509780" y="2706337"/>
            <a:ext cx="395720" cy="455963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976505" y="3152776"/>
            <a:ext cx="376670" cy="6477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5986029" y="3810001"/>
            <a:ext cx="386195" cy="581024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867400" y="2341790"/>
            <a:ext cx="1152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r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57875" y="2789465"/>
            <a:ext cx="1504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sin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05550" y="3208565"/>
            <a:ext cx="2171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the fraction was split up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34125" y="3865790"/>
            <a:ext cx="1743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Both parts can be re-written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00575" y="1590675"/>
            <a:ext cx="257175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200525" y="2047875"/>
            <a:ext cx="657225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143501" y="1647825"/>
            <a:ext cx="171450" cy="219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133976" y="2095501"/>
            <a:ext cx="504824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FAA871FE-4EF6-4B70-A6AA-ACFD5E0A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297DBB9-6F7B-4397-B281-0605569E804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42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7" grpId="0"/>
      <p:bldP spid="10" grpId="0" animBg="1"/>
      <p:bldP spid="10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B4F7324-C427-4BC4-8691-3E0B0C8D06DF}"/>
              </a:ext>
            </a:extLst>
          </p:cNvPr>
          <p:cNvSpPr txBox="1"/>
          <p:nvPr/>
        </p:nvSpPr>
        <p:spPr>
          <a:xfrm>
            <a:off x="383178" y="1532708"/>
            <a:ext cx="26901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1) Find the exact value of: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9E28B63E-9CA1-4FDB-A778-C311F55B9C29}"/>
                  </a:ext>
                </a:extLst>
              </p:cNvPr>
              <p:cNvSpPr txBox="1"/>
              <p:nvPr/>
            </p:nvSpPr>
            <p:spPr>
              <a:xfrm>
                <a:off x="1245326" y="1863634"/>
                <a:ext cx="1156470" cy="5578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9E28B63E-9CA1-4FDB-A778-C311F55B9C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326" y="1863634"/>
                <a:ext cx="1156470" cy="557845"/>
              </a:xfrm>
              <a:prstGeom prst="rect">
                <a:avLst/>
              </a:prstGeom>
              <a:blipFill>
                <a:blip r:embed="rId2"/>
                <a:stretch>
                  <a:fillRect l="-54737" t="-152747" r="-18421" b="-225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11F14D2-10F5-42A0-9BD1-349935AE922A}"/>
                  </a:ext>
                </a:extLst>
              </p:cNvPr>
              <p:cNvSpPr txBox="1"/>
              <p:nvPr/>
            </p:nvSpPr>
            <p:spPr>
              <a:xfrm>
                <a:off x="365761" y="3796937"/>
                <a:ext cx="3979816" cy="939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2) 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𝑠𝑖𝑛𝑥𝑐𝑜𝑠𝑥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</a:t>
                </a:r>
              </a:p>
              <a:p>
                <a:r>
                  <a:rPr lang="en-GB" sz="1600" dirty="0">
                    <a:latin typeface="Comic Sans MS" panose="030F0702030302020204" pitchFamily="66" charset="0"/>
                  </a:rPr>
                  <a:t>Find,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values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which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11F14D2-10F5-42A0-9BD1-349935AE9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1" y="3796937"/>
                <a:ext cx="3979816" cy="939360"/>
              </a:xfrm>
              <a:prstGeom prst="rect">
                <a:avLst/>
              </a:prstGeom>
              <a:blipFill>
                <a:blip r:embed="rId3"/>
                <a:stretch>
                  <a:fillRect l="-766" t="-1299" b="-2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DF75F86-FACC-40E2-80C6-CC661E38651D}"/>
                  </a:ext>
                </a:extLst>
              </p:cNvPr>
              <p:cNvSpPr txBox="1"/>
              <p:nvPr/>
            </p:nvSpPr>
            <p:spPr>
              <a:xfrm>
                <a:off x="4706984" y="1528354"/>
                <a:ext cx="3979816" cy="2480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3a) On an argand diagram, show that the locus of points given by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that satisfy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endParaRPr lang="en-GB" sz="1600" dirty="0">
                  <a:latin typeface="Comic Sans MS" panose="030F0702030302020204" pitchFamily="66" charset="0"/>
                </a:endParaRPr>
              </a:p>
              <a:p>
                <a:endParaRPr lang="en-GB" sz="1600" dirty="0">
                  <a:latin typeface="Comic Sans MS" panose="030F0702030302020204" pitchFamily="66" charset="0"/>
                </a:endParaRPr>
              </a:p>
              <a:p>
                <a:r>
                  <a:rPr lang="en-GB" sz="1600" dirty="0">
                    <a:latin typeface="Comic Sans MS" panose="030F0702030302020204" pitchFamily="66" charset="0"/>
                  </a:rPr>
                  <a:t>b) Find the area of the region defined by the set of points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where:</a:t>
                </a:r>
              </a:p>
              <a:p>
                <a:endParaRPr lang="en-GB" sz="1600" dirty="0">
                  <a:latin typeface="Comic Sans MS" panose="030F0702030302020204" pitchFamily="66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≤3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:0≤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𝑎𝑟𝑔𝑧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DF75F86-FACC-40E2-80C6-CC661E386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84" y="1528354"/>
                <a:ext cx="3979816" cy="2480551"/>
              </a:xfrm>
              <a:prstGeom prst="rect">
                <a:avLst/>
              </a:prstGeom>
              <a:blipFill>
                <a:blip r:embed="rId4"/>
                <a:stretch>
                  <a:fillRect l="-766" t="-4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7C41CDF0-A6BA-4D1B-8B62-963ED266C732}"/>
                  </a:ext>
                </a:extLst>
              </p:cNvPr>
              <p:cNvSpPr txBox="1"/>
              <p:nvPr/>
            </p:nvSpPr>
            <p:spPr>
              <a:xfrm>
                <a:off x="2495005" y="2451463"/>
                <a:ext cx="172740" cy="4184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7C41CDF0-A6BA-4D1B-8B62-963ED266C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2451463"/>
                <a:ext cx="172740" cy="418448"/>
              </a:xfrm>
              <a:prstGeom prst="rect">
                <a:avLst/>
              </a:prstGeom>
              <a:blipFill>
                <a:blip r:embed="rId5"/>
                <a:stretch>
                  <a:fillRect l="-20690" r="-20690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0E8D38A-4933-4D51-BE02-C5109DB756DE}"/>
                  </a:ext>
                </a:extLst>
              </p:cNvPr>
              <p:cNvSpPr txBox="1"/>
              <p:nvPr/>
            </p:nvSpPr>
            <p:spPr>
              <a:xfrm>
                <a:off x="2817223" y="4863738"/>
                <a:ext cx="522835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0E8D38A-4933-4D51-BE02-C5109DB756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223" y="4863738"/>
                <a:ext cx="522835" cy="467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EBE9C9E-9823-432B-A2D1-2C62B674C778}"/>
                  </a:ext>
                </a:extLst>
              </p:cNvPr>
              <p:cNvSpPr txBox="1"/>
              <p:nvPr/>
            </p:nvSpPr>
            <p:spPr>
              <a:xfrm>
                <a:off x="6736081" y="4175761"/>
                <a:ext cx="286553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EBE9C9E-9823-432B-A2D1-2C62B674C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081" y="4175761"/>
                <a:ext cx="286553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51BB87-63FE-42CD-A959-6900293F8A0C}"/>
              </a:ext>
            </a:extLst>
          </p:cNvPr>
          <p:cNvSpPr txBox="1"/>
          <p:nvPr/>
        </p:nvSpPr>
        <p:spPr>
          <a:xfrm>
            <a:off x="5342710" y="2425337"/>
            <a:ext cx="265938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Circle,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(0,3) radius 3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10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Polar equivalent for the following Cartesian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Polar equations are usually written as ‘r = ‘ or ‘r</a:t>
            </a:r>
            <a:r>
              <a:rPr lang="en-GB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= ‘, so use the equations above to try and achieve this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23987" y="3026229"/>
                <a:ext cx="11542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987" y="3026229"/>
                <a:ext cx="1154290" cy="307777"/>
              </a:xfrm>
              <a:prstGeom prst="rect">
                <a:avLst/>
              </a:prstGeom>
              <a:blipFill>
                <a:blip r:embed="rId7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857750" y="1638300"/>
                <a:ext cx="12382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50" y="1638300"/>
                <a:ext cx="1238250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2124075"/>
                <a:ext cx="20205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124075"/>
                <a:ext cx="202055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057650" y="2619375"/>
                <a:ext cx="1993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650" y="2619375"/>
                <a:ext cx="199304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29175" y="3076575"/>
                <a:ext cx="12035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175" y="3076575"/>
                <a:ext cx="120359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400675" y="0"/>
                <a:ext cx="2368277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𝐶𝑜𝑠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≡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𝐶𝑜𝑠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𝑆𝑖𝑛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675" y="0"/>
                <a:ext cx="2368277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95900" y="3457575"/>
                <a:ext cx="1104213" cy="501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900" y="3457575"/>
                <a:ext cx="1104213" cy="501484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86375" y="4143375"/>
                <a:ext cx="11971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𝑠𝑒𝑐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375" y="4143375"/>
                <a:ext cx="119718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928880" y="1781176"/>
            <a:ext cx="367146" cy="514349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238876" y="177029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x and y from above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Arc 40"/>
          <p:cNvSpPr/>
          <p:nvPr/>
        </p:nvSpPr>
        <p:spPr>
          <a:xfrm>
            <a:off x="5938405" y="2286001"/>
            <a:ext cx="367146" cy="514349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5947930" y="2800351"/>
            <a:ext cx="357620" cy="457199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205105" y="3267075"/>
            <a:ext cx="348095" cy="466725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367031" y="3743325"/>
            <a:ext cx="338570" cy="542925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276976" y="2389415"/>
            <a:ext cx="1066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67451" y="2741840"/>
            <a:ext cx="2647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expression in brackets is one we saw earlier for cos2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05576" y="3351440"/>
            <a:ext cx="1571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cos2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77026" y="3827690"/>
            <a:ext cx="942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981576" y="1657350"/>
            <a:ext cx="247650" cy="2571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5400676" y="1657350"/>
            <a:ext cx="247650" cy="2571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114800" y="2133600"/>
            <a:ext cx="704849" cy="2762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981575" y="2133600"/>
            <a:ext cx="676275" cy="2762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391025" y="2638425"/>
            <a:ext cx="1162050" cy="2762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105400" y="3095625"/>
            <a:ext cx="514350" cy="2762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805DB3A9-3672-4003-8D54-3CCBCDD4C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17D9123-D8EF-4EE6-8D20-FB231102B7F6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30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/>
      <p:bldP spid="32" grpId="0"/>
      <p:bldP spid="33" grpId="0"/>
      <p:bldP spid="35" grpId="0"/>
      <p:bldP spid="36" grpId="0" animBg="1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Polar equivalent for the following Cartesian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Polar equations are usually written as ‘r = ‘ or ‘r</a:t>
            </a:r>
            <a:r>
              <a:rPr lang="en-GB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= ‘, so use the equations above to try and achieve this 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next step is tricky to spot, but it is possible to write the bracket using sine only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again relies on the formulae from the regular Maths course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23987" y="2895600"/>
                <a:ext cx="119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987" y="2895600"/>
                <a:ext cx="1195968" cy="333168"/>
              </a:xfrm>
              <a:prstGeom prst="rect">
                <a:avLst/>
              </a:prstGeom>
              <a:blipFill>
                <a:blip r:embed="rId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53025" y="1590675"/>
                <a:ext cx="119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025" y="1590675"/>
                <a:ext cx="1195968" cy="333168"/>
              </a:xfrm>
              <a:prstGeom prst="rect">
                <a:avLst/>
              </a:prstGeom>
              <a:blipFill>
                <a:blip r:embed="rId8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48225" y="2047875"/>
                <a:ext cx="18288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225" y="2047875"/>
                <a:ext cx="1828800" cy="3331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81475" y="2495550"/>
                <a:ext cx="18288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475" y="2495550"/>
                <a:ext cx="1828800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29075" y="2962275"/>
                <a:ext cx="2057400" cy="350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1400" i="1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075" y="2962275"/>
                <a:ext cx="2057400" cy="35041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57625" y="3438525"/>
                <a:ext cx="2171700" cy="601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25" y="3438525"/>
                <a:ext cx="2171700" cy="6016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528956" y="1809751"/>
            <a:ext cx="338569" cy="43815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829426" y="1808390"/>
            <a:ext cx="1371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x and y from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481331" y="2247901"/>
            <a:ext cx="338569" cy="43815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5862206" y="2686051"/>
            <a:ext cx="338569" cy="43815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5871731" y="3152776"/>
            <a:ext cx="338569" cy="600074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772276" y="2322740"/>
            <a:ext cx="132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34099" y="2751365"/>
            <a:ext cx="1905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 the left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24576" y="3046640"/>
            <a:ext cx="3019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both sides by 2 (do this inside the bracket rather than outside – the reason will become apparent in a moment…)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790950" y="4838700"/>
                <a:ext cx="26479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𝑆𝑖𝑛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𝑆𝑖𝑛𝐴𝐶𝑜𝑠𝐵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𝐶𝑜𝑠𝐴𝑆𝑖𝑛𝐵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950" y="4838700"/>
                <a:ext cx="2647950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62375" y="5181600"/>
                <a:ext cx="2686050" cy="407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𝑆𝑖𝑛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375" y="5181600"/>
                <a:ext cx="2686050" cy="4072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771900" y="5600700"/>
                <a:ext cx="2324100" cy="480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𝑆𝑖𝑛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≡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900" y="5600700"/>
                <a:ext cx="2324100" cy="48077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328932" y="4981576"/>
            <a:ext cx="271894" cy="428624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281307" y="5448301"/>
            <a:ext cx="271894" cy="428624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572250" y="5037365"/>
            <a:ext cx="1762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Let A =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B = 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553199" y="5513615"/>
            <a:ext cx="2162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parts with 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52850" y="6218465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equivalent to the part in the brackets, so we can replace it!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43375" y="3467100"/>
            <a:ext cx="1390650" cy="5429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714876" y="4086225"/>
            <a:ext cx="895350" cy="5048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857625" y="5610225"/>
            <a:ext cx="2181225" cy="5048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14849" y="4095750"/>
                <a:ext cx="1524001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49" y="4095750"/>
                <a:ext cx="1524001" cy="459806"/>
              </a:xfrm>
              <a:prstGeom prst="rect">
                <a:avLst/>
              </a:prstGeom>
              <a:blipFill>
                <a:blip r:embed="rId16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881256" y="3752851"/>
            <a:ext cx="338569" cy="600074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153151" y="3846740"/>
            <a:ext cx="2371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bracket with the expression we found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876675" y="4657725"/>
            <a:ext cx="50101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タイトル 1">
            <a:extLst>
              <a:ext uri="{FF2B5EF4-FFF2-40B4-BE49-F238E27FC236}">
                <a16:creationId xmlns:a16="http://schemas.microsoft.com/office/drawing/2014/main" id="{102087AA-8BD3-4C5A-928B-C7AFA8D0B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F456510-1567-4026-A892-4740D774493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63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5" grpId="0"/>
      <p:bldP spid="27" grpId="0"/>
      <p:bldP spid="28" grpId="0"/>
      <p:bldP spid="29" grpId="0" animBg="1"/>
      <p:bldP spid="30" grpId="0" animBg="1"/>
      <p:bldP spid="31" grpId="0"/>
      <p:bldP spid="32" grpId="0"/>
      <p:bldP spid="33" grpId="0"/>
      <p:bldP spid="10" grpId="0" animBg="1"/>
      <p:bldP spid="10" grpId="1" animBg="1"/>
      <p:bldP spid="34" grpId="0" animBg="1"/>
      <p:bldP spid="34" grpId="1" animBg="1"/>
      <p:bldP spid="35" grpId="0" animBg="1"/>
      <p:bldP spid="35" grpId="1" animBg="1"/>
      <p:bldP spid="37" grpId="0"/>
      <p:bldP spid="38" grpId="0" animBg="1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a Polar equivalent for the following Cartesian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Polar equations are usually written as ‘r = ‘ or ‘r</a:t>
            </a:r>
            <a:r>
              <a:rPr lang="en-GB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= ‘, so use the equations above to try and achieve this 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next step is tricky to spot, but it is possible to write the bracket using sine only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again relies on the formulae from the regular Maths course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23987" y="2895600"/>
                <a:ext cx="119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987" y="2895600"/>
                <a:ext cx="1195968" cy="333168"/>
              </a:xfrm>
              <a:prstGeom prst="rect">
                <a:avLst/>
              </a:prstGeom>
              <a:blipFill>
                <a:blip r:embed="rId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53025" y="1590675"/>
                <a:ext cx="119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025" y="1590675"/>
                <a:ext cx="1195968" cy="333168"/>
              </a:xfrm>
              <a:prstGeom prst="rect">
                <a:avLst/>
              </a:prstGeom>
              <a:blipFill>
                <a:blip r:embed="rId8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48225" y="2047875"/>
                <a:ext cx="18288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225" y="2047875"/>
                <a:ext cx="1828800" cy="3331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81475" y="2495550"/>
                <a:ext cx="18288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475" y="2495550"/>
                <a:ext cx="1828800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29075" y="2962275"/>
                <a:ext cx="2057400" cy="350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1400" i="1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075" y="2962275"/>
                <a:ext cx="2057400" cy="35041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57625" y="3438525"/>
                <a:ext cx="2171700" cy="601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25" y="3438525"/>
                <a:ext cx="2171700" cy="6016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528956" y="1809751"/>
            <a:ext cx="338569" cy="43815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829426" y="1808390"/>
            <a:ext cx="1371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x and y from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481331" y="2247901"/>
            <a:ext cx="338569" cy="43815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5862206" y="2686051"/>
            <a:ext cx="338569" cy="43815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5871731" y="3152776"/>
            <a:ext cx="338569" cy="600074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772276" y="2322740"/>
            <a:ext cx="132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34099" y="2751365"/>
            <a:ext cx="1905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 the left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24576" y="3046640"/>
            <a:ext cx="3019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both sides by 2 (do this inside the bracket rather than outside – the reason will become apparent in a moment…)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14849" y="4095750"/>
                <a:ext cx="1524001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49" y="4095750"/>
                <a:ext cx="1524001" cy="459806"/>
              </a:xfrm>
              <a:prstGeom prst="rect">
                <a:avLst/>
              </a:prstGeom>
              <a:blipFill>
                <a:blip r:embed="rId1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881256" y="3752851"/>
            <a:ext cx="338569" cy="600074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153151" y="3846740"/>
            <a:ext cx="2371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bracket with the expression we found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6633731" y="4371976"/>
            <a:ext cx="319519" cy="542924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43524" y="4629150"/>
                <a:ext cx="1524001" cy="648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524" y="4629150"/>
                <a:ext cx="1524001" cy="648960"/>
              </a:xfrm>
              <a:prstGeom prst="rect">
                <a:avLst/>
              </a:prstGeom>
              <a:blipFill>
                <a:blip r:embed="rId14"/>
                <a:stretch>
                  <a:fillRect b="-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43524" y="5410200"/>
                <a:ext cx="1819276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𝑐𝑜𝑠𝑒𝑐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524" y="5410200"/>
                <a:ext cx="1819276" cy="459806"/>
              </a:xfrm>
              <a:prstGeom prst="rect">
                <a:avLst/>
              </a:prstGeom>
              <a:blipFill>
                <a:blip r:embed="rId15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909956" y="4933950"/>
            <a:ext cx="329044" cy="685799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838951" y="4399190"/>
            <a:ext cx="1638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the expression in sine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210427" y="5123090"/>
            <a:ext cx="838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8F07B3E7-2CCE-46ED-BAD9-74F0801EE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6E3D7F6-99CA-43D6-98B8-506ECE6AEB7E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26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/>
      <p:bldP spid="43" grpId="0"/>
      <p:bldP spid="44" grpId="0" animBg="1"/>
      <p:bldP spid="45" grpId="0"/>
      <p:bldP spid="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62350" y="2428875"/>
                <a:ext cx="2171700" cy="601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350" y="2428875"/>
                <a:ext cx="2171700" cy="6016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867150" y="2438400"/>
            <a:ext cx="285750" cy="5715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648200" y="2447925"/>
            <a:ext cx="190500" cy="5715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4105275" y="3076576"/>
            <a:ext cx="171450" cy="62864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4495800" y="3086101"/>
            <a:ext cx="171450" cy="62864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52551" y="3848100"/>
            <a:ext cx="62293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An expression like this can be simplified in the way we just did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Both the numerical parts need to be able to be rewritten as sin and cos of the same angle (in the previous example, </a:t>
            </a:r>
            <a:r>
              <a:rPr lang="el-GR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6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gave us the answers we needed)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manipulate the expression to give values that work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it is possible you need to consider whether it is an expansion of sin or cos, and also whether it is an addition or a subtraction…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5B224ADF-55CB-483E-A590-F4B6F6A4D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F3A4B37-B845-4194-9EA0-9D62CAEFDF9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3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5450771" y="2232558"/>
            <a:ext cx="3463590" cy="2160404"/>
            <a:chOff x="5450771" y="2232558"/>
            <a:chExt cx="3463590" cy="2160404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09" t="14501" r="3750" b="14048"/>
            <a:stretch/>
          </p:blipFill>
          <p:spPr bwMode="auto">
            <a:xfrm>
              <a:off x="5450771" y="2232558"/>
              <a:ext cx="3463590" cy="21604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cxnSp>
          <p:nvCxnSpPr>
            <p:cNvPr id="11" name="Straight Connector 10"/>
            <p:cNvCxnSpPr/>
            <p:nvPr/>
          </p:nvCxnSpPr>
          <p:spPr>
            <a:xfrm flipV="1">
              <a:off x="7369175" y="2240905"/>
              <a:ext cx="745600" cy="88012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6258031" y="3492870"/>
              <a:ext cx="742791" cy="854331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switch between Polar and Cartesian equations of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253" y="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02" y="0"/>
                <a:ext cx="12192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84" y="0"/>
                <a:ext cx="137306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97104" cy="5139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2" t="14714" r="3139" b="14869"/>
          <a:stretch/>
        </p:blipFill>
        <p:spPr bwMode="auto">
          <a:xfrm>
            <a:off x="285007" y="2268188"/>
            <a:ext cx="3457467" cy="212914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4" t="14661" r="3787" b="13638"/>
          <a:stretch/>
        </p:blipFill>
        <p:spPr bwMode="auto">
          <a:xfrm>
            <a:off x="2838200" y="4536374"/>
            <a:ext cx="3435546" cy="2167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37855" y="2381251"/>
                <a:ext cx="1590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𝒄𝒐𝒔𝒆𝒄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7855" y="2381251"/>
                <a:ext cx="159067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61440" y="3668362"/>
                <a:ext cx="124886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𝟓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𝒔𝒆𝒄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1440" y="3668362"/>
                <a:ext cx="1248868" cy="3125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60989" y="6039592"/>
                <a:ext cx="1819276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𝒄𝒐𝒔𝒆𝒄</m:t>
                      </m:r>
                      <m:d>
                        <m:d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  <m: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GB" sz="1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989" y="6039592"/>
                <a:ext cx="1819276" cy="459806"/>
              </a:xfrm>
              <a:prstGeom prst="rect">
                <a:avLst/>
              </a:prstGeom>
              <a:blipFill>
                <a:blip r:embed="rId1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タイトル 1">
            <a:extLst>
              <a:ext uri="{FF2B5EF4-FFF2-40B4-BE49-F238E27FC236}">
                <a16:creationId xmlns:a16="http://schemas.microsoft.com/office/drawing/2014/main" id="{4A6D462A-ADC7-4426-B69D-308ED1C6E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1837E9A-F008-4A2B-A391-3AEEF38F094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21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26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both Polar and Cartesian Coordinates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You will no doubt be very familiar with the Cartesian way of describing coordinates using x and y as the horizontal and vertical distances from the origin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Polar coordinates describe equivalent points, but in a different way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Polar coordinates use the distance from the origin, and the angle from the positive x-axis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705600" y="2667000"/>
            <a:ext cx="2057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43400" y="2667000"/>
            <a:ext cx="2057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>
            <a:off x="4381500" y="2628900"/>
            <a:ext cx="2057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>
            <a:off x="6743700" y="2628900"/>
            <a:ext cx="2057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43600" y="15240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(3,4)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29400" y="3048000"/>
            <a:ext cx="631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(-4,-1)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410200" y="2667000"/>
            <a:ext cx="685800" cy="0"/>
          </a:xfrm>
          <a:prstGeom prst="straightConnector1">
            <a:avLst/>
          </a:prstGeom>
          <a:ln w="254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096000" y="1828800"/>
            <a:ext cx="0" cy="838200"/>
          </a:xfrm>
          <a:prstGeom prst="straightConnector1">
            <a:avLst/>
          </a:prstGeom>
          <a:ln w="254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6019800" y="1752600"/>
            <a:ext cx="152400" cy="152400"/>
            <a:chOff x="5715000" y="3962400"/>
            <a:chExt cx="152400" cy="1524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/>
          <p:cNvCxnSpPr/>
          <p:nvPr/>
        </p:nvCxnSpPr>
        <p:spPr>
          <a:xfrm>
            <a:off x="6934200" y="2667000"/>
            <a:ext cx="838200" cy="0"/>
          </a:xfrm>
          <a:prstGeom prst="straightConnector1">
            <a:avLst/>
          </a:prstGeom>
          <a:ln w="254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934200" y="2667000"/>
            <a:ext cx="0" cy="304800"/>
          </a:xfrm>
          <a:prstGeom prst="straightConnector1">
            <a:avLst/>
          </a:prstGeom>
          <a:ln w="254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6858000" y="2895600"/>
            <a:ext cx="152400" cy="152400"/>
            <a:chOff x="5715000" y="3962400"/>
            <a:chExt cx="152400" cy="15240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5638800" y="2667000"/>
            <a:ext cx="279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96000" y="2133600"/>
            <a:ext cx="279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194860" y="2438400"/>
            <a:ext cx="279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61459" y="2667000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16200000">
            <a:off x="4381500" y="5295900"/>
            <a:ext cx="2057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>
            <a:off x="6743700" y="5295900"/>
            <a:ext cx="2057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5410200" y="4495800"/>
            <a:ext cx="685800" cy="838200"/>
          </a:xfrm>
          <a:prstGeom prst="straightConnector1">
            <a:avLst/>
          </a:prstGeom>
          <a:ln w="254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562600" y="46482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6019800" y="4419600"/>
            <a:ext cx="152400" cy="152400"/>
            <a:chOff x="5715000" y="3962400"/>
            <a:chExt cx="152400" cy="1524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7239000" y="5486400"/>
            <a:ext cx="412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4.2</a:t>
            </a:r>
          </a:p>
        </p:txBody>
      </p:sp>
      <p:sp>
        <p:nvSpPr>
          <p:cNvPr id="70" name="Arc 69"/>
          <p:cNvSpPr/>
          <p:nvPr/>
        </p:nvSpPr>
        <p:spPr>
          <a:xfrm>
            <a:off x="4724400" y="4876800"/>
            <a:ext cx="914400" cy="914400"/>
          </a:xfrm>
          <a:prstGeom prst="arc">
            <a:avLst>
              <a:gd name="adj1" fmla="val 19899278"/>
              <a:gd name="adj2" fmla="val 80405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343400" y="5334000"/>
            <a:ext cx="2057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705600" y="5334000"/>
            <a:ext cx="2057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>
            <a:off x="7543800" y="5181600"/>
            <a:ext cx="457200" cy="457200"/>
          </a:xfrm>
          <a:prstGeom prst="arc">
            <a:avLst>
              <a:gd name="adj1" fmla="val 10593381"/>
              <a:gd name="adj2" fmla="val 20507457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6934200" y="5334000"/>
            <a:ext cx="838200" cy="304800"/>
          </a:xfrm>
          <a:prstGeom prst="straightConnector1">
            <a:avLst/>
          </a:prstGeom>
          <a:ln w="254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6858000" y="5562600"/>
            <a:ext cx="152400" cy="152400"/>
            <a:chOff x="5715000" y="3962400"/>
            <a:chExt cx="152400" cy="1524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>
            <a:off x="5562600" y="5029200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00FF"/>
                </a:solidFill>
                <a:latin typeface="Comic Sans MS" panose="030F0702030302020204" pitchFamily="66" charset="0"/>
              </a:rPr>
              <a:t>0.93</a:t>
            </a:r>
            <a:r>
              <a:rPr lang="en-GB" sz="1100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315200" y="4953000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00FF"/>
                </a:solidFill>
                <a:latin typeface="Comic Sans MS" panose="030F0702030302020204" pitchFamily="66" charset="0"/>
              </a:rPr>
              <a:t>3.39</a:t>
            </a:r>
            <a:r>
              <a:rPr lang="en-GB" sz="1100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4800" y="5410200"/>
            <a:ext cx="3505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radians or degrees, but radians will be most commonly used in this chapter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also use negative equivalent values for the angles (being measured the opposite way)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419600" y="1219200"/>
            <a:ext cx="440857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Cartesian coordinates – use horizontal and vertical position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724400" y="3810000"/>
            <a:ext cx="376417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Polar coordinates – use the distance and the angle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996556" y="4191000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(5, 0.93)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77000" y="5791200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(4.2, 3.39)</a:t>
            </a: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0975E5E3-2D24-4C81-8797-129BB5180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94BB9E7-88B6-463C-A96B-E2311A88B74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6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3" grpId="0"/>
      <p:bldP spid="34" grpId="0"/>
      <p:bldP spid="35" grpId="0"/>
      <p:bldP spid="37" grpId="0"/>
      <p:bldP spid="64" grpId="0"/>
      <p:bldP spid="69" grpId="0"/>
      <p:bldP spid="70" grpId="0" animBg="1"/>
      <p:bldP spid="71" grpId="0" animBg="1"/>
      <p:bldP spid="72" grpId="0"/>
      <p:bldP spid="73" grpId="0"/>
      <p:bldP spid="75" grpId="0" animBg="1"/>
      <p:bldP spid="76" grpId="0" animBg="1"/>
      <p:bldP spid="77" grpId="0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both Polar and Cartesian Coordinates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You will no doubt be very familiar with the Cartesian way of describing coordinates using x and y as the horizontal and vertical distances from the origin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Polar coordinates describe equivalent points, but in a different way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Polar coordinates use the distance from the origin, and the angle from the positive x-axis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sometimes see Polar coordinates plotted on a Polar grid, but a Cartesian set of axes are fine as well!</a:t>
            </a:r>
          </a:p>
        </p:txBody>
      </p:sp>
      <p:pic>
        <p:nvPicPr>
          <p:cNvPr id="1028" name="Picture 4" descr="http://www.upv.es/~rfuster/xpicture/polar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540823"/>
            <a:ext cx="4561180" cy="448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タイトル 1">
            <a:extLst>
              <a:ext uri="{FF2B5EF4-FFF2-40B4-BE49-F238E27FC236}">
                <a16:creationId xmlns:a16="http://schemas.microsoft.com/office/drawing/2014/main" id="{F0771CFB-FA70-4692-842B-5DA88D245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F40E5E-3F45-41BE-AF07-B072566FB3D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73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both Polar and Cartesian Coordinates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need to know some simple formulae linking Cartesian and Polar coordinates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These come from using GCSE Trigonometry and Pythagoras…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43400" y="3352800"/>
            <a:ext cx="3962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>
            <a:off x="4419600" y="3352800"/>
            <a:ext cx="3962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77757" y="1524000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en-GB" sz="14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x,y</a:t>
            </a: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001000" y="1828800"/>
            <a:ext cx="152400" cy="152400"/>
            <a:chOff x="5715000" y="3962400"/>
            <a:chExt cx="152400" cy="1524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 flipH="1">
            <a:off x="6400800" y="1905000"/>
            <a:ext cx="1676400" cy="1447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6400800" y="3352800"/>
            <a:ext cx="1676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077200" y="1905000"/>
            <a:ext cx="0" cy="1447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239000" y="33528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77200" y="25146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6600" y="2286000"/>
            <a:ext cx="271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26" name="Arc 25"/>
          <p:cNvSpPr/>
          <p:nvPr/>
        </p:nvSpPr>
        <p:spPr>
          <a:xfrm>
            <a:off x="5867400" y="2895600"/>
            <a:ext cx="914400" cy="914400"/>
          </a:xfrm>
          <a:prstGeom prst="arc">
            <a:avLst>
              <a:gd name="adj1" fmla="val 19525925"/>
              <a:gd name="adj2" fmla="val 2843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705600" y="3048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82000" y="220980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mic Sans MS" panose="030F0702030302020204" pitchFamily="66" charset="0"/>
              </a:rPr>
              <a:t>Opp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86600" y="373380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mic Sans MS" panose="030F0702030302020204" pitchFamily="66" charset="0"/>
              </a:rPr>
              <a:t>Adj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05600" y="19050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mic Sans MS" panose="030F0702030302020204" pitchFamily="66" charset="0"/>
              </a:rPr>
              <a:t>Hyp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8600" y="4038600"/>
                <a:ext cx="18894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𝐴𝑑𝑗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𝐻𝑦𝑝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889492" cy="338554"/>
              </a:xfrm>
              <a:prstGeom prst="rect">
                <a:avLst/>
              </a:prstGeom>
              <a:blipFill>
                <a:blip r:embed="rId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4648" y="44958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48" y="449580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70597" y="5239603"/>
                <a:ext cx="18996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𝑂𝑝𝑝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𝐻𝑦𝑝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7" y="5239603"/>
                <a:ext cx="1899687" cy="338554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1901" y="5696803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01" y="5696803"/>
                <a:ext cx="1219200" cy="338554"/>
              </a:xfrm>
              <a:prstGeom prst="rect">
                <a:avLst/>
              </a:prstGeom>
              <a:blipFill>
                <a:blip r:embed="rId5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1883391" y="4203510"/>
            <a:ext cx="341194" cy="477672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1831075" y="5420436"/>
            <a:ext cx="341194" cy="477672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2156346" y="4203510"/>
            <a:ext cx="1064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58621" y="5420436"/>
            <a:ext cx="1064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Opp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37193" y="5064457"/>
                <a:ext cx="13699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193" y="5064457"/>
                <a:ext cx="136992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425819" y="5517108"/>
                <a:ext cx="13730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819" y="5517108"/>
                <a:ext cx="1373068" cy="338554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617726" y="5243014"/>
            <a:ext cx="341194" cy="477672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890681" y="5243014"/>
            <a:ext cx="1064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r, x and 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289109" y="3895300"/>
                <a:ext cx="1342739" cy="598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𝑇𝑎𝑛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𝑂𝑝𝑝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𝐴𝑑𝑗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109" y="3895300"/>
                <a:ext cx="1342739" cy="598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91383" y="4634554"/>
                <a:ext cx="1092094" cy="5139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𝑇𝑎𝑛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383" y="4634554"/>
                <a:ext cx="1092094" cy="5139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48499" y="5319217"/>
                <a:ext cx="1597104" cy="5139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499" y="5319217"/>
                <a:ext cx="1597104" cy="5139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4453719" y="4221707"/>
            <a:ext cx="309350" cy="664191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5029200" y="4906370"/>
            <a:ext cx="309350" cy="664191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4672084" y="4289945"/>
            <a:ext cx="1064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Opp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74860" y="4892720"/>
            <a:ext cx="1064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Tan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(also known as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arctan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7672" y="4490113"/>
            <a:ext cx="1091821" cy="3957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39003" y="5666095"/>
            <a:ext cx="1091821" cy="3957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3730388" y="5258937"/>
            <a:ext cx="1401170" cy="63689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6489511" y="5493224"/>
            <a:ext cx="1248770" cy="36166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タイトル 1">
            <a:extLst>
              <a:ext uri="{FF2B5EF4-FFF2-40B4-BE49-F238E27FC236}">
                <a16:creationId xmlns:a16="http://schemas.microsoft.com/office/drawing/2014/main" id="{184C4F9F-2F03-4A47-82E8-7F061D40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4335258-5C02-4340-9DF1-8FB0026ABDE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76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/>
      <p:bldP spid="47" grpId="0" animBg="1"/>
      <p:bldP spid="48" grpId="0" animBg="1"/>
      <p:bldP spid="49" grpId="0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both Polar and Cartesian Coordinates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the Polar coordinates of the following point: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need to find the values of r and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Polar coordinate is then written as (r,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69492" y="2866029"/>
                <a:ext cx="6703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(5,9)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492" y="2866029"/>
                <a:ext cx="670375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7315200" y="1219200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V="1">
            <a:off x="7315199" y="1295401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48600" y="11430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(5,9)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924800" y="1447800"/>
            <a:ext cx="152400" cy="152400"/>
            <a:chOff x="5715000" y="3962400"/>
            <a:chExt cx="152400" cy="1524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 flipH="1">
            <a:off x="7315200" y="2819400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001000" y="1524000"/>
            <a:ext cx="0" cy="1295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67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0010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7315200" y="1524000"/>
            <a:ext cx="685800" cy="1295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6629400" y="2438400"/>
            <a:ext cx="914400" cy="914400"/>
          </a:xfrm>
          <a:prstGeom prst="arc">
            <a:avLst>
              <a:gd name="adj1" fmla="val 19136441"/>
              <a:gd name="adj2" fmla="val 2102589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467600" y="2514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38600" y="4876800"/>
                <a:ext cx="1597104" cy="51398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76800"/>
                <a:ext cx="1597104" cy="5139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91000" y="3276600"/>
                <a:ext cx="1373068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1373068" cy="338554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91000" y="3733800"/>
                <a:ext cx="1364797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9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733800"/>
                <a:ext cx="1364797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67200" y="4191000"/>
                <a:ext cx="10668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=10.3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191000"/>
                <a:ext cx="10668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5410200"/>
                <a:ext cx="1600199" cy="6455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10200"/>
                <a:ext cx="1600199" cy="6455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8600" y="6096000"/>
                <a:ext cx="10668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=60.9°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96000"/>
                <a:ext cx="10668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715000" y="3429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and 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Arc 43"/>
          <p:cNvSpPr/>
          <p:nvPr/>
        </p:nvSpPr>
        <p:spPr>
          <a:xfrm>
            <a:off x="5410200" y="3886200"/>
            <a:ext cx="381000" cy="477672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410200" y="3429000"/>
            <a:ext cx="381000" cy="477672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791200" y="3962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67400" y="5791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in degrees or radians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5486400" y="5181600"/>
            <a:ext cx="381000" cy="6096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5486400" y="5791200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867400" y="5257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and 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28600" y="5105400"/>
                <a:ext cx="6703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(5,9)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105400"/>
                <a:ext cx="670375" cy="338554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362200" y="5105400"/>
                <a:ext cx="13201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(10.3, 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60.9°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105400"/>
                <a:ext cx="1320105" cy="338554"/>
              </a:xfrm>
              <a:prstGeom prst="rect">
                <a:avLst/>
              </a:prstGeom>
              <a:blipFill>
                <a:blip r:embed="rId1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>
            <a:off x="897577" y="5298374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0629" y="4797631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anose="030F0702030302020204" pitchFamily="66" charset="0"/>
              </a:rPr>
              <a:t>Cartesian</a:t>
            </a:r>
            <a:endParaRPr lang="en-GB" sz="1200" u="sng" dirty="0"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41222" y="4795653"/>
            <a:ext cx="5389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anose="030F0702030302020204" pitchFamily="66" charset="0"/>
              </a:rPr>
              <a:t>Polar</a:t>
            </a:r>
            <a:endParaRPr lang="en-GB" sz="1200" u="sng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32612" y="1460666"/>
            <a:ext cx="1471878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Draw a diagram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416475" y="1896093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57A8C4ED-D005-4BF4-822B-5F7360D8B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7B61F725-863F-4AA4-92E6-67821DAB043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05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8" grpId="0"/>
      <p:bldP spid="29" grpId="0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 animBg="1"/>
      <p:bldP spid="45" grpId="0" animBg="1"/>
      <p:bldP spid="46" grpId="0"/>
      <p:bldP spid="47" grpId="0"/>
      <p:bldP spid="48" grpId="0" animBg="1"/>
      <p:bldP spid="49" grpId="0" animBg="1"/>
      <p:bldP spid="50" grpId="0"/>
      <p:bldP spid="51" grpId="0"/>
      <p:bldP spid="52" grpId="0"/>
      <p:bldP spid="31" grpId="0"/>
      <p:bldP spid="59" grpId="0"/>
      <p:bldP spid="33" grpId="0" animBg="1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both Polar and Cartesian Coordinates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the Polar coordinates of the following point: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need to find the values of r and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Polar coordinate is then written as (r,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69492" y="2866029"/>
                <a:ext cx="9722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(5,−12)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492" y="2866029"/>
                <a:ext cx="972254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7315200" y="1219200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V="1">
            <a:off x="7315199" y="1295401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82100" y="4147457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(5,-12)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8079178" y="3953493"/>
            <a:ext cx="152400" cy="152400"/>
            <a:chOff x="5715000" y="3962400"/>
            <a:chExt cx="152400" cy="1524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 flipH="1">
            <a:off x="7315200" y="2819400"/>
            <a:ext cx="838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153400" y="2819400"/>
            <a:ext cx="0" cy="1219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96200" y="2514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153400" y="32004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 flipV="1">
            <a:off x="7315200" y="2819400"/>
            <a:ext cx="843148" cy="121821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6629400" y="2286000"/>
            <a:ext cx="914400" cy="914400"/>
          </a:xfrm>
          <a:prstGeom prst="arc">
            <a:avLst>
              <a:gd name="adj1" fmla="val 558246"/>
              <a:gd name="adj2" fmla="val 221234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467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28600" y="5105400"/>
                <a:ext cx="9722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(5,−12)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105400"/>
                <a:ext cx="972254" cy="338554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362200" y="5105400"/>
                <a:ext cx="13185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(13, −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105400"/>
                <a:ext cx="1318502" cy="338554"/>
              </a:xfrm>
              <a:prstGeom prst="rect">
                <a:avLst/>
              </a:prstGeom>
              <a:blipFill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>
            <a:off x="1215242" y="5295405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5008" y="4797631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anose="030F0702030302020204" pitchFamily="66" charset="0"/>
              </a:rPr>
              <a:t>Cartesian</a:t>
            </a:r>
            <a:endParaRPr lang="en-GB" sz="1200" u="sng" dirty="0"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41222" y="4795653"/>
            <a:ext cx="5389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anose="030F0702030302020204" pitchFamily="66" charset="0"/>
              </a:rPr>
              <a:t>Polar</a:t>
            </a:r>
            <a:endParaRPr lang="en-GB" sz="1200" u="sng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32612" y="1460666"/>
            <a:ext cx="1471878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Draw a diagram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467600" y="33528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69229" y="4876800"/>
                <a:ext cx="1597104" cy="51398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229" y="4876800"/>
                <a:ext cx="1597104" cy="5139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321629" y="3276600"/>
                <a:ext cx="1373068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629" y="3276600"/>
                <a:ext cx="1373068" cy="338554"/>
              </a:xfrm>
              <a:prstGeom prst="rect">
                <a:avLst/>
              </a:prstGeom>
              <a:blipFill>
                <a:blip r:embed="rId10"/>
                <a:stretch>
                  <a:fillRect b="-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321629" y="3733800"/>
                <a:ext cx="14859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+1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629" y="3733800"/>
                <a:ext cx="14859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385953" y="4202876"/>
                <a:ext cx="922316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953" y="4202876"/>
                <a:ext cx="922316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44487" y="5410200"/>
                <a:ext cx="1769425" cy="6455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487" y="5410200"/>
                <a:ext cx="1769425" cy="6455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169229" y="6096000"/>
                <a:ext cx="106680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=67.4°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229" y="6096000"/>
                <a:ext cx="1066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5845629" y="3429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and 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5540829" y="3886200"/>
            <a:ext cx="381000" cy="477672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5540829" y="3429000"/>
            <a:ext cx="381000" cy="477672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921829" y="3962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98029" y="5791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in degrees or radians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Arc 71"/>
          <p:cNvSpPr/>
          <p:nvPr/>
        </p:nvSpPr>
        <p:spPr>
          <a:xfrm>
            <a:off x="5617029" y="5181600"/>
            <a:ext cx="381000" cy="6096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Arc 72"/>
          <p:cNvSpPr/>
          <p:nvPr/>
        </p:nvSpPr>
        <p:spPr>
          <a:xfrm>
            <a:off x="5617029" y="5791200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5998029" y="5257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and 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85898" y="5777345"/>
            <a:ext cx="3064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Notice the angle is negative, as we have measured it the opposite way (clockwise)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52" idx="2"/>
          </p:cNvCxnSpPr>
          <p:nvPr/>
        </p:nvCxnSpPr>
        <p:spPr>
          <a:xfrm flipV="1">
            <a:off x="2838203" y="5443954"/>
            <a:ext cx="183248" cy="30370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タイトル 1">
            <a:extLst>
              <a:ext uri="{FF2B5EF4-FFF2-40B4-BE49-F238E27FC236}">
                <a16:creationId xmlns:a16="http://schemas.microsoft.com/office/drawing/2014/main" id="{393E7F95-2D26-49C6-A00E-6483F1F47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A516231-2CB6-48B1-B4FE-7AD0B1C1AFD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13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29" grpId="0"/>
      <p:bldP spid="34" grpId="0" animBg="1"/>
      <p:bldP spid="35" grpId="0"/>
      <p:bldP spid="51" grpId="0"/>
      <p:bldP spid="52" grpId="0"/>
      <p:bldP spid="31" grpId="0"/>
      <p:bldP spid="59" grpId="0"/>
      <p:bldP spid="33" grpId="0" animBg="1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 animBg="1"/>
      <p:bldP spid="69" grpId="0" animBg="1"/>
      <p:bldP spid="70" grpId="0"/>
      <p:bldP spid="71" grpId="0"/>
      <p:bldP spid="72" grpId="0" animBg="1"/>
      <p:bldP spid="73" grpId="0" animBg="1"/>
      <p:bldP spid="74" grpId="0"/>
      <p:bldP spid="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both Polar and Cartesian Coordinates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the Polar coordinates of the following point: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need to find the values of r and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Polar coordinate is then written as (r,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274" y="0"/>
                <a:ext cx="121920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524" y="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785" y="0"/>
                <a:ext cx="13730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896" y="0"/>
                <a:ext cx="1597104" cy="513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43861" y="2842279"/>
                <a:ext cx="114710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(−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latin typeface="Cambria Math"/>
                        </a:rPr>
                        <m:t>,−1)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861" y="2842279"/>
                <a:ext cx="1147109" cy="367601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7315200" y="1219200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V="1">
            <a:off x="7315199" y="1295401"/>
            <a:ext cx="0" cy="30479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44542" y="3363685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(√3,-1)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172200" y="3200400"/>
            <a:ext cx="152400" cy="152400"/>
            <a:chOff x="5715000" y="3962400"/>
            <a:chExt cx="152400" cy="1524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5715000" y="39624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 flipH="1">
            <a:off x="6248400" y="2819400"/>
            <a:ext cx="1066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248400" y="2819400"/>
            <a:ext cx="0" cy="457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25417" y="253835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√3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63465" y="287976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6248400" y="2819401"/>
            <a:ext cx="1073727" cy="4571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6934200" y="2362200"/>
            <a:ext cx="914400" cy="914400"/>
          </a:xfrm>
          <a:prstGeom prst="arc">
            <a:avLst>
              <a:gd name="adj1" fmla="val 9703191"/>
              <a:gd name="adj2" fmla="val 1085914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653151" y="27550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32612" y="1460666"/>
            <a:ext cx="1471878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Draw a diagram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55081" y="3067793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83037" y="4639294"/>
                <a:ext cx="1597104" cy="51398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037" y="4639294"/>
                <a:ext cx="1597104" cy="5139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58295" y="5172694"/>
                <a:ext cx="1769425" cy="6455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𝑎𝑟𝑐𝑡𝑎𝑛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295" y="5172694"/>
                <a:ext cx="1769425" cy="6455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211786" y="5834743"/>
                <a:ext cx="830282" cy="51078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786" y="5834743"/>
                <a:ext cx="830282" cy="510781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8099962" y="5458691"/>
            <a:ext cx="1044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in degrees or radians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7730837" y="4944094"/>
            <a:ext cx="381000" cy="6096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730837" y="5553694"/>
            <a:ext cx="381000" cy="457200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8111837" y="5020294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and 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715987" y="4713514"/>
                <a:ext cx="1373068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987" y="4713514"/>
                <a:ext cx="1373068" cy="338554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715987" y="5170714"/>
                <a:ext cx="1578317" cy="3676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987" y="5170714"/>
                <a:ext cx="1578317" cy="367601"/>
              </a:xfrm>
              <a:prstGeom prst="rect">
                <a:avLst/>
              </a:prstGeom>
              <a:blipFill>
                <a:blip r:embed="rId11"/>
                <a:stretch>
                  <a:fillRect b="-819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80311" y="5639790"/>
                <a:ext cx="803564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311" y="5639790"/>
                <a:ext cx="803564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5346865" y="488966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and 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5042065" y="5367645"/>
            <a:ext cx="384958" cy="456891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042065" y="4889665"/>
            <a:ext cx="381000" cy="477672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423065" y="542306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1098" y="5176651"/>
                <a:ext cx="114710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i="1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sz="1600" i="1">
                          <a:latin typeface="Cambria Math"/>
                        </a:rPr>
                        <m:t>,−1)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98" y="5176651"/>
                <a:ext cx="1147109" cy="367601"/>
              </a:xfrm>
              <a:prstGeom prst="rect">
                <a:avLst/>
              </a:prstGeom>
              <a:blipFill>
                <a:blip r:embed="rId1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04704" y="5093524"/>
                <a:ext cx="863634" cy="558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2,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7</m:t>
                              </m:r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704" y="5093524"/>
                <a:ext cx="863634" cy="55855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/>
          <p:cNvCxnSpPr/>
          <p:nvPr/>
        </p:nvCxnSpPr>
        <p:spPr>
          <a:xfrm>
            <a:off x="1345870" y="5390407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61258" y="4797631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anose="030F0702030302020204" pitchFamily="66" charset="0"/>
              </a:rPr>
              <a:t>Cartesian</a:t>
            </a:r>
            <a:endParaRPr lang="en-GB" sz="1200" u="sng" dirty="0"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46219" y="4795653"/>
            <a:ext cx="5389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anose="030F0702030302020204" pitchFamily="66" charset="0"/>
              </a:rPr>
              <a:t>Polar</a:t>
            </a:r>
            <a:endParaRPr lang="en-GB" sz="1200" u="sng" dirty="0"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629" y="5967350"/>
            <a:ext cx="3918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Notice we added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to the angle, so it would be in the correct quadrant (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on its own when measured clockwise would not be in the right place!)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814453" y="5693336"/>
            <a:ext cx="183248" cy="30370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タイトル 1">
            <a:extLst>
              <a:ext uri="{FF2B5EF4-FFF2-40B4-BE49-F238E27FC236}">
                <a16:creationId xmlns:a16="http://schemas.microsoft.com/office/drawing/2014/main" id="{2E876894-9130-42AC-940C-12C6D54AF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59" y="30258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ADB3D0A-8EA4-49AB-9A6B-5CDF6629613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7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22" grpId="0" animBg="1"/>
      <p:bldP spid="23" grpId="0"/>
      <p:bldP spid="24" grpId="0" animBg="1"/>
      <p:bldP spid="25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/>
      <p:bldP spid="40" grpId="0"/>
      <p:bldP spid="41" grpId="0"/>
      <p:bldP spid="42" grpId="0" animBg="1"/>
      <p:bldP spid="43" grpId="0" animBg="1"/>
      <p:bldP spid="44" grpId="0"/>
      <p:bldP spid="45" grpId="0"/>
      <p:bldP spid="46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E00B49-D93D-4C1D-9D92-CCC5CA6C2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8CB05F-7BF1-48F0-AD41-F95660EE0D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41E767-40E4-4891-9F7C-ACD6EE79B45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4171</Words>
  <Application>Microsoft Office PowerPoint</Application>
  <PresentationFormat>On-screen Show (4:3)</PresentationFormat>
  <Paragraphs>579</Paragraphs>
  <Slides>24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127</cp:revision>
  <dcterms:created xsi:type="dcterms:W3CDTF">2017-08-14T15:35:38Z</dcterms:created>
  <dcterms:modified xsi:type="dcterms:W3CDTF">2021-08-27T07:57:49Z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