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CCFF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BAFD-6139-4B14-B314-4EF493ECBDA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FDDB1-CD23-4AAD-A321-451BD061C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6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6">
                <a:lumMod val="20000"/>
                <a:lumOff val="80000"/>
              </a:schemeClr>
            </a:gs>
            <a:gs pos="6000">
              <a:schemeClr val="accent6">
                <a:lumMod val="20000"/>
                <a:lumOff val="80000"/>
              </a:schemeClr>
            </a:gs>
            <a:gs pos="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48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4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46.png"/><Relationship Id="rId5" Type="http://schemas.openxmlformats.org/officeDocument/2006/relationships/image" Target="../media/image23.png"/><Relationship Id="rId10" Type="http://schemas.openxmlformats.org/officeDocument/2006/relationships/image" Target="../media/image45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51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50.png"/><Relationship Id="rId2" Type="http://schemas.openxmlformats.org/officeDocument/2006/relationships/image" Target="../media/image24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49.png"/><Relationship Id="rId5" Type="http://schemas.openxmlformats.org/officeDocument/2006/relationships/image" Target="../media/image23.png"/><Relationship Id="rId15" Type="http://schemas.openxmlformats.org/officeDocument/2006/relationships/image" Target="../media/image53.png"/><Relationship Id="rId10" Type="http://schemas.openxmlformats.org/officeDocument/2006/relationships/image" Target="../media/image45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26" Type="http://schemas.openxmlformats.org/officeDocument/2006/relationships/image" Target="../media/image76.png"/><Relationship Id="rId3" Type="http://schemas.openxmlformats.org/officeDocument/2006/relationships/image" Target="../media/image21.png"/><Relationship Id="rId21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5" Type="http://schemas.openxmlformats.org/officeDocument/2006/relationships/image" Target="../media/image75.png"/><Relationship Id="rId2" Type="http://schemas.openxmlformats.org/officeDocument/2006/relationships/image" Target="../media/image55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24" Type="http://schemas.openxmlformats.org/officeDocument/2006/relationships/image" Target="../media/image74.png"/><Relationship Id="rId5" Type="http://schemas.openxmlformats.org/officeDocument/2006/relationships/image" Target="../media/image23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22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71.png"/><Relationship Id="rId18" Type="http://schemas.openxmlformats.org/officeDocument/2006/relationships/image" Target="../media/image80.png"/><Relationship Id="rId3" Type="http://schemas.openxmlformats.org/officeDocument/2006/relationships/image" Target="../media/image21.png"/><Relationship Id="rId21" Type="http://schemas.openxmlformats.org/officeDocument/2006/relationships/image" Target="../media/image83.png"/><Relationship Id="rId7" Type="http://schemas.openxmlformats.org/officeDocument/2006/relationships/image" Target="../media/image57.png"/><Relationship Id="rId12" Type="http://schemas.openxmlformats.org/officeDocument/2006/relationships/image" Target="../media/image70.png"/><Relationship Id="rId17" Type="http://schemas.openxmlformats.org/officeDocument/2006/relationships/image" Target="../media/image79.png"/><Relationship Id="rId2" Type="http://schemas.openxmlformats.org/officeDocument/2006/relationships/image" Target="../media/image55.png"/><Relationship Id="rId16" Type="http://schemas.openxmlformats.org/officeDocument/2006/relationships/image" Target="../media/image78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7.png"/><Relationship Id="rId24" Type="http://schemas.openxmlformats.org/officeDocument/2006/relationships/image" Target="../media/image86.png"/><Relationship Id="rId5" Type="http://schemas.openxmlformats.org/officeDocument/2006/relationships/image" Target="../media/image23.png"/><Relationship Id="rId15" Type="http://schemas.openxmlformats.org/officeDocument/2006/relationships/image" Target="../media/image77.png"/><Relationship Id="rId23" Type="http://schemas.openxmlformats.org/officeDocument/2006/relationships/image" Target="../media/image85.png"/><Relationship Id="rId10" Type="http://schemas.openxmlformats.org/officeDocument/2006/relationships/image" Target="../media/image60.png"/><Relationship Id="rId19" Type="http://schemas.openxmlformats.org/officeDocument/2006/relationships/image" Target="../media/image81.png"/><Relationship Id="rId4" Type="http://schemas.openxmlformats.org/officeDocument/2006/relationships/image" Target="../media/image22.png"/><Relationship Id="rId9" Type="http://schemas.openxmlformats.org/officeDocument/2006/relationships/image" Target="../media/image59.png"/><Relationship Id="rId14" Type="http://schemas.openxmlformats.org/officeDocument/2006/relationships/image" Target="../media/image72.png"/><Relationship Id="rId22" Type="http://schemas.openxmlformats.org/officeDocument/2006/relationships/image" Target="../media/image8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image" Target="../media/image21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" Type="http://schemas.openxmlformats.org/officeDocument/2006/relationships/image" Target="../media/image87.pn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23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19" Type="http://schemas.openxmlformats.org/officeDocument/2006/relationships/image" Target="../media/image101.png"/><Relationship Id="rId4" Type="http://schemas.openxmlformats.org/officeDocument/2006/relationships/image" Target="../media/image22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18" Type="http://schemas.openxmlformats.org/officeDocument/2006/relationships/image" Target="../media/image90.png"/><Relationship Id="rId3" Type="http://schemas.openxmlformats.org/officeDocument/2006/relationships/image" Target="../media/image98.png"/><Relationship Id="rId21" Type="http://schemas.openxmlformats.org/officeDocument/2006/relationships/image" Target="../media/image94.png"/><Relationship Id="rId7" Type="http://schemas.openxmlformats.org/officeDocument/2006/relationships/image" Target="../media/image23.png"/><Relationship Id="rId12" Type="http://schemas.openxmlformats.org/officeDocument/2006/relationships/image" Target="../media/image107.png"/><Relationship Id="rId17" Type="http://schemas.openxmlformats.org/officeDocument/2006/relationships/image" Target="../media/image89.png"/><Relationship Id="rId2" Type="http://schemas.openxmlformats.org/officeDocument/2006/relationships/image" Target="../media/image95.png"/><Relationship Id="rId16" Type="http://schemas.openxmlformats.org/officeDocument/2006/relationships/image" Target="../media/image88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06.png"/><Relationship Id="rId5" Type="http://schemas.openxmlformats.org/officeDocument/2006/relationships/image" Target="../media/image21.png"/><Relationship Id="rId15" Type="http://schemas.openxmlformats.org/officeDocument/2006/relationships/image" Target="../media/image111.png"/><Relationship Id="rId10" Type="http://schemas.openxmlformats.org/officeDocument/2006/relationships/image" Target="../media/image105.png"/><Relationship Id="rId19" Type="http://schemas.openxmlformats.org/officeDocument/2006/relationships/image" Target="../media/image91.png"/><Relationship Id="rId4" Type="http://schemas.openxmlformats.org/officeDocument/2006/relationships/image" Target="../media/image87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115.png"/><Relationship Id="rId3" Type="http://schemas.openxmlformats.org/officeDocument/2006/relationships/image" Target="../media/image87.png"/><Relationship Id="rId7" Type="http://schemas.openxmlformats.org/officeDocument/2006/relationships/image" Target="../media/image88.png"/><Relationship Id="rId12" Type="http://schemas.openxmlformats.org/officeDocument/2006/relationships/image" Target="../media/image114.png"/><Relationship Id="rId17" Type="http://schemas.openxmlformats.org/officeDocument/2006/relationships/image" Target="../media/image119.png"/><Relationship Id="rId16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113.png"/><Relationship Id="rId5" Type="http://schemas.openxmlformats.org/officeDocument/2006/relationships/image" Target="../media/image22.png"/><Relationship Id="rId15" Type="http://schemas.openxmlformats.org/officeDocument/2006/relationships/image" Target="../media/image117.png"/><Relationship Id="rId10" Type="http://schemas.openxmlformats.org/officeDocument/2006/relationships/image" Target="../media/image112.png"/><Relationship Id="rId4" Type="http://schemas.openxmlformats.org/officeDocument/2006/relationships/image" Target="../media/image21.png"/><Relationship Id="rId9" Type="http://schemas.openxmlformats.org/officeDocument/2006/relationships/image" Target="../media/image90.png"/><Relationship Id="rId14" Type="http://schemas.openxmlformats.org/officeDocument/2006/relationships/image" Target="../media/image1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image" Target="../media/image8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png"/><Relationship Id="rId5" Type="http://schemas.openxmlformats.org/officeDocument/2006/relationships/image" Target="../media/image9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14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4.pn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42.png"/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4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8.png"/><Relationship Id="rId5" Type="http://schemas.openxmlformats.org/officeDocument/2006/relationships/image" Target="../media/image23.png"/><Relationship Id="rId15" Type="http://schemas.openxmlformats.org/officeDocument/2006/relationships/image" Target="../media/image44.png"/><Relationship Id="rId10" Type="http://schemas.openxmlformats.org/officeDocument/2006/relationships/image" Target="../media/image40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269" y="2106880"/>
            <a:ext cx="789867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57150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Invite Engraved SF" pitchFamily="2" charset="0"/>
              </a:rPr>
              <a:t>ELASTIC COLLISIONS IN TWO DIMENSIONS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18206" y="421020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9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a smooth horizontal plane with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it collides with a smooth fixed vertical wall. At the instant of collision the direction of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makes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with the wall. The coefficient of restitution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blipFill>
                <a:blip r:embed="rId2"/>
                <a:stretch>
                  <a:fillRect l="-331" t="-336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 rot="5400000">
            <a:off x="6934200" y="2285999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086600" y="1524000"/>
            <a:ext cx="8382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>
            <a:off x="7315200" y="2286000"/>
            <a:ext cx="6096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 rot="7133948">
            <a:off x="7555417" y="1992816"/>
            <a:ext cx="914400" cy="914400"/>
          </a:xfrm>
          <a:prstGeom prst="arc">
            <a:avLst>
              <a:gd name="adj1" fmla="val 6571164"/>
              <a:gd name="adj2" fmla="val 8362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 rot="7133948">
            <a:off x="7555417" y="1764215"/>
            <a:ext cx="914400" cy="914400"/>
          </a:xfrm>
          <a:prstGeom prst="arc">
            <a:avLst>
              <a:gd name="adj1" fmla="val 20560965"/>
              <a:gd name="adj2" fmla="val 4185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400" y="5029200"/>
                <a:ext cx="1066800" cy="463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29200"/>
                <a:ext cx="1066800" cy="4632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8600" y="1295400"/>
                <a:ext cx="2895600" cy="3375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angle of deflection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𝑆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is the angle which the direction of motion has rotated through…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Check where S would go if the wall were not present…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see from this that the angle of deflection will be the sum of angles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to answer this question we need to find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add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°</m:t>
                        </m:r>
                      </m:sup>
                    </m:sSup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295400"/>
                <a:ext cx="2895600" cy="3375989"/>
              </a:xfrm>
              <a:prstGeom prst="rect">
                <a:avLst/>
              </a:prstGeom>
              <a:blipFill>
                <a:blip r:embed="rId11"/>
                <a:stretch>
                  <a:fillRect l="-421" t="-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>
            <a:off x="7924800" y="2286000"/>
            <a:ext cx="8382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/>
          <p:cNvSpPr/>
          <p:nvPr/>
        </p:nvSpPr>
        <p:spPr>
          <a:xfrm rot="7133948">
            <a:off x="7403017" y="1764217"/>
            <a:ext cx="914400" cy="914400"/>
          </a:xfrm>
          <a:prstGeom prst="arc">
            <a:avLst>
              <a:gd name="adj1" fmla="val 17067007"/>
              <a:gd name="adj2" fmla="val 193951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848600" y="2590800"/>
                <a:ext cx="381000" cy="31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</m:t>
                          </m:r>
                        </m:e>
                        <m:sup>
                          <m: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2590800"/>
                <a:ext cx="381000" cy="312586"/>
              </a:xfrm>
              <a:prstGeom prst="rect">
                <a:avLst/>
              </a:prstGeom>
              <a:blipFill>
                <a:blip r:embed="rId12"/>
                <a:stretch>
                  <a:fillRect r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8305800" y="24384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438400"/>
                <a:ext cx="344710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72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a smooth horizontal plane with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it collides with a smooth fixed vertical wall. At the instant of collision the direction of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makes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with the wall. The coefficient of restitution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blipFill>
                <a:blip r:embed="rId2"/>
                <a:stretch>
                  <a:fillRect l="-331" t="-336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 rot="5400000">
            <a:off x="6934200" y="2285999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086600" y="1524000"/>
            <a:ext cx="8382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>
            <a:off x="7315200" y="2286000"/>
            <a:ext cx="6096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 rot="7133948">
            <a:off x="7555417" y="1992816"/>
            <a:ext cx="914400" cy="914400"/>
          </a:xfrm>
          <a:prstGeom prst="arc">
            <a:avLst>
              <a:gd name="adj1" fmla="val 6571164"/>
              <a:gd name="adj2" fmla="val 8362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 rot="7133948">
            <a:off x="7555417" y="1764215"/>
            <a:ext cx="914400" cy="914400"/>
          </a:xfrm>
          <a:prstGeom prst="arc">
            <a:avLst>
              <a:gd name="adj1" fmla="val 20560965"/>
              <a:gd name="adj2" fmla="val 4185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3400" y="5029200"/>
                <a:ext cx="1066800" cy="463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029200"/>
                <a:ext cx="1066800" cy="4632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38600" y="1600200"/>
                <a:ext cx="154089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600200"/>
                <a:ext cx="1540896" cy="246221"/>
              </a:xfrm>
              <a:prstGeom prst="rect">
                <a:avLst/>
              </a:prstGeom>
              <a:blipFill>
                <a:blip r:embed="rId11"/>
                <a:stretch>
                  <a:fillRect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14800" y="1981200"/>
                <a:ext cx="1752600" cy="553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81200"/>
                <a:ext cx="1752600" cy="5532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38600" y="2667000"/>
                <a:ext cx="1219200" cy="5278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667000"/>
                <a:ext cx="1219200" cy="5278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43400" y="3505200"/>
                <a:ext cx="1219200" cy="251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=23.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05200"/>
                <a:ext cx="1219200" cy="251800"/>
              </a:xfrm>
              <a:prstGeom prst="rect">
                <a:avLst/>
              </a:prstGeom>
              <a:blipFill>
                <a:blip r:embed="rId14"/>
                <a:stretch>
                  <a:fillRect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05400" y="4648200"/>
                <a:ext cx="2743200" cy="2518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𝐴𝑛𝑔𝑙𝑒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𝑑𝑒𝑓𝑙𝑒𝑐𝑡𝑖𝑜𝑛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=83.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648200"/>
                <a:ext cx="2743200" cy="251800"/>
              </a:xfrm>
              <a:prstGeom prst="rect">
                <a:avLst/>
              </a:prstGeom>
              <a:blipFill>
                <a:blip r:embed="rId15"/>
                <a:stretch>
                  <a:fillRect l="-2222" t="-2439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715000" y="17526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867400" y="1752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5715000" y="2362200"/>
            <a:ext cx="304800" cy="6096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715000" y="30480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943600" y="2514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3600" y="3124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43400" y="4114800"/>
                <a:ext cx="4267200" cy="31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find the angle of deflection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14800"/>
                <a:ext cx="4267200" cy="312586"/>
              </a:xfrm>
              <a:prstGeom prst="rect">
                <a:avLst/>
              </a:prstGeom>
              <a:blipFill>
                <a:blip r:embed="rId16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57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286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ball is falling vertically. The ball strikes a smooth plane which is inclined at an angle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Immediately before striking the plane, the ball has speed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speed of the ball immediately after the impact.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286028"/>
              </a:xfrm>
              <a:prstGeom prst="rect">
                <a:avLst/>
              </a:prstGeom>
              <a:blipFill>
                <a:blip r:embed="rId2"/>
                <a:stretch>
                  <a:fillRect l="-165" t="-371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5867400" y="2057400"/>
            <a:ext cx="26670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31242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486400" y="2667000"/>
            <a:ext cx="914400" cy="914400"/>
          </a:xfrm>
          <a:prstGeom prst="arc">
            <a:avLst>
              <a:gd name="adj1" fmla="val 20139536"/>
              <a:gd name="adj2" fmla="val 1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00800" y="2895600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895600"/>
                <a:ext cx="146322" cy="215444"/>
              </a:xfrm>
              <a:prstGeom prst="rect">
                <a:avLst/>
              </a:prstGeom>
              <a:blipFill>
                <a:blip r:embed="rId6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391400" y="15240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248400" y="2514600"/>
            <a:ext cx="1143000" cy="76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81800" y="1752600"/>
                <a:ext cx="6647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752600"/>
                <a:ext cx="664797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29400" y="2286000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286000"/>
                <a:ext cx="22860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781800" y="2209800"/>
            <a:ext cx="914400" cy="914400"/>
          </a:xfrm>
          <a:prstGeom prst="arc">
            <a:avLst>
              <a:gd name="adj1" fmla="val 17371449"/>
              <a:gd name="adj2" fmla="val 197288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934200" y="2057400"/>
            <a:ext cx="914400" cy="914400"/>
          </a:xfrm>
          <a:prstGeom prst="arc">
            <a:avLst>
              <a:gd name="adj1" fmla="val 9513674"/>
              <a:gd name="adj2" fmla="val 106630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62800" y="2667000"/>
                <a:ext cx="1529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667000"/>
                <a:ext cx="152926" cy="215444"/>
              </a:xfrm>
              <a:prstGeom prst="rect">
                <a:avLst/>
              </a:prstGeom>
              <a:blipFill>
                <a:blip r:embed="rId9"/>
                <a:stretch>
                  <a:fillRect l="-16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91400" y="2514600"/>
            <a:ext cx="0" cy="60960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7086600" y="1905000"/>
            <a:ext cx="914400" cy="914400"/>
          </a:xfrm>
          <a:prstGeom prst="arc">
            <a:avLst>
              <a:gd name="adj1" fmla="val 6644609"/>
              <a:gd name="adj2" fmla="val 88696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43800" y="2133600"/>
                <a:ext cx="1529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133600"/>
                <a:ext cx="152927" cy="215444"/>
              </a:xfrm>
              <a:prstGeom prst="rect">
                <a:avLst/>
              </a:prstGeom>
              <a:blipFill>
                <a:blip r:embed="rId10"/>
                <a:stretch>
                  <a:fillRect l="-20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644371" y="4841290"/>
            <a:ext cx="2514600" cy="1676400"/>
            <a:chOff x="4419600" y="4419600"/>
            <a:chExt cx="2514600" cy="1676400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4800600" y="5029200"/>
              <a:ext cx="15240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800600" y="5638800"/>
              <a:ext cx="152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 37"/>
            <p:cNvSpPr/>
            <p:nvPr/>
          </p:nvSpPr>
          <p:spPr>
            <a:xfrm>
              <a:off x="4419600" y="5181600"/>
              <a:ext cx="914400" cy="914400"/>
            </a:xfrm>
            <a:prstGeom prst="arc">
              <a:avLst>
                <a:gd name="adj1" fmla="val 20139536"/>
                <a:gd name="adj2" fmla="val 138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334000" y="5410200"/>
                  <a:ext cx="146322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5410200"/>
                  <a:ext cx="146322" cy="215444"/>
                </a:xfrm>
                <a:prstGeom prst="rect">
                  <a:avLst/>
                </a:prstGeom>
                <a:blipFill>
                  <a:blip r:embed="rId11"/>
                  <a:stretch>
                    <a:fillRect l="-33333" r="-20833" b="-57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6096000" y="5181600"/>
                  <a:ext cx="15292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0" y="5181600"/>
                  <a:ext cx="152926" cy="215444"/>
                </a:xfrm>
                <a:prstGeom prst="rect">
                  <a:avLst/>
                </a:prstGeom>
                <a:blipFill>
                  <a:blip r:embed="rId12"/>
                  <a:stretch>
                    <a:fillRect l="-20000" r="-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Straight Arrow Connector 46"/>
            <p:cNvCxnSpPr/>
            <p:nvPr/>
          </p:nvCxnSpPr>
          <p:spPr>
            <a:xfrm>
              <a:off x="6324600" y="5029200"/>
              <a:ext cx="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>
            <a:xfrm>
              <a:off x="6019800" y="4419600"/>
              <a:ext cx="914400" cy="914400"/>
            </a:xfrm>
            <a:prstGeom prst="arc">
              <a:avLst>
                <a:gd name="adj1" fmla="val 6644609"/>
                <a:gd name="adj2" fmla="val 886969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9160" y="5459767"/>
                <a:ext cx="789512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0" y="5459767"/>
                <a:ext cx="789512" cy="403316"/>
              </a:xfrm>
              <a:prstGeom prst="rect">
                <a:avLst/>
              </a:prstGeom>
              <a:blipFill>
                <a:blip r:embed="rId13"/>
                <a:stretch>
                  <a:fillRect l="-4651" t="-1515" r="-465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81866" y="4715522"/>
                <a:ext cx="3352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use trig ratios to find an expression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𝑡𝑎𝑛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66" y="4715522"/>
                <a:ext cx="3352800" cy="523220"/>
              </a:xfrm>
              <a:prstGeom prst="rect">
                <a:avLst/>
              </a:prstGeom>
              <a:blipFill>
                <a:blip r:embed="rId14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2522739" y="5612167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55560" y="606936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9160" y="6069367"/>
                <a:ext cx="7961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0" y="6069367"/>
                <a:ext cx="796115" cy="215444"/>
              </a:xfrm>
              <a:prstGeom prst="rect">
                <a:avLst/>
              </a:prstGeom>
              <a:blipFill>
                <a:blip r:embed="rId15"/>
                <a:stretch>
                  <a:fillRect l="-4580" r="-458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679360" y="5459767"/>
                <a:ext cx="257378" cy="2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360" y="5459767"/>
                <a:ext cx="257378" cy="245195"/>
              </a:xfrm>
              <a:prstGeom prst="rect">
                <a:avLst/>
              </a:prstGeom>
              <a:blipFill>
                <a:blip r:embed="rId16"/>
                <a:stretch>
                  <a:fillRect r="-1395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781799" y="2539753"/>
                <a:ext cx="1545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799" y="2539753"/>
                <a:ext cx="154529" cy="215444"/>
              </a:xfrm>
              <a:prstGeom prst="rect">
                <a:avLst/>
              </a:prstGeom>
              <a:blipFill>
                <a:blip r:embed="rId17"/>
                <a:stretch>
                  <a:fillRect l="-38462" r="-3461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806084" y="5401321"/>
                <a:ext cx="857927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084" y="5401321"/>
                <a:ext cx="857927" cy="444994"/>
              </a:xfrm>
              <a:prstGeom prst="rect">
                <a:avLst/>
              </a:prstGeom>
              <a:blipFill>
                <a:blip r:embed="rId18"/>
                <a:stretch>
                  <a:fillRect l="-4255" r="-4255" b="-123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806084" y="5934721"/>
                <a:ext cx="891590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084" y="5934721"/>
                <a:ext cx="891590" cy="444994"/>
              </a:xfrm>
              <a:prstGeom prst="rect">
                <a:avLst/>
              </a:prstGeom>
              <a:blipFill>
                <a:blip r:embed="rId19"/>
                <a:stretch>
                  <a:fillRect l="-4082" t="-1370" r="-4082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191000" y="1447800"/>
                <a:ext cx="7961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447800"/>
                <a:ext cx="796115" cy="215444"/>
              </a:xfrm>
              <a:prstGeom prst="rect">
                <a:avLst/>
              </a:prstGeom>
              <a:blipFill>
                <a:blip r:embed="rId20"/>
                <a:stretch>
                  <a:fillRect l="-4615" r="-4615"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49445" y="1752600"/>
                <a:ext cx="857927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45" y="1752600"/>
                <a:ext cx="857927" cy="444994"/>
              </a:xfrm>
              <a:prstGeom prst="rect">
                <a:avLst/>
              </a:prstGeom>
              <a:blipFill>
                <a:blip r:embed="rId21"/>
                <a:stretch>
                  <a:fillRect l="-4255" t="-1389" r="-425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17633" y="2254189"/>
                <a:ext cx="891590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633" y="2254189"/>
                <a:ext cx="891590" cy="444994"/>
              </a:xfrm>
              <a:prstGeom prst="rect">
                <a:avLst/>
              </a:prstGeom>
              <a:blipFill>
                <a:blip r:embed="rId22"/>
                <a:stretch>
                  <a:fillRect l="-4110" r="-4110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03702" y="3664258"/>
                <a:ext cx="154089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702" y="3664258"/>
                <a:ext cx="1540896" cy="246221"/>
              </a:xfrm>
              <a:prstGeom prst="rect">
                <a:avLst/>
              </a:prstGeom>
              <a:blipFill>
                <a:blip r:embed="rId23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67325" y="4003090"/>
                <a:ext cx="1540896" cy="5532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325" y="4003090"/>
                <a:ext cx="1540896" cy="553228"/>
              </a:xfrm>
              <a:prstGeom prst="rect">
                <a:avLst/>
              </a:prstGeom>
              <a:blipFill>
                <a:blip r:embed="rId2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77684" y="4643762"/>
                <a:ext cx="953610" cy="4610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7684" y="4643762"/>
                <a:ext cx="953610" cy="461024"/>
              </a:xfrm>
              <a:prstGeom prst="rect">
                <a:avLst/>
              </a:prstGeom>
              <a:blipFill>
                <a:blip r:embed="rId2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5528568" y="3808520"/>
            <a:ext cx="304061" cy="483094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5783801" y="3887679"/>
            <a:ext cx="1327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5538925" y="4378171"/>
            <a:ext cx="304061" cy="483094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457243" y="3187823"/>
                <a:ext cx="168675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angle of approach is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non-90˚ angle in the triangle will also be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243" y="3187823"/>
                <a:ext cx="1686757" cy="1169551"/>
              </a:xfrm>
              <a:prstGeom prst="rect">
                <a:avLst/>
              </a:prstGeom>
              <a:blipFill>
                <a:blip r:embed="rId26"/>
                <a:stretch>
                  <a:fillRect l="-722" t="-1042" r="-3249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5801556" y="4482482"/>
            <a:ext cx="9454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5797117" y="2263806"/>
            <a:ext cx="1757779" cy="118960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3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21" grpId="0"/>
      <p:bldP spid="25" grpId="0"/>
      <p:bldP spid="22" grpId="0" animBg="1"/>
      <p:bldP spid="27" grpId="0" animBg="1"/>
      <p:bldP spid="28" grpId="0"/>
      <p:bldP spid="33" grpId="0" animBg="1"/>
      <p:bldP spid="34" grpId="0"/>
      <p:bldP spid="50" grpId="0"/>
      <p:bldP spid="51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  <p:bldP spid="71" grpId="0" animBg="1"/>
      <p:bldP spid="72" grpId="0"/>
      <p:bldP spid="73" grpId="0"/>
      <p:bldP spid="74" grpId="0" animBg="1"/>
      <p:bldP spid="7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286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ball is falling vertically. The ball strikes a smooth plane which is inclined at an angle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to the horizontal, 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Immediately before striking the plane, the ball has speed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ball and the plane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 the speed of the ball immediately after the impact.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286028"/>
              </a:xfrm>
              <a:prstGeom prst="rect">
                <a:avLst/>
              </a:prstGeom>
              <a:blipFill>
                <a:blip r:embed="rId2"/>
                <a:stretch>
                  <a:fillRect l="-165" t="-371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5867400" y="2057400"/>
            <a:ext cx="2667000" cy="1066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3124200"/>
            <a:ext cx="2667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5486400" y="2667000"/>
            <a:ext cx="914400" cy="914400"/>
          </a:xfrm>
          <a:prstGeom prst="arc">
            <a:avLst>
              <a:gd name="adj1" fmla="val 20139536"/>
              <a:gd name="adj2" fmla="val 138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00800" y="2895600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895600"/>
                <a:ext cx="146322" cy="215444"/>
              </a:xfrm>
              <a:prstGeom prst="rect">
                <a:avLst/>
              </a:prstGeom>
              <a:blipFill>
                <a:blip r:embed="rId6"/>
                <a:stretch>
                  <a:fillRect l="-29167" r="-2083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7391400" y="1524000"/>
            <a:ext cx="0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248400" y="2514600"/>
            <a:ext cx="1143000" cy="762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81800" y="1752600"/>
                <a:ext cx="6647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752600"/>
                <a:ext cx="664797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29400" y="2286000"/>
                <a:ext cx="228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286000"/>
                <a:ext cx="22860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781800" y="2209800"/>
            <a:ext cx="914400" cy="914400"/>
          </a:xfrm>
          <a:prstGeom prst="arc">
            <a:avLst>
              <a:gd name="adj1" fmla="val 17371449"/>
              <a:gd name="adj2" fmla="val 197288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934200" y="2057400"/>
            <a:ext cx="914400" cy="914400"/>
          </a:xfrm>
          <a:prstGeom prst="arc">
            <a:avLst>
              <a:gd name="adj1" fmla="val 9513674"/>
              <a:gd name="adj2" fmla="val 1066302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62800" y="2667000"/>
                <a:ext cx="1529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667000"/>
                <a:ext cx="152926" cy="215444"/>
              </a:xfrm>
              <a:prstGeom prst="rect">
                <a:avLst/>
              </a:prstGeom>
              <a:blipFill>
                <a:blip r:embed="rId9"/>
                <a:stretch>
                  <a:fillRect l="-16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/>
          <p:nvPr/>
        </p:nvCxnSpPr>
        <p:spPr>
          <a:xfrm>
            <a:off x="7391400" y="2514600"/>
            <a:ext cx="0" cy="609600"/>
          </a:xfrm>
          <a:prstGeom prst="straightConnector1">
            <a:avLst/>
          </a:prstGeom>
          <a:ln w="222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>
            <a:off x="7086600" y="1905000"/>
            <a:ext cx="914400" cy="914400"/>
          </a:xfrm>
          <a:prstGeom prst="arc">
            <a:avLst>
              <a:gd name="adj1" fmla="val 6644609"/>
              <a:gd name="adj2" fmla="val 88696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43800" y="2133600"/>
                <a:ext cx="1529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2133600"/>
                <a:ext cx="152927" cy="215444"/>
              </a:xfrm>
              <a:prstGeom prst="rect">
                <a:avLst/>
              </a:prstGeom>
              <a:blipFill>
                <a:blip r:embed="rId10"/>
                <a:stretch>
                  <a:fillRect l="-20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781799" y="2539753"/>
                <a:ext cx="1545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799" y="2539753"/>
                <a:ext cx="154529" cy="215444"/>
              </a:xfrm>
              <a:prstGeom prst="rect">
                <a:avLst/>
              </a:prstGeom>
              <a:blipFill>
                <a:blip r:embed="rId11"/>
                <a:stretch>
                  <a:fillRect l="-38462" r="-3461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191000" y="1447800"/>
                <a:ext cx="7961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447800"/>
                <a:ext cx="796115" cy="215444"/>
              </a:xfrm>
              <a:prstGeom prst="rect">
                <a:avLst/>
              </a:prstGeom>
              <a:blipFill>
                <a:blip r:embed="rId12"/>
                <a:stretch>
                  <a:fillRect l="-4615" r="-4615"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49445" y="1752600"/>
                <a:ext cx="857927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445" y="1752600"/>
                <a:ext cx="857927" cy="444994"/>
              </a:xfrm>
              <a:prstGeom prst="rect">
                <a:avLst/>
              </a:prstGeom>
              <a:blipFill>
                <a:blip r:embed="rId13"/>
                <a:stretch>
                  <a:fillRect l="-4255" t="-1389" r="-425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17633" y="2254189"/>
                <a:ext cx="891590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633" y="2254189"/>
                <a:ext cx="891590" cy="444994"/>
              </a:xfrm>
              <a:prstGeom prst="rect">
                <a:avLst/>
              </a:prstGeom>
              <a:blipFill>
                <a:blip r:embed="rId14"/>
                <a:stretch>
                  <a:fillRect l="-4110" r="-4110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33295" y="2957004"/>
                <a:ext cx="953610" cy="4047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295" y="2957004"/>
                <a:ext cx="953610" cy="404726"/>
              </a:xfrm>
              <a:prstGeom prst="rect">
                <a:avLst/>
              </a:prstGeom>
              <a:blipFill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644371" y="5450890"/>
            <a:ext cx="1905000" cy="1066800"/>
            <a:chOff x="4419600" y="5029200"/>
            <a:chExt cx="1905000" cy="1066800"/>
          </a:xfrm>
        </p:grpSpPr>
        <p:cxnSp>
          <p:nvCxnSpPr>
            <p:cNvPr id="76" name="Straight Connector 75"/>
            <p:cNvCxnSpPr/>
            <p:nvPr/>
          </p:nvCxnSpPr>
          <p:spPr>
            <a:xfrm flipV="1">
              <a:off x="4800600" y="5029200"/>
              <a:ext cx="1524000" cy="609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800600" y="5638800"/>
              <a:ext cx="152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Arc 77"/>
            <p:cNvSpPr/>
            <p:nvPr/>
          </p:nvSpPr>
          <p:spPr>
            <a:xfrm>
              <a:off x="4419600" y="5181600"/>
              <a:ext cx="914400" cy="914400"/>
            </a:xfrm>
            <a:prstGeom prst="arc">
              <a:avLst>
                <a:gd name="adj1" fmla="val 20139536"/>
                <a:gd name="adj2" fmla="val 138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5334000" y="5410200"/>
                  <a:ext cx="154529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000" y="5410200"/>
                  <a:ext cx="154529" cy="215444"/>
                </a:xfrm>
                <a:prstGeom prst="rect">
                  <a:avLst/>
                </a:prstGeom>
                <a:blipFill>
                  <a:blip r:embed="rId11"/>
                  <a:stretch>
                    <a:fillRect l="-44000" r="-36000" b="-3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Straight Arrow Connector 80"/>
            <p:cNvCxnSpPr/>
            <p:nvPr/>
          </p:nvCxnSpPr>
          <p:spPr>
            <a:xfrm>
              <a:off x="6324600" y="5029200"/>
              <a:ext cx="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281866" y="4715522"/>
                <a:ext cx="3352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use trig ratios to find other expressions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66" y="4715522"/>
                <a:ext cx="3352800" cy="523220"/>
              </a:xfrm>
              <a:prstGeom prst="rect">
                <a:avLst/>
              </a:prstGeom>
              <a:blipFill>
                <a:blip r:embed="rId16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/>
          <p:cNvSpPr txBox="1"/>
          <p:nvPr/>
        </p:nvSpPr>
        <p:spPr>
          <a:xfrm>
            <a:off x="2522739" y="561216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46682" y="604273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141304" y="5359153"/>
                <a:ext cx="79771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04" y="5359153"/>
                <a:ext cx="797718" cy="404726"/>
              </a:xfrm>
              <a:prstGeom prst="rect">
                <a:avLst/>
              </a:prstGeom>
              <a:blipFill>
                <a:blip r:embed="rId17"/>
                <a:stretch>
                  <a:fillRect l="-4580" r="-4580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590583" y="5442011"/>
                <a:ext cx="356764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583" y="5442011"/>
                <a:ext cx="356764" cy="240835"/>
              </a:xfrm>
              <a:prstGeom prst="rect">
                <a:avLst/>
              </a:prstGeom>
              <a:blipFill>
                <a:blip r:embed="rId18"/>
                <a:stretch>
                  <a:fillRect r="-10345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2841595" y="5348055"/>
                <a:ext cx="958917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𝑆𝑖𝑛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595" y="5348055"/>
                <a:ext cx="958917" cy="444994"/>
              </a:xfrm>
              <a:prstGeom prst="rect">
                <a:avLst/>
              </a:prstGeom>
              <a:blipFill>
                <a:blip r:embed="rId19"/>
                <a:stretch>
                  <a:fillRect l="-3822" r="-3822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2806084" y="5934721"/>
                <a:ext cx="992579" cy="444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084" y="5934721"/>
                <a:ext cx="992579" cy="444994"/>
              </a:xfrm>
              <a:prstGeom prst="rect">
                <a:avLst/>
              </a:prstGeom>
              <a:blipFill>
                <a:blip r:embed="rId20"/>
                <a:stretch>
                  <a:fillRect l="-3681" t="-1370" r="-3067" b="-10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342138" y="3859569"/>
                <a:ext cx="14008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138" y="3859569"/>
                <a:ext cx="1400833" cy="246221"/>
              </a:xfrm>
              <a:prstGeom prst="rect">
                <a:avLst/>
              </a:prstGeom>
              <a:blipFill>
                <a:blip r:embed="rId21"/>
                <a:stretch>
                  <a:fillRect l="-4348" r="-87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130552" y="4296052"/>
                <a:ext cx="1866601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=(5)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552" y="4296052"/>
                <a:ext cx="1866601" cy="553228"/>
              </a:xfrm>
              <a:prstGeom prst="rect">
                <a:avLst/>
              </a:prstGeom>
              <a:blipFill>
                <a:blip r:embed="rId2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762346" y="4892337"/>
                <a:ext cx="1751570" cy="5821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346" y="4892337"/>
                <a:ext cx="1751570" cy="582147"/>
              </a:xfrm>
              <a:prstGeom prst="rect">
                <a:avLst/>
              </a:prstGeom>
              <a:blipFill>
                <a:blip r:embed="rId23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5765305" y="5583396"/>
                <a:ext cx="1309141" cy="5205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305" y="5583396"/>
                <a:ext cx="1309141" cy="52052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Arc 97"/>
          <p:cNvSpPr/>
          <p:nvPr/>
        </p:nvSpPr>
        <p:spPr>
          <a:xfrm>
            <a:off x="6923843" y="4067453"/>
            <a:ext cx="304061" cy="483094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7213107" y="4118498"/>
            <a:ext cx="1353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7422473" y="4589755"/>
            <a:ext cx="292224" cy="601463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c 100"/>
          <p:cNvSpPr/>
          <p:nvPr/>
        </p:nvSpPr>
        <p:spPr>
          <a:xfrm>
            <a:off x="7397319" y="5251141"/>
            <a:ext cx="308499" cy="572609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7596326" y="4750292"/>
            <a:ext cx="1353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488314" y="5396126"/>
            <a:ext cx="13538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88" grpId="0"/>
      <p:bldP spid="89" grpId="0"/>
      <p:bldP spid="90" grpId="0"/>
      <p:bldP spid="93" grpId="0"/>
      <p:bldP spid="94" grpId="0"/>
      <p:bldP spid="95" grpId="0"/>
      <p:bldP spid="97" grpId="0"/>
      <p:bldP spid="98" grpId="0" animBg="1"/>
      <p:bldP spid="99" grpId="0"/>
      <p:bldP spid="100" grpId="0" animBg="1"/>
      <p:bldP spid="101" grpId="0" animBg="1"/>
      <p:bldP spid="102" grpId="0"/>
      <p:bldP spid="1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6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ball of mass 2kg is moving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plane and collides with a smooth fixed vertical wall which contains the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velocity of the ball just before impact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ball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ball immediately after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as a result of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the ball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60150"/>
              </a:xfrm>
              <a:prstGeom prst="rect">
                <a:avLst/>
              </a:prstGeom>
              <a:blipFill>
                <a:blip r:embed="rId2"/>
                <a:stretch>
                  <a:fillRect l="-165" t="-300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 rot="5400000">
            <a:off x="3598817" y="2425338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07132" y="1689464"/>
            <a:ext cx="1227908" cy="735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81006" y="2623458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6" y="2623458"/>
                <a:ext cx="350417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4824549" y="2416630"/>
            <a:ext cx="616133" cy="7286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09904" y="2116183"/>
                <a:ext cx="15218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904" y="2116183"/>
                <a:ext cx="1521823" cy="30777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 rot="7133948">
            <a:off x="4300404" y="2126710"/>
            <a:ext cx="914400" cy="914400"/>
          </a:xfrm>
          <a:prstGeom prst="arc">
            <a:avLst>
              <a:gd name="adj1" fmla="val 9479525"/>
              <a:gd name="adj2" fmla="val 117527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7133948">
            <a:off x="4315828" y="1790342"/>
            <a:ext cx="914400" cy="914400"/>
          </a:xfrm>
          <a:prstGeom prst="arc">
            <a:avLst>
              <a:gd name="adj1" fmla="val 18066445"/>
              <a:gd name="adj2" fmla="val 195101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46321" y="1905001"/>
                <a:ext cx="3520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1" y="1905001"/>
                <a:ext cx="35201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310053" y="2791097"/>
                <a:ext cx="13607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53" y="2791097"/>
                <a:ext cx="1360714" cy="307777"/>
              </a:xfrm>
              <a:prstGeom prst="rect">
                <a:avLst/>
              </a:prstGeom>
              <a:blipFill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66262" y="1166948"/>
                <a:ext cx="2508069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split the movement into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the surfaces are smooth, the velocity parallel to the wall will remain constant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Only the velocity perpendicular to the wall will be affected by the coefficient of restitution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262" y="1166948"/>
                <a:ext cx="2508069" cy="2893100"/>
              </a:xfrm>
              <a:prstGeom prst="rect">
                <a:avLst/>
              </a:prstGeom>
              <a:blipFill>
                <a:blip r:embed="rId10"/>
                <a:stretch>
                  <a:fillRect t="-211" r="-1214" b="-1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4798424" y="1698172"/>
            <a:ext cx="120178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07132" y="3143794"/>
            <a:ext cx="631372" cy="4354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15840" y="1715589"/>
            <a:ext cx="1" cy="696685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11486" y="2460172"/>
            <a:ext cx="1" cy="696685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40236" y="1410790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236" y="1410790"/>
                <a:ext cx="45937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78235" y="1894115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235" y="1894115"/>
                <a:ext cx="459376" cy="307777"/>
              </a:xfrm>
              <a:prstGeom prst="rect">
                <a:avLst/>
              </a:prstGeom>
              <a:blipFill>
                <a:blip r:embed="rId12"/>
                <a:stretch>
                  <a:fillRect r="-263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73881" y="2612572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881" y="2612572"/>
                <a:ext cx="459376" cy="307777"/>
              </a:xfrm>
              <a:prstGeom prst="rect">
                <a:avLst/>
              </a:prstGeom>
              <a:blipFill>
                <a:blip r:embed="rId13"/>
                <a:stretch>
                  <a:fillRect r="-266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56612" y="2590801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612" y="2590801"/>
                <a:ext cx="459376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61561" y="3126379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561" y="3126379"/>
                <a:ext cx="459376" cy="307777"/>
              </a:xfrm>
              <a:prstGeom prst="rect">
                <a:avLst/>
              </a:prstGeom>
              <a:blipFill>
                <a:blip r:embed="rId1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52852" y="3135087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52" y="3135087"/>
                <a:ext cx="459376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93325" y="4188822"/>
                <a:ext cx="543675" cy="422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5" y="4188822"/>
                <a:ext cx="543675" cy="422167"/>
              </a:xfrm>
              <a:prstGeom prst="rect">
                <a:avLst/>
              </a:prstGeom>
              <a:blipFill>
                <a:blip r:embed="rId17"/>
                <a:stretch>
                  <a:fillRect l="-4494" r="-4494" b="-11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88971" y="4811484"/>
                <a:ext cx="54643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71" y="4811484"/>
                <a:ext cx="546432" cy="46262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93326" y="5495107"/>
                <a:ext cx="5464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326" y="5495107"/>
                <a:ext cx="546432" cy="246221"/>
              </a:xfrm>
              <a:prstGeom prst="rect">
                <a:avLst/>
              </a:prstGeom>
              <a:blipFill>
                <a:blip r:embed="rId19"/>
                <a:stretch>
                  <a:fillRect l="-7778" r="-333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4793456" y="4458661"/>
            <a:ext cx="308499" cy="572609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98719" y="4481727"/>
                <a:ext cx="42236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values.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taken as positive since it is the speed of approach (not velocity)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19" y="4481727"/>
                <a:ext cx="4223657" cy="523220"/>
              </a:xfrm>
              <a:prstGeom prst="rect">
                <a:avLst/>
              </a:prstGeom>
              <a:blipFill>
                <a:blip r:embed="rId20"/>
                <a:stretch>
                  <a:fillRect t="-2326" r="-86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3"/>
          <p:cNvSpPr/>
          <p:nvPr/>
        </p:nvSpPr>
        <p:spPr>
          <a:xfrm>
            <a:off x="4815228" y="5055198"/>
            <a:ext cx="308499" cy="572609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085805" y="5187121"/>
            <a:ext cx="966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3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/>
      <p:bldP spid="14" grpId="0" animBg="1"/>
      <p:bldP spid="15" grpId="0" animBg="1"/>
      <p:bldP spid="20" grpId="0"/>
      <p:bldP spid="21" grpId="0"/>
      <p:bldP spid="33" grpId="0"/>
      <p:bldP spid="34" grpId="0"/>
      <p:bldP spid="35" grpId="0"/>
      <p:bldP spid="36" grpId="0"/>
      <p:bldP spid="36" grpId="1"/>
      <p:bldP spid="37" grpId="0"/>
      <p:bldP spid="37" grpId="1"/>
      <p:bldP spid="38" grpId="0"/>
      <p:bldP spid="28" grpId="0"/>
      <p:bldP spid="40" grpId="0"/>
      <p:bldP spid="41" grpId="0"/>
      <p:bldP spid="42" grpId="0" animBg="1"/>
      <p:bldP spid="43" grpId="0"/>
      <p:bldP spid="44" grpId="0" animBg="1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 rot="5400000">
            <a:off x="3598817" y="2425338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73881" y="2612572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881" y="2612572"/>
                <a:ext cx="459376" cy="307777"/>
              </a:xfrm>
              <a:prstGeom prst="rect">
                <a:avLst/>
              </a:prstGeom>
              <a:blipFill>
                <a:blip r:embed="rId2"/>
                <a:stretch>
                  <a:fillRect r="-266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852852" y="3135087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52" y="3135087"/>
                <a:ext cx="45937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6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ball of mass 2kg is moving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plane and collides with a smooth fixed vertical wall which contains the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velocity of the ball just before impact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ball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ball immediately after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as a result of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the ball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60150"/>
              </a:xfrm>
              <a:prstGeom prst="rect">
                <a:avLst/>
              </a:prstGeom>
              <a:blipFill>
                <a:blip r:embed="rId4"/>
                <a:stretch>
                  <a:fillRect l="-165" t="-300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5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6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7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94360" y="4366630"/>
                <a:ext cx="272119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𝐶h𝑎𝑛𝑔𝑒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360" y="4366630"/>
                <a:ext cx="2721194" cy="49564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05898" y="1382297"/>
                <a:ext cx="214865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know the speed of the particle before and after, which is given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898" y="1382297"/>
                <a:ext cx="2148650" cy="954107"/>
              </a:xfrm>
              <a:prstGeom prst="rect">
                <a:avLst/>
              </a:prstGeom>
              <a:blipFill>
                <a:blip r:embed="rId9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32044" y="2437259"/>
                <a:ext cx="1782924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2044" y="2437259"/>
                <a:ext cx="1782924" cy="260905"/>
              </a:xfrm>
              <a:prstGeom prst="rect">
                <a:avLst/>
              </a:prstGeom>
              <a:blipFill>
                <a:blip r:embed="rId10"/>
                <a:stretch>
                  <a:fillRect r="-342"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33524" y="2864866"/>
                <a:ext cx="820225" cy="2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524" y="2864866"/>
                <a:ext cx="820225" cy="245195"/>
              </a:xfrm>
              <a:prstGeom prst="rect">
                <a:avLst/>
              </a:prstGeom>
              <a:blipFill>
                <a:blip r:embed="rId11"/>
                <a:stretch>
                  <a:fillRect r="-447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24646" y="3344261"/>
                <a:ext cx="1640256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646" y="3344261"/>
                <a:ext cx="1640256" cy="260905"/>
              </a:xfrm>
              <a:prstGeom prst="rect">
                <a:avLst/>
              </a:prstGeom>
              <a:blipFill>
                <a:blip r:embed="rId12"/>
                <a:stretch>
                  <a:fillRect r="-372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026126" y="3771868"/>
                <a:ext cx="812209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6126" y="3771868"/>
                <a:ext cx="812209" cy="240835"/>
              </a:xfrm>
              <a:prstGeom prst="rect">
                <a:avLst/>
              </a:prstGeom>
              <a:blipFill>
                <a:blip r:embed="rId13"/>
                <a:stretch>
                  <a:fillRect r="-4511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986962" y="4998424"/>
                <a:ext cx="364683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𝐶h𝑎𝑛𝑔𝑒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(2)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52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962" y="4998424"/>
                <a:ext cx="3646832" cy="495649"/>
              </a:xfrm>
              <a:prstGeom prst="rect">
                <a:avLst/>
              </a:prstGeom>
              <a:blipFill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79563" y="5665729"/>
                <a:ext cx="18296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𝐶h𝑎𝑛𝑔𝑒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𝐾𝐸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=32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563" y="5665729"/>
                <a:ext cx="1829668" cy="307777"/>
              </a:xfrm>
              <a:prstGeom prst="rect">
                <a:avLst/>
              </a:prstGeom>
              <a:blipFill>
                <a:blip r:embed="rId1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7292099" y="4658747"/>
            <a:ext cx="308499" cy="572609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473900" y="4666382"/>
            <a:ext cx="966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7240313" y="5246152"/>
            <a:ext cx="308499" cy="572609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510890" y="5378075"/>
            <a:ext cx="966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05670" y="6072012"/>
            <a:ext cx="4385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mic Sans MS" panose="030F0702030302020204" pitchFamily="66" charset="0"/>
              </a:rPr>
              <a:t>So </a:t>
            </a:r>
            <a:r>
              <a:rPr lang="en-US" sz="1400" smtClean="0">
                <a:solidFill>
                  <a:srgbClr val="FF0000"/>
                </a:solidFill>
                <a:latin typeface="Comic Sans MS" panose="030F0702030302020204" pitchFamily="66" charset="0"/>
              </a:rPr>
              <a:t>32J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of energy has been lost due to the impact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4807132" y="1689464"/>
            <a:ext cx="1227908" cy="735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81006" y="2623458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6" y="2623458"/>
                <a:ext cx="350417" cy="307777"/>
              </a:xfrm>
              <a:prstGeom prst="rect">
                <a:avLst/>
              </a:prstGeom>
              <a:blipFill>
                <a:blip r:embed="rId1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>
            <a:off x="4824549" y="2416630"/>
            <a:ext cx="616133" cy="7286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09904" y="2116183"/>
                <a:ext cx="15218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904" y="2116183"/>
                <a:ext cx="1521823" cy="307777"/>
              </a:xfrm>
              <a:prstGeom prst="rect">
                <a:avLst/>
              </a:prstGeom>
              <a:blipFill>
                <a:blip r:embed="rId1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 rot="7133948">
            <a:off x="4300404" y="2126710"/>
            <a:ext cx="914400" cy="914400"/>
          </a:xfrm>
          <a:prstGeom prst="arc">
            <a:avLst>
              <a:gd name="adj1" fmla="val 9479525"/>
              <a:gd name="adj2" fmla="val 117527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 rot="7133948">
            <a:off x="4315828" y="1790342"/>
            <a:ext cx="914400" cy="914400"/>
          </a:xfrm>
          <a:prstGeom prst="arc">
            <a:avLst>
              <a:gd name="adj1" fmla="val 18066445"/>
              <a:gd name="adj2" fmla="val 195101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46321" y="1905001"/>
                <a:ext cx="3520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1" y="1905001"/>
                <a:ext cx="352019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10053" y="2791097"/>
                <a:ext cx="13607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53" y="2791097"/>
                <a:ext cx="1360714" cy="307777"/>
              </a:xfrm>
              <a:prstGeom prst="rect">
                <a:avLst/>
              </a:prstGeom>
              <a:blipFill>
                <a:blip r:embed="rId1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/>
          <p:cNvCxnSpPr/>
          <p:nvPr/>
        </p:nvCxnSpPr>
        <p:spPr>
          <a:xfrm flipH="1">
            <a:off x="4798424" y="1698172"/>
            <a:ext cx="1201782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07132" y="3143794"/>
            <a:ext cx="631372" cy="4354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815840" y="1715589"/>
            <a:ext cx="1" cy="696685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811486" y="2460172"/>
            <a:ext cx="1" cy="696685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40236" y="1410790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236" y="1410790"/>
                <a:ext cx="459376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78235" y="1894115"/>
                <a:ext cx="4593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235" y="1894115"/>
                <a:ext cx="459376" cy="307777"/>
              </a:xfrm>
              <a:prstGeom prst="rect">
                <a:avLst/>
              </a:prstGeom>
              <a:blipFill>
                <a:blip r:embed="rId21"/>
                <a:stretch>
                  <a:fillRect r="-263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9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30" grpId="0"/>
      <p:bldP spid="32" grpId="0"/>
      <p:bldP spid="36" grpId="0"/>
      <p:bldP spid="37" grpId="0"/>
      <p:bldP spid="39" grpId="0"/>
      <p:bldP spid="40" grpId="0" animBg="1"/>
      <p:bldP spid="41" grpId="0"/>
      <p:bldP spid="42" grpId="0" animBg="1"/>
      <p:bldP spid="43" grpId="0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 rot="5400000">
            <a:off x="3598817" y="2425338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4060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small smooth ball of mass 2kg is moving in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plane and collides with a smooth fixed vertical wall which contains the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velocity of the ball just before impact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The coefficient of restitution between the ball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velocity of the ball immediately after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kinetic energy lost as a result of the impact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the ball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4060150"/>
              </a:xfrm>
              <a:prstGeom prst="rect">
                <a:avLst/>
              </a:prstGeom>
              <a:blipFill>
                <a:blip r:embed="rId3"/>
                <a:stretch>
                  <a:fillRect l="-165" t="-300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4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5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6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/>
          <p:nvPr/>
        </p:nvCxnSpPr>
        <p:spPr>
          <a:xfrm flipH="1">
            <a:off x="4807132" y="1689464"/>
            <a:ext cx="1227908" cy="7358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781006" y="2623458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6" y="2623458"/>
                <a:ext cx="350417" cy="30777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>
            <a:off x="4824549" y="2416630"/>
            <a:ext cx="616133" cy="7286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209904" y="2116183"/>
                <a:ext cx="15218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904" y="2116183"/>
                <a:ext cx="1521823" cy="307777"/>
              </a:xfrm>
              <a:prstGeom prst="rect">
                <a:avLst/>
              </a:prstGeom>
              <a:blipFill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 rot="7133948">
            <a:off x="4300404" y="2126710"/>
            <a:ext cx="914400" cy="914400"/>
          </a:xfrm>
          <a:prstGeom prst="arc">
            <a:avLst>
              <a:gd name="adj1" fmla="val 9479525"/>
              <a:gd name="adj2" fmla="val 117527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 rot="7133948">
            <a:off x="4315828" y="1790342"/>
            <a:ext cx="914400" cy="914400"/>
          </a:xfrm>
          <a:prstGeom prst="arc">
            <a:avLst>
              <a:gd name="adj1" fmla="val 18066445"/>
              <a:gd name="adj2" fmla="val 195101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46321" y="1905001"/>
                <a:ext cx="3520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21" y="1905001"/>
                <a:ext cx="35201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310053" y="2791097"/>
                <a:ext cx="136071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sz="14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1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53" y="2791097"/>
                <a:ext cx="1360714" cy="307777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>
            <a:off x="3609704" y="2399213"/>
            <a:ext cx="1227908" cy="7358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93624" y="2571207"/>
                <a:ext cx="3520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4" y="2571207"/>
                <a:ext cx="35201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 rot="7133948">
            <a:off x="4478930" y="1800138"/>
            <a:ext cx="914400" cy="914400"/>
          </a:xfrm>
          <a:prstGeom prst="arc">
            <a:avLst>
              <a:gd name="adj1" fmla="val 20747604"/>
              <a:gd name="adj2" fmla="val 131593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11518" y="1537021"/>
            <a:ext cx="24324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seen earlier, the angle of deflection is the angle which the direction of motion has turned though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calculate these angles separately, or you can use the scalar product (the angle between two vectors)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803472" y="84338"/>
                <a:ext cx="1250279" cy="4582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𝒗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3472" y="84338"/>
                <a:ext cx="1250279" cy="458267"/>
              </a:xfrm>
              <a:prstGeom prst="rect">
                <a:avLst/>
              </a:prstGeom>
              <a:blipFill>
                <a:blip r:embed="rId12"/>
                <a:stretch>
                  <a:fillRect l="-1463"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1841" y="3867704"/>
                <a:ext cx="1093696" cy="400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𝒗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841" y="3867704"/>
                <a:ext cx="1093696" cy="400879"/>
              </a:xfrm>
              <a:prstGeom prst="rect">
                <a:avLst/>
              </a:prstGeom>
              <a:blipFill>
                <a:blip r:embed="rId13"/>
                <a:stretch>
                  <a:fillRect l="-2235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95566" y="4259802"/>
                <a:ext cx="3328026" cy="709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−6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−4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−4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566" y="4259802"/>
                <a:ext cx="3328026" cy="7096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088168" y="5166804"/>
                <a:ext cx="3328026" cy="5684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+(−4)(4)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−6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−4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−4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168" y="5166804"/>
                <a:ext cx="3328026" cy="568489"/>
              </a:xfrm>
              <a:prstGeom prst="rect">
                <a:avLst/>
              </a:prstGeom>
              <a:blipFill>
                <a:blip r:embed="rId15"/>
                <a:stretch>
                  <a:fillRect l="-366" t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107403" y="5922886"/>
                <a:ext cx="12426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=0.124…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403" y="5922886"/>
                <a:ext cx="1242648" cy="215444"/>
              </a:xfrm>
              <a:prstGeom prst="rect">
                <a:avLst/>
              </a:prstGeom>
              <a:blipFill>
                <a:blip r:embed="rId16"/>
                <a:stretch>
                  <a:fillRect l="-196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375213" y="6348747"/>
                <a:ext cx="802847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=82.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213" y="6348747"/>
                <a:ext cx="802847" cy="220253"/>
              </a:xfrm>
              <a:prstGeom prst="rect">
                <a:avLst/>
              </a:prstGeom>
              <a:blipFill>
                <a:blip r:embed="rId17"/>
                <a:stretch>
                  <a:fillRect l="-5344" t="-2703" r="-1527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7336488" y="4101483"/>
            <a:ext cx="271675" cy="535068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518290" y="4107088"/>
            <a:ext cx="966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>
            <a:off x="7355724" y="4768788"/>
            <a:ext cx="271675" cy="535068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c 74"/>
          <p:cNvSpPr/>
          <p:nvPr/>
        </p:nvSpPr>
        <p:spPr>
          <a:xfrm>
            <a:off x="7366081" y="5453847"/>
            <a:ext cx="271675" cy="535068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c 75"/>
          <p:cNvSpPr/>
          <p:nvPr/>
        </p:nvSpPr>
        <p:spPr>
          <a:xfrm>
            <a:off x="5290187" y="6050130"/>
            <a:ext cx="258358" cy="448324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519768" y="4694493"/>
            <a:ext cx="1624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dot product as a calculation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10024" y="5574862"/>
            <a:ext cx="1019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16373" y="6126756"/>
            <a:ext cx="1310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cos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7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 animBg="1"/>
      <p:bldP spid="8" grpId="0"/>
      <p:bldP spid="67" grpId="0"/>
      <p:bldP spid="68" grpId="0"/>
      <p:bldP spid="69" grpId="0"/>
      <p:bldP spid="70" grpId="0"/>
      <p:bldP spid="71" grpId="0"/>
      <p:bldP spid="72" grpId="0" animBg="1"/>
      <p:bldP spid="73" grpId="0"/>
      <p:bldP spid="74" grpId="0" animBg="1"/>
      <p:bldP spid="75" grpId="0" animBg="1"/>
      <p:bldP spid="76" grpId="0" animBg="1"/>
      <p:bldP spid="77" grpId="0"/>
      <p:bldP spid="78" grpId="0"/>
      <p:bldP spid="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Prior Knowledge Check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617" y="1636197"/>
            <a:ext cx="3964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600" dirty="0">
                <a:latin typeface="Comic Sans MS" panose="030F0702030302020204" pitchFamily="66" charset="0"/>
              </a:rPr>
              <a:t>A small smooth sphere of mass 0.25kg is moving on a smooth horizontal table with a speed of 8ms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  <a:r>
              <a:rPr lang="en-US" sz="1600" dirty="0">
                <a:latin typeface="Comic Sans MS" panose="030F0702030302020204" pitchFamily="66" charset="0"/>
              </a:rPr>
              <a:t> when it collides normally with a fixed smooth wall. It rebounds with a speed of 6ms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  <a:r>
              <a:rPr lang="en-US" sz="1600" dirty="0">
                <a:latin typeface="Comic Sans MS" panose="030F0702030302020204" pitchFamily="66" charset="0"/>
              </a:rPr>
              <a:t>. Find the coefficient of restitution between the sphere and the wall.</a:t>
            </a:r>
          </a:p>
          <a:p>
            <a:pPr marL="342900" indent="-342900">
              <a:buAutoNum type="arabi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22921" y="1619921"/>
                <a:ext cx="3934287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2) A particle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of mass 1.5kg lies at rest on a smooth horizontal table. A second particle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of mass 0.5g is projected along the table with velocity 5ms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600" dirty="0">
                    <a:latin typeface="Comic Sans MS" panose="030F0702030302020204" pitchFamily="66" charset="0"/>
                  </a:rPr>
                  <a:t> and collides directly with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If the collision reduces the speed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to 2ms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-1</a:t>
                </a:r>
                <a:r>
                  <a:rPr lang="en-US" sz="1600" dirty="0">
                    <a:latin typeface="Comic Sans MS" panose="030F0702030302020204" pitchFamily="66" charset="0"/>
                  </a:rPr>
                  <a:t>, without changing its direction, find: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loss of kinetic energy due to the impact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921" y="1619921"/>
                <a:ext cx="3934287" cy="2800767"/>
              </a:xfrm>
              <a:prstGeom prst="rect">
                <a:avLst/>
              </a:prstGeom>
              <a:blipFill>
                <a:blip r:embed="rId2"/>
                <a:stretch>
                  <a:fillRect l="-1395" t="-436" r="-465" b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79721" y="3710866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0.75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1348" y="4520212"/>
            <a:ext cx="77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1ms</a:t>
            </a:r>
            <a:r>
              <a:rPr lang="en-US" sz="20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20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34" y="4530569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4.5J lost</a:t>
            </a:r>
            <a:endParaRPr lang="en-GB" sz="20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9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103" y="2551017"/>
            <a:ext cx="789867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57150">
                  <a:solidFill>
                    <a:schemeClr val="tx1"/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Invite Engraved SF" pitchFamily="2" charset="0"/>
              </a:rPr>
              <a:t>TEACHINGS FOR EXERCISE 5A</a:t>
            </a:r>
          </a:p>
        </p:txBody>
      </p:sp>
    </p:spTree>
    <p:extLst>
      <p:ext uri="{BB962C8B-B14F-4D97-AF65-F5344CB8AC3E}">
        <p14:creationId xmlns:p14="http://schemas.microsoft.com/office/powerpoint/2010/main" val="16416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588" y="1576251"/>
            <a:ext cx="368372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the oblique impact of a smooth sphere on a smooth fixed surface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An oblique impact is one where an object does not strike a surface normally (</a:t>
            </a:r>
            <a:r>
              <a:rPr lang="en-US" sz="1400" dirty="0" err="1">
                <a:latin typeface="Comic Sans MS" panose="030F0702030302020204" pitchFamily="66" charset="0"/>
              </a:rPr>
              <a:t>ie</a:t>
            </a:r>
            <a:r>
              <a:rPr lang="en-US" sz="1400" dirty="0">
                <a:latin typeface="Comic Sans MS" panose="030F0702030302020204" pitchFamily="66" charset="0"/>
              </a:rPr>
              <a:t> perpendicular to)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When a smooth sphere collides with a smooth surface and bounces away, the velocity will change, and hence the momentum also changes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 impulse on the sphere will act perpendicular to the surface, through the </a:t>
            </a:r>
            <a:r>
              <a:rPr lang="en-US" sz="1400" dirty="0" err="1">
                <a:latin typeface="Comic Sans MS" panose="030F0702030302020204" pitchFamily="66" charset="0"/>
              </a:rPr>
              <a:t>centre</a:t>
            </a:r>
            <a:r>
              <a:rPr lang="en-US" sz="1400" dirty="0">
                <a:latin typeface="Comic Sans MS" panose="030F0702030302020204" pitchFamily="66" charset="0"/>
              </a:rPr>
              <a:t> of the sphere</a:t>
            </a:r>
          </a:p>
          <a:p>
            <a:pPr algn="ctr"/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Note that the sphere will not necessarily bounce away at the same angle with which it hit the surface – why not?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 rot="19927508">
            <a:off x="5173343" y="2428375"/>
            <a:ext cx="2937999" cy="23450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63886" y="2177142"/>
            <a:ext cx="1524000" cy="304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483531" y="1358537"/>
            <a:ext cx="692332" cy="11190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6156961" y="1976845"/>
            <a:ext cx="914400" cy="914400"/>
          </a:xfrm>
          <a:prstGeom prst="arc">
            <a:avLst>
              <a:gd name="adj1" fmla="val 9292877"/>
              <a:gd name="adj2" fmla="val 108191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5943601" y="2120537"/>
            <a:ext cx="914400" cy="914400"/>
          </a:xfrm>
          <a:prstGeom prst="arc">
            <a:avLst>
              <a:gd name="adj1" fmla="val 18170036"/>
              <a:gd name="adj2" fmla="val 196746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096000" y="1750423"/>
            <a:ext cx="374468" cy="7228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95703" y="1497875"/>
                <a:ext cx="3105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703" y="1497875"/>
                <a:ext cx="31059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90754" y="2024744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54" y="2024744"/>
                <a:ext cx="34471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583680" y="1663338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680" y="1663338"/>
                <a:ext cx="34471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82640" y="2373085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640" y="2373085"/>
                <a:ext cx="35041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79475" y="1994262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475" y="1994262"/>
                <a:ext cx="350417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4911635" y="2116183"/>
            <a:ext cx="130628" cy="1306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81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21" grpId="0"/>
      <p:bldP spid="22" grpId="0"/>
      <p:bldP spid="23" grpId="0"/>
      <p:bldP spid="24" grpId="0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588" y="1576251"/>
            <a:ext cx="3683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the oblique impact of a smooth sphere on a smooth fixed surface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657600"/>
            <a:ext cx="32004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33600" y="2590800"/>
            <a:ext cx="0" cy="1066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6400800" y="3200400"/>
            <a:ext cx="914400" cy="914400"/>
          </a:xfrm>
          <a:prstGeom prst="arc">
            <a:avLst>
              <a:gd name="adj1" fmla="val 10758669"/>
              <a:gd name="adj2" fmla="val 128034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638800" y="2743200"/>
            <a:ext cx="11430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28800" y="28956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895600"/>
                <a:ext cx="34471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86000" y="30480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048000"/>
                <a:ext cx="34471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162800" y="33528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352800"/>
                <a:ext cx="350417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2362200" y="2819400"/>
            <a:ext cx="0" cy="8382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781800" y="3048000"/>
            <a:ext cx="11430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6324600" y="3200400"/>
            <a:ext cx="914400" cy="914400"/>
          </a:xfrm>
          <a:prstGeom prst="arc">
            <a:avLst>
              <a:gd name="adj1" fmla="val 19941059"/>
              <a:gd name="adj2" fmla="val 215190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181600" y="3657600"/>
            <a:ext cx="32004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096000" y="28956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895600"/>
                <a:ext cx="34471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62800" y="30480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48000"/>
                <a:ext cx="34471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28600" y="40386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a sphere collides with a surface normally (perpendicular to), then the coefficient of restitution will mean it bounces away at a lower velocity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4038600"/>
            <a:ext cx="4343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When the collision is oblique, the velocity is split into two components, parallel to the plane, and perpendicular to it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parallel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component’s actual velocity will not change after the impact, since the surfaces are smooth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perpendicular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component will however be reduced by the coefficient of restitution, hence the angle changes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638800" y="2743200"/>
            <a:ext cx="0" cy="914400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924800" y="3048000"/>
            <a:ext cx="0" cy="609600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638800" y="3657600"/>
            <a:ext cx="1143000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53000" y="3048000"/>
                <a:ext cx="6950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𝑢𝑠𝑖𝑛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048000"/>
                <a:ext cx="69506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848600" y="3200400"/>
                <a:ext cx="691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3200400"/>
                <a:ext cx="691856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91200" y="3581400"/>
                <a:ext cx="7159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𝑢𝑐𝑜𝑠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581400"/>
                <a:ext cx="71590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010400" y="3581400"/>
                <a:ext cx="7126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𝑣𝑐𝑜𝑠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581400"/>
                <a:ext cx="712696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/>
          <p:cNvSpPr txBox="1"/>
          <p:nvPr/>
        </p:nvSpPr>
        <p:spPr>
          <a:xfrm>
            <a:off x="5181600" y="1752600"/>
            <a:ext cx="322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Why does the angle change?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72200" y="33528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352800"/>
                <a:ext cx="35041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6781800" y="3657600"/>
            <a:ext cx="1143000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07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/>
      <p:bldP spid="13" grpId="0"/>
      <p:bldP spid="15" grpId="0"/>
      <p:bldP spid="27" grpId="0" animBg="1"/>
      <p:bldP spid="18" grpId="0" animBg="1"/>
      <p:bldP spid="29" grpId="0"/>
      <p:bldP spid="30" grpId="0"/>
      <p:bldP spid="32" grpId="0"/>
      <p:bldP spid="43" grpId="0"/>
      <p:bldP spid="44" grpId="0"/>
      <p:bldP spid="45" grpId="0"/>
      <p:bldP spid="46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588" y="1576251"/>
            <a:ext cx="3683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You need to be able to solve problems involving the oblique impact of a smooth sphere on a smooth fixed surface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Arc 7"/>
          <p:cNvSpPr/>
          <p:nvPr/>
        </p:nvSpPr>
        <p:spPr>
          <a:xfrm>
            <a:off x="6019800" y="1981200"/>
            <a:ext cx="914400" cy="914400"/>
          </a:xfrm>
          <a:prstGeom prst="arc">
            <a:avLst>
              <a:gd name="adj1" fmla="val 10758669"/>
              <a:gd name="adj2" fmla="val 128034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1524000"/>
            <a:ext cx="11430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1800" y="21336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133600"/>
                <a:ext cx="350417" cy="307777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V="1">
            <a:off x="6400800" y="1828800"/>
            <a:ext cx="11430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5943600" y="1981200"/>
            <a:ext cx="914400" cy="914400"/>
          </a:xfrm>
          <a:prstGeom prst="arc">
            <a:avLst>
              <a:gd name="adj1" fmla="val 19941059"/>
              <a:gd name="adj2" fmla="val 215190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800600" y="2438400"/>
            <a:ext cx="32004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15000" y="16764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76400"/>
                <a:ext cx="34471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81800" y="18288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828800"/>
                <a:ext cx="34471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>
            <a:off x="5257800" y="1524000"/>
            <a:ext cx="0" cy="914400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543800" y="1828800"/>
            <a:ext cx="0" cy="609600"/>
          </a:xfrm>
          <a:prstGeom prst="straightConnector1">
            <a:avLst/>
          </a:prstGeom>
          <a:ln w="444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57800" y="2438400"/>
            <a:ext cx="1143000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1828800"/>
                <a:ext cx="6950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𝑢𝑠𝑖𝑛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0"/>
                <a:ext cx="69506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467600" y="1981200"/>
                <a:ext cx="6918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sz="14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1981200"/>
                <a:ext cx="691856" cy="307777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10200" y="2362200"/>
                <a:ext cx="7159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𝑢𝑐𝑜𝑠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362200"/>
                <a:ext cx="71590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629400" y="2362200"/>
                <a:ext cx="7126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𝑣𝑐𝑜𝑠</m:t>
                      </m:r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2362200"/>
                <a:ext cx="712696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91200" y="21336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133600"/>
                <a:ext cx="35041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>
            <a:off x="6400800" y="2438400"/>
            <a:ext cx="1143000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25908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This relationship leads to several formulae…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429000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The horizontal component of the velocity does not change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14400" y="41148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576907" cy="276999"/>
              </a:xfrm>
              <a:prstGeom prst="rect">
                <a:avLst/>
              </a:prstGeom>
              <a:blipFill>
                <a:blip r:embed="rId10"/>
                <a:stretch>
                  <a:fillRect l="-4633" t="-2222" r="-15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276600" y="3429000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The speed of separation is the speed of approach, multiplied by the coefficient of restitution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6200" y="43434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343400"/>
                <a:ext cx="1645835" cy="276999"/>
              </a:xfrm>
              <a:prstGeom prst="rect">
                <a:avLst/>
              </a:prstGeom>
              <a:blipFill>
                <a:blip r:embed="rId11"/>
                <a:stretch>
                  <a:fillRect l="-2974" t="-4444" r="-297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172200" y="3429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You can divide the second equation by the first…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781800" y="4114800"/>
                <a:ext cx="1714187" cy="572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𝑣𝑠𝑖𝑛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𝑣𝑐𝑜𝑠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𝑒𝑢𝑠𝑖𝑛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𝑢𝑐𝑜𝑠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m:rPr>
                              <m:nor/>
                            </m:rPr>
                            <a:rPr lang="en-GB" dirty="0"/>
                            <m:t>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114800"/>
                <a:ext cx="1714187" cy="5726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858000" y="49530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953000"/>
                <a:ext cx="1540896" cy="276999"/>
              </a:xfrm>
              <a:prstGeom prst="rect">
                <a:avLst/>
              </a:prstGeom>
              <a:blipFill>
                <a:blip r:embed="rId13"/>
                <a:stretch>
                  <a:fillRect t="-444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14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15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16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781800" y="4114800"/>
            <a:ext cx="1676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886200" y="4343400"/>
            <a:ext cx="16764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914400" y="4114800"/>
            <a:ext cx="16764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6781800" y="4419600"/>
            <a:ext cx="16764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36" grpId="0"/>
      <p:bldP spid="38" grpId="0"/>
      <p:bldP spid="47" grpId="0"/>
      <p:bldP spid="48" grpId="0"/>
      <p:bldP spid="51" grpId="0"/>
      <p:bldP spid="52" grpId="0"/>
      <p:bldP spid="53" grpId="0"/>
      <p:bldP spid="54" grpId="0"/>
      <p:bldP spid="16" grpId="0" animBg="1"/>
      <p:bldP spid="16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a smooth horizontal plane with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it collides with a smooth fixed vertical wall. At the instant of collision the direction of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makes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with the wall. The coefficient of restitution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blipFill>
                <a:blip r:embed="rId2"/>
                <a:stretch>
                  <a:fillRect l="-331" t="-336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arallelogram 4"/>
          <p:cNvSpPr/>
          <p:nvPr/>
        </p:nvSpPr>
        <p:spPr>
          <a:xfrm>
            <a:off x="4267200" y="1981200"/>
            <a:ext cx="4724400" cy="1295400"/>
          </a:xfrm>
          <a:prstGeom prst="parallelogram">
            <a:avLst>
              <a:gd name="adj" fmla="val 126194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44" name="Parallelogram 43"/>
          <p:cNvSpPr/>
          <p:nvPr/>
        </p:nvSpPr>
        <p:spPr>
          <a:xfrm rot="5400000" flipV="1">
            <a:off x="5219700" y="800100"/>
            <a:ext cx="1676400" cy="2209800"/>
          </a:xfrm>
          <a:prstGeom prst="parallelogram">
            <a:avLst>
              <a:gd name="adj" fmla="val 45919"/>
            </a:avLst>
          </a:prstGeom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181600" y="2209800"/>
            <a:ext cx="914400" cy="8001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096000" y="2133600"/>
            <a:ext cx="1295400" cy="1143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" name="Oval 5"/>
          <p:cNvSpPr>
            <a:spLocks noChangeAspect="1"/>
          </p:cNvSpPr>
          <p:nvPr/>
        </p:nvSpPr>
        <p:spPr>
          <a:xfrm>
            <a:off x="4953000" y="2819400"/>
            <a:ext cx="3810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43400" y="3505200"/>
            <a:ext cx="45720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ball is moving in a horizontal plane, we will be ignoring gravity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this when we do a sketch – it is essentially an overhead view of the situation!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58200" y="1676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0" y="1600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Wall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Sphere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03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4" grpId="0" animBg="1"/>
      <p:bldP spid="6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a smooth horizontal plane with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it collides with a smooth fixed vertical wall. At the instant of collision the direction of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makes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with the wall. The coefficient of restitution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blipFill>
                <a:blip r:embed="rId2"/>
                <a:stretch>
                  <a:fillRect l="-331" t="-336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 rot="5400000">
            <a:off x="6934200" y="2285999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086600" y="1524000"/>
            <a:ext cx="8382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>
            <a:off x="7315200" y="2286000"/>
            <a:ext cx="6096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 rot="7133948">
            <a:off x="7555417" y="1992816"/>
            <a:ext cx="914400" cy="914400"/>
          </a:xfrm>
          <a:prstGeom prst="arc">
            <a:avLst>
              <a:gd name="adj1" fmla="val 6571164"/>
              <a:gd name="adj2" fmla="val 8362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 rot="7133948">
            <a:off x="7555417" y="1764215"/>
            <a:ext cx="914400" cy="914400"/>
          </a:xfrm>
          <a:prstGeom prst="arc">
            <a:avLst>
              <a:gd name="adj1" fmla="val 20560965"/>
              <a:gd name="adj2" fmla="val 4185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267200" y="1371600"/>
                <a:ext cx="122796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371600"/>
                <a:ext cx="1227965" cy="215444"/>
              </a:xfrm>
              <a:prstGeom prst="rect">
                <a:avLst/>
              </a:prstGeom>
              <a:blipFill>
                <a:blip r:embed="rId10"/>
                <a:stretch>
                  <a:fillRect l="-4478" r="-49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67200" y="1828800"/>
                <a:ext cx="13138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828800"/>
                <a:ext cx="1313885" cy="215444"/>
              </a:xfrm>
              <a:prstGeom prst="rect">
                <a:avLst/>
              </a:prstGeom>
              <a:blipFill>
                <a:blip r:embed="rId11"/>
                <a:stretch>
                  <a:fillRect l="-4167" r="-185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67200" y="2209800"/>
                <a:ext cx="98610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09800"/>
                <a:ext cx="986103" cy="403316"/>
              </a:xfrm>
              <a:prstGeom prst="rect">
                <a:avLst/>
              </a:prstGeom>
              <a:blipFill>
                <a:blip r:embed="rId12"/>
                <a:stretch>
                  <a:fillRect l="-5556" t="-1515" r="-123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5486400" y="1524000"/>
            <a:ext cx="3048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64"/>
          <p:cNvSpPr/>
          <p:nvPr/>
        </p:nvSpPr>
        <p:spPr>
          <a:xfrm>
            <a:off x="5486400" y="1981200"/>
            <a:ext cx="304800" cy="4572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5000" y="1524000"/>
                <a:ext cx="838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524000"/>
                <a:ext cx="838200" cy="523220"/>
              </a:xfrm>
              <a:prstGeom prst="rect">
                <a:avLst/>
              </a:prstGeom>
              <a:blipFill>
                <a:blip r:embed="rId13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5715000" y="20574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5029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form simultaneous equations to help solve part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67200" y="3048000"/>
                <a:ext cx="127605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048000"/>
                <a:ext cx="1276055" cy="215444"/>
              </a:xfrm>
              <a:prstGeom prst="rect">
                <a:avLst/>
              </a:prstGeom>
              <a:blipFill>
                <a:blip r:embed="rId14"/>
                <a:stretch>
                  <a:fillRect l="-2871" r="-191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267200" y="4114800"/>
                <a:ext cx="1083181" cy="453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14800"/>
                <a:ext cx="1083181" cy="45320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>
            <a:off x="5791200" y="32004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019800" y="3200400"/>
                <a:ext cx="1066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00400"/>
                <a:ext cx="1066800" cy="523220"/>
              </a:xfrm>
              <a:prstGeom prst="rect">
                <a:avLst/>
              </a:prstGeom>
              <a:blipFill>
                <a:blip r:embed="rId1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67200" y="3505200"/>
                <a:ext cx="1607491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505200"/>
                <a:ext cx="1607491" cy="484043"/>
              </a:xfrm>
              <a:prstGeom prst="rect">
                <a:avLst/>
              </a:prstGeom>
              <a:blipFill>
                <a:blip r:embed="rId17"/>
                <a:stretch>
                  <a:fillRect l="-2273" r="-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5791200" y="38100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6019800" y="3962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267200" y="5410200"/>
                <a:ext cx="98610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410200"/>
                <a:ext cx="986103" cy="403316"/>
              </a:xfrm>
              <a:prstGeom prst="rect">
                <a:avLst/>
              </a:prstGeom>
              <a:blipFill>
                <a:blip r:embed="rId12"/>
                <a:stretch>
                  <a:fillRect l="-5556" t="-1515" r="-123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38600" y="6019800"/>
                <a:ext cx="13716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019800"/>
                <a:ext cx="1371600" cy="403316"/>
              </a:xfrm>
              <a:prstGeom prst="rect">
                <a:avLst/>
              </a:prstGeom>
              <a:blipFill>
                <a:blip r:embed="rId18"/>
                <a:stretch>
                  <a:fillRect t="-151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629400" y="5410200"/>
                <a:ext cx="1083182" cy="453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1083182" cy="45320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477000" y="6019800"/>
                <a:ext cx="13716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19800"/>
                <a:ext cx="1371600" cy="403316"/>
              </a:xfrm>
              <a:prstGeom prst="rect">
                <a:avLst/>
              </a:prstGeom>
              <a:blipFill>
                <a:blip r:embed="rId20"/>
                <a:stretch>
                  <a:fillRect t="-151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Arc 83"/>
          <p:cNvSpPr/>
          <p:nvPr/>
        </p:nvSpPr>
        <p:spPr>
          <a:xfrm>
            <a:off x="5181600" y="57150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5334000" y="5791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6" name="Arc 85"/>
          <p:cNvSpPr/>
          <p:nvPr/>
        </p:nvSpPr>
        <p:spPr>
          <a:xfrm>
            <a:off x="7696200" y="57150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7848600" y="5791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3657600" y="4724400"/>
                <a:ext cx="5715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eliminate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by using one of the trigonometrical identities. We will need to square both equations first…</a:t>
                </a: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724400"/>
                <a:ext cx="5715000" cy="523220"/>
              </a:xfrm>
              <a:prstGeom prst="rect">
                <a:avLst/>
              </a:prstGeom>
              <a:blipFill>
                <a:blip r:embed="rId21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47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/>
      <p:bldP spid="58" grpId="0"/>
      <p:bldP spid="59" grpId="0"/>
      <p:bldP spid="12" grpId="0" animBg="1"/>
      <p:bldP spid="60" grpId="0" animBg="1"/>
      <p:bldP spid="61" grpId="0"/>
      <p:bldP spid="62" grpId="0"/>
      <p:bldP spid="63" grpId="0"/>
      <p:bldP spid="64" grpId="0"/>
      <p:bldP spid="13" grpId="0" animBg="1"/>
      <p:bldP spid="65" grpId="0" animBg="1"/>
      <p:bldP spid="17" grpId="0"/>
      <p:bldP spid="66" grpId="0"/>
      <p:bldP spid="67" grpId="0"/>
      <p:bldP spid="68" grpId="0"/>
      <p:bldP spid="70" grpId="0"/>
      <p:bldP spid="71" grpId="0" animBg="1"/>
      <p:bldP spid="73" grpId="0"/>
      <p:bldP spid="75" grpId="0"/>
      <p:bldP spid="76" grpId="0" animBg="1"/>
      <p:bldP spid="77" grpId="0"/>
      <p:bldP spid="80" grpId="0"/>
      <p:bldP spid="81" grpId="0"/>
      <p:bldP spid="82" grpId="0"/>
      <p:bldP spid="83" grpId="0"/>
      <p:bldP spid="84" grpId="0" animBg="1"/>
      <p:bldP spid="85" grpId="0"/>
      <p:bldP spid="86" grpId="0" animBg="1"/>
      <p:bldP spid="87" grpId="0"/>
      <p:bldP spid="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Comic Sans MS" pitchFamily="66" charset="0"/>
              </a:rPr>
              <a:t>Elastic Collisions in two dimensions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latin typeface="Comic Sans MS" panose="030F0702030302020204" pitchFamily="66" charset="0"/>
                  </a:rPr>
                  <a:t>You need to be able to solve problems involving the oblique impact of a smooth sphere on a smooth fixed surface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A smooth sphere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moving on a smooth horizontal plane with speed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when it collides with a smooth fixed vertical wall. At the instant of collision the direction of motion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makes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with the wall. The coefficient of restitution between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the wall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speed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immediately after the collision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The angle of deflection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" y="1576251"/>
                <a:ext cx="3683725" cy="3632982"/>
              </a:xfrm>
              <a:prstGeom prst="rect">
                <a:avLst/>
              </a:prstGeom>
              <a:blipFill>
                <a:blip r:embed="rId2"/>
                <a:stretch>
                  <a:fillRect l="-331" t="-336" r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1576907" cy="276999"/>
              </a:xfrm>
              <a:prstGeom prst="rect">
                <a:avLst/>
              </a:prstGeom>
              <a:blipFill>
                <a:blip r:embed="rId3"/>
                <a:stretch>
                  <a:fillRect l="-4651" t="-4444" r="-155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𝑒𝑢𝑠𝑖𝑛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76200"/>
                <a:ext cx="1645835" cy="276999"/>
              </a:xfrm>
              <a:prstGeom prst="rect">
                <a:avLst/>
              </a:prstGeom>
              <a:blipFill>
                <a:blip r:embed="rId4"/>
                <a:stretch>
                  <a:fillRect l="-2963" t="-4444" r="-296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76200"/>
                <a:ext cx="1540896" cy="276999"/>
              </a:xfrm>
              <a:prstGeom prst="rect">
                <a:avLst/>
              </a:prstGeom>
              <a:blipFill>
                <a:blip r:embed="rId5"/>
                <a:stretch>
                  <a:fillRect l="-397" t="-4444" r="-39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 rot="5400000">
            <a:off x="6934200" y="2285999"/>
            <a:ext cx="2209800" cy="2286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086600" y="1524000"/>
            <a:ext cx="8382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667000"/>
                <a:ext cx="350417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>
            <a:off x="7315200" y="2286000"/>
            <a:ext cx="6096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828800"/>
                <a:ext cx="34471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2514600"/>
                <a:ext cx="344710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 rot="7133948">
            <a:off x="7555417" y="1992816"/>
            <a:ext cx="914400" cy="914400"/>
          </a:xfrm>
          <a:prstGeom prst="arc">
            <a:avLst>
              <a:gd name="adj1" fmla="val 6571164"/>
              <a:gd name="adj2" fmla="val 8362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 rot="7133948">
            <a:off x="7555417" y="1764215"/>
            <a:ext cx="914400" cy="914400"/>
          </a:xfrm>
          <a:prstGeom prst="arc">
            <a:avLst>
              <a:gd name="adj1" fmla="val 20560965"/>
              <a:gd name="adj2" fmla="val 4185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752600"/>
                <a:ext cx="493468" cy="3125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533400" y="5029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form simultaneous equations to help solve part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267200" y="3581400"/>
                <a:ext cx="13716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581400"/>
                <a:ext cx="1371600" cy="403316"/>
              </a:xfrm>
              <a:prstGeom prst="rect">
                <a:avLst/>
              </a:prstGeom>
              <a:blipFill>
                <a:blip r:embed="rId10"/>
                <a:stretch>
                  <a:fillRect t="-151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629400" y="3581400"/>
                <a:ext cx="13716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581400"/>
                <a:ext cx="1371600" cy="403316"/>
              </a:xfrm>
              <a:prstGeom prst="rect">
                <a:avLst/>
              </a:prstGeom>
              <a:blipFill>
                <a:blip r:embed="rId11"/>
                <a:stretch>
                  <a:fillRect t="-1515" b="-12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14800" y="4419600"/>
                <a:ext cx="30480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19600"/>
                <a:ext cx="3048000" cy="403316"/>
              </a:xfrm>
              <a:prstGeom prst="rect">
                <a:avLst/>
              </a:prstGeom>
              <a:blipFill>
                <a:blip r:embed="rId1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91000" y="5029200"/>
                <a:ext cx="23622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029200"/>
                <a:ext cx="2362200" cy="403316"/>
              </a:xfrm>
              <a:prstGeom prst="rect">
                <a:avLst/>
              </a:prstGeom>
              <a:blipFill>
                <a:blip r:embed="rId1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5638800"/>
                <a:ext cx="1066800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638800"/>
                <a:ext cx="1066800" cy="403316"/>
              </a:xfrm>
              <a:prstGeom prst="rect">
                <a:avLst/>
              </a:prstGeom>
              <a:blipFill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562600" y="6172200"/>
                <a:ext cx="1066800" cy="4632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6172200"/>
                <a:ext cx="1066800" cy="4632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934200" y="47244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239000" y="48006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left side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477000" y="53340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705600" y="54864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bracketed part =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6477000" y="5943600"/>
            <a:ext cx="304800" cy="533400"/>
          </a:xfrm>
          <a:prstGeom prst="arc">
            <a:avLst>
              <a:gd name="adj1" fmla="val 16200000"/>
              <a:gd name="adj2" fmla="val 533788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629400" y="5943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 both sides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76800" y="40386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Add both equations together!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343400" y="3657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629400" y="36576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105400" y="44958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4267200" y="4495800"/>
            <a:ext cx="685800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5943600" y="4419600"/>
            <a:ext cx="4572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6477000" y="4419600"/>
            <a:ext cx="5334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7467600" y="3581400"/>
            <a:ext cx="5334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5181600" y="3581400"/>
            <a:ext cx="4572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0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/>
      <p:bldP spid="55" grpId="0" animBg="1"/>
      <p:bldP spid="56" grpId="0"/>
      <p:bldP spid="57" grpId="0"/>
      <p:bldP spid="69" grpId="0" animBg="1"/>
      <p:bldP spid="69" grpId="1" animBg="1"/>
      <p:bldP spid="72" grpId="0" animBg="1"/>
      <p:bldP spid="72" grpId="1" animBg="1"/>
      <p:bldP spid="74" grpId="0" animBg="1"/>
      <p:bldP spid="74" grpId="1" animBg="1"/>
      <p:bldP spid="78" grpId="0" animBg="1"/>
      <p:bldP spid="78" grpId="1" animBg="1"/>
      <p:bldP spid="79" grpId="0" animBg="1"/>
      <p:bldP spid="79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844B4F-C299-421C-A073-7A5841FB0D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AB275F-BBDA-4236-B94E-A41924969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836668-9FDA-43AA-8B9D-948DC0460359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3152</Words>
  <Application>Microsoft Office PowerPoint</Application>
  <PresentationFormat>On-screen Show (4:3)</PresentationFormat>
  <Paragraphs>357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Cambria Math</vt:lpstr>
      <vt:lpstr>Comic Sans MS</vt:lpstr>
      <vt:lpstr>Invite Engraved SF</vt:lpstr>
      <vt:lpstr>Wingdings</vt:lpstr>
      <vt:lpstr>Office Theme</vt:lpstr>
      <vt:lpstr>PowerPoint Presentation</vt:lpstr>
      <vt:lpstr>Prior Knowledge Check</vt:lpstr>
      <vt:lpstr>PowerPoint Presentation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  <vt:lpstr>Elastic Collisions in two dimensions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Mr G Westwater (Staff)</cp:lastModifiedBy>
  <cp:revision>511</cp:revision>
  <dcterms:created xsi:type="dcterms:W3CDTF">2006-08-16T00:00:00Z</dcterms:created>
  <dcterms:modified xsi:type="dcterms:W3CDTF">2021-08-27T08:38:41Z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