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21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CCFFFF"/>
    <a:srgbClr val="CCFFCC"/>
    <a:srgbClr val="008000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7467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1596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6DBAFD-6139-4B14-B314-4EF493ECBDA2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7FDDB1-CD23-4AAD-A321-451BD061CDB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65601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8/27/2021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8/27/2021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8/27/2021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93000">
              <a:schemeClr val="accent6">
                <a:lumMod val="20000"/>
                <a:lumOff val="80000"/>
              </a:schemeClr>
            </a:gs>
            <a:gs pos="6000">
              <a:schemeClr val="accent6">
                <a:lumMod val="20000"/>
                <a:lumOff val="80000"/>
              </a:schemeClr>
            </a:gs>
            <a:gs pos="0">
              <a:schemeClr val="accent6">
                <a:lumMod val="60000"/>
                <a:lumOff val="40000"/>
              </a:schemeClr>
            </a:gs>
            <a:gs pos="100000">
              <a:schemeClr val="accent6">
                <a:lumMod val="60000"/>
                <a:lumOff val="4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png"/><Relationship Id="rId13" Type="http://schemas.openxmlformats.org/officeDocument/2006/relationships/image" Target="../media/image48.png"/><Relationship Id="rId3" Type="http://schemas.openxmlformats.org/officeDocument/2006/relationships/image" Target="../media/image21.png"/><Relationship Id="rId7" Type="http://schemas.openxmlformats.org/officeDocument/2006/relationships/image" Target="../media/image14.png"/><Relationship Id="rId12" Type="http://schemas.openxmlformats.org/officeDocument/2006/relationships/image" Target="../media/image47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5.png"/><Relationship Id="rId11" Type="http://schemas.openxmlformats.org/officeDocument/2006/relationships/image" Target="../media/image46.png"/><Relationship Id="rId5" Type="http://schemas.openxmlformats.org/officeDocument/2006/relationships/image" Target="../media/image23.png"/><Relationship Id="rId10" Type="http://schemas.openxmlformats.org/officeDocument/2006/relationships/image" Target="../media/image45.png"/><Relationship Id="rId4" Type="http://schemas.openxmlformats.org/officeDocument/2006/relationships/image" Target="../media/image22.png"/><Relationship Id="rId9" Type="http://schemas.openxmlformats.org/officeDocument/2006/relationships/image" Target="../media/image27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png"/><Relationship Id="rId13" Type="http://schemas.openxmlformats.org/officeDocument/2006/relationships/image" Target="../media/image51.png"/><Relationship Id="rId3" Type="http://schemas.openxmlformats.org/officeDocument/2006/relationships/image" Target="../media/image21.png"/><Relationship Id="rId7" Type="http://schemas.openxmlformats.org/officeDocument/2006/relationships/image" Target="../media/image14.png"/><Relationship Id="rId12" Type="http://schemas.openxmlformats.org/officeDocument/2006/relationships/image" Target="../media/image50.png"/><Relationship Id="rId2" Type="http://schemas.openxmlformats.org/officeDocument/2006/relationships/image" Target="../media/image24.png"/><Relationship Id="rId16" Type="http://schemas.openxmlformats.org/officeDocument/2006/relationships/image" Target="../media/image5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5.png"/><Relationship Id="rId11" Type="http://schemas.openxmlformats.org/officeDocument/2006/relationships/image" Target="../media/image49.png"/><Relationship Id="rId5" Type="http://schemas.openxmlformats.org/officeDocument/2006/relationships/image" Target="../media/image23.png"/><Relationship Id="rId15" Type="http://schemas.openxmlformats.org/officeDocument/2006/relationships/image" Target="../media/image53.png"/><Relationship Id="rId10" Type="http://schemas.openxmlformats.org/officeDocument/2006/relationships/image" Target="../media/image45.png"/><Relationship Id="rId4" Type="http://schemas.openxmlformats.org/officeDocument/2006/relationships/image" Target="../media/image22.png"/><Relationship Id="rId9" Type="http://schemas.openxmlformats.org/officeDocument/2006/relationships/image" Target="../media/image27.png"/><Relationship Id="rId14" Type="http://schemas.openxmlformats.org/officeDocument/2006/relationships/image" Target="../media/image52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8.png"/><Relationship Id="rId13" Type="http://schemas.openxmlformats.org/officeDocument/2006/relationships/image" Target="../media/image63.png"/><Relationship Id="rId18" Type="http://schemas.openxmlformats.org/officeDocument/2006/relationships/image" Target="../media/image68.png"/><Relationship Id="rId26" Type="http://schemas.openxmlformats.org/officeDocument/2006/relationships/image" Target="../media/image76.png"/><Relationship Id="rId3" Type="http://schemas.openxmlformats.org/officeDocument/2006/relationships/image" Target="../media/image21.png"/><Relationship Id="rId21" Type="http://schemas.openxmlformats.org/officeDocument/2006/relationships/image" Target="../media/image71.png"/><Relationship Id="rId7" Type="http://schemas.openxmlformats.org/officeDocument/2006/relationships/image" Target="../media/image57.png"/><Relationship Id="rId12" Type="http://schemas.openxmlformats.org/officeDocument/2006/relationships/image" Target="../media/image62.png"/><Relationship Id="rId17" Type="http://schemas.openxmlformats.org/officeDocument/2006/relationships/image" Target="../media/image67.png"/><Relationship Id="rId25" Type="http://schemas.openxmlformats.org/officeDocument/2006/relationships/image" Target="../media/image75.png"/><Relationship Id="rId2" Type="http://schemas.openxmlformats.org/officeDocument/2006/relationships/image" Target="../media/image55.png"/><Relationship Id="rId16" Type="http://schemas.openxmlformats.org/officeDocument/2006/relationships/image" Target="../media/image66.png"/><Relationship Id="rId20" Type="http://schemas.openxmlformats.org/officeDocument/2006/relationships/image" Target="../media/image7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6.png"/><Relationship Id="rId11" Type="http://schemas.openxmlformats.org/officeDocument/2006/relationships/image" Target="../media/image61.png"/><Relationship Id="rId24" Type="http://schemas.openxmlformats.org/officeDocument/2006/relationships/image" Target="../media/image74.png"/><Relationship Id="rId5" Type="http://schemas.openxmlformats.org/officeDocument/2006/relationships/image" Target="../media/image23.png"/><Relationship Id="rId15" Type="http://schemas.openxmlformats.org/officeDocument/2006/relationships/image" Target="../media/image65.png"/><Relationship Id="rId23" Type="http://schemas.openxmlformats.org/officeDocument/2006/relationships/image" Target="../media/image73.png"/><Relationship Id="rId10" Type="http://schemas.openxmlformats.org/officeDocument/2006/relationships/image" Target="../media/image60.png"/><Relationship Id="rId19" Type="http://schemas.openxmlformats.org/officeDocument/2006/relationships/image" Target="../media/image69.png"/><Relationship Id="rId4" Type="http://schemas.openxmlformats.org/officeDocument/2006/relationships/image" Target="../media/image22.png"/><Relationship Id="rId9" Type="http://schemas.openxmlformats.org/officeDocument/2006/relationships/image" Target="../media/image59.png"/><Relationship Id="rId14" Type="http://schemas.openxmlformats.org/officeDocument/2006/relationships/image" Target="../media/image64.png"/><Relationship Id="rId22" Type="http://schemas.openxmlformats.org/officeDocument/2006/relationships/image" Target="../media/image72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58.png"/><Relationship Id="rId13" Type="http://schemas.openxmlformats.org/officeDocument/2006/relationships/image" Target="../media/image71.png"/><Relationship Id="rId18" Type="http://schemas.openxmlformats.org/officeDocument/2006/relationships/image" Target="../media/image80.png"/><Relationship Id="rId3" Type="http://schemas.openxmlformats.org/officeDocument/2006/relationships/image" Target="../media/image21.png"/><Relationship Id="rId21" Type="http://schemas.openxmlformats.org/officeDocument/2006/relationships/image" Target="../media/image83.png"/><Relationship Id="rId7" Type="http://schemas.openxmlformats.org/officeDocument/2006/relationships/image" Target="../media/image57.png"/><Relationship Id="rId12" Type="http://schemas.openxmlformats.org/officeDocument/2006/relationships/image" Target="../media/image70.png"/><Relationship Id="rId17" Type="http://schemas.openxmlformats.org/officeDocument/2006/relationships/image" Target="../media/image79.png"/><Relationship Id="rId2" Type="http://schemas.openxmlformats.org/officeDocument/2006/relationships/image" Target="../media/image55.png"/><Relationship Id="rId16" Type="http://schemas.openxmlformats.org/officeDocument/2006/relationships/image" Target="../media/image78.png"/><Relationship Id="rId20" Type="http://schemas.openxmlformats.org/officeDocument/2006/relationships/image" Target="../media/image8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6.png"/><Relationship Id="rId11" Type="http://schemas.openxmlformats.org/officeDocument/2006/relationships/image" Target="../media/image67.png"/><Relationship Id="rId24" Type="http://schemas.openxmlformats.org/officeDocument/2006/relationships/image" Target="../media/image86.png"/><Relationship Id="rId5" Type="http://schemas.openxmlformats.org/officeDocument/2006/relationships/image" Target="../media/image23.png"/><Relationship Id="rId15" Type="http://schemas.openxmlformats.org/officeDocument/2006/relationships/image" Target="../media/image77.png"/><Relationship Id="rId23" Type="http://schemas.openxmlformats.org/officeDocument/2006/relationships/image" Target="../media/image85.png"/><Relationship Id="rId10" Type="http://schemas.openxmlformats.org/officeDocument/2006/relationships/image" Target="../media/image60.png"/><Relationship Id="rId19" Type="http://schemas.openxmlformats.org/officeDocument/2006/relationships/image" Target="../media/image81.png"/><Relationship Id="rId4" Type="http://schemas.openxmlformats.org/officeDocument/2006/relationships/image" Target="../media/image22.png"/><Relationship Id="rId9" Type="http://schemas.openxmlformats.org/officeDocument/2006/relationships/image" Target="../media/image59.png"/><Relationship Id="rId14" Type="http://schemas.openxmlformats.org/officeDocument/2006/relationships/image" Target="../media/image72.png"/><Relationship Id="rId22" Type="http://schemas.openxmlformats.org/officeDocument/2006/relationships/image" Target="../media/image84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90.png"/><Relationship Id="rId13" Type="http://schemas.openxmlformats.org/officeDocument/2006/relationships/image" Target="../media/image95.png"/><Relationship Id="rId18" Type="http://schemas.openxmlformats.org/officeDocument/2006/relationships/image" Target="../media/image100.png"/><Relationship Id="rId3" Type="http://schemas.openxmlformats.org/officeDocument/2006/relationships/image" Target="../media/image21.png"/><Relationship Id="rId7" Type="http://schemas.openxmlformats.org/officeDocument/2006/relationships/image" Target="../media/image89.png"/><Relationship Id="rId12" Type="http://schemas.openxmlformats.org/officeDocument/2006/relationships/image" Target="../media/image94.png"/><Relationship Id="rId17" Type="http://schemas.openxmlformats.org/officeDocument/2006/relationships/image" Target="../media/image99.png"/><Relationship Id="rId2" Type="http://schemas.openxmlformats.org/officeDocument/2006/relationships/image" Target="../media/image87.png"/><Relationship Id="rId16" Type="http://schemas.openxmlformats.org/officeDocument/2006/relationships/image" Target="../media/image98.png"/><Relationship Id="rId20" Type="http://schemas.openxmlformats.org/officeDocument/2006/relationships/image" Target="../media/image10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8.png"/><Relationship Id="rId11" Type="http://schemas.openxmlformats.org/officeDocument/2006/relationships/image" Target="../media/image93.png"/><Relationship Id="rId5" Type="http://schemas.openxmlformats.org/officeDocument/2006/relationships/image" Target="../media/image23.png"/><Relationship Id="rId15" Type="http://schemas.openxmlformats.org/officeDocument/2006/relationships/image" Target="../media/image97.png"/><Relationship Id="rId10" Type="http://schemas.openxmlformats.org/officeDocument/2006/relationships/image" Target="../media/image92.png"/><Relationship Id="rId19" Type="http://schemas.openxmlformats.org/officeDocument/2006/relationships/image" Target="../media/image101.png"/><Relationship Id="rId4" Type="http://schemas.openxmlformats.org/officeDocument/2006/relationships/image" Target="../media/image22.png"/><Relationship Id="rId9" Type="http://schemas.openxmlformats.org/officeDocument/2006/relationships/image" Target="../media/image91.png"/><Relationship Id="rId14" Type="http://schemas.openxmlformats.org/officeDocument/2006/relationships/image" Target="../media/image96.pn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3.png"/><Relationship Id="rId13" Type="http://schemas.openxmlformats.org/officeDocument/2006/relationships/image" Target="../media/image108.png"/><Relationship Id="rId18" Type="http://schemas.openxmlformats.org/officeDocument/2006/relationships/image" Target="../media/image90.png"/><Relationship Id="rId3" Type="http://schemas.openxmlformats.org/officeDocument/2006/relationships/image" Target="../media/image98.png"/><Relationship Id="rId21" Type="http://schemas.openxmlformats.org/officeDocument/2006/relationships/image" Target="../media/image94.png"/><Relationship Id="rId7" Type="http://schemas.openxmlformats.org/officeDocument/2006/relationships/image" Target="../media/image23.png"/><Relationship Id="rId12" Type="http://schemas.openxmlformats.org/officeDocument/2006/relationships/image" Target="../media/image107.png"/><Relationship Id="rId17" Type="http://schemas.openxmlformats.org/officeDocument/2006/relationships/image" Target="../media/image89.png"/><Relationship Id="rId2" Type="http://schemas.openxmlformats.org/officeDocument/2006/relationships/image" Target="../media/image95.png"/><Relationship Id="rId16" Type="http://schemas.openxmlformats.org/officeDocument/2006/relationships/image" Target="../media/image88.png"/><Relationship Id="rId20" Type="http://schemas.openxmlformats.org/officeDocument/2006/relationships/image" Target="../media/image9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2.png"/><Relationship Id="rId11" Type="http://schemas.openxmlformats.org/officeDocument/2006/relationships/image" Target="../media/image106.png"/><Relationship Id="rId5" Type="http://schemas.openxmlformats.org/officeDocument/2006/relationships/image" Target="../media/image21.png"/><Relationship Id="rId15" Type="http://schemas.openxmlformats.org/officeDocument/2006/relationships/image" Target="../media/image111.png"/><Relationship Id="rId10" Type="http://schemas.openxmlformats.org/officeDocument/2006/relationships/image" Target="../media/image105.png"/><Relationship Id="rId19" Type="http://schemas.openxmlformats.org/officeDocument/2006/relationships/image" Target="../media/image91.png"/><Relationship Id="rId4" Type="http://schemas.openxmlformats.org/officeDocument/2006/relationships/image" Target="../media/image87.png"/><Relationship Id="rId9" Type="http://schemas.openxmlformats.org/officeDocument/2006/relationships/image" Target="../media/image104.png"/><Relationship Id="rId14" Type="http://schemas.openxmlformats.org/officeDocument/2006/relationships/image" Target="../media/image109.png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89.png"/><Relationship Id="rId13" Type="http://schemas.openxmlformats.org/officeDocument/2006/relationships/image" Target="../media/image115.png"/><Relationship Id="rId3" Type="http://schemas.openxmlformats.org/officeDocument/2006/relationships/image" Target="../media/image87.png"/><Relationship Id="rId7" Type="http://schemas.openxmlformats.org/officeDocument/2006/relationships/image" Target="../media/image88.png"/><Relationship Id="rId12" Type="http://schemas.openxmlformats.org/officeDocument/2006/relationships/image" Target="../media/image114.png"/><Relationship Id="rId17" Type="http://schemas.openxmlformats.org/officeDocument/2006/relationships/image" Target="../media/image119.png"/><Relationship Id="rId16" Type="http://schemas.openxmlformats.org/officeDocument/2006/relationships/image" Target="../media/image11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3.png"/><Relationship Id="rId11" Type="http://schemas.openxmlformats.org/officeDocument/2006/relationships/image" Target="../media/image113.png"/><Relationship Id="rId5" Type="http://schemas.openxmlformats.org/officeDocument/2006/relationships/image" Target="../media/image22.png"/><Relationship Id="rId15" Type="http://schemas.openxmlformats.org/officeDocument/2006/relationships/image" Target="../media/image117.png"/><Relationship Id="rId10" Type="http://schemas.openxmlformats.org/officeDocument/2006/relationships/image" Target="../media/image112.png"/><Relationship Id="rId4" Type="http://schemas.openxmlformats.org/officeDocument/2006/relationships/image" Target="../media/image21.png"/><Relationship Id="rId9" Type="http://schemas.openxmlformats.org/officeDocument/2006/relationships/image" Target="../media/image90.png"/><Relationship Id="rId14" Type="http://schemas.openxmlformats.org/officeDocument/2006/relationships/image" Target="../media/image116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1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Relationship Id="rId9" Type="http://schemas.openxmlformats.org/officeDocument/2006/relationships/image" Target="../media/image13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13" Type="http://schemas.openxmlformats.org/officeDocument/2006/relationships/image" Target="../media/image20.png"/><Relationship Id="rId3" Type="http://schemas.openxmlformats.org/officeDocument/2006/relationships/image" Target="../media/image14.png"/><Relationship Id="rId7" Type="http://schemas.openxmlformats.org/officeDocument/2006/relationships/image" Target="../media/image11.png"/><Relationship Id="rId12" Type="http://schemas.openxmlformats.org/officeDocument/2006/relationships/image" Target="../media/image19.png"/><Relationship Id="rId2" Type="http://schemas.openxmlformats.org/officeDocument/2006/relationships/image" Target="../media/image8.png"/><Relationship Id="rId16" Type="http://schemas.openxmlformats.org/officeDocument/2006/relationships/image" Target="../media/image2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11" Type="http://schemas.openxmlformats.org/officeDocument/2006/relationships/image" Target="../media/image18.png"/><Relationship Id="rId5" Type="http://schemas.openxmlformats.org/officeDocument/2006/relationships/image" Target="../media/image9.png"/><Relationship Id="rId15" Type="http://schemas.openxmlformats.org/officeDocument/2006/relationships/image" Target="../media/image22.png"/><Relationship Id="rId10" Type="http://schemas.openxmlformats.org/officeDocument/2006/relationships/image" Target="../media/image17.png"/><Relationship Id="rId4" Type="http://schemas.openxmlformats.org/officeDocument/2006/relationships/image" Target="../media/image15.png"/><Relationship Id="rId9" Type="http://schemas.openxmlformats.org/officeDocument/2006/relationships/image" Target="../media/image13.png"/><Relationship Id="rId14" Type="http://schemas.openxmlformats.org/officeDocument/2006/relationships/image" Target="../media/image2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3.png"/><Relationship Id="rId4" Type="http://schemas.openxmlformats.org/officeDocument/2006/relationships/image" Target="../media/image22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png"/><Relationship Id="rId13" Type="http://schemas.openxmlformats.org/officeDocument/2006/relationships/image" Target="../media/image31.png"/><Relationship Id="rId18" Type="http://schemas.openxmlformats.org/officeDocument/2006/relationships/image" Target="../media/image36.png"/><Relationship Id="rId3" Type="http://schemas.openxmlformats.org/officeDocument/2006/relationships/image" Target="../media/image21.png"/><Relationship Id="rId21" Type="http://schemas.openxmlformats.org/officeDocument/2006/relationships/image" Target="../media/image39.png"/><Relationship Id="rId7" Type="http://schemas.openxmlformats.org/officeDocument/2006/relationships/image" Target="../media/image14.png"/><Relationship Id="rId12" Type="http://schemas.openxmlformats.org/officeDocument/2006/relationships/image" Target="../media/image30.png"/><Relationship Id="rId17" Type="http://schemas.openxmlformats.org/officeDocument/2006/relationships/image" Target="../media/image35.png"/><Relationship Id="rId2" Type="http://schemas.openxmlformats.org/officeDocument/2006/relationships/image" Target="../media/image24.png"/><Relationship Id="rId16" Type="http://schemas.openxmlformats.org/officeDocument/2006/relationships/image" Target="../media/image34.png"/><Relationship Id="rId20" Type="http://schemas.openxmlformats.org/officeDocument/2006/relationships/image" Target="../media/image3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5.png"/><Relationship Id="rId11" Type="http://schemas.openxmlformats.org/officeDocument/2006/relationships/image" Target="../media/image29.png"/><Relationship Id="rId5" Type="http://schemas.openxmlformats.org/officeDocument/2006/relationships/image" Target="../media/image23.png"/><Relationship Id="rId15" Type="http://schemas.openxmlformats.org/officeDocument/2006/relationships/image" Target="../media/image33.png"/><Relationship Id="rId10" Type="http://schemas.openxmlformats.org/officeDocument/2006/relationships/image" Target="../media/image28.png"/><Relationship Id="rId19" Type="http://schemas.openxmlformats.org/officeDocument/2006/relationships/image" Target="../media/image37.png"/><Relationship Id="rId4" Type="http://schemas.openxmlformats.org/officeDocument/2006/relationships/image" Target="../media/image22.png"/><Relationship Id="rId9" Type="http://schemas.openxmlformats.org/officeDocument/2006/relationships/image" Target="../media/image27.png"/><Relationship Id="rId14" Type="http://schemas.openxmlformats.org/officeDocument/2006/relationships/image" Target="../media/image32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png"/><Relationship Id="rId13" Type="http://schemas.openxmlformats.org/officeDocument/2006/relationships/image" Target="../media/image42.png"/><Relationship Id="rId3" Type="http://schemas.openxmlformats.org/officeDocument/2006/relationships/image" Target="../media/image21.png"/><Relationship Id="rId7" Type="http://schemas.openxmlformats.org/officeDocument/2006/relationships/image" Target="../media/image14.png"/><Relationship Id="rId12" Type="http://schemas.openxmlformats.org/officeDocument/2006/relationships/image" Target="../media/image41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5.png"/><Relationship Id="rId11" Type="http://schemas.openxmlformats.org/officeDocument/2006/relationships/image" Target="../media/image38.png"/><Relationship Id="rId5" Type="http://schemas.openxmlformats.org/officeDocument/2006/relationships/image" Target="../media/image23.png"/><Relationship Id="rId15" Type="http://schemas.openxmlformats.org/officeDocument/2006/relationships/image" Target="../media/image44.png"/><Relationship Id="rId10" Type="http://schemas.openxmlformats.org/officeDocument/2006/relationships/image" Target="../media/image40.png"/><Relationship Id="rId4" Type="http://schemas.openxmlformats.org/officeDocument/2006/relationships/image" Target="../media/image22.png"/><Relationship Id="rId9" Type="http://schemas.openxmlformats.org/officeDocument/2006/relationships/image" Target="../media/image27.png"/><Relationship Id="rId14" Type="http://schemas.openxmlformats.org/officeDocument/2006/relationships/image" Target="../media/image4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79269" y="2106880"/>
            <a:ext cx="7898673" cy="258532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en-US" sz="5400" b="1" cap="all" spc="0" dirty="0">
                <a:ln w="57150">
                  <a:solidFill>
                    <a:schemeClr val="tx1"/>
                  </a:solidFill>
                </a:ln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Invite Engraved SF" pitchFamily="2" charset="0"/>
              </a:rPr>
              <a:t>ELASTIC COLLISIONS IN TWO DIMENSIONS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CD70DD23-DBB1-48AE-BCF2-1500DD51E942}"/>
              </a:ext>
            </a:extLst>
          </p:cNvPr>
          <p:cNvSpPr txBox="1"/>
          <p:nvPr/>
        </p:nvSpPr>
        <p:spPr>
          <a:xfrm>
            <a:off x="2318206" y="4210209"/>
            <a:ext cx="472065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>
                <a:latin typeface="Arial Black" panose="020B0A04020102020204" pitchFamily="34" charset="0"/>
              </a:rPr>
              <a:t>Twitter: @Owen134866</a:t>
            </a:r>
          </a:p>
          <a:p>
            <a:pPr algn="ctr"/>
            <a:endParaRPr lang="en-US" dirty="0">
              <a:latin typeface="Arial Black" panose="020B0A04020102020204" pitchFamily="34" charset="0"/>
            </a:endParaRPr>
          </a:p>
          <a:p>
            <a:pPr algn="ctr"/>
            <a:r>
              <a:rPr lang="en-US" dirty="0">
                <a:latin typeface="Arial Black" panose="020B0A04020102020204" pitchFamily="34" charset="0"/>
              </a:rPr>
              <a:t>www.mathsfreeresourcelibrary.com</a:t>
            </a:r>
            <a:endParaRPr lang="en-GB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12949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dirty="0">
                <a:latin typeface="Comic Sans MS" pitchFamily="66" charset="0"/>
              </a:rPr>
              <a:t>Elastic Collisions in two dimensions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5A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191588" y="1576251"/>
                <a:ext cx="3683725" cy="363298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b="1" dirty="0">
                    <a:latin typeface="Comic Sans MS" panose="030F0702030302020204" pitchFamily="66" charset="0"/>
                  </a:rPr>
                  <a:t>You need to be able to solve problems involving the oblique impact of a smooth sphere on a smooth fixed surface</a:t>
                </a:r>
              </a:p>
              <a:p>
                <a:pPr algn="ctr"/>
                <a:endParaRPr lang="en-US" sz="1400" dirty="0">
                  <a:latin typeface="Comic Sans MS" panose="030F0702030302020204" pitchFamily="66" charset="0"/>
                </a:endParaRPr>
              </a:p>
              <a:p>
                <a:pPr algn="ctr"/>
                <a:r>
                  <a:rPr lang="en-US" sz="1400" dirty="0">
                    <a:latin typeface="Comic Sans MS" panose="030F0702030302020204" pitchFamily="66" charset="0"/>
                  </a:rPr>
                  <a:t>A smooth sphere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𝑆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 is moving on a smooth horizontal plane with speed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𝑢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 when it collides with a smooth fixed vertical wall. At the instant of collision the direction of motion of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𝑆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 makes an angle of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4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60</m:t>
                        </m:r>
                      </m:e>
                      <m:sup>
                        <m:r>
                          <a:rPr lang="en-US" sz="14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°</m:t>
                        </m:r>
                      </m:sup>
                    </m:sSup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 with the wall. The coefficient of restitution between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𝑆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 and the wall is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. Find:</a:t>
                </a:r>
              </a:p>
              <a:p>
                <a:pPr algn="ctr"/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342900" indent="-342900" algn="ctr">
                  <a:buAutoNum type="alphaLcParenR"/>
                </a:pPr>
                <a:r>
                  <a:rPr lang="en-US" sz="1400" dirty="0">
                    <a:latin typeface="Comic Sans MS" panose="030F0702030302020204" pitchFamily="66" charset="0"/>
                  </a:rPr>
                  <a:t>The speed of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𝑆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 immediately after the collision</a:t>
                </a:r>
              </a:p>
              <a:p>
                <a:pPr marL="342900" indent="-342900" algn="ctr">
                  <a:buAutoNum type="alphaLcParenR"/>
                </a:pPr>
                <a:r>
                  <a:rPr lang="en-US" sz="1400" dirty="0">
                    <a:latin typeface="Comic Sans MS" panose="030F0702030302020204" pitchFamily="66" charset="0"/>
                  </a:rPr>
                  <a:t>The angle of deflection of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𝑆</m:t>
                    </m:r>
                  </m:oMath>
                </a14:m>
                <a:endParaRPr lang="en-US" sz="1400" dirty="0">
                  <a:latin typeface="Comic Sans MS" panose="030F0702030302020204" pitchFamily="66" charset="0"/>
                </a:endParaRPr>
              </a:p>
              <a:p>
                <a:pPr algn="ctr"/>
                <a:endParaRPr lang="en-US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1588" y="1576251"/>
                <a:ext cx="3683725" cy="3632982"/>
              </a:xfrm>
              <a:prstGeom prst="rect">
                <a:avLst/>
              </a:prstGeom>
              <a:blipFill>
                <a:blip r:embed="rId2"/>
                <a:stretch>
                  <a:fillRect l="-331" t="-336" r="-198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/>
              <p:cNvSpPr txBox="1"/>
              <p:nvPr/>
            </p:nvSpPr>
            <p:spPr>
              <a:xfrm>
                <a:off x="76200" y="76200"/>
                <a:ext cx="1576907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𝑣𝑐𝑜𝑠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𝛽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𝑢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𝑐𝑜𝑠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2" name="TextBox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200" y="76200"/>
                <a:ext cx="1576907" cy="276999"/>
              </a:xfrm>
              <a:prstGeom prst="rect">
                <a:avLst/>
              </a:prstGeom>
              <a:blipFill>
                <a:blip r:embed="rId3"/>
                <a:stretch>
                  <a:fillRect l="-4651" t="-4444" r="-1550" b="-33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/>
              <p:cNvSpPr txBox="1"/>
              <p:nvPr/>
            </p:nvSpPr>
            <p:spPr>
              <a:xfrm>
                <a:off x="2133600" y="76200"/>
                <a:ext cx="164583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𝑣𝑠𝑖𝑛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𝛽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𝑒𝑢𝑠𝑖𝑛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3" name="TextBox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33600" y="76200"/>
                <a:ext cx="1645835" cy="276999"/>
              </a:xfrm>
              <a:prstGeom prst="rect">
                <a:avLst/>
              </a:prstGeom>
              <a:blipFill>
                <a:blip r:embed="rId4"/>
                <a:stretch>
                  <a:fillRect l="-2963" t="-4444" r="-2963" b="-33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Box 53"/>
              <p:cNvSpPr txBox="1"/>
              <p:nvPr/>
            </p:nvSpPr>
            <p:spPr>
              <a:xfrm>
                <a:off x="4191000" y="76200"/>
                <a:ext cx="1540896" cy="27699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𝑡𝑎𝑛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𝛽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𝑒𝑡𝑎𝑛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4" name="TextBox 5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000" y="76200"/>
                <a:ext cx="1540896" cy="276999"/>
              </a:xfrm>
              <a:prstGeom prst="rect">
                <a:avLst/>
              </a:prstGeom>
              <a:blipFill>
                <a:blip r:embed="rId5"/>
                <a:stretch>
                  <a:fillRect l="-397" t="-4444" r="-397" b="-33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0" name="Rectangle 39"/>
          <p:cNvSpPr/>
          <p:nvPr/>
        </p:nvSpPr>
        <p:spPr>
          <a:xfrm rot="5400000">
            <a:off x="6934200" y="2285999"/>
            <a:ext cx="2209800" cy="228601"/>
          </a:xfrm>
          <a:prstGeom prst="rect">
            <a:avLst/>
          </a:prstGeom>
          <a:solidFill>
            <a:schemeClr val="bg1">
              <a:lumMod val="85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41" name="Straight Arrow Connector 40"/>
          <p:cNvCxnSpPr/>
          <p:nvPr/>
        </p:nvCxnSpPr>
        <p:spPr>
          <a:xfrm>
            <a:off x="7086600" y="1524000"/>
            <a:ext cx="838200" cy="76200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7620000" y="2667000"/>
                <a:ext cx="350417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𝛽</m:t>
                      </m:r>
                    </m:oMath>
                  </m:oMathPara>
                </a14:m>
                <a:endParaRPr lang="en-GB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20000" y="2667000"/>
                <a:ext cx="350417" cy="307777"/>
              </a:xfrm>
              <a:prstGeom prst="rect">
                <a:avLst/>
              </a:prstGeom>
              <a:blipFill>
                <a:blip r:embed="rId6"/>
                <a:stretch>
                  <a:fillRect b="-8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9" name="Straight Arrow Connector 48"/>
          <p:cNvCxnSpPr/>
          <p:nvPr/>
        </p:nvCxnSpPr>
        <p:spPr>
          <a:xfrm flipH="1">
            <a:off x="7315200" y="2286000"/>
            <a:ext cx="609600" cy="99060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extBox 57"/>
              <p:cNvSpPr txBox="1"/>
              <p:nvPr/>
            </p:nvSpPr>
            <p:spPr>
              <a:xfrm>
                <a:off x="7239000" y="1828800"/>
                <a:ext cx="344710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dirty="0" smtClean="0">
                          <a:latin typeface="Cambria Math" panose="02040503050406030204" pitchFamily="18" charset="0"/>
                        </a:rPr>
                        <m:t>𝑢</m:t>
                      </m:r>
                    </m:oMath>
                  </m:oMathPara>
                </a14:m>
                <a:endParaRPr lang="en-GB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58" name="TextBox 5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39000" y="1828800"/>
                <a:ext cx="344710" cy="30777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9" name="TextBox 58"/>
              <p:cNvSpPr txBox="1"/>
              <p:nvPr/>
            </p:nvSpPr>
            <p:spPr>
              <a:xfrm>
                <a:off x="7391400" y="2514600"/>
                <a:ext cx="344710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dirty="0" smtClean="0">
                          <a:latin typeface="Cambria Math" panose="02040503050406030204" pitchFamily="18" charset="0"/>
                        </a:rPr>
                        <m:t>𝑣</m:t>
                      </m:r>
                    </m:oMath>
                  </m:oMathPara>
                </a14:m>
                <a:endParaRPr lang="en-GB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59" name="TextBox 5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91400" y="2514600"/>
                <a:ext cx="344710" cy="307777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Arc 11"/>
          <p:cNvSpPr/>
          <p:nvPr/>
        </p:nvSpPr>
        <p:spPr>
          <a:xfrm rot="7133948">
            <a:off x="7555417" y="1992816"/>
            <a:ext cx="914400" cy="914400"/>
          </a:xfrm>
          <a:prstGeom prst="arc">
            <a:avLst>
              <a:gd name="adj1" fmla="val 6571164"/>
              <a:gd name="adj2" fmla="val 8362457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0" name="Arc 59"/>
          <p:cNvSpPr/>
          <p:nvPr/>
        </p:nvSpPr>
        <p:spPr>
          <a:xfrm rot="7133948">
            <a:off x="7555417" y="1764215"/>
            <a:ext cx="914400" cy="914400"/>
          </a:xfrm>
          <a:prstGeom prst="arc">
            <a:avLst>
              <a:gd name="adj1" fmla="val 20560965"/>
              <a:gd name="adj2" fmla="val 418569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1" name="TextBox 60"/>
              <p:cNvSpPr txBox="1"/>
              <p:nvPr/>
            </p:nvSpPr>
            <p:spPr>
              <a:xfrm>
                <a:off x="7543800" y="1752600"/>
                <a:ext cx="493468" cy="31258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60</m:t>
                          </m:r>
                        </m:e>
                        <m:sup>
                          <m:r>
                            <a:rPr lang="en-GB" sz="14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°</m:t>
                          </m:r>
                        </m:sup>
                      </m:sSup>
                    </m:oMath>
                  </m:oMathPara>
                </a14:m>
                <a:endParaRPr lang="en-GB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61" name="TextBox 6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43800" y="1752600"/>
                <a:ext cx="493468" cy="312586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533400" y="5029200"/>
                <a:ext cx="1066800" cy="46320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𝑣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en-US" sz="1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1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19</m:t>
                              </m:r>
                            </m:e>
                          </m:rad>
                        </m:num>
                        <m:den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64</m:t>
                          </m:r>
                        </m:den>
                      </m:f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𝑢</m:t>
                      </m:r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400" y="5029200"/>
                <a:ext cx="1066800" cy="463204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4038600" y="1295400"/>
                <a:ext cx="2895600" cy="337598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285750" indent="-285750">
                  <a:buFont typeface="Wingdings" panose="05000000000000000000" pitchFamily="2" charset="2"/>
                  <a:buChar char="à"/>
                </a:pPr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The angle of deflection of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𝑆</m:t>
                    </m:r>
                  </m:oMath>
                </a14:m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 is the angle which the direction of motion has rotated through…</a:t>
                </a:r>
              </a:p>
              <a:p>
                <a:pPr marL="285750" indent="-285750">
                  <a:buFont typeface="Wingdings" panose="05000000000000000000" pitchFamily="2" charset="2"/>
                  <a:buChar char="à"/>
                </a:pPr>
                <a:endParaRPr lang="en-US" sz="1400" dirty="0">
                  <a:solidFill>
                    <a:srgbClr val="FF0000"/>
                  </a:solidFill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marL="285750" indent="-285750">
                  <a:buFont typeface="Wingdings" panose="05000000000000000000" pitchFamily="2" charset="2"/>
                  <a:buChar char="à"/>
                </a:pPr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Check where S would go if the wall were not present…</a:t>
                </a:r>
              </a:p>
              <a:p>
                <a:pPr marL="285750" indent="-285750">
                  <a:buFont typeface="Wingdings" panose="05000000000000000000" pitchFamily="2" charset="2"/>
                  <a:buChar char="à"/>
                </a:pPr>
                <a:endParaRPr lang="en-US" sz="1400" dirty="0">
                  <a:solidFill>
                    <a:srgbClr val="FF0000"/>
                  </a:solidFill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marL="285750" indent="-285750">
                  <a:buFont typeface="Wingdings" panose="05000000000000000000" pitchFamily="2" charset="2"/>
                  <a:buChar char="à"/>
                </a:pPr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You can see from this that the angle of deflection will be the sum of angles </a:t>
                </a:r>
                <a14:m>
                  <m:oMath xmlns:m="http://schemas.openxmlformats.org/officeDocument/2006/math">
                    <m:r>
                      <a:rPr lang="en-US" sz="140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𝛼</m:t>
                    </m:r>
                  </m:oMath>
                </a14:m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40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𝛽</m:t>
                    </m:r>
                  </m:oMath>
                </a14:m>
                <a:endParaRPr lang="en-US" sz="1400" dirty="0">
                  <a:solidFill>
                    <a:srgbClr val="FF0000"/>
                  </a:solidFill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marL="285750" indent="-285750">
                  <a:buFont typeface="Wingdings" panose="05000000000000000000" pitchFamily="2" charset="2"/>
                  <a:buChar char="à"/>
                </a:pPr>
                <a:endParaRPr lang="en-US" sz="1400" dirty="0">
                  <a:solidFill>
                    <a:srgbClr val="FF0000"/>
                  </a:solidFill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marL="285750" indent="-285750">
                  <a:buFont typeface="Wingdings" panose="05000000000000000000" pitchFamily="2" charset="2"/>
                  <a:buChar char="à"/>
                </a:pPr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So to answer this question we need to find angle </a:t>
                </a:r>
                <a14:m>
                  <m:oMath xmlns:m="http://schemas.openxmlformats.org/officeDocument/2006/math">
                    <m:r>
                      <a:rPr lang="en-US" sz="140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𝛽</m:t>
                    </m:r>
                  </m:oMath>
                </a14:m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, and add on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4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sSupPr>
                      <m:e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60</m:t>
                        </m:r>
                      </m:e>
                      <m:sup>
                        <m:r>
                          <a:rPr lang="en-US" sz="14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Wingdings" panose="05000000000000000000" pitchFamily="2" charset="2"/>
                          </a:rPr>
                          <m:t>°</m:t>
                        </m:r>
                      </m:sup>
                    </m:sSup>
                  </m:oMath>
                </a14:m>
                <a:endParaRPr lang="en-US" sz="1400" dirty="0">
                  <a:solidFill>
                    <a:srgbClr val="FF0000"/>
                  </a:solidFill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38600" y="1295400"/>
                <a:ext cx="2895600" cy="3375989"/>
              </a:xfrm>
              <a:prstGeom prst="rect">
                <a:avLst/>
              </a:prstGeom>
              <a:blipFill>
                <a:blip r:embed="rId11"/>
                <a:stretch>
                  <a:fillRect l="-421" t="-36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3" name="Straight Arrow Connector 62"/>
          <p:cNvCxnSpPr/>
          <p:nvPr/>
        </p:nvCxnSpPr>
        <p:spPr>
          <a:xfrm>
            <a:off x="7924800" y="2286000"/>
            <a:ext cx="838200" cy="762000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Arc 63"/>
          <p:cNvSpPr/>
          <p:nvPr/>
        </p:nvSpPr>
        <p:spPr>
          <a:xfrm rot="7133948">
            <a:off x="7403017" y="1764217"/>
            <a:ext cx="914400" cy="914400"/>
          </a:xfrm>
          <a:prstGeom prst="arc">
            <a:avLst>
              <a:gd name="adj1" fmla="val 17067007"/>
              <a:gd name="adj2" fmla="val 19395119"/>
            </a:avLst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5" name="TextBox 64"/>
              <p:cNvSpPr txBox="1"/>
              <p:nvPr/>
            </p:nvSpPr>
            <p:spPr>
              <a:xfrm>
                <a:off x="7848600" y="2590800"/>
                <a:ext cx="381000" cy="3125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𝟔𝟎</m:t>
                          </m:r>
                        </m:e>
                        <m:sup>
                          <m:r>
                            <a:rPr lang="en-GB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°</m:t>
                          </m:r>
                        </m:sup>
                      </m:sSup>
                    </m:oMath>
                  </m:oMathPara>
                </a14:m>
                <a:endParaRPr lang="en-GB" sz="1400" b="1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65" name="TextBox 6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48600" y="2590800"/>
                <a:ext cx="381000" cy="312586"/>
              </a:xfrm>
              <a:prstGeom prst="rect">
                <a:avLst/>
              </a:prstGeom>
              <a:blipFill>
                <a:blip r:embed="rId12"/>
                <a:stretch>
                  <a:fillRect r="-322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8" name="TextBox 67"/>
              <p:cNvSpPr txBox="1"/>
              <p:nvPr/>
            </p:nvSpPr>
            <p:spPr>
              <a:xfrm>
                <a:off x="8305800" y="2438400"/>
                <a:ext cx="344710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𝑢</m:t>
                      </m:r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68" name="TextBox 6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05800" y="2438400"/>
                <a:ext cx="344710" cy="307777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547260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" grpId="0" animBg="1"/>
      <p:bldP spid="65" grpId="0"/>
      <p:bldP spid="6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dirty="0">
                <a:latin typeface="Comic Sans MS" pitchFamily="66" charset="0"/>
              </a:rPr>
              <a:t>Elastic Collisions in two dimensions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5A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191588" y="1576251"/>
                <a:ext cx="3683725" cy="363298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b="1" dirty="0">
                    <a:latin typeface="Comic Sans MS" panose="030F0702030302020204" pitchFamily="66" charset="0"/>
                  </a:rPr>
                  <a:t>You need to be able to solve problems involving the oblique impact of a smooth sphere on a smooth fixed surface</a:t>
                </a:r>
              </a:p>
              <a:p>
                <a:pPr algn="ctr"/>
                <a:endParaRPr lang="en-US" sz="1400" dirty="0">
                  <a:latin typeface="Comic Sans MS" panose="030F0702030302020204" pitchFamily="66" charset="0"/>
                </a:endParaRPr>
              </a:p>
              <a:p>
                <a:pPr algn="ctr"/>
                <a:r>
                  <a:rPr lang="en-US" sz="1400" dirty="0">
                    <a:latin typeface="Comic Sans MS" panose="030F0702030302020204" pitchFamily="66" charset="0"/>
                  </a:rPr>
                  <a:t>A smooth sphere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𝑆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 is moving on a smooth horizontal plane with speed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𝑢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 when it collides with a smooth fixed vertical wall. At the instant of collision the direction of motion of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𝑆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 makes an angle of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4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60</m:t>
                        </m:r>
                      </m:e>
                      <m:sup>
                        <m:r>
                          <a:rPr lang="en-US" sz="14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°</m:t>
                        </m:r>
                      </m:sup>
                    </m:sSup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 with the wall. The coefficient of restitution between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𝑆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 and the wall is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. Find:</a:t>
                </a:r>
              </a:p>
              <a:p>
                <a:pPr algn="ctr"/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342900" indent="-342900" algn="ctr">
                  <a:buAutoNum type="alphaLcParenR"/>
                </a:pPr>
                <a:r>
                  <a:rPr lang="en-US" sz="1400" dirty="0">
                    <a:latin typeface="Comic Sans MS" panose="030F0702030302020204" pitchFamily="66" charset="0"/>
                  </a:rPr>
                  <a:t>The speed of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𝑆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 immediately after the collision</a:t>
                </a:r>
              </a:p>
              <a:p>
                <a:pPr marL="342900" indent="-342900" algn="ctr">
                  <a:buAutoNum type="alphaLcParenR"/>
                </a:pPr>
                <a:r>
                  <a:rPr lang="en-US" sz="1400" dirty="0">
                    <a:latin typeface="Comic Sans MS" panose="030F0702030302020204" pitchFamily="66" charset="0"/>
                  </a:rPr>
                  <a:t>The angle of deflection of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𝑆</m:t>
                    </m:r>
                  </m:oMath>
                </a14:m>
                <a:endParaRPr lang="en-US" sz="1400" dirty="0">
                  <a:latin typeface="Comic Sans MS" panose="030F0702030302020204" pitchFamily="66" charset="0"/>
                </a:endParaRPr>
              </a:p>
              <a:p>
                <a:pPr algn="ctr"/>
                <a:endParaRPr lang="en-US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1588" y="1576251"/>
                <a:ext cx="3683725" cy="3632982"/>
              </a:xfrm>
              <a:prstGeom prst="rect">
                <a:avLst/>
              </a:prstGeom>
              <a:blipFill>
                <a:blip r:embed="rId2"/>
                <a:stretch>
                  <a:fillRect l="-331" t="-336" r="-198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/>
              <p:cNvSpPr txBox="1"/>
              <p:nvPr/>
            </p:nvSpPr>
            <p:spPr>
              <a:xfrm>
                <a:off x="76200" y="76200"/>
                <a:ext cx="1576907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𝑣𝑐𝑜𝑠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𝛽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𝑢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𝑐𝑜𝑠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2" name="TextBox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200" y="76200"/>
                <a:ext cx="1576907" cy="276999"/>
              </a:xfrm>
              <a:prstGeom prst="rect">
                <a:avLst/>
              </a:prstGeom>
              <a:blipFill>
                <a:blip r:embed="rId3"/>
                <a:stretch>
                  <a:fillRect l="-4651" t="-4444" r="-1550" b="-33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/>
              <p:cNvSpPr txBox="1"/>
              <p:nvPr/>
            </p:nvSpPr>
            <p:spPr>
              <a:xfrm>
                <a:off x="2133600" y="76200"/>
                <a:ext cx="164583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𝑣𝑠𝑖𝑛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𝛽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𝑒𝑢𝑠𝑖𝑛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3" name="TextBox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33600" y="76200"/>
                <a:ext cx="1645835" cy="276999"/>
              </a:xfrm>
              <a:prstGeom prst="rect">
                <a:avLst/>
              </a:prstGeom>
              <a:blipFill>
                <a:blip r:embed="rId4"/>
                <a:stretch>
                  <a:fillRect l="-2963" t="-4444" r="-2963" b="-33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Box 53"/>
              <p:cNvSpPr txBox="1"/>
              <p:nvPr/>
            </p:nvSpPr>
            <p:spPr>
              <a:xfrm>
                <a:off x="4191000" y="76200"/>
                <a:ext cx="1540896" cy="27699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𝑡𝑎𝑛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𝛽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𝑒𝑡𝑎𝑛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4" name="TextBox 5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000" y="76200"/>
                <a:ext cx="1540896" cy="276999"/>
              </a:xfrm>
              <a:prstGeom prst="rect">
                <a:avLst/>
              </a:prstGeom>
              <a:blipFill>
                <a:blip r:embed="rId5"/>
                <a:stretch>
                  <a:fillRect l="-397" t="-4444" r="-397" b="-33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0" name="Rectangle 39"/>
          <p:cNvSpPr/>
          <p:nvPr/>
        </p:nvSpPr>
        <p:spPr>
          <a:xfrm rot="5400000">
            <a:off x="6934200" y="2285999"/>
            <a:ext cx="2209800" cy="228601"/>
          </a:xfrm>
          <a:prstGeom prst="rect">
            <a:avLst/>
          </a:prstGeom>
          <a:solidFill>
            <a:schemeClr val="bg1">
              <a:lumMod val="85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41" name="Straight Arrow Connector 40"/>
          <p:cNvCxnSpPr/>
          <p:nvPr/>
        </p:nvCxnSpPr>
        <p:spPr>
          <a:xfrm>
            <a:off x="7086600" y="1524000"/>
            <a:ext cx="838200" cy="76200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7620000" y="2667000"/>
                <a:ext cx="350417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𝛽</m:t>
                      </m:r>
                    </m:oMath>
                  </m:oMathPara>
                </a14:m>
                <a:endParaRPr lang="en-GB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20000" y="2667000"/>
                <a:ext cx="350417" cy="307777"/>
              </a:xfrm>
              <a:prstGeom prst="rect">
                <a:avLst/>
              </a:prstGeom>
              <a:blipFill>
                <a:blip r:embed="rId6"/>
                <a:stretch>
                  <a:fillRect b="-8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9" name="Straight Arrow Connector 48"/>
          <p:cNvCxnSpPr/>
          <p:nvPr/>
        </p:nvCxnSpPr>
        <p:spPr>
          <a:xfrm flipH="1">
            <a:off x="7315200" y="2286000"/>
            <a:ext cx="609600" cy="99060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extBox 57"/>
              <p:cNvSpPr txBox="1"/>
              <p:nvPr/>
            </p:nvSpPr>
            <p:spPr>
              <a:xfrm>
                <a:off x="7239000" y="1828800"/>
                <a:ext cx="344710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dirty="0" smtClean="0">
                          <a:latin typeface="Cambria Math" panose="02040503050406030204" pitchFamily="18" charset="0"/>
                        </a:rPr>
                        <m:t>𝑢</m:t>
                      </m:r>
                    </m:oMath>
                  </m:oMathPara>
                </a14:m>
                <a:endParaRPr lang="en-GB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58" name="TextBox 5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39000" y="1828800"/>
                <a:ext cx="344710" cy="30777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9" name="TextBox 58"/>
              <p:cNvSpPr txBox="1"/>
              <p:nvPr/>
            </p:nvSpPr>
            <p:spPr>
              <a:xfrm>
                <a:off x="7391400" y="2514600"/>
                <a:ext cx="344710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dirty="0" smtClean="0">
                          <a:latin typeface="Cambria Math" panose="02040503050406030204" pitchFamily="18" charset="0"/>
                        </a:rPr>
                        <m:t>𝑣</m:t>
                      </m:r>
                    </m:oMath>
                  </m:oMathPara>
                </a14:m>
                <a:endParaRPr lang="en-GB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59" name="TextBox 5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91400" y="2514600"/>
                <a:ext cx="344710" cy="307777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Arc 11"/>
          <p:cNvSpPr/>
          <p:nvPr/>
        </p:nvSpPr>
        <p:spPr>
          <a:xfrm rot="7133948">
            <a:off x="7555417" y="1992816"/>
            <a:ext cx="914400" cy="914400"/>
          </a:xfrm>
          <a:prstGeom prst="arc">
            <a:avLst>
              <a:gd name="adj1" fmla="val 6571164"/>
              <a:gd name="adj2" fmla="val 8362457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0" name="Arc 59"/>
          <p:cNvSpPr/>
          <p:nvPr/>
        </p:nvSpPr>
        <p:spPr>
          <a:xfrm rot="7133948">
            <a:off x="7555417" y="1764215"/>
            <a:ext cx="914400" cy="914400"/>
          </a:xfrm>
          <a:prstGeom prst="arc">
            <a:avLst>
              <a:gd name="adj1" fmla="val 20560965"/>
              <a:gd name="adj2" fmla="val 418569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1" name="TextBox 60"/>
              <p:cNvSpPr txBox="1"/>
              <p:nvPr/>
            </p:nvSpPr>
            <p:spPr>
              <a:xfrm>
                <a:off x="7543800" y="1752600"/>
                <a:ext cx="493468" cy="31258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60</m:t>
                          </m:r>
                        </m:e>
                        <m:sup>
                          <m:r>
                            <a:rPr lang="en-GB" sz="14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°</m:t>
                          </m:r>
                        </m:sup>
                      </m:sSup>
                    </m:oMath>
                  </m:oMathPara>
                </a14:m>
                <a:endParaRPr lang="en-GB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61" name="TextBox 6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43800" y="1752600"/>
                <a:ext cx="493468" cy="312586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533400" y="5029200"/>
                <a:ext cx="1066800" cy="46320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𝑣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en-US" sz="1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1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19</m:t>
                              </m:r>
                            </m:e>
                          </m:rad>
                        </m:num>
                        <m:den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64</m:t>
                          </m:r>
                        </m:den>
                      </m:f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𝑢</m:t>
                      </m:r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400" y="5029200"/>
                <a:ext cx="1066800" cy="463204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4038600" y="1600200"/>
                <a:ext cx="1540896" cy="246221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𝑡𝑎𝑛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𝛽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𝑒𝑡𝑎𝑛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38600" y="1600200"/>
                <a:ext cx="1540896" cy="246221"/>
              </a:xfrm>
              <a:prstGeom prst="rect">
                <a:avLst/>
              </a:prstGeom>
              <a:blipFill>
                <a:blip r:embed="rId11"/>
                <a:stretch>
                  <a:fillRect b="-32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4114800" y="1981200"/>
                <a:ext cx="1752600" cy="553228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𝑡𝑎𝑛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𝛽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4</m:t>
                              </m:r>
                            </m:den>
                          </m:f>
                        </m:e>
                      </m:d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𝑡𝑎𝑛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60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4800" y="1981200"/>
                <a:ext cx="1752600" cy="553228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4038600" y="2667000"/>
                <a:ext cx="1219200" cy="52783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𝑡𝑎𝑛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𝛽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</m:e>
                          </m:rad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38600" y="2667000"/>
                <a:ext cx="1219200" cy="527837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4343400" y="3505200"/>
                <a:ext cx="1219200" cy="251800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𝛽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=23.</m:t>
                      </m:r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41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°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43400" y="3505200"/>
                <a:ext cx="1219200" cy="251800"/>
              </a:xfrm>
              <a:prstGeom prst="rect">
                <a:avLst/>
              </a:prstGeom>
              <a:blipFill>
                <a:blip r:embed="rId14"/>
                <a:stretch>
                  <a:fillRect b="-3170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5105400" y="4648200"/>
                <a:ext cx="2743200" cy="251800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𝐴𝑛𝑔𝑙𝑒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𝑜𝑓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𝑑𝑒𝑓𝑙𝑒𝑐𝑡𝑖𝑜𝑛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=83.</m:t>
                      </m:r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41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°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05400" y="4648200"/>
                <a:ext cx="2743200" cy="251800"/>
              </a:xfrm>
              <a:prstGeom prst="rect">
                <a:avLst/>
              </a:prstGeom>
              <a:blipFill>
                <a:blip r:embed="rId15"/>
                <a:stretch>
                  <a:fillRect l="-2222" t="-2439" b="-3170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9" name="Arc 28"/>
          <p:cNvSpPr/>
          <p:nvPr/>
        </p:nvSpPr>
        <p:spPr>
          <a:xfrm>
            <a:off x="5715000" y="1752600"/>
            <a:ext cx="304800" cy="533400"/>
          </a:xfrm>
          <a:prstGeom prst="arc">
            <a:avLst>
              <a:gd name="adj1" fmla="val 16200000"/>
              <a:gd name="adj2" fmla="val 5337881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TextBox 29"/>
          <p:cNvSpPr txBox="1"/>
          <p:nvPr/>
        </p:nvSpPr>
        <p:spPr>
          <a:xfrm>
            <a:off x="5867400" y="1752600"/>
            <a:ext cx="1066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Sub in values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1" name="Arc 30"/>
          <p:cNvSpPr/>
          <p:nvPr/>
        </p:nvSpPr>
        <p:spPr>
          <a:xfrm>
            <a:off x="5715000" y="2362200"/>
            <a:ext cx="304800" cy="609600"/>
          </a:xfrm>
          <a:prstGeom prst="arc">
            <a:avLst>
              <a:gd name="adj1" fmla="val 16200000"/>
              <a:gd name="adj2" fmla="val 5337881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Arc 31"/>
          <p:cNvSpPr/>
          <p:nvPr/>
        </p:nvSpPr>
        <p:spPr>
          <a:xfrm>
            <a:off x="5715000" y="3048000"/>
            <a:ext cx="304800" cy="533400"/>
          </a:xfrm>
          <a:prstGeom prst="arc">
            <a:avLst>
              <a:gd name="adj1" fmla="val 16200000"/>
              <a:gd name="adj2" fmla="val 5337881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TextBox 32"/>
          <p:cNvSpPr txBox="1"/>
          <p:nvPr/>
        </p:nvSpPr>
        <p:spPr>
          <a:xfrm>
            <a:off x="5943600" y="2514600"/>
            <a:ext cx="1066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Calculate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5943600" y="3124200"/>
            <a:ext cx="1066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Calculate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4343400" y="4114800"/>
                <a:ext cx="4267200" cy="3125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Add on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4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60</m:t>
                        </m:r>
                      </m:e>
                      <m:sup>
                        <m:r>
                          <a:rPr lang="en-US" sz="14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°</m:t>
                        </m:r>
                      </m:sup>
                    </m:sSup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to find the angle of deflection</a:t>
                </a:r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43400" y="4114800"/>
                <a:ext cx="4267200" cy="312586"/>
              </a:xfrm>
              <a:prstGeom prst="rect">
                <a:avLst/>
              </a:prstGeom>
              <a:blipFill>
                <a:blip r:embed="rId16"/>
                <a:stretch>
                  <a:fillRect t="-1961" b="-1960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605741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25" grpId="0"/>
      <p:bldP spid="26" grpId="0"/>
      <p:bldP spid="27" grpId="0"/>
      <p:bldP spid="28" grpId="0"/>
      <p:bldP spid="29" grpId="0" animBg="1"/>
      <p:bldP spid="30" grpId="0"/>
      <p:bldP spid="31" grpId="0" animBg="1"/>
      <p:bldP spid="32" grpId="0" animBg="1"/>
      <p:bldP spid="33" grpId="0"/>
      <p:bldP spid="34" grpId="0"/>
      <p:bldP spid="3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dirty="0">
                <a:latin typeface="Comic Sans MS" pitchFamily="66" charset="0"/>
              </a:rPr>
              <a:t>Elastic Collisions in two dimensions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5A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191588" y="1576251"/>
                <a:ext cx="3683725" cy="328602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b="1" dirty="0">
                    <a:latin typeface="Comic Sans MS" panose="030F0702030302020204" pitchFamily="66" charset="0"/>
                  </a:rPr>
                  <a:t>You need to be able to solve problems involving the oblique impact of a smooth sphere on a smooth fixed surface</a:t>
                </a:r>
              </a:p>
              <a:p>
                <a:pPr algn="ctr"/>
                <a:endParaRPr lang="en-US" sz="1400" dirty="0">
                  <a:latin typeface="Comic Sans MS" panose="030F0702030302020204" pitchFamily="66" charset="0"/>
                </a:endParaRPr>
              </a:p>
              <a:p>
                <a:pPr algn="ctr"/>
                <a:r>
                  <a:rPr lang="en-US" sz="1400" dirty="0">
                    <a:latin typeface="Comic Sans MS" panose="030F0702030302020204" pitchFamily="66" charset="0"/>
                  </a:rPr>
                  <a:t>A small smooth ball is falling vertically. The ball strikes a smooth plane which is inclined at an angle </a:t>
                </a:r>
                <a14:m>
                  <m:oMath xmlns:m="http://schemas.openxmlformats.org/officeDocument/2006/math">
                    <m:r>
                      <a:rPr lang="en-US" sz="1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to the horizontal, where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𝑡𝑎𝑛</m:t>
                    </m:r>
                    <m:r>
                      <a:rPr lang="en-US" sz="1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  <m:r>
                      <a:rPr lang="en-US" sz="1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1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1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. Immediately before striking the plane, the ball has speed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5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. The coefficient of restitution between the ball and the plane is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. Find the speed of the ball immediately after the impact.</a:t>
                </a:r>
              </a:p>
              <a:p>
                <a:pPr algn="ctr"/>
                <a:endParaRPr lang="en-US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1588" y="1576251"/>
                <a:ext cx="3683725" cy="3286028"/>
              </a:xfrm>
              <a:prstGeom prst="rect">
                <a:avLst/>
              </a:prstGeom>
              <a:blipFill>
                <a:blip r:embed="rId2"/>
                <a:stretch>
                  <a:fillRect l="-165" t="-371" r="-198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/>
              <p:cNvSpPr txBox="1"/>
              <p:nvPr/>
            </p:nvSpPr>
            <p:spPr>
              <a:xfrm>
                <a:off x="76200" y="76200"/>
                <a:ext cx="1576907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𝑣𝑐𝑜𝑠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𝛽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𝑢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𝑐𝑜𝑠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2" name="TextBox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200" y="76200"/>
                <a:ext cx="1576907" cy="276999"/>
              </a:xfrm>
              <a:prstGeom prst="rect">
                <a:avLst/>
              </a:prstGeom>
              <a:blipFill>
                <a:blip r:embed="rId3"/>
                <a:stretch>
                  <a:fillRect l="-4651" t="-4444" r="-1550" b="-33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/>
              <p:cNvSpPr txBox="1"/>
              <p:nvPr/>
            </p:nvSpPr>
            <p:spPr>
              <a:xfrm>
                <a:off x="2133600" y="76200"/>
                <a:ext cx="164583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𝑣𝑠𝑖𝑛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𝛽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𝑒𝑢𝑠𝑖𝑛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3" name="TextBox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33600" y="76200"/>
                <a:ext cx="1645835" cy="276999"/>
              </a:xfrm>
              <a:prstGeom prst="rect">
                <a:avLst/>
              </a:prstGeom>
              <a:blipFill>
                <a:blip r:embed="rId4"/>
                <a:stretch>
                  <a:fillRect l="-2963" t="-4444" r="-2963" b="-33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Box 53"/>
              <p:cNvSpPr txBox="1"/>
              <p:nvPr/>
            </p:nvSpPr>
            <p:spPr>
              <a:xfrm>
                <a:off x="4191000" y="76200"/>
                <a:ext cx="1540896" cy="27699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𝑡𝑎𝑛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𝛽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𝑒𝑡𝑎𝑛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4" name="TextBox 5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000" y="76200"/>
                <a:ext cx="1540896" cy="276999"/>
              </a:xfrm>
              <a:prstGeom prst="rect">
                <a:avLst/>
              </a:prstGeom>
              <a:blipFill>
                <a:blip r:embed="rId5"/>
                <a:stretch>
                  <a:fillRect l="-397" t="-4444" r="-397" b="-33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" name="Straight Connector 5"/>
          <p:cNvCxnSpPr/>
          <p:nvPr/>
        </p:nvCxnSpPr>
        <p:spPr>
          <a:xfrm flipV="1">
            <a:off x="5867400" y="2057400"/>
            <a:ext cx="2667000" cy="10668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5867400" y="3124200"/>
            <a:ext cx="26670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Arc 10"/>
          <p:cNvSpPr/>
          <p:nvPr/>
        </p:nvSpPr>
        <p:spPr>
          <a:xfrm>
            <a:off x="5486400" y="2667000"/>
            <a:ext cx="914400" cy="914400"/>
          </a:xfrm>
          <a:prstGeom prst="arc">
            <a:avLst>
              <a:gd name="adj1" fmla="val 20139536"/>
              <a:gd name="adj2" fmla="val 1386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6400800" y="2895600"/>
                <a:ext cx="146322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00800" y="2895600"/>
                <a:ext cx="146322" cy="215444"/>
              </a:xfrm>
              <a:prstGeom prst="rect">
                <a:avLst/>
              </a:prstGeom>
              <a:blipFill>
                <a:blip r:embed="rId6"/>
                <a:stretch>
                  <a:fillRect l="-29167" r="-20833" b="-5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4" name="Straight Arrow Connector 13"/>
          <p:cNvCxnSpPr/>
          <p:nvPr/>
        </p:nvCxnSpPr>
        <p:spPr>
          <a:xfrm>
            <a:off x="7391400" y="1524000"/>
            <a:ext cx="0" cy="990600"/>
          </a:xfrm>
          <a:prstGeom prst="straightConnector1">
            <a:avLst/>
          </a:prstGeom>
          <a:ln w="222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flipH="1">
            <a:off x="6248400" y="2514600"/>
            <a:ext cx="1143000" cy="76200"/>
          </a:xfrm>
          <a:prstGeom prst="straightConnector1">
            <a:avLst/>
          </a:prstGeom>
          <a:ln w="222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6781800" y="1752600"/>
                <a:ext cx="664797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5</m:t>
                      </m:r>
                      <m:sSup>
                        <m:sSup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𝑚𝑠</m:t>
                          </m:r>
                        </m:e>
                        <m:sup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81800" y="1752600"/>
                <a:ext cx="664797" cy="276999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6629400" y="2286000"/>
                <a:ext cx="22860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𝑣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29400" y="2286000"/>
                <a:ext cx="228600" cy="276999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Arc 21"/>
          <p:cNvSpPr/>
          <p:nvPr/>
        </p:nvSpPr>
        <p:spPr>
          <a:xfrm>
            <a:off x="6781800" y="2209800"/>
            <a:ext cx="914400" cy="914400"/>
          </a:xfrm>
          <a:prstGeom prst="arc">
            <a:avLst>
              <a:gd name="adj1" fmla="val 17371449"/>
              <a:gd name="adj2" fmla="val 19728832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Arc 26"/>
          <p:cNvSpPr/>
          <p:nvPr/>
        </p:nvSpPr>
        <p:spPr>
          <a:xfrm>
            <a:off x="6934200" y="2057400"/>
            <a:ext cx="914400" cy="914400"/>
          </a:xfrm>
          <a:prstGeom prst="arc">
            <a:avLst>
              <a:gd name="adj1" fmla="val 9513674"/>
              <a:gd name="adj2" fmla="val 10663022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7162800" y="2667000"/>
                <a:ext cx="152926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62800" y="2667000"/>
                <a:ext cx="152926" cy="215444"/>
              </a:xfrm>
              <a:prstGeom prst="rect">
                <a:avLst/>
              </a:prstGeom>
              <a:blipFill>
                <a:blip r:embed="rId9"/>
                <a:stretch>
                  <a:fillRect l="-16000" r="-8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9" name="Straight Arrow Connector 28"/>
          <p:cNvCxnSpPr/>
          <p:nvPr/>
        </p:nvCxnSpPr>
        <p:spPr>
          <a:xfrm>
            <a:off x="7391400" y="2514600"/>
            <a:ext cx="0" cy="609600"/>
          </a:xfrm>
          <a:prstGeom prst="straightConnector1">
            <a:avLst/>
          </a:prstGeom>
          <a:ln w="22225">
            <a:solidFill>
              <a:schemeClr val="tx1"/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Arc 32"/>
          <p:cNvSpPr/>
          <p:nvPr/>
        </p:nvSpPr>
        <p:spPr>
          <a:xfrm>
            <a:off x="7086600" y="1905000"/>
            <a:ext cx="914400" cy="914400"/>
          </a:xfrm>
          <a:prstGeom prst="arc">
            <a:avLst>
              <a:gd name="adj1" fmla="val 6644609"/>
              <a:gd name="adj2" fmla="val 8869694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7543800" y="2133600"/>
                <a:ext cx="152927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43800" y="2133600"/>
                <a:ext cx="152927" cy="215444"/>
              </a:xfrm>
              <a:prstGeom prst="rect">
                <a:avLst/>
              </a:prstGeom>
              <a:blipFill>
                <a:blip r:embed="rId10"/>
                <a:stretch>
                  <a:fillRect l="-20000" r="-8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35" name="Group 34"/>
          <p:cNvGrpSpPr/>
          <p:nvPr/>
        </p:nvGrpSpPr>
        <p:grpSpPr>
          <a:xfrm>
            <a:off x="644371" y="4841290"/>
            <a:ext cx="2514600" cy="1676400"/>
            <a:chOff x="4419600" y="4419600"/>
            <a:chExt cx="2514600" cy="1676400"/>
          </a:xfrm>
        </p:grpSpPr>
        <p:cxnSp>
          <p:nvCxnSpPr>
            <p:cNvPr id="36" name="Straight Connector 35"/>
            <p:cNvCxnSpPr/>
            <p:nvPr/>
          </p:nvCxnSpPr>
          <p:spPr>
            <a:xfrm flipV="1">
              <a:off x="4800600" y="5029200"/>
              <a:ext cx="1524000" cy="60960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>
              <a:off x="4800600" y="5638800"/>
              <a:ext cx="152400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8" name="Arc 37"/>
            <p:cNvSpPr/>
            <p:nvPr/>
          </p:nvSpPr>
          <p:spPr>
            <a:xfrm>
              <a:off x="4419600" y="5181600"/>
              <a:ext cx="914400" cy="914400"/>
            </a:xfrm>
            <a:prstGeom prst="arc">
              <a:avLst>
                <a:gd name="adj1" fmla="val 20139536"/>
                <a:gd name="adj2" fmla="val 1386"/>
              </a:avLst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9" name="TextBox 38"/>
                <p:cNvSpPr txBox="1"/>
                <p:nvPr/>
              </p:nvSpPr>
              <p:spPr>
                <a:xfrm>
                  <a:off x="5334000" y="5410200"/>
                  <a:ext cx="146322" cy="215444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𝜃</m:t>
                        </m:r>
                      </m:oMath>
                    </m:oMathPara>
                  </a14:m>
                  <a:endParaRPr lang="en-GB" sz="1400" dirty="0"/>
                </a:p>
              </p:txBody>
            </p:sp>
          </mc:Choice>
          <mc:Fallback xmlns="">
            <p:sp>
              <p:nvSpPr>
                <p:cNvPr id="39" name="TextBox 3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334000" y="5410200"/>
                  <a:ext cx="146322" cy="215444"/>
                </a:xfrm>
                <a:prstGeom prst="rect">
                  <a:avLst/>
                </a:prstGeom>
                <a:blipFill>
                  <a:blip r:embed="rId11"/>
                  <a:stretch>
                    <a:fillRect l="-33333" r="-20833" b="-5714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6" name="TextBox 45"/>
                <p:cNvSpPr txBox="1"/>
                <p:nvPr/>
              </p:nvSpPr>
              <p:spPr>
                <a:xfrm>
                  <a:off x="6096000" y="5181600"/>
                  <a:ext cx="152926" cy="215444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14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𝛼</m:t>
                        </m:r>
                      </m:oMath>
                    </m:oMathPara>
                  </a14:m>
                  <a:endParaRPr lang="en-GB" sz="1400" dirty="0"/>
                </a:p>
              </p:txBody>
            </p:sp>
          </mc:Choice>
          <mc:Fallback xmlns="">
            <p:sp>
              <p:nvSpPr>
                <p:cNvPr id="46" name="TextBox 4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096000" y="5181600"/>
                  <a:ext cx="152926" cy="215444"/>
                </a:xfrm>
                <a:prstGeom prst="rect">
                  <a:avLst/>
                </a:prstGeom>
                <a:blipFill>
                  <a:blip r:embed="rId12"/>
                  <a:stretch>
                    <a:fillRect l="-20000" r="-8000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47" name="Straight Arrow Connector 46"/>
            <p:cNvCxnSpPr/>
            <p:nvPr/>
          </p:nvCxnSpPr>
          <p:spPr>
            <a:xfrm>
              <a:off x="6324600" y="5029200"/>
              <a:ext cx="0" cy="609600"/>
            </a:xfrm>
            <a:prstGeom prst="straightConnector1">
              <a:avLst/>
            </a:prstGeom>
            <a:ln w="22225">
              <a:solidFill>
                <a:schemeClr val="tx1"/>
              </a:solidFill>
              <a:prstDash val="dash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8" name="Arc 47"/>
            <p:cNvSpPr/>
            <p:nvPr/>
          </p:nvSpPr>
          <p:spPr>
            <a:xfrm>
              <a:off x="6019800" y="4419600"/>
              <a:ext cx="914400" cy="914400"/>
            </a:xfrm>
            <a:prstGeom prst="arc">
              <a:avLst>
                <a:gd name="adj1" fmla="val 6644609"/>
                <a:gd name="adj2" fmla="val 8869694"/>
              </a:avLst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49"/>
              <p:cNvSpPr txBox="1"/>
              <p:nvPr/>
            </p:nvSpPr>
            <p:spPr>
              <a:xfrm>
                <a:off x="79160" y="5459767"/>
                <a:ext cx="789512" cy="40331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𝑇𝑎𝑛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0" name="TextBox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160" y="5459767"/>
                <a:ext cx="789512" cy="403316"/>
              </a:xfrm>
              <a:prstGeom prst="rect">
                <a:avLst/>
              </a:prstGeom>
              <a:blipFill>
                <a:blip r:embed="rId13"/>
                <a:stretch>
                  <a:fillRect l="-4651" t="-1515" r="-4651" b="-1363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/>
              <p:cNvSpPr txBox="1"/>
              <p:nvPr/>
            </p:nvSpPr>
            <p:spPr>
              <a:xfrm>
                <a:off x="281866" y="4715522"/>
                <a:ext cx="335280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 We can use trig ratios to find an expression for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𝑡𝑎𝑛</m:t>
                    </m:r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𝛼</m:t>
                    </m:r>
                  </m:oMath>
                </a14:m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1866" y="4715522"/>
                <a:ext cx="3352800" cy="523220"/>
              </a:xfrm>
              <a:prstGeom prst="rect">
                <a:avLst/>
              </a:prstGeom>
              <a:blipFill>
                <a:blip r:embed="rId14"/>
                <a:stretch>
                  <a:fillRect t="-2353" b="-1176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5" name="TextBox 54"/>
          <p:cNvSpPr txBox="1"/>
          <p:nvPr/>
        </p:nvSpPr>
        <p:spPr>
          <a:xfrm>
            <a:off x="2522739" y="5612167"/>
            <a:ext cx="26481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anose="030F0702030302020204" pitchFamily="66" charset="0"/>
              </a:rPr>
              <a:t>1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1755560" y="6069367"/>
            <a:ext cx="293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anose="030F0702030302020204" pitchFamily="66" charset="0"/>
              </a:rPr>
              <a:t>2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7" name="TextBox 56"/>
              <p:cNvSpPr txBox="1"/>
              <p:nvPr/>
            </p:nvSpPr>
            <p:spPr>
              <a:xfrm>
                <a:off x="79160" y="6069367"/>
                <a:ext cx="796115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𝑇𝑎𝑛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=2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7" name="TextBox 5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160" y="6069367"/>
                <a:ext cx="796115" cy="215444"/>
              </a:xfrm>
              <a:prstGeom prst="rect">
                <a:avLst/>
              </a:prstGeom>
              <a:blipFill>
                <a:blip r:embed="rId15"/>
                <a:stretch>
                  <a:fillRect l="-4580" r="-4580" b="-5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extBox 57"/>
              <p:cNvSpPr txBox="1"/>
              <p:nvPr/>
            </p:nvSpPr>
            <p:spPr>
              <a:xfrm>
                <a:off x="1679360" y="5459767"/>
                <a:ext cx="257378" cy="24519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</m:t>
                          </m:r>
                        </m:e>
                      </m:ra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8" name="TextBox 5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79360" y="5459767"/>
                <a:ext cx="257378" cy="245195"/>
              </a:xfrm>
              <a:prstGeom prst="rect">
                <a:avLst/>
              </a:prstGeom>
              <a:blipFill>
                <a:blip r:embed="rId16"/>
                <a:stretch>
                  <a:fillRect r="-13953" b="-5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9" name="TextBox 58"/>
              <p:cNvSpPr txBox="1"/>
              <p:nvPr/>
            </p:nvSpPr>
            <p:spPr>
              <a:xfrm>
                <a:off x="6781799" y="2539753"/>
                <a:ext cx="154529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𝛽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9" name="TextBox 5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81799" y="2539753"/>
                <a:ext cx="154529" cy="215444"/>
              </a:xfrm>
              <a:prstGeom prst="rect">
                <a:avLst/>
              </a:prstGeom>
              <a:blipFill>
                <a:blip r:embed="rId17"/>
                <a:stretch>
                  <a:fillRect l="-38462" r="-34615" b="-314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1" name="TextBox 60"/>
              <p:cNvSpPr txBox="1"/>
              <p:nvPr/>
            </p:nvSpPr>
            <p:spPr>
              <a:xfrm>
                <a:off x="2806084" y="5401321"/>
                <a:ext cx="857927" cy="44499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𝑆𝑖𝑛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5</m:t>
                              </m:r>
                            </m:e>
                          </m:rad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1" name="TextBox 6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06084" y="5401321"/>
                <a:ext cx="857927" cy="444994"/>
              </a:xfrm>
              <a:prstGeom prst="rect">
                <a:avLst/>
              </a:prstGeom>
              <a:blipFill>
                <a:blip r:embed="rId18"/>
                <a:stretch>
                  <a:fillRect l="-4255" r="-4255" b="-123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2" name="TextBox 61"/>
              <p:cNvSpPr txBox="1"/>
              <p:nvPr/>
            </p:nvSpPr>
            <p:spPr>
              <a:xfrm>
                <a:off x="2806084" y="5934721"/>
                <a:ext cx="891590" cy="44499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𝐶𝑜𝑠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5</m:t>
                              </m:r>
                            </m:e>
                          </m:rad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2" name="TextBox 6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06084" y="5934721"/>
                <a:ext cx="891590" cy="444994"/>
              </a:xfrm>
              <a:prstGeom prst="rect">
                <a:avLst/>
              </a:prstGeom>
              <a:blipFill>
                <a:blip r:embed="rId19"/>
                <a:stretch>
                  <a:fillRect l="-4082" t="-1370" r="-4082" b="-1095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3" name="TextBox 62"/>
              <p:cNvSpPr txBox="1"/>
              <p:nvPr/>
            </p:nvSpPr>
            <p:spPr>
              <a:xfrm>
                <a:off x="4191000" y="1447800"/>
                <a:ext cx="796115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𝑇𝑎𝑛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=2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3" name="TextBox 6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000" y="1447800"/>
                <a:ext cx="796115" cy="215444"/>
              </a:xfrm>
              <a:prstGeom prst="rect">
                <a:avLst/>
              </a:prstGeom>
              <a:blipFill>
                <a:blip r:embed="rId20"/>
                <a:stretch>
                  <a:fillRect l="-4615" r="-4615" b="-285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4" name="TextBox 63"/>
              <p:cNvSpPr txBox="1"/>
              <p:nvPr/>
            </p:nvSpPr>
            <p:spPr>
              <a:xfrm>
                <a:off x="4249445" y="1752600"/>
                <a:ext cx="857927" cy="44499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𝑆𝑖𝑛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5</m:t>
                              </m:r>
                            </m:e>
                          </m:rad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4" name="TextBox 6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49445" y="1752600"/>
                <a:ext cx="857927" cy="444994"/>
              </a:xfrm>
              <a:prstGeom prst="rect">
                <a:avLst/>
              </a:prstGeom>
              <a:blipFill>
                <a:blip r:embed="rId21"/>
                <a:stretch>
                  <a:fillRect l="-4255" t="-1389" r="-4255" b="-12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5" name="TextBox 64"/>
              <p:cNvSpPr txBox="1"/>
              <p:nvPr/>
            </p:nvSpPr>
            <p:spPr>
              <a:xfrm>
                <a:off x="4217633" y="2254189"/>
                <a:ext cx="891590" cy="44499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𝐶𝑜𝑠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5</m:t>
                              </m:r>
                            </m:e>
                          </m:rad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5" name="TextBox 6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17633" y="2254189"/>
                <a:ext cx="891590" cy="444994"/>
              </a:xfrm>
              <a:prstGeom prst="rect">
                <a:avLst/>
              </a:prstGeom>
              <a:blipFill>
                <a:blip r:embed="rId22"/>
                <a:stretch>
                  <a:fillRect l="-4110" r="-4110" b="-1095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6" name="TextBox 65"/>
              <p:cNvSpPr txBox="1"/>
              <p:nvPr/>
            </p:nvSpPr>
            <p:spPr>
              <a:xfrm>
                <a:off x="4103702" y="3664258"/>
                <a:ext cx="1540896" cy="246221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𝑡𝑎𝑛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𝛽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𝑒𝑡𝑎𝑛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6" name="TextBox 6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03702" y="3664258"/>
                <a:ext cx="1540896" cy="246221"/>
              </a:xfrm>
              <a:prstGeom prst="rect">
                <a:avLst/>
              </a:prstGeom>
              <a:blipFill>
                <a:blip r:embed="rId23"/>
                <a:stretch>
                  <a:fillRect b="-35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7" name="TextBox 66"/>
              <p:cNvSpPr txBox="1"/>
              <p:nvPr/>
            </p:nvSpPr>
            <p:spPr>
              <a:xfrm>
                <a:off x="4167325" y="4003090"/>
                <a:ext cx="1540896" cy="553228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𝑡𝑎𝑛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𝛽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</m:den>
                          </m:f>
                        </m:e>
                      </m:d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(2)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7" name="TextBox 6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67325" y="4003090"/>
                <a:ext cx="1540896" cy="553228"/>
              </a:xfrm>
              <a:prstGeom prst="rect">
                <a:avLst/>
              </a:prstGeom>
              <a:blipFill>
                <a:blip r:embed="rId24"/>
                <a:stretch>
                  <a:fillRect b="-11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8" name="TextBox 67"/>
              <p:cNvSpPr txBox="1"/>
              <p:nvPr/>
            </p:nvSpPr>
            <p:spPr>
              <a:xfrm>
                <a:off x="4177684" y="4643762"/>
                <a:ext cx="953610" cy="46102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𝑡𝑎𝑛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𝛽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8" name="TextBox 6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77684" y="4643762"/>
                <a:ext cx="953610" cy="461024"/>
              </a:xfrm>
              <a:prstGeom prst="rect">
                <a:avLst/>
              </a:prstGeom>
              <a:blipFill>
                <a:blip r:embed="rId25"/>
                <a:stretch>
                  <a:fillRect b="-1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9" name="Arc 68"/>
          <p:cNvSpPr/>
          <p:nvPr/>
        </p:nvSpPr>
        <p:spPr>
          <a:xfrm>
            <a:off x="5528568" y="3808520"/>
            <a:ext cx="304061" cy="483094"/>
          </a:xfrm>
          <a:prstGeom prst="arc">
            <a:avLst>
              <a:gd name="adj1" fmla="val 16200000"/>
              <a:gd name="adj2" fmla="val 5337881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0" name="TextBox 69"/>
          <p:cNvSpPr txBox="1"/>
          <p:nvPr/>
        </p:nvSpPr>
        <p:spPr>
          <a:xfrm>
            <a:off x="5783801" y="3887679"/>
            <a:ext cx="13272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Sub in values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71" name="Arc 70"/>
          <p:cNvSpPr/>
          <p:nvPr/>
        </p:nvSpPr>
        <p:spPr>
          <a:xfrm>
            <a:off x="5538925" y="4378171"/>
            <a:ext cx="304061" cy="483094"/>
          </a:xfrm>
          <a:prstGeom prst="arc">
            <a:avLst>
              <a:gd name="adj1" fmla="val 16200000"/>
              <a:gd name="adj2" fmla="val 5337881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2" name="TextBox 71"/>
              <p:cNvSpPr txBox="1"/>
              <p:nvPr/>
            </p:nvSpPr>
            <p:spPr>
              <a:xfrm>
                <a:off x="7457243" y="3187823"/>
                <a:ext cx="1686757" cy="116955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If the angle of approach is </a:t>
                </a:r>
                <a14:m>
                  <m:oMath xmlns:m="http://schemas.openxmlformats.org/officeDocument/2006/math">
                    <m:r>
                      <a:rPr lang="en-US" sz="140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, the non-90˚ angle in the triangle will also be </a:t>
                </a:r>
                <a14:m>
                  <m:oMath xmlns:m="http://schemas.openxmlformats.org/officeDocument/2006/math">
                    <m:r>
                      <a:rPr lang="en-GB" sz="140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</m:oMath>
                </a14:m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72" name="TextBox 7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57243" y="3187823"/>
                <a:ext cx="1686757" cy="1169551"/>
              </a:xfrm>
              <a:prstGeom prst="rect">
                <a:avLst/>
              </a:prstGeom>
              <a:blipFill>
                <a:blip r:embed="rId26"/>
                <a:stretch>
                  <a:fillRect l="-722" t="-1042" r="-3249" b="-41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3" name="TextBox 72"/>
          <p:cNvSpPr txBox="1"/>
          <p:nvPr/>
        </p:nvSpPr>
        <p:spPr>
          <a:xfrm>
            <a:off x="5801556" y="4482482"/>
            <a:ext cx="94547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Simplify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74" name="Oval 73"/>
          <p:cNvSpPr/>
          <p:nvPr/>
        </p:nvSpPr>
        <p:spPr>
          <a:xfrm>
            <a:off x="5797117" y="2263806"/>
            <a:ext cx="1757779" cy="1189608"/>
          </a:xfrm>
          <a:prstGeom prst="ellipse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42391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1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5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1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6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1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6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1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6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1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6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1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6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1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6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1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6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1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2" fill="hold">
                      <p:stCondLst>
                        <p:cond delay="indefinite"/>
                      </p:stCondLst>
                      <p:childTnLst>
                        <p:par>
                          <p:cTn id="163" fill="hold">
                            <p:stCondLst>
                              <p:cond delay="0"/>
                            </p:stCondLst>
                            <p:childTnLst>
                              <p:par>
                                <p:cTn id="16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6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1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/>
      <p:bldP spid="21" grpId="0"/>
      <p:bldP spid="25" grpId="0"/>
      <p:bldP spid="22" grpId="0" animBg="1"/>
      <p:bldP spid="27" grpId="0" animBg="1"/>
      <p:bldP spid="28" grpId="0"/>
      <p:bldP spid="33" grpId="0" animBg="1"/>
      <p:bldP spid="34" grpId="0"/>
      <p:bldP spid="50" grpId="0"/>
      <p:bldP spid="51" grpId="0"/>
      <p:bldP spid="55" grpId="0"/>
      <p:bldP spid="56" grpId="0"/>
      <p:bldP spid="57" grpId="0"/>
      <p:bldP spid="58" grpId="0"/>
      <p:bldP spid="59" grpId="0"/>
      <p:bldP spid="61" grpId="0"/>
      <p:bldP spid="62" grpId="0"/>
      <p:bldP spid="63" grpId="0"/>
      <p:bldP spid="64" grpId="0"/>
      <p:bldP spid="65" grpId="0"/>
      <p:bldP spid="66" grpId="0"/>
      <p:bldP spid="67" grpId="0"/>
      <p:bldP spid="68" grpId="0"/>
      <p:bldP spid="69" grpId="0" animBg="1"/>
      <p:bldP spid="70" grpId="0"/>
      <p:bldP spid="71" grpId="0" animBg="1"/>
      <p:bldP spid="72" grpId="0"/>
      <p:bldP spid="73" grpId="0"/>
      <p:bldP spid="74" grpId="0" animBg="1"/>
      <p:bldP spid="74" grpId="1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dirty="0">
                <a:latin typeface="Comic Sans MS" pitchFamily="66" charset="0"/>
              </a:rPr>
              <a:t>Elastic Collisions in two dimensions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5A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191588" y="1576251"/>
                <a:ext cx="3683725" cy="328602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b="1" dirty="0">
                    <a:latin typeface="Comic Sans MS" panose="030F0702030302020204" pitchFamily="66" charset="0"/>
                  </a:rPr>
                  <a:t>You need to be able to solve problems involving the oblique impact of a smooth sphere on a smooth fixed surface</a:t>
                </a:r>
              </a:p>
              <a:p>
                <a:pPr algn="ctr"/>
                <a:endParaRPr lang="en-US" sz="1400" dirty="0">
                  <a:latin typeface="Comic Sans MS" panose="030F0702030302020204" pitchFamily="66" charset="0"/>
                </a:endParaRPr>
              </a:p>
              <a:p>
                <a:pPr algn="ctr"/>
                <a:r>
                  <a:rPr lang="en-US" sz="1400" dirty="0">
                    <a:latin typeface="Comic Sans MS" panose="030F0702030302020204" pitchFamily="66" charset="0"/>
                  </a:rPr>
                  <a:t>A small smooth ball is falling vertically. The ball strikes a smooth plane which is inclined at an angle </a:t>
                </a:r>
                <a14:m>
                  <m:oMath xmlns:m="http://schemas.openxmlformats.org/officeDocument/2006/math">
                    <m:r>
                      <a:rPr lang="en-US" sz="1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to the horizontal, where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𝑡𝑎𝑛</m:t>
                    </m:r>
                    <m:r>
                      <a:rPr lang="en-US" sz="1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  <m:r>
                      <a:rPr lang="en-US" sz="1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1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1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. Immediately before striking the plane, the ball has speed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5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. The coefficient of restitution between the ball and the plane is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. Find the speed of the ball immediately after the impact.</a:t>
                </a:r>
              </a:p>
              <a:p>
                <a:pPr algn="ctr"/>
                <a:endParaRPr lang="en-US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1588" y="1576251"/>
                <a:ext cx="3683725" cy="3286028"/>
              </a:xfrm>
              <a:prstGeom prst="rect">
                <a:avLst/>
              </a:prstGeom>
              <a:blipFill>
                <a:blip r:embed="rId2"/>
                <a:stretch>
                  <a:fillRect l="-165" t="-371" r="-198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/>
              <p:cNvSpPr txBox="1"/>
              <p:nvPr/>
            </p:nvSpPr>
            <p:spPr>
              <a:xfrm>
                <a:off x="76200" y="76200"/>
                <a:ext cx="1576907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𝑣𝑐𝑜𝑠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𝛽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𝑢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𝑐𝑜𝑠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2" name="TextBox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200" y="76200"/>
                <a:ext cx="1576907" cy="276999"/>
              </a:xfrm>
              <a:prstGeom prst="rect">
                <a:avLst/>
              </a:prstGeom>
              <a:blipFill>
                <a:blip r:embed="rId3"/>
                <a:stretch>
                  <a:fillRect l="-4651" t="-4444" r="-1550" b="-33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/>
              <p:cNvSpPr txBox="1"/>
              <p:nvPr/>
            </p:nvSpPr>
            <p:spPr>
              <a:xfrm>
                <a:off x="2133600" y="76200"/>
                <a:ext cx="164583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𝑣𝑠𝑖𝑛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𝛽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𝑒𝑢𝑠𝑖𝑛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3" name="TextBox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33600" y="76200"/>
                <a:ext cx="1645835" cy="276999"/>
              </a:xfrm>
              <a:prstGeom prst="rect">
                <a:avLst/>
              </a:prstGeom>
              <a:blipFill>
                <a:blip r:embed="rId4"/>
                <a:stretch>
                  <a:fillRect l="-2963" t="-4444" r="-2963" b="-33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Box 53"/>
              <p:cNvSpPr txBox="1"/>
              <p:nvPr/>
            </p:nvSpPr>
            <p:spPr>
              <a:xfrm>
                <a:off x="4191000" y="76200"/>
                <a:ext cx="1540896" cy="27699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𝑡𝑎𝑛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𝛽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𝑒𝑡𝑎𝑛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4" name="TextBox 5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000" y="76200"/>
                <a:ext cx="1540896" cy="276999"/>
              </a:xfrm>
              <a:prstGeom prst="rect">
                <a:avLst/>
              </a:prstGeom>
              <a:blipFill>
                <a:blip r:embed="rId5"/>
                <a:stretch>
                  <a:fillRect l="-397" t="-4444" r="-397" b="-33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" name="Straight Connector 5"/>
          <p:cNvCxnSpPr/>
          <p:nvPr/>
        </p:nvCxnSpPr>
        <p:spPr>
          <a:xfrm flipV="1">
            <a:off x="5867400" y="2057400"/>
            <a:ext cx="2667000" cy="10668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5867400" y="3124200"/>
            <a:ext cx="26670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Arc 10"/>
          <p:cNvSpPr/>
          <p:nvPr/>
        </p:nvSpPr>
        <p:spPr>
          <a:xfrm>
            <a:off x="5486400" y="2667000"/>
            <a:ext cx="914400" cy="914400"/>
          </a:xfrm>
          <a:prstGeom prst="arc">
            <a:avLst>
              <a:gd name="adj1" fmla="val 20139536"/>
              <a:gd name="adj2" fmla="val 1386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6400800" y="2895600"/>
                <a:ext cx="146322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00800" y="2895600"/>
                <a:ext cx="146322" cy="215444"/>
              </a:xfrm>
              <a:prstGeom prst="rect">
                <a:avLst/>
              </a:prstGeom>
              <a:blipFill>
                <a:blip r:embed="rId6"/>
                <a:stretch>
                  <a:fillRect l="-29167" r="-20833" b="-5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4" name="Straight Arrow Connector 13"/>
          <p:cNvCxnSpPr/>
          <p:nvPr/>
        </p:nvCxnSpPr>
        <p:spPr>
          <a:xfrm>
            <a:off x="7391400" y="1524000"/>
            <a:ext cx="0" cy="990600"/>
          </a:xfrm>
          <a:prstGeom prst="straightConnector1">
            <a:avLst/>
          </a:prstGeom>
          <a:ln w="222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flipH="1">
            <a:off x="6248400" y="2514600"/>
            <a:ext cx="1143000" cy="76200"/>
          </a:xfrm>
          <a:prstGeom prst="straightConnector1">
            <a:avLst/>
          </a:prstGeom>
          <a:ln w="222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6781800" y="1752600"/>
                <a:ext cx="664797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5</m:t>
                      </m:r>
                      <m:sSup>
                        <m:sSup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𝑚𝑠</m:t>
                          </m:r>
                        </m:e>
                        <m:sup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81800" y="1752600"/>
                <a:ext cx="664797" cy="276999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6629400" y="2286000"/>
                <a:ext cx="22860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𝑣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29400" y="2286000"/>
                <a:ext cx="228600" cy="276999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Arc 21"/>
          <p:cNvSpPr/>
          <p:nvPr/>
        </p:nvSpPr>
        <p:spPr>
          <a:xfrm>
            <a:off x="6781800" y="2209800"/>
            <a:ext cx="914400" cy="914400"/>
          </a:xfrm>
          <a:prstGeom prst="arc">
            <a:avLst>
              <a:gd name="adj1" fmla="val 17371449"/>
              <a:gd name="adj2" fmla="val 19728832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Arc 26"/>
          <p:cNvSpPr/>
          <p:nvPr/>
        </p:nvSpPr>
        <p:spPr>
          <a:xfrm>
            <a:off x="6934200" y="2057400"/>
            <a:ext cx="914400" cy="914400"/>
          </a:xfrm>
          <a:prstGeom prst="arc">
            <a:avLst>
              <a:gd name="adj1" fmla="val 9513674"/>
              <a:gd name="adj2" fmla="val 10663022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7162800" y="2667000"/>
                <a:ext cx="152926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62800" y="2667000"/>
                <a:ext cx="152926" cy="215444"/>
              </a:xfrm>
              <a:prstGeom prst="rect">
                <a:avLst/>
              </a:prstGeom>
              <a:blipFill>
                <a:blip r:embed="rId9"/>
                <a:stretch>
                  <a:fillRect l="-16000" r="-8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9" name="Straight Arrow Connector 28"/>
          <p:cNvCxnSpPr/>
          <p:nvPr/>
        </p:nvCxnSpPr>
        <p:spPr>
          <a:xfrm>
            <a:off x="7391400" y="2514600"/>
            <a:ext cx="0" cy="609600"/>
          </a:xfrm>
          <a:prstGeom prst="straightConnector1">
            <a:avLst/>
          </a:prstGeom>
          <a:ln w="22225">
            <a:solidFill>
              <a:schemeClr val="tx1"/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Arc 32"/>
          <p:cNvSpPr/>
          <p:nvPr/>
        </p:nvSpPr>
        <p:spPr>
          <a:xfrm>
            <a:off x="7086600" y="1905000"/>
            <a:ext cx="914400" cy="914400"/>
          </a:xfrm>
          <a:prstGeom prst="arc">
            <a:avLst>
              <a:gd name="adj1" fmla="val 6644609"/>
              <a:gd name="adj2" fmla="val 8869694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7543800" y="2133600"/>
                <a:ext cx="152927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43800" y="2133600"/>
                <a:ext cx="152927" cy="215444"/>
              </a:xfrm>
              <a:prstGeom prst="rect">
                <a:avLst/>
              </a:prstGeom>
              <a:blipFill>
                <a:blip r:embed="rId10"/>
                <a:stretch>
                  <a:fillRect l="-20000" r="-8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9" name="TextBox 58"/>
              <p:cNvSpPr txBox="1"/>
              <p:nvPr/>
            </p:nvSpPr>
            <p:spPr>
              <a:xfrm>
                <a:off x="6781799" y="2539753"/>
                <a:ext cx="154529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𝛽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9" name="TextBox 5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81799" y="2539753"/>
                <a:ext cx="154529" cy="215444"/>
              </a:xfrm>
              <a:prstGeom prst="rect">
                <a:avLst/>
              </a:prstGeom>
              <a:blipFill>
                <a:blip r:embed="rId11"/>
                <a:stretch>
                  <a:fillRect l="-38462" r="-34615" b="-314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3" name="TextBox 62"/>
              <p:cNvSpPr txBox="1"/>
              <p:nvPr/>
            </p:nvSpPr>
            <p:spPr>
              <a:xfrm>
                <a:off x="4191000" y="1447800"/>
                <a:ext cx="796115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𝑇𝑎𝑛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=2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3" name="TextBox 6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000" y="1447800"/>
                <a:ext cx="796115" cy="215444"/>
              </a:xfrm>
              <a:prstGeom prst="rect">
                <a:avLst/>
              </a:prstGeom>
              <a:blipFill>
                <a:blip r:embed="rId12"/>
                <a:stretch>
                  <a:fillRect l="-4615" r="-4615" b="-285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4" name="TextBox 63"/>
              <p:cNvSpPr txBox="1"/>
              <p:nvPr/>
            </p:nvSpPr>
            <p:spPr>
              <a:xfrm>
                <a:off x="4249445" y="1752600"/>
                <a:ext cx="857927" cy="44499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𝑆𝑖𝑛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5</m:t>
                              </m:r>
                            </m:e>
                          </m:rad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4" name="TextBox 6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49445" y="1752600"/>
                <a:ext cx="857927" cy="444994"/>
              </a:xfrm>
              <a:prstGeom prst="rect">
                <a:avLst/>
              </a:prstGeom>
              <a:blipFill>
                <a:blip r:embed="rId13"/>
                <a:stretch>
                  <a:fillRect l="-4255" t="-1389" r="-4255" b="-12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5" name="TextBox 64"/>
              <p:cNvSpPr txBox="1"/>
              <p:nvPr/>
            </p:nvSpPr>
            <p:spPr>
              <a:xfrm>
                <a:off x="4217633" y="2254189"/>
                <a:ext cx="891590" cy="44499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𝐶𝑜𝑠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5</m:t>
                              </m:r>
                            </m:e>
                          </m:rad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5" name="TextBox 6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17633" y="2254189"/>
                <a:ext cx="891590" cy="444994"/>
              </a:xfrm>
              <a:prstGeom prst="rect">
                <a:avLst/>
              </a:prstGeom>
              <a:blipFill>
                <a:blip r:embed="rId14"/>
                <a:stretch>
                  <a:fillRect l="-4110" r="-4110" b="-1095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8" name="TextBox 67"/>
              <p:cNvSpPr txBox="1"/>
              <p:nvPr/>
            </p:nvSpPr>
            <p:spPr>
              <a:xfrm>
                <a:off x="4133295" y="2957004"/>
                <a:ext cx="953610" cy="404726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𝑇𝑎𝑛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𝛽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8" name="TextBox 6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33295" y="2957004"/>
                <a:ext cx="953610" cy="404726"/>
              </a:xfrm>
              <a:prstGeom prst="rect">
                <a:avLst/>
              </a:prstGeom>
              <a:blipFill>
                <a:blip r:embed="rId15"/>
                <a:stretch>
                  <a:fillRect b="-1363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75" name="Group 74"/>
          <p:cNvGrpSpPr/>
          <p:nvPr/>
        </p:nvGrpSpPr>
        <p:grpSpPr>
          <a:xfrm>
            <a:off x="644371" y="5450890"/>
            <a:ext cx="1905000" cy="1066800"/>
            <a:chOff x="4419600" y="5029200"/>
            <a:chExt cx="1905000" cy="1066800"/>
          </a:xfrm>
        </p:grpSpPr>
        <p:cxnSp>
          <p:nvCxnSpPr>
            <p:cNvPr id="76" name="Straight Connector 75"/>
            <p:cNvCxnSpPr/>
            <p:nvPr/>
          </p:nvCxnSpPr>
          <p:spPr>
            <a:xfrm flipV="1">
              <a:off x="4800600" y="5029200"/>
              <a:ext cx="1524000" cy="60960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>
              <a:off x="4800600" y="5638800"/>
              <a:ext cx="152400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8" name="Arc 77"/>
            <p:cNvSpPr/>
            <p:nvPr/>
          </p:nvSpPr>
          <p:spPr>
            <a:xfrm>
              <a:off x="4419600" y="5181600"/>
              <a:ext cx="914400" cy="914400"/>
            </a:xfrm>
            <a:prstGeom prst="arc">
              <a:avLst>
                <a:gd name="adj1" fmla="val 20139536"/>
                <a:gd name="adj2" fmla="val 1386"/>
              </a:avLst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9" name="TextBox 78"/>
                <p:cNvSpPr txBox="1"/>
                <p:nvPr/>
              </p:nvSpPr>
              <p:spPr>
                <a:xfrm>
                  <a:off x="5334000" y="5410200"/>
                  <a:ext cx="154529" cy="215444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4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𝛽</m:t>
                        </m:r>
                      </m:oMath>
                    </m:oMathPara>
                  </a14:m>
                  <a:endParaRPr lang="en-GB" sz="1400" dirty="0"/>
                </a:p>
              </p:txBody>
            </p:sp>
          </mc:Choice>
          <mc:Fallback xmlns="">
            <p:sp>
              <p:nvSpPr>
                <p:cNvPr id="79" name="TextBox 7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334000" y="5410200"/>
                  <a:ext cx="154529" cy="215444"/>
                </a:xfrm>
                <a:prstGeom prst="rect">
                  <a:avLst/>
                </a:prstGeom>
                <a:blipFill>
                  <a:blip r:embed="rId11"/>
                  <a:stretch>
                    <a:fillRect l="-44000" r="-36000" b="-31429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81" name="Straight Arrow Connector 80"/>
            <p:cNvCxnSpPr/>
            <p:nvPr/>
          </p:nvCxnSpPr>
          <p:spPr>
            <a:xfrm>
              <a:off x="6324600" y="5029200"/>
              <a:ext cx="0" cy="609600"/>
            </a:xfrm>
            <a:prstGeom prst="straightConnector1">
              <a:avLst/>
            </a:prstGeom>
            <a:ln w="22225">
              <a:solidFill>
                <a:schemeClr val="tx1"/>
              </a:solidFill>
              <a:prstDash val="dash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84" name="TextBox 83"/>
              <p:cNvSpPr txBox="1"/>
              <p:nvPr/>
            </p:nvSpPr>
            <p:spPr>
              <a:xfrm>
                <a:off x="281866" y="4715522"/>
                <a:ext cx="335280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 We can use trig ratios to find other expressions for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𝛽</m:t>
                    </m:r>
                  </m:oMath>
                </a14:m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84" name="TextBox 8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1866" y="4715522"/>
                <a:ext cx="3352800" cy="523220"/>
              </a:xfrm>
              <a:prstGeom prst="rect">
                <a:avLst/>
              </a:prstGeom>
              <a:blipFill>
                <a:blip r:embed="rId16"/>
                <a:stretch>
                  <a:fillRect t="-2353" b="-1176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5" name="TextBox 84"/>
          <p:cNvSpPr txBox="1"/>
          <p:nvPr/>
        </p:nvSpPr>
        <p:spPr>
          <a:xfrm>
            <a:off x="2522739" y="5612167"/>
            <a:ext cx="293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anose="030F0702030302020204" pitchFamily="66" charset="0"/>
              </a:rPr>
              <a:t>2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86" name="TextBox 85"/>
          <p:cNvSpPr txBox="1"/>
          <p:nvPr/>
        </p:nvSpPr>
        <p:spPr>
          <a:xfrm>
            <a:off x="1746682" y="6042734"/>
            <a:ext cx="293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anose="030F0702030302020204" pitchFamily="66" charset="0"/>
              </a:rPr>
              <a:t>3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7" name="TextBox 86"/>
              <p:cNvSpPr txBox="1"/>
              <p:nvPr/>
            </p:nvSpPr>
            <p:spPr>
              <a:xfrm>
                <a:off x="141304" y="5359153"/>
                <a:ext cx="797718" cy="40472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𝑇𝑎𝑛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𝛽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87" name="TextBox 8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1304" y="5359153"/>
                <a:ext cx="797718" cy="404726"/>
              </a:xfrm>
              <a:prstGeom prst="rect">
                <a:avLst/>
              </a:prstGeom>
              <a:blipFill>
                <a:blip r:embed="rId17"/>
                <a:stretch>
                  <a:fillRect l="-4580" r="-4580" b="-1194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8" name="TextBox 87"/>
              <p:cNvSpPr txBox="1"/>
              <p:nvPr/>
            </p:nvSpPr>
            <p:spPr>
              <a:xfrm>
                <a:off x="1590583" y="5442011"/>
                <a:ext cx="356764" cy="24083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13</m:t>
                          </m:r>
                        </m:e>
                      </m:ra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88" name="TextBox 8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90583" y="5442011"/>
                <a:ext cx="356764" cy="240835"/>
              </a:xfrm>
              <a:prstGeom prst="rect">
                <a:avLst/>
              </a:prstGeom>
              <a:blipFill>
                <a:blip r:embed="rId18"/>
                <a:stretch>
                  <a:fillRect r="-10345" b="-769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9" name="TextBox 88"/>
              <p:cNvSpPr txBox="1"/>
              <p:nvPr/>
            </p:nvSpPr>
            <p:spPr>
              <a:xfrm>
                <a:off x="2841595" y="5348055"/>
                <a:ext cx="958917" cy="44499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𝑆𝑖𝑛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𝛽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13</m:t>
                              </m:r>
                            </m:e>
                          </m:rad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89" name="TextBox 8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41595" y="5348055"/>
                <a:ext cx="958917" cy="444994"/>
              </a:xfrm>
              <a:prstGeom prst="rect">
                <a:avLst/>
              </a:prstGeom>
              <a:blipFill>
                <a:blip r:embed="rId19"/>
                <a:stretch>
                  <a:fillRect l="-3822" r="-3822" b="-1095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0" name="TextBox 89"/>
              <p:cNvSpPr txBox="1"/>
              <p:nvPr/>
            </p:nvSpPr>
            <p:spPr>
              <a:xfrm>
                <a:off x="2806084" y="5934721"/>
                <a:ext cx="992579" cy="44499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𝐶𝑜𝑠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𝛽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13</m:t>
                              </m:r>
                            </m:e>
                          </m:rad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90" name="TextBox 8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06084" y="5934721"/>
                <a:ext cx="992579" cy="444994"/>
              </a:xfrm>
              <a:prstGeom prst="rect">
                <a:avLst/>
              </a:prstGeom>
              <a:blipFill>
                <a:blip r:embed="rId20"/>
                <a:stretch>
                  <a:fillRect l="-3681" t="-1370" r="-3067" b="-1095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3" name="TextBox 92"/>
              <p:cNvSpPr txBox="1"/>
              <p:nvPr/>
            </p:nvSpPr>
            <p:spPr>
              <a:xfrm>
                <a:off x="5342138" y="3859569"/>
                <a:ext cx="1400833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𝑣𝑐𝑜𝑠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𝛽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𝑢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𝑐𝑜𝑠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93" name="TextBox 9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42138" y="3859569"/>
                <a:ext cx="1400833" cy="246221"/>
              </a:xfrm>
              <a:prstGeom prst="rect">
                <a:avLst/>
              </a:prstGeom>
              <a:blipFill>
                <a:blip r:embed="rId21"/>
                <a:stretch>
                  <a:fillRect l="-4348" r="-870" b="-3170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4" name="TextBox 93"/>
              <p:cNvSpPr txBox="1"/>
              <p:nvPr/>
            </p:nvSpPr>
            <p:spPr>
              <a:xfrm>
                <a:off x="5130552" y="4296052"/>
                <a:ext cx="1866601" cy="55322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𝑣</m:t>
                      </m:r>
                      <m:d>
                        <m:dPr>
                          <m:ctrlP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</m:num>
                            <m:den>
                              <m:rad>
                                <m:radPr>
                                  <m:degHide m:val="on"/>
                                  <m:ctrlPr>
                                    <a:rPr lang="en-US" sz="16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13</m:t>
                                  </m:r>
                                </m:e>
                              </m:rad>
                            </m:den>
                          </m:f>
                        </m:e>
                      </m:d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=(5)</m:t>
                      </m:r>
                      <m:d>
                        <m:dPr>
                          <m:ctrlP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ad>
                                <m:radPr>
                                  <m:degHide m:val="on"/>
                                  <m:ctrlPr>
                                    <a:rPr lang="en-US" sz="16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5</m:t>
                                  </m:r>
                                </m:e>
                              </m:rad>
                            </m:den>
                          </m:f>
                        </m:e>
                      </m: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94" name="TextBox 9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30552" y="4296052"/>
                <a:ext cx="1866601" cy="553228"/>
              </a:xfrm>
              <a:prstGeom prst="rect">
                <a:avLst/>
              </a:prstGeom>
              <a:blipFill>
                <a:blip r:embed="rId22"/>
                <a:stretch>
                  <a:fillRect b="-11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5" name="TextBox 94"/>
              <p:cNvSpPr txBox="1"/>
              <p:nvPr/>
            </p:nvSpPr>
            <p:spPr>
              <a:xfrm>
                <a:off x="5762346" y="4892337"/>
                <a:ext cx="1751570" cy="58214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𝑣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5</m:t>
                              </m:r>
                            </m:num>
                            <m:den>
                              <m:rad>
                                <m:radPr>
                                  <m:degHide m:val="on"/>
                                  <m:ctrlPr>
                                    <a:rPr lang="en-US" sz="16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5</m:t>
                                  </m:r>
                                </m:e>
                              </m:rad>
                            </m:den>
                          </m:f>
                        </m:e>
                      </m:d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d>
                        <m:dPr>
                          <m:ctrlP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ad>
                                <m:radPr>
                                  <m:degHide m:val="on"/>
                                  <m:ctrlPr>
                                    <a:rPr lang="en-US" sz="16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13</m:t>
                                  </m:r>
                                </m:e>
                              </m:rad>
                            </m:num>
                            <m:den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95" name="TextBox 9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62346" y="4892337"/>
                <a:ext cx="1751570" cy="582147"/>
              </a:xfrm>
              <a:prstGeom prst="rect">
                <a:avLst/>
              </a:prstGeom>
              <a:blipFill>
                <a:blip r:embed="rId23"/>
                <a:stretch>
                  <a:fillRect b="-105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7" name="TextBox 96"/>
              <p:cNvSpPr txBox="1"/>
              <p:nvPr/>
            </p:nvSpPr>
            <p:spPr>
              <a:xfrm>
                <a:off x="5765305" y="5583396"/>
                <a:ext cx="1309141" cy="52052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𝑣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6</m:t>
                              </m:r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5</m:t>
                              </m:r>
                            </m:e>
                          </m:rad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𝑚𝑠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97" name="TextBox 9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65305" y="5583396"/>
                <a:ext cx="1309141" cy="520527"/>
              </a:xfrm>
              <a:prstGeom prst="rect">
                <a:avLst/>
              </a:prstGeom>
              <a:blipFill>
                <a:blip r:embed="rId2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8" name="Arc 97"/>
          <p:cNvSpPr/>
          <p:nvPr/>
        </p:nvSpPr>
        <p:spPr>
          <a:xfrm>
            <a:off x="6923843" y="4067453"/>
            <a:ext cx="304061" cy="483094"/>
          </a:xfrm>
          <a:prstGeom prst="arc">
            <a:avLst>
              <a:gd name="adj1" fmla="val 16200000"/>
              <a:gd name="adj2" fmla="val 5337881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9" name="TextBox 98"/>
          <p:cNvSpPr txBox="1"/>
          <p:nvPr/>
        </p:nvSpPr>
        <p:spPr>
          <a:xfrm>
            <a:off x="7213107" y="4118498"/>
            <a:ext cx="135384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Sub in values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00" name="Arc 99"/>
          <p:cNvSpPr/>
          <p:nvPr/>
        </p:nvSpPr>
        <p:spPr>
          <a:xfrm>
            <a:off x="7422473" y="4589755"/>
            <a:ext cx="292224" cy="601463"/>
          </a:xfrm>
          <a:prstGeom prst="arc">
            <a:avLst>
              <a:gd name="adj1" fmla="val 16200000"/>
              <a:gd name="adj2" fmla="val 5337881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1" name="Arc 100"/>
          <p:cNvSpPr/>
          <p:nvPr/>
        </p:nvSpPr>
        <p:spPr>
          <a:xfrm>
            <a:off x="7397319" y="5251141"/>
            <a:ext cx="308499" cy="572609"/>
          </a:xfrm>
          <a:prstGeom prst="arc">
            <a:avLst>
              <a:gd name="adj1" fmla="val 16200000"/>
              <a:gd name="adj2" fmla="val 5337881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2" name="TextBox 101"/>
          <p:cNvSpPr txBox="1"/>
          <p:nvPr/>
        </p:nvSpPr>
        <p:spPr>
          <a:xfrm>
            <a:off x="7596326" y="4750292"/>
            <a:ext cx="135384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Rearrange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03" name="TextBox 102"/>
          <p:cNvSpPr txBox="1"/>
          <p:nvPr/>
        </p:nvSpPr>
        <p:spPr>
          <a:xfrm>
            <a:off x="7488314" y="5396126"/>
            <a:ext cx="135384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Simplify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2291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4" grpId="0"/>
      <p:bldP spid="85" grpId="0"/>
      <p:bldP spid="86" grpId="0"/>
      <p:bldP spid="87" grpId="0"/>
      <p:bldP spid="88" grpId="0"/>
      <p:bldP spid="89" grpId="0"/>
      <p:bldP spid="90" grpId="0"/>
      <p:bldP spid="93" grpId="0"/>
      <p:bldP spid="94" grpId="0"/>
      <p:bldP spid="95" grpId="0"/>
      <p:bldP spid="97" grpId="0"/>
      <p:bldP spid="98" grpId="0" animBg="1"/>
      <p:bldP spid="99" grpId="0"/>
      <p:bldP spid="100" grpId="0" animBg="1"/>
      <p:bldP spid="101" grpId="0" animBg="1"/>
      <p:bldP spid="102" grpId="0"/>
      <p:bldP spid="10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dirty="0">
                <a:latin typeface="Comic Sans MS" pitchFamily="66" charset="0"/>
              </a:rPr>
              <a:t>Elastic Collisions in two dimensions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5A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191588" y="1576251"/>
                <a:ext cx="3683725" cy="406015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b="1" dirty="0">
                    <a:latin typeface="Comic Sans MS" panose="030F0702030302020204" pitchFamily="66" charset="0"/>
                  </a:rPr>
                  <a:t>You need to be able to solve problems involving the oblique impact of a smooth sphere on a smooth fixed surface</a:t>
                </a:r>
              </a:p>
              <a:p>
                <a:pPr algn="ctr"/>
                <a:endParaRPr lang="en-US" sz="1400" dirty="0">
                  <a:latin typeface="Comic Sans MS" panose="030F0702030302020204" pitchFamily="66" charset="0"/>
                </a:endParaRPr>
              </a:p>
              <a:p>
                <a:pPr algn="ctr"/>
                <a:r>
                  <a:rPr lang="en-US" sz="1400" dirty="0">
                    <a:latin typeface="Comic Sans MS" panose="030F0702030302020204" pitchFamily="66" charset="0"/>
                  </a:rPr>
                  <a:t>A small smooth ball of mass 2kg is moving in the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𝑥𝑦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 plane and collides with a smooth fixed vertical wall which contains the   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𝑎𝑥𝑖𝑠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. The velocity of the ball just before impact is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−6</m:t>
                        </m:r>
                        <m:r>
                          <a:rPr lang="en-US" sz="1400" b="1" i="1" smtClean="0">
                            <a:latin typeface="Cambria Math" panose="02040503050406030204" pitchFamily="18" charset="0"/>
                          </a:rPr>
                          <m:t>𝒊</m:t>
                        </m:r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−4</m:t>
                        </m:r>
                        <m:r>
                          <a:rPr lang="en-US" sz="1400" b="1" i="1" smtClean="0">
                            <a:latin typeface="Cambria Math" panose="02040503050406030204" pitchFamily="18" charset="0"/>
                          </a:rPr>
                          <m:t>𝒋</m:t>
                        </m:r>
                      </m:e>
                    </m:d>
                    <m:sSup>
                      <m:sSup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𝑚𝑠</m:t>
                        </m:r>
                      </m:e>
                      <m:sup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. The coefficient of restitution between the ball and the wall is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. Find:</a:t>
                </a:r>
              </a:p>
              <a:p>
                <a:pPr algn="ctr"/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342900" indent="-342900" algn="ctr">
                  <a:buAutoNum type="alphaLcParenR"/>
                </a:pPr>
                <a:r>
                  <a:rPr lang="en-US" sz="1400" dirty="0">
                    <a:latin typeface="Comic Sans MS" panose="030F0702030302020204" pitchFamily="66" charset="0"/>
                  </a:rPr>
                  <a:t>The velocity of the ball immediately after the impact</a:t>
                </a:r>
              </a:p>
              <a:p>
                <a:pPr marL="342900" indent="-342900" algn="ctr">
                  <a:buAutoNum type="alphaLcParenR"/>
                </a:pPr>
                <a:r>
                  <a:rPr lang="en-US" sz="1400" dirty="0">
                    <a:latin typeface="Comic Sans MS" panose="030F0702030302020204" pitchFamily="66" charset="0"/>
                  </a:rPr>
                  <a:t>The kinetic energy lost as a result of the impact</a:t>
                </a:r>
              </a:p>
              <a:p>
                <a:pPr marL="342900" indent="-342900" algn="ctr">
                  <a:buAutoNum type="alphaLcParenR"/>
                </a:pPr>
                <a:r>
                  <a:rPr lang="en-US" sz="1400" dirty="0">
                    <a:latin typeface="Comic Sans MS" panose="030F0702030302020204" pitchFamily="66" charset="0"/>
                  </a:rPr>
                  <a:t>The angle of deflection of the ball</a:t>
                </a:r>
              </a:p>
              <a:p>
                <a:pPr algn="ctr"/>
                <a:endParaRPr lang="en-US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1588" y="1576251"/>
                <a:ext cx="3683725" cy="4060150"/>
              </a:xfrm>
              <a:prstGeom prst="rect">
                <a:avLst/>
              </a:prstGeom>
              <a:blipFill>
                <a:blip r:embed="rId2"/>
                <a:stretch>
                  <a:fillRect l="-165" t="-300" r="-198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/>
              <p:cNvSpPr txBox="1"/>
              <p:nvPr/>
            </p:nvSpPr>
            <p:spPr>
              <a:xfrm>
                <a:off x="76200" y="76200"/>
                <a:ext cx="1576907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𝑣𝑐𝑜𝑠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𝛽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𝑢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𝑐𝑜𝑠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2" name="TextBox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200" y="76200"/>
                <a:ext cx="1576907" cy="276999"/>
              </a:xfrm>
              <a:prstGeom prst="rect">
                <a:avLst/>
              </a:prstGeom>
              <a:blipFill>
                <a:blip r:embed="rId3"/>
                <a:stretch>
                  <a:fillRect l="-4651" t="-4444" r="-1550" b="-33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/>
              <p:cNvSpPr txBox="1"/>
              <p:nvPr/>
            </p:nvSpPr>
            <p:spPr>
              <a:xfrm>
                <a:off x="2133600" y="76200"/>
                <a:ext cx="164583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𝑣𝑠𝑖𝑛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𝛽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𝑒𝑢𝑠𝑖𝑛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3" name="TextBox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33600" y="76200"/>
                <a:ext cx="1645835" cy="276999"/>
              </a:xfrm>
              <a:prstGeom prst="rect">
                <a:avLst/>
              </a:prstGeom>
              <a:blipFill>
                <a:blip r:embed="rId4"/>
                <a:stretch>
                  <a:fillRect l="-2963" t="-4444" r="-2963" b="-33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Box 53"/>
              <p:cNvSpPr txBox="1"/>
              <p:nvPr/>
            </p:nvSpPr>
            <p:spPr>
              <a:xfrm>
                <a:off x="4191000" y="76200"/>
                <a:ext cx="1540896" cy="27699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𝑡𝑎𝑛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𝛽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𝑒𝑡𝑎𝑛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4" name="TextBox 5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000" y="76200"/>
                <a:ext cx="1540896" cy="276999"/>
              </a:xfrm>
              <a:prstGeom prst="rect">
                <a:avLst/>
              </a:prstGeom>
              <a:blipFill>
                <a:blip r:embed="rId5"/>
                <a:stretch>
                  <a:fillRect l="-397" t="-4444" r="-397" b="-33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Rectangle 7"/>
          <p:cNvSpPr/>
          <p:nvPr/>
        </p:nvSpPr>
        <p:spPr>
          <a:xfrm rot="5400000">
            <a:off x="3598817" y="2425338"/>
            <a:ext cx="2209800" cy="228601"/>
          </a:xfrm>
          <a:prstGeom prst="rect">
            <a:avLst/>
          </a:prstGeom>
          <a:solidFill>
            <a:schemeClr val="bg1">
              <a:lumMod val="85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9" name="Straight Arrow Connector 8"/>
          <p:cNvCxnSpPr/>
          <p:nvPr/>
        </p:nvCxnSpPr>
        <p:spPr>
          <a:xfrm flipH="1">
            <a:off x="4807132" y="1689464"/>
            <a:ext cx="1227908" cy="735875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4781006" y="2623458"/>
                <a:ext cx="350417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𝛽</m:t>
                      </m:r>
                    </m:oMath>
                  </m:oMathPara>
                </a14:m>
                <a:endParaRPr lang="en-GB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81006" y="2623458"/>
                <a:ext cx="350417" cy="307777"/>
              </a:xfrm>
              <a:prstGeom prst="rect">
                <a:avLst/>
              </a:prstGeom>
              <a:blipFill>
                <a:blip r:embed="rId6"/>
                <a:stretch>
                  <a:fillRect b="-784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1" name="Straight Arrow Connector 10"/>
          <p:cNvCxnSpPr/>
          <p:nvPr/>
        </p:nvCxnSpPr>
        <p:spPr>
          <a:xfrm>
            <a:off x="4824549" y="2416630"/>
            <a:ext cx="616133" cy="728654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5209904" y="2116183"/>
                <a:ext cx="1521823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1400" b="1" i="1" dirty="0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i="1" dirty="0">
                              <a:latin typeface="Cambria Math" panose="02040503050406030204" pitchFamily="18" charset="0"/>
                            </a:rPr>
                            <m:t>−6</m:t>
                          </m:r>
                          <m:r>
                            <a:rPr lang="en-US" sz="1400" b="1" i="1" dirty="0">
                              <a:latin typeface="Cambria Math" panose="02040503050406030204" pitchFamily="18" charset="0"/>
                            </a:rPr>
                            <m:t>𝒊</m:t>
                          </m:r>
                          <m:r>
                            <a:rPr lang="en-US" sz="1400" i="1" dirty="0">
                              <a:latin typeface="Cambria Math" panose="02040503050406030204" pitchFamily="18" charset="0"/>
                            </a:rPr>
                            <m:t>−4</m:t>
                          </m:r>
                          <m:r>
                            <a:rPr lang="en-US" sz="1400" b="1" i="1" dirty="0">
                              <a:latin typeface="Cambria Math" panose="02040503050406030204" pitchFamily="18" charset="0"/>
                            </a:rPr>
                            <m:t>𝒋</m:t>
                          </m:r>
                        </m:e>
                      </m:d>
                      <m:r>
                        <a:rPr lang="en-US" sz="1400" b="1" i="1" dirty="0" smtClean="0">
                          <a:latin typeface="Cambria Math" panose="02040503050406030204" pitchFamily="18" charset="0"/>
                        </a:rPr>
                        <m:t> </m:t>
                      </m:r>
                      <m:sSup>
                        <m:sSupPr>
                          <m:ctrlPr>
                            <a:rPr lang="en-US" sz="1400" i="1" dirty="0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dirty="0" smtClean="0">
                              <a:latin typeface="Cambria Math" panose="02040503050406030204" pitchFamily="18" charset="0"/>
                            </a:rPr>
                            <m:t>𝑚𝑠</m:t>
                          </m:r>
                        </m:e>
                        <m:sup>
                          <m:r>
                            <a:rPr lang="en-US" sz="1400" b="0" i="1" dirty="0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en-GB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09904" y="2116183"/>
                <a:ext cx="1521823" cy="307777"/>
              </a:xfrm>
              <a:prstGeom prst="rect">
                <a:avLst/>
              </a:prstGeom>
              <a:blipFill>
                <a:blip r:embed="rId7"/>
                <a:stretch>
                  <a:fillRect b="-784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Arc 13"/>
          <p:cNvSpPr/>
          <p:nvPr/>
        </p:nvSpPr>
        <p:spPr>
          <a:xfrm rot="7133948">
            <a:off x="4300404" y="2126710"/>
            <a:ext cx="914400" cy="914400"/>
          </a:xfrm>
          <a:prstGeom prst="arc">
            <a:avLst>
              <a:gd name="adj1" fmla="val 9479525"/>
              <a:gd name="adj2" fmla="val 11752782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Arc 14"/>
          <p:cNvSpPr/>
          <p:nvPr/>
        </p:nvSpPr>
        <p:spPr>
          <a:xfrm rot="7133948">
            <a:off x="4315828" y="1790342"/>
            <a:ext cx="914400" cy="914400"/>
          </a:xfrm>
          <a:prstGeom prst="arc">
            <a:avLst>
              <a:gd name="adj1" fmla="val 18066445"/>
              <a:gd name="adj2" fmla="val 19510119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4846321" y="1905001"/>
                <a:ext cx="352019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</m:t>
                      </m:r>
                    </m:oMath>
                  </m:oMathPara>
                </a14:m>
                <a:endParaRPr lang="en-GB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46321" y="1905001"/>
                <a:ext cx="352019" cy="307777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5310053" y="2791097"/>
                <a:ext cx="1360714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1400" b="1" i="1" dirty="0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dirty="0" smtClean="0">
                              <a:latin typeface="Cambria Math" panose="02040503050406030204" pitchFamily="18" charset="0"/>
                            </a:rPr>
                            <m:t>𝑝</m:t>
                          </m:r>
                          <m:r>
                            <a:rPr lang="en-US" sz="1400" b="1" i="1" dirty="0">
                              <a:latin typeface="Cambria Math" panose="02040503050406030204" pitchFamily="18" charset="0"/>
                            </a:rPr>
                            <m:t>𝒊</m:t>
                          </m:r>
                          <m:r>
                            <a:rPr lang="en-US" sz="1400" b="0" i="1" dirty="0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400" b="0" i="1" dirty="0" smtClean="0">
                              <a:latin typeface="Cambria Math" panose="02040503050406030204" pitchFamily="18" charset="0"/>
                            </a:rPr>
                            <m:t>𝑞</m:t>
                          </m:r>
                          <m:r>
                            <a:rPr lang="en-US" sz="1400" b="1" i="1" dirty="0">
                              <a:latin typeface="Cambria Math" panose="02040503050406030204" pitchFamily="18" charset="0"/>
                            </a:rPr>
                            <m:t>𝒋</m:t>
                          </m:r>
                        </m:e>
                      </m:d>
                      <m:r>
                        <a:rPr lang="en-US" sz="1400" b="1" i="1" dirty="0" smtClean="0">
                          <a:latin typeface="Cambria Math" panose="02040503050406030204" pitchFamily="18" charset="0"/>
                        </a:rPr>
                        <m:t> </m:t>
                      </m:r>
                      <m:sSup>
                        <m:sSupPr>
                          <m:ctrlPr>
                            <a:rPr lang="en-US" sz="1400" i="1" dirty="0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dirty="0" smtClean="0">
                              <a:latin typeface="Cambria Math" panose="02040503050406030204" pitchFamily="18" charset="0"/>
                            </a:rPr>
                            <m:t>𝑚𝑠</m:t>
                          </m:r>
                        </m:e>
                        <m:sup>
                          <m:r>
                            <a:rPr lang="en-US" sz="1400" b="0" i="1" dirty="0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en-GB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10053" y="2791097"/>
                <a:ext cx="1360714" cy="307777"/>
              </a:xfrm>
              <a:prstGeom prst="rect">
                <a:avLst/>
              </a:prstGeom>
              <a:blipFill>
                <a:blip r:embed="rId9"/>
                <a:stretch>
                  <a:fillRect b="-10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6566262" y="1166948"/>
                <a:ext cx="2508069" cy="289310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You can split the movement into the </a:t>
                </a:r>
                <a14:m>
                  <m:oMath xmlns:m="http://schemas.openxmlformats.org/officeDocument/2006/math">
                    <m:r>
                      <a:rPr lang="en-US" sz="14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𝒊</m:t>
                    </m:r>
                    <m:r>
                      <a:rPr lang="en-US" sz="14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and </a:t>
                </a:r>
                <a14:m>
                  <m:oMath xmlns:m="http://schemas.openxmlformats.org/officeDocument/2006/math">
                    <m:r>
                      <a:rPr lang="en-US" sz="14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𝒋</m:t>
                    </m:r>
                  </m:oMath>
                </a14:m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components</a:t>
                </a:r>
              </a:p>
              <a:p>
                <a:pPr algn="ctr"/>
                <a:endParaRPr lang="en-US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  <a:p>
                <a:pPr marL="285750" indent="-285750" algn="ctr">
                  <a:buFont typeface="Wingdings" panose="05000000000000000000" pitchFamily="2" charset="2"/>
                  <a:buChar char="à"/>
                </a:pPr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Since the surfaces are smooth, the velocity parallel to the wall will remain constant</a:t>
                </a:r>
              </a:p>
              <a:p>
                <a:pPr marL="285750" indent="-285750" algn="ctr">
                  <a:buFont typeface="Wingdings" panose="05000000000000000000" pitchFamily="2" charset="2"/>
                  <a:buChar char="à"/>
                </a:pPr>
                <a:endParaRPr lang="en-US" sz="1400" dirty="0">
                  <a:solidFill>
                    <a:srgbClr val="FF0000"/>
                  </a:solidFill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marL="285750" indent="-285750" algn="ctr">
                  <a:buFont typeface="Wingdings" panose="05000000000000000000" pitchFamily="2" charset="2"/>
                  <a:buChar char="à"/>
                </a:pPr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Only the velocity perpendicular to the wall will be affected by the coefficient of restitution</a:t>
                </a:r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66262" y="1166948"/>
                <a:ext cx="2508069" cy="2893100"/>
              </a:xfrm>
              <a:prstGeom prst="rect">
                <a:avLst/>
              </a:prstGeom>
              <a:blipFill>
                <a:blip r:embed="rId10"/>
                <a:stretch>
                  <a:fillRect t="-211" r="-1214" b="-126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3" name="Straight Arrow Connector 22"/>
          <p:cNvCxnSpPr/>
          <p:nvPr/>
        </p:nvCxnSpPr>
        <p:spPr>
          <a:xfrm flipH="1">
            <a:off x="4798424" y="1698172"/>
            <a:ext cx="1201782" cy="0"/>
          </a:xfrm>
          <a:prstGeom prst="straightConnector1">
            <a:avLst/>
          </a:prstGeom>
          <a:ln w="444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>
            <a:off x="4807132" y="3143794"/>
            <a:ext cx="631372" cy="4354"/>
          </a:xfrm>
          <a:prstGeom prst="straightConnector1">
            <a:avLst/>
          </a:prstGeom>
          <a:ln w="444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>
            <a:off x="4815840" y="1715589"/>
            <a:ext cx="1" cy="696685"/>
          </a:xfrm>
          <a:prstGeom prst="straightConnector1">
            <a:avLst/>
          </a:prstGeom>
          <a:ln w="44450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>
            <a:off x="4811486" y="2460172"/>
            <a:ext cx="1" cy="696685"/>
          </a:xfrm>
          <a:prstGeom prst="straightConnector1">
            <a:avLst/>
          </a:prstGeom>
          <a:ln w="44450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5140236" y="1410790"/>
                <a:ext cx="459376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−6</m:t>
                      </m:r>
                      <m:r>
                        <a:rPr lang="en-US" sz="1400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𝒊</m:t>
                      </m:r>
                    </m:oMath>
                  </m:oMathPara>
                </a14:m>
                <a:endParaRPr lang="en-GB" sz="1400" b="1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40236" y="1410790"/>
                <a:ext cx="459376" cy="307777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4378235" y="1894115"/>
                <a:ext cx="459376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dirty="0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−4</m:t>
                      </m:r>
                      <m:r>
                        <a:rPr lang="en-US" sz="1400" b="1" i="1" dirty="0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𝒋</m:t>
                      </m:r>
                    </m:oMath>
                  </m:oMathPara>
                </a14:m>
                <a:endParaRPr lang="en-GB" sz="1400" b="1" dirty="0">
                  <a:solidFill>
                    <a:srgbClr val="0000FF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78235" y="1894115"/>
                <a:ext cx="459376" cy="307777"/>
              </a:xfrm>
              <a:prstGeom prst="rect">
                <a:avLst/>
              </a:prstGeom>
              <a:blipFill>
                <a:blip r:embed="rId12"/>
                <a:stretch>
                  <a:fillRect r="-2632" b="-10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4373881" y="2612572"/>
                <a:ext cx="459376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dirty="0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−4</m:t>
                      </m:r>
                      <m:r>
                        <a:rPr lang="en-US" sz="1400" b="1" i="1" dirty="0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𝒋</m:t>
                      </m:r>
                    </m:oMath>
                  </m:oMathPara>
                </a14:m>
                <a:endParaRPr lang="en-GB" sz="1400" b="1" dirty="0">
                  <a:solidFill>
                    <a:srgbClr val="0000FF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73881" y="2612572"/>
                <a:ext cx="459376" cy="307777"/>
              </a:xfrm>
              <a:prstGeom prst="rect">
                <a:avLst/>
              </a:prstGeom>
              <a:blipFill>
                <a:blip r:embed="rId13"/>
                <a:stretch>
                  <a:fillRect r="-2667" b="-10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4456612" y="2590801"/>
                <a:ext cx="459376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dirty="0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𝑞</m:t>
                      </m:r>
                      <m:r>
                        <a:rPr lang="en-US" sz="1400" b="1" i="1" dirty="0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𝒋</m:t>
                      </m:r>
                    </m:oMath>
                  </m:oMathPara>
                </a14:m>
                <a:endParaRPr lang="en-GB" sz="1400" b="1" dirty="0">
                  <a:solidFill>
                    <a:srgbClr val="0000FF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56612" y="2590801"/>
                <a:ext cx="459376" cy="307777"/>
              </a:xfrm>
              <a:prstGeom prst="rect">
                <a:avLst/>
              </a:prstGeom>
              <a:blipFill>
                <a:blip r:embed="rId14"/>
                <a:stretch>
                  <a:fillRect b="-10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4861561" y="3126379"/>
                <a:ext cx="459376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𝑝</m:t>
                      </m:r>
                      <m:r>
                        <a:rPr lang="en-US" sz="1400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𝒊</m:t>
                      </m:r>
                    </m:oMath>
                  </m:oMathPara>
                </a14:m>
                <a:endParaRPr lang="en-GB" sz="1400" b="1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61561" y="3126379"/>
                <a:ext cx="459376" cy="307777"/>
              </a:xfrm>
              <a:prstGeom prst="rect">
                <a:avLst/>
              </a:prstGeom>
              <a:blipFill>
                <a:blip r:embed="rId15"/>
                <a:stretch>
                  <a:fillRect b="-4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4852852" y="3135087"/>
                <a:ext cx="459376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sz="1400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𝒊</m:t>
                      </m:r>
                    </m:oMath>
                  </m:oMathPara>
                </a14:m>
                <a:endParaRPr lang="en-GB" sz="1400" b="1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52852" y="3135087"/>
                <a:ext cx="459376" cy="307777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4293325" y="4188822"/>
                <a:ext cx="543675" cy="42216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𝑒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𝑢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93325" y="4188822"/>
                <a:ext cx="543675" cy="422167"/>
              </a:xfrm>
              <a:prstGeom prst="rect">
                <a:avLst/>
              </a:prstGeom>
              <a:blipFill>
                <a:blip r:embed="rId17"/>
                <a:stretch>
                  <a:fillRect l="-4494" r="-4494" b="-1159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4288971" y="4811484"/>
                <a:ext cx="546432" cy="46262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88971" y="4811484"/>
                <a:ext cx="546432" cy="462627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/>
              <p:cNvSpPr txBox="1"/>
              <p:nvPr/>
            </p:nvSpPr>
            <p:spPr>
              <a:xfrm>
                <a:off x="4293326" y="5495107"/>
                <a:ext cx="546432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2=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𝑣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93326" y="5495107"/>
                <a:ext cx="546432" cy="246221"/>
              </a:xfrm>
              <a:prstGeom prst="rect">
                <a:avLst/>
              </a:prstGeom>
              <a:blipFill>
                <a:blip r:embed="rId19"/>
                <a:stretch>
                  <a:fillRect l="-7778" r="-3333" b="-48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2" name="Arc 41"/>
          <p:cNvSpPr/>
          <p:nvPr/>
        </p:nvSpPr>
        <p:spPr>
          <a:xfrm>
            <a:off x="4793456" y="4458661"/>
            <a:ext cx="308499" cy="572609"/>
          </a:xfrm>
          <a:prstGeom prst="arc">
            <a:avLst>
              <a:gd name="adj1" fmla="val 16200000"/>
              <a:gd name="adj2" fmla="val 5337881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4998719" y="4481727"/>
                <a:ext cx="4223657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Sub in values. The value of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𝑢</m:t>
                    </m:r>
                  </m:oMath>
                </a14:m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is taken as positive since it is the speed of approach (not velocity)</a:t>
                </a:r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98719" y="4481727"/>
                <a:ext cx="4223657" cy="523220"/>
              </a:xfrm>
              <a:prstGeom prst="rect">
                <a:avLst/>
              </a:prstGeom>
              <a:blipFill>
                <a:blip r:embed="rId20"/>
                <a:stretch>
                  <a:fillRect t="-2326" r="-866" b="-1162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4" name="Arc 43"/>
          <p:cNvSpPr/>
          <p:nvPr/>
        </p:nvSpPr>
        <p:spPr>
          <a:xfrm>
            <a:off x="4815228" y="5055198"/>
            <a:ext cx="308499" cy="572609"/>
          </a:xfrm>
          <a:prstGeom prst="arc">
            <a:avLst>
              <a:gd name="adj1" fmla="val 16200000"/>
              <a:gd name="adj2" fmla="val 5337881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5" name="TextBox 44"/>
          <p:cNvSpPr txBox="1"/>
          <p:nvPr/>
        </p:nvSpPr>
        <p:spPr>
          <a:xfrm>
            <a:off x="5085805" y="5187121"/>
            <a:ext cx="96665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Calculate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36338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6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8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6" dur="500"/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4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9" dur="500"/>
                                        <p:tgtEl>
                                          <p:spTgt spid="1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9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4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9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4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9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4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0" grpId="0"/>
      <p:bldP spid="12" grpId="0"/>
      <p:bldP spid="14" grpId="0" animBg="1"/>
      <p:bldP spid="15" grpId="0" animBg="1"/>
      <p:bldP spid="20" grpId="0"/>
      <p:bldP spid="21" grpId="0"/>
      <p:bldP spid="33" grpId="0"/>
      <p:bldP spid="34" grpId="0"/>
      <p:bldP spid="35" grpId="0"/>
      <p:bldP spid="36" grpId="0"/>
      <p:bldP spid="36" grpId="1"/>
      <p:bldP spid="37" grpId="0"/>
      <p:bldP spid="37" grpId="1"/>
      <p:bldP spid="38" grpId="0"/>
      <p:bldP spid="28" grpId="0"/>
      <p:bldP spid="40" grpId="0"/>
      <p:bldP spid="41" grpId="0"/>
      <p:bldP spid="42" grpId="0" animBg="1"/>
      <p:bldP spid="43" grpId="0"/>
      <p:bldP spid="44" grpId="0" animBg="1"/>
      <p:bldP spid="45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Rectangle 44"/>
          <p:cNvSpPr/>
          <p:nvPr/>
        </p:nvSpPr>
        <p:spPr>
          <a:xfrm rot="5400000">
            <a:off x="3598817" y="2425338"/>
            <a:ext cx="2209800" cy="228601"/>
          </a:xfrm>
          <a:prstGeom prst="rect">
            <a:avLst/>
          </a:prstGeom>
          <a:solidFill>
            <a:schemeClr val="bg1">
              <a:lumMod val="85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3" name="TextBox 62"/>
              <p:cNvSpPr txBox="1"/>
              <p:nvPr/>
            </p:nvSpPr>
            <p:spPr>
              <a:xfrm>
                <a:off x="4373881" y="2612572"/>
                <a:ext cx="459376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dirty="0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−4</m:t>
                      </m:r>
                      <m:r>
                        <a:rPr lang="en-US" sz="1400" b="1" i="1" dirty="0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𝒋</m:t>
                      </m:r>
                    </m:oMath>
                  </m:oMathPara>
                </a14:m>
                <a:endParaRPr lang="en-GB" sz="1400" b="1" dirty="0">
                  <a:solidFill>
                    <a:srgbClr val="0000FF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63" name="TextBox 6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73881" y="2612572"/>
                <a:ext cx="459376" cy="307777"/>
              </a:xfrm>
              <a:prstGeom prst="rect">
                <a:avLst/>
              </a:prstGeom>
              <a:blipFill>
                <a:blip r:embed="rId2"/>
                <a:stretch>
                  <a:fillRect r="-2667" b="-10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6" name="TextBox 65"/>
              <p:cNvSpPr txBox="1"/>
              <p:nvPr/>
            </p:nvSpPr>
            <p:spPr>
              <a:xfrm>
                <a:off x="4852852" y="3135087"/>
                <a:ext cx="459376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sz="1400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𝒊</m:t>
                      </m:r>
                    </m:oMath>
                  </m:oMathPara>
                </a14:m>
                <a:endParaRPr lang="en-GB" sz="1400" b="1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66" name="TextBox 6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52852" y="3135087"/>
                <a:ext cx="459376" cy="30777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dirty="0">
                <a:latin typeface="Comic Sans MS" pitchFamily="66" charset="0"/>
              </a:rPr>
              <a:t>Elastic Collisions in two dimensions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5A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191588" y="1576251"/>
                <a:ext cx="3683725" cy="406015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b="1" dirty="0">
                    <a:latin typeface="Comic Sans MS" panose="030F0702030302020204" pitchFamily="66" charset="0"/>
                  </a:rPr>
                  <a:t>You need to be able to solve problems involving the oblique impact of a smooth sphere on a smooth fixed surface</a:t>
                </a:r>
              </a:p>
              <a:p>
                <a:pPr algn="ctr"/>
                <a:endParaRPr lang="en-US" sz="1400" dirty="0">
                  <a:latin typeface="Comic Sans MS" panose="030F0702030302020204" pitchFamily="66" charset="0"/>
                </a:endParaRPr>
              </a:p>
              <a:p>
                <a:pPr algn="ctr"/>
                <a:r>
                  <a:rPr lang="en-US" sz="1400" dirty="0">
                    <a:latin typeface="Comic Sans MS" panose="030F0702030302020204" pitchFamily="66" charset="0"/>
                  </a:rPr>
                  <a:t>A small smooth ball of mass 2kg is moving in the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𝑥𝑦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 plane and collides with a smooth fixed vertical wall which contains the   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𝑎𝑥𝑖𝑠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. The velocity of the ball just before impact is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−6</m:t>
                        </m:r>
                        <m:r>
                          <a:rPr lang="en-US" sz="1400" b="1" i="1" smtClean="0">
                            <a:latin typeface="Cambria Math" panose="02040503050406030204" pitchFamily="18" charset="0"/>
                          </a:rPr>
                          <m:t>𝒊</m:t>
                        </m:r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−4</m:t>
                        </m:r>
                        <m:r>
                          <a:rPr lang="en-US" sz="1400" b="1" i="1" smtClean="0">
                            <a:latin typeface="Cambria Math" panose="02040503050406030204" pitchFamily="18" charset="0"/>
                          </a:rPr>
                          <m:t>𝒋</m:t>
                        </m:r>
                      </m:e>
                    </m:d>
                    <m:sSup>
                      <m:sSup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𝑚𝑠</m:t>
                        </m:r>
                      </m:e>
                      <m:sup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. The coefficient of restitution between the ball and the wall is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. Find:</a:t>
                </a:r>
              </a:p>
              <a:p>
                <a:pPr algn="ctr"/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342900" indent="-342900" algn="ctr">
                  <a:buAutoNum type="alphaLcParenR"/>
                </a:pPr>
                <a:r>
                  <a:rPr lang="en-US" sz="1400" dirty="0">
                    <a:latin typeface="Comic Sans MS" panose="030F0702030302020204" pitchFamily="66" charset="0"/>
                  </a:rPr>
                  <a:t>The velocity of the ball immediately after the impact</a:t>
                </a:r>
              </a:p>
              <a:p>
                <a:pPr marL="342900" indent="-342900" algn="ctr">
                  <a:buAutoNum type="alphaLcParenR"/>
                </a:pPr>
                <a:r>
                  <a:rPr lang="en-US" sz="1400" dirty="0">
                    <a:latin typeface="Comic Sans MS" panose="030F0702030302020204" pitchFamily="66" charset="0"/>
                  </a:rPr>
                  <a:t>The kinetic energy lost as a result of the impact</a:t>
                </a:r>
              </a:p>
              <a:p>
                <a:pPr marL="342900" indent="-342900" algn="ctr">
                  <a:buAutoNum type="alphaLcParenR"/>
                </a:pPr>
                <a:r>
                  <a:rPr lang="en-US" sz="1400" dirty="0">
                    <a:latin typeface="Comic Sans MS" panose="030F0702030302020204" pitchFamily="66" charset="0"/>
                  </a:rPr>
                  <a:t>The angle of deflection of the ball</a:t>
                </a:r>
              </a:p>
              <a:p>
                <a:pPr algn="ctr"/>
                <a:endParaRPr lang="en-US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1588" y="1576251"/>
                <a:ext cx="3683725" cy="4060150"/>
              </a:xfrm>
              <a:prstGeom prst="rect">
                <a:avLst/>
              </a:prstGeom>
              <a:blipFill>
                <a:blip r:embed="rId4"/>
                <a:stretch>
                  <a:fillRect l="-165" t="-300" r="-198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/>
              <p:cNvSpPr txBox="1"/>
              <p:nvPr/>
            </p:nvSpPr>
            <p:spPr>
              <a:xfrm>
                <a:off x="76200" y="76200"/>
                <a:ext cx="1576907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𝑣𝑐𝑜𝑠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𝛽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𝑢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𝑐𝑜𝑠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2" name="TextBox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200" y="76200"/>
                <a:ext cx="1576907" cy="276999"/>
              </a:xfrm>
              <a:prstGeom prst="rect">
                <a:avLst/>
              </a:prstGeom>
              <a:blipFill>
                <a:blip r:embed="rId5"/>
                <a:stretch>
                  <a:fillRect l="-4651" t="-4444" r="-1550" b="-33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/>
              <p:cNvSpPr txBox="1"/>
              <p:nvPr/>
            </p:nvSpPr>
            <p:spPr>
              <a:xfrm>
                <a:off x="2133600" y="76200"/>
                <a:ext cx="164583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𝑣𝑠𝑖𝑛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𝛽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𝑒𝑢𝑠𝑖𝑛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3" name="TextBox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33600" y="76200"/>
                <a:ext cx="1645835" cy="276999"/>
              </a:xfrm>
              <a:prstGeom prst="rect">
                <a:avLst/>
              </a:prstGeom>
              <a:blipFill>
                <a:blip r:embed="rId6"/>
                <a:stretch>
                  <a:fillRect l="-2963" t="-4444" r="-2963" b="-33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Box 53"/>
              <p:cNvSpPr txBox="1"/>
              <p:nvPr/>
            </p:nvSpPr>
            <p:spPr>
              <a:xfrm>
                <a:off x="4191000" y="76200"/>
                <a:ext cx="1540896" cy="27699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𝑡𝑎𝑛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𝛽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𝑒𝑡𝑎𝑛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4" name="TextBox 5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000" y="76200"/>
                <a:ext cx="1540896" cy="276999"/>
              </a:xfrm>
              <a:prstGeom prst="rect">
                <a:avLst/>
              </a:prstGeom>
              <a:blipFill>
                <a:blip r:embed="rId7"/>
                <a:stretch>
                  <a:fillRect l="-397" t="-4444" r="-397" b="-33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3994360" y="4366630"/>
                <a:ext cx="2721194" cy="49564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𝐶h𝑎𝑛𝑔𝑒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𝑖𝑛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𝐾𝐸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𝑚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sz="1400" i="1">
                          <a:latin typeface="Cambria Math" panose="02040503050406030204" pitchFamily="18" charset="0"/>
                        </a:rPr>
                        <m:t>𝑚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94360" y="4366630"/>
                <a:ext cx="2721194" cy="495649"/>
              </a:xfrm>
              <a:prstGeom prst="rect">
                <a:avLst/>
              </a:prstGeom>
              <a:blipFill>
                <a:blip r:embed="rId8"/>
                <a:stretch>
                  <a:fillRect b="-122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6905898" y="1382297"/>
                <a:ext cx="2148650" cy="95410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We need to know the speed of the particle before and after, which is given by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sz="14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4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𝒗</m:t>
                        </m:r>
                      </m:e>
                    </m:d>
                  </m:oMath>
                </a14:m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05898" y="1382297"/>
                <a:ext cx="2148650" cy="954107"/>
              </a:xfrm>
              <a:prstGeom prst="rect">
                <a:avLst/>
              </a:prstGeom>
              <a:blipFill>
                <a:blip r:embed="rId9"/>
                <a:stretch>
                  <a:fillRect t="-1282" b="-576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7032044" y="2437259"/>
                <a:ext cx="1782924" cy="26090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1" i="1" smtClean="0">
                              <a:latin typeface="Cambria Math" panose="02040503050406030204" pitchFamily="18" charset="0"/>
                            </a:rPr>
                            <m:t>𝒖</m:t>
                          </m:r>
                        </m:e>
                      </m:d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GB" sz="1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−6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−4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32044" y="2437259"/>
                <a:ext cx="1782924" cy="260905"/>
              </a:xfrm>
              <a:prstGeom prst="rect">
                <a:avLst/>
              </a:prstGeom>
              <a:blipFill>
                <a:blip r:embed="rId10"/>
                <a:stretch>
                  <a:fillRect r="-342" b="-465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7033524" y="2864866"/>
                <a:ext cx="820225" cy="24519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1" i="1" smtClean="0">
                              <a:latin typeface="Cambria Math" panose="02040503050406030204" pitchFamily="18" charset="0"/>
                            </a:rPr>
                            <m:t>𝒖</m:t>
                          </m:r>
                        </m:e>
                      </m:d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140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</m:ra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33524" y="2864866"/>
                <a:ext cx="820225" cy="245195"/>
              </a:xfrm>
              <a:prstGeom prst="rect">
                <a:avLst/>
              </a:prstGeom>
              <a:blipFill>
                <a:blip r:embed="rId11"/>
                <a:stretch>
                  <a:fillRect r="-4478" b="-5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7024646" y="3344261"/>
                <a:ext cx="1640256" cy="26090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1" i="1" smtClean="0">
                              <a:latin typeface="Cambria Math" panose="02040503050406030204" pitchFamily="18" charset="0"/>
                            </a:rPr>
                            <m:t>𝒗</m:t>
                          </m:r>
                        </m:e>
                      </m:d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GB" sz="1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−4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24646" y="3344261"/>
                <a:ext cx="1640256" cy="260905"/>
              </a:xfrm>
              <a:prstGeom prst="rect">
                <a:avLst/>
              </a:prstGeom>
              <a:blipFill>
                <a:blip r:embed="rId12"/>
                <a:stretch>
                  <a:fillRect r="-372" b="-714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7026126" y="3771868"/>
                <a:ext cx="812209" cy="24083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1" i="1" smtClean="0">
                              <a:latin typeface="Cambria Math" panose="02040503050406030204" pitchFamily="18" charset="0"/>
                            </a:rPr>
                            <m:t>𝒗</m:t>
                          </m:r>
                        </m:e>
                      </m:d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140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e>
                      </m:ra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26126" y="3771868"/>
                <a:ext cx="812209" cy="240835"/>
              </a:xfrm>
              <a:prstGeom prst="rect">
                <a:avLst/>
              </a:prstGeom>
              <a:blipFill>
                <a:blip r:embed="rId13"/>
                <a:stretch>
                  <a:fillRect r="-4511" b="-769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3986962" y="4998424"/>
                <a:ext cx="3646832" cy="49564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𝐶h𝑎𝑛𝑔𝑒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𝑖𝑛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𝐾𝐸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(2)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ad>
                                <m:radPr>
                                  <m:degHide m:val="on"/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GB" sz="1400" b="0" i="1" smtClean="0">
                                      <a:latin typeface="Cambria Math" panose="02040503050406030204" pitchFamily="18" charset="0"/>
                                    </a:rPr>
                                    <m:t>52</m:t>
                                  </m:r>
                                </m:e>
                              </m:rad>
                            </m:e>
                          </m:d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(2)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14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ad>
                                <m:radPr>
                                  <m:degHide m:val="on"/>
                                  <m:ctrlPr>
                                    <a:rPr lang="en-US" sz="1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  <m:r>
                                    <a:rPr lang="en-GB" sz="1400" b="0" i="1" smtClean="0">
                                      <a:latin typeface="Cambria Math" panose="02040503050406030204" pitchFamily="18" charset="0"/>
                                    </a:rPr>
                                    <m:t>0</m:t>
                                  </m:r>
                                </m:e>
                              </m:rad>
                            </m:e>
                          </m:d>
                        </m:e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86962" y="4998424"/>
                <a:ext cx="3646832" cy="495649"/>
              </a:xfrm>
              <a:prstGeom prst="rect">
                <a:avLst/>
              </a:prstGeom>
              <a:blipFill>
                <a:blip r:embed="rId14"/>
                <a:stretch>
                  <a:fillRect b="-123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3979563" y="5665729"/>
                <a:ext cx="1829668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𝐶h𝑎𝑛𝑔𝑒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𝑖𝑛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𝐾𝐸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=32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𝐽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79563" y="5665729"/>
                <a:ext cx="1829668" cy="307777"/>
              </a:xfrm>
              <a:prstGeom prst="rect">
                <a:avLst/>
              </a:prstGeom>
              <a:blipFill>
                <a:blip r:embed="rId15"/>
                <a:stretch>
                  <a:fillRect b="-588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0" name="Arc 39"/>
          <p:cNvSpPr/>
          <p:nvPr/>
        </p:nvSpPr>
        <p:spPr>
          <a:xfrm>
            <a:off x="7292099" y="4658747"/>
            <a:ext cx="308499" cy="572609"/>
          </a:xfrm>
          <a:prstGeom prst="arc">
            <a:avLst>
              <a:gd name="adj1" fmla="val 16200000"/>
              <a:gd name="adj2" fmla="val 5337881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TextBox 40"/>
          <p:cNvSpPr txBox="1"/>
          <p:nvPr/>
        </p:nvSpPr>
        <p:spPr>
          <a:xfrm>
            <a:off x="7473900" y="4666382"/>
            <a:ext cx="9666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Sub in values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42" name="Arc 41"/>
          <p:cNvSpPr/>
          <p:nvPr/>
        </p:nvSpPr>
        <p:spPr>
          <a:xfrm>
            <a:off x="7240313" y="5246152"/>
            <a:ext cx="308499" cy="572609"/>
          </a:xfrm>
          <a:prstGeom prst="arc">
            <a:avLst>
              <a:gd name="adj1" fmla="val 16200000"/>
              <a:gd name="adj2" fmla="val 5337881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" name="TextBox 42"/>
          <p:cNvSpPr txBox="1"/>
          <p:nvPr/>
        </p:nvSpPr>
        <p:spPr>
          <a:xfrm>
            <a:off x="7510890" y="5378075"/>
            <a:ext cx="96665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Calculate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4305670" y="6072012"/>
            <a:ext cx="438556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>
                <a:solidFill>
                  <a:srgbClr val="FF0000"/>
                </a:solidFill>
                <a:latin typeface="Comic Sans MS" panose="030F0702030302020204" pitchFamily="66" charset="0"/>
              </a:rPr>
              <a:t>So </a:t>
            </a:r>
            <a:r>
              <a:rPr lang="en-US" sz="1400" smtClean="0">
                <a:solidFill>
                  <a:srgbClr val="FF0000"/>
                </a:solidFill>
                <a:latin typeface="Comic Sans MS" panose="030F0702030302020204" pitchFamily="66" charset="0"/>
              </a:rPr>
              <a:t>32J </a:t>
            </a:r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of energy has been lost due to the impact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cxnSp>
        <p:nvCxnSpPr>
          <p:cNvPr id="46" name="Straight Arrow Connector 45"/>
          <p:cNvCxnSpPr/>
          <p:nvPr/>
        </p:nvCxnSpPr>
        <p:spPr>
          <a:xfrm flipH="1">
            <a:off x="4807132" y="1689464"/>
            <a:ext cx="1227908" cy="735875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/>
              <p:cNvSpPr txBox="1"/>
              <p:nvPr/>
            </p:nvSpPr>
            <p:spPr>
              <a:xfrm>
                <a:off x="4781006" y="2623458"/>
                <a:ext cx="350417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𝛽</m:t>
                      </m:r>
                    </m:oMath>
                  </m:oMathPara>
                </a14:m>
                <a:endParaRPr lang="en-GB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47" name="TextBox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81006" y="2623458"/>
                <a:ext cx="350417" cy="307777"/>
              </a:xfrm>
              <a:prstGeom prst="rect">
                <a:avLst/>
              </a:prstGeom>
              <a:blipFill>
                <a:blip r:embed="rId16"/>
                <a:stretch>
                  <a:fillRect b="-784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8" name="Straight Arrow Connector 47"/>
          <p:cNvCxnSpPr/>
          <p:nvPr/>
        </p:nvCxnSpPr>
        <p:spPr>
          <a:xfrm>
            <a:off x="4824549" y="2416630"/>
            <a:ext cx="616133" cy="728654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/>
              <p:cNvSpPr txBox="1"/>
              <p:nvPr/>
            </p:nvSpPr>
            <p:spPr>
              <a:xfrm>
                <a:off x="5209904" y="2116183"/>
                <a:ext cx="1521823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1400" b="1" i="1" dirty="0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i="1" dirty="0">
                              <a:latin typeface="Cambria Math" panose="02040503050406030204" pitchFamily="18" charset="0"/>
                            </a:rPr>
                            <m:t>−6</m:t>
                          </m:r>
                          <m:r>
                            <a:rPr lang="en-US" sz="1400" b="1" i="1" dirty="0">
                              <a:latin typeface="Cambria Math" panose="02040503050406030204" pitchFamily="18" charset="0"/>
                            </a:rPr>
                            <m:t>𝒊</m:t>
                          </m:r>
                          <m:r>
                            <a:rPr lang="en-US" sz="1400" i="1" dirty="0">
                              <a:latin typeface="Cambria Math" panose="02040503050406030204" pitchFamily="18" charset="0"/>
                            </a:rPr>
                            <m:t>−4</m:t>
                          </m:r>
                          <m:r>
                            <a:rPr lang="en-US" sz="1400" b="1" i="1" dirty="0">
                              <a:latin typeface="Cambria Math" panose="02040503050406030204" pitchFamily="18" charset="0"/>
                            </a:rPr>
                            <m:t>𝒋</m:t>
                          </m:r>
                        </m:e>
                      </m:d>
                      <m:r>
                        <a:rPr lang="en-US" sz="1400" b="1" i="1" dirty="0" smtClean="0">
                          <a:latin typeface="Cambria Math" panose="02040503050406030204" pitchFamily="18" charset="0"/>
                        </a:rPr>
                        <m:t> </m:t>
                      </m:r>
                      <m:sSup>
                        <m:sSupPr>
                          <m:ctrlPr>
                            <a:rPr lang="en-US" sz="1400" i="1" dirty="0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dirty="0" smtClean="0">
                              <a:latin typeface="Cambria Math" panose="02040503050406030204" pitchFamily="18" charset="0"/>
                            </a:rPr>
                            <m:t>𝑚𝑠</m:t>
                          </m:r>
                        </m:e>
                        <m:sup>
                          <m:r>
                            <a:rPr lang="en-US" sz="1400" b="0" i="1" dirty="0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en-GB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49" name="TextBox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09904" y="2116183"/>
                <a:ext cx="1521823" cy="307777"/>
              </a:xfrm>
              <a:prstGeom prst="rect">
                <a:avLst/>
              </a:prstGeom>
              <a:blipFill>
                <a:blip r:embed="rId17"/>
                <a:stretch>
                  <a:fillRect b="-784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0" name="Arc 49"/>
          <p:cNvSpPr/>
          <p:nvPr/>
        </p:nvSpPr>
        <p:spPr>
          <a:xfrm rot="7133948">
            <a:off x="4300404" y="2126710"/>
            <a:ext cx="914400" cy="914400"/>
          </a:xfrm>
          <a:prstGeom prst="arc">
            <a:avLst>
              <a:gd name="adj1" fmla="val 9479525"/>
              <a:gd name="adj2" fmla="val 11752782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1" name="Arc 50"/>
          <p:cNvSpPr/>
          <p:nvPr/>
        </p:nvSpPr>
        <p:spPr>
          <a:xfrm rot="7133948">
            <a:off x="4315828" y="1790342"/>
            <a:ext cx="914400" cy="914400"/>
          </a:xfrm>
          <a:prstGeom prst="arc">
            <a:avLst>
              <a:gd name="adj1" fmla="val 18066445"/>
              <a:gd name="adj2" fmla="val 19510119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xtBox 54"/>
              <p:cNvSpPr txBox="1"/>
              <p:nvPr/>
            </p:nvSpPr>
            <p:spPr>
              <a:xfrm>
                <a:off x="4846321" y="1905001"/>
                <a:ext cx="352019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</m:t>
                      </m:r>
                    </m:oMath>
                  </m:oMathPara>
                </a14:m>
                <a:endParaRPr lang="en-GB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55" name="TextBox 5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46321" y="1905001"/>
                <a:ext cx="352019" cy="307777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Box 55"/>
              <p:cNvSpPr txBox="1"/>
              <p:nvPr/>
            </p:nvSpPr>
            <p:spPr>
              <a:xfrm>
                <a:off x="5310053" y="2791097"/>
                <a:ext cx="1360714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1400" b="1" i="1" dirty="0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dirty="0" smtClean="0">
                              <a:latin typeface="Cambria Math" panose="02040503050406030204" pitchFamily="18" charset="0"/>
                            </a:rPr>
                            <m:t>𝑝</m:t>
                          </m:r>
                          <m:r>
                            <a:rPr lang="en-US" sz="1400" b="1" i="1" dirty="0">
                              <a:latin typeface="Cambria Math" panose="02040503050406030204" pitchFamily="18" charset="0"/>
                            </a:rPr>
                            <m:t>𝒊</m:t>
                          </m:r>
                          <m:r>
                            <a:rPr lang="en-US" sz="1400" b="0" i="1" dirty="0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400" b="0" i="1" dirty="0" smtClean="0">
                              <a:latin typeface="Cambria Math" panose="02040503050406030204" pitchFamily="18" charset="0"/>
                            </a:rPr>
                            <m:t>𝑞</m:t>
                          </m:r>
                          <m:r>
                            <a:rPr lang="en-US" sz="1400" b="1" i="1" dirty="0">
                              <a:latin typeface="Cambria Math" panose="02040503050406030204" pitchFamily="18" charset="0"/>
                            </a:rPr>
                            <m:t>𝒋</m:t>
                          </m:r>
                        </m:e>
                      </m:d>
                      <m:r>
                        <a:rPr lang="en-US" sz="1400" b="1" i="1" dirty="0" smtClean="0">
                          <a:latin typeface="Cambria Math" panose="02040503050406030204" pitchFamily="18" charset="0"/>
                        </a:rPr>
                        <m:t> </m:t>
                      </m:r>
                      <m:sSup>
                        <m:sSupPr>
                          <m:ctrlPr>
                            <a:rPr lang="en-US" sz="1400" i="1" dirty="0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dirty="0" smtClean="0">
                              <a:latin typeface="Cambria Math" panose="02040503050406030204" pitchFamily="18" charset="0"/>
                            </a:rPr>
                            <m:t>𝑚𝑠</m:t>
                          </m:r>
                        </m:e>
                        <m:sup>
                          <m:r>
                            <a:rPr lang="en-US" sz="1400" b="0" i="1" dirty="0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en-GB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56" name="TextBox 5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10053" y="2791097"/>
                <a:ext cx="1360714" cy="307777"/>
              </a:xfrm>
              <a:prstGeom prst="rect">
                <a:avLst/>
              </a:prstGeom>
              <a:blipFill>
                <a:blip r:embed="rId19"/>
                <a:stretch>
                  <a:fillRect b="-10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7" name="Straight Arrow Connector 56"/>
          <p:cNvCxnSpPr/>
          <p:nvPr/>
        </p:nvCxnSpPr>
        <p:spPr>
          <a:xfrm flipH="1">
            <a:off x="4798424" y="1698172"/>
            <a:ext cx="1201782" cy="0"/>
          </a:xfrm>
          <a:prstGeom prst="straightConnector1">
            <a:avLst/>
          </a:prstGeom>
          <a:ln w="444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/>
          <p:cNvCxnSpPr/>
          <p:nvPr/>
        </p:nvCxnSpPr>
        <p:spPr>
          <a:xfrm>
            <a:off x="4807132" y="3143794"/>
            <a:ext cx="631372" cy="4354"/>
          </a:xfrm>
          <a:prstGeom prst="straightConnector1">
            <a:avLst/>
          </a:prstGeom>
          <a:ln w="444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Arrow Connector 58"/>
          <p:cNvCxnSpPr/>
          <p:nvPr/>
        </p:nvCxnSpPr>
        <p:spPr>
          <a:xfrm>
            <a:off x="4815840" y="1715589"/>
            <a:ext cx="1" cy="696685"/>
          </a:xfrm>
          <a:prstGeom prst="straightConnector1">
            <a:avLst/>
          </a:prstGeom>
          <a:ln w="44450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Arrow Connector 59"/>
          <p:cNvCxnSpPr/>
          <p:nvPr/>
        </p:nvCxnSpPr>
        <p:spPr>
          <a:xfrm>
            <a:off x="4811486" y="2460172"/>
            <a:ext cx="1" cy="696685"/>
          </a:xfrm>
          <a:prstGeom prst="straightConnector1">
            <a:avLst/>
          </a:prstGeom>
          <a:ln w="44450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61" name="TextBox 60"/>
              <p:cNvSpPr txBox="1"/>
              <p:nvPr/>
            </p:nvSpPr>
            <p:spPr>
              <a:xfrm>
                <a:off x="5140236" y="1410790"/>
                <a:ext cx="459376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−6</m:t>
                      </m:r>
                      <m:r>
                        <a:rPr lang="en-US" sz="1400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𝒊</m:t>
                      </m:r>
                    </m:oMath>
                  </m:oMathPara>
                </a14:m>
                <a:endParaRPr lang="en-GB" sz="1400" b="1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61" name="TextBox 6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40236" y="1410790"/>
                <a:ext cx="459376" cy="307777"/>
              </a:xfrm>
              <a:prstGeom prst="rect">
                <a:avLst/>
              </a:prstGeom>
              <a:blipFill>
                <a:blip r:embed="rId2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2" name="TextBox 61"/>
              <p:cNvSpPr txBox="1"/>
              <p:nvPr/>
            </p:nvSpPr>
            <p:spPr>
              <a:xfrm>
                <a:off x="4378235" y="1894115"/>
                <a:ext cx="459376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dirty="0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−4</m:t>
                      </m:r>
                      <m:r>
                        <a:rPr lang="en-US" sz="1400" b="1" i="1" dirty="0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𝒋</m:t>
                      </m:r>
                    </m:oMath>
                  </m:oMathPara>
                </a14:m>
                <a:endParaRPr lang="en-GB" sz="1400" b="1" dirty="0">
                  <a:solidFill>
                    <a:srgbClr val="0000FF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62" name="TextBox 6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78235" y="1894115"/>
                <a:ext cx="459376" cy="307777"/>
              </a:xfrm>
              <a:prstGeom prst="rect">
                <a:avLst/>
              </a:prstGeom>
              <a:blipFill>
                <a:blip r:embed="rId21"/>
                <a:stretch>
                  <a:fillRect r="-2632" b="-10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56925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13" grpId="0"/>
      <p:bldP spid="30" grpId="0"/>
      <p:bldP spid="32" grpId="0"/>
      <p:bldP spid="36" grpId="0"/>
      <p:bldP spid="37" grpId="0"/>
      <p:bldP spid="39" grpId="0"/>
      <p:bldP spid="40" grpId="0" animBg="1"/>
      <p:bldP spid="41" grpId="0"/>
      <p:bldP spid="42" grpId="0" animBg="1"/>
      <p:bldP spid="43" grpId="0"/>
      <p:bldP spid="44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Rectangle 44"/>
          <p:cNvSpPr/>
          <p:nvPr/>
        </p:nvSpPr>
        <p:spPr>
          <a:xfrm rot="5400000">
            <a:off x="3598817" y="2425338"/>
            <a:ext cx="2209800" cy="228601"/>
          </a:xfrm>
          <a:prstGeom prst="rect">
            <a:avLst/>
          </a:prstGeom>
          <a:solidFill>
            <a:schemeClr val="bg1">
              <a:lumMod val="85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dirty="0">
                <a:latin typeface="Comic Sans MS" pitchFamily="66" charset="0"/>
              </a:rPr>
              <a:t>Elastic Collisions in two dimensions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5A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191588" y="1576251"/>
                <a:ext cx="3683725" cy="406015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b="1" dirty="0">
                    <a:latin typeface="Comic Sans MS" panose="030F0702030302020204" pitchFamily="66" charset="0"/>
                  </a:rPr>
                  <a:t>You need to be able to solve problems involving the oblique impact of a smooth sphere on a smooth fixed surface</a:t>
                </a:r>
              </a:p>
              <a:p>
                <a:pPr algn="ctr"/>
                <a:endParaRPr lang="en-US" sz="1400" dirty="0">
                  <a:latin typeface="Comic Sans MS" panose="030F0702030302020204" pitchFamily="66" charset="0"/>
                </a:endParaRPr>
              </a:p>
              <a:p>
                <a:pPr algn="ctr"/>
                <a:r>
                  <a:rPr lang="en-US" sz="1400" dirty="0">
                    <a:latin typeface="Comic Sans MS" panose="030F0702030302020204" pitchFamily="66" charset="0"/>
                  </a:rPr>
                  <a:t>A small smooth ball of mass 2kg is moving in the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𝑥𝑦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 plane and collides with a smooth fixed vertical wall which contains the   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𝑎𝑥𝑖𝑠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. The velocity of the ball just before impact is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−6</m:t>
                        </m:r>
                        <m:r>
                          <a:rPr lang="en-US" sz="1400" b="1" i="1" smtClean="0">
                            <a:latin typeface="Cambria Math" panose="02040503050406030204" pitchFamily="18" charset="0"/>
                          </a:rPr>
                          <m:t>𝒊</m:t>
                        </m:r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−4</m:t>
                        </m:r>
                        <m:r>
                          <a:rPr lang="en-US" sz="1400" b="1" i="1" smtClean="0">
                            <a:latin typeface="Cambria Math" panose="02040503050406030204" pitchFamily="18" charset="0"/>
                          </a:rPr>
                          <m:t>𝒋</m:t>
                        </m:r>
                      </m:e>
                    </m:d>
                    <m:sSup>
                      <m:sSup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𝑚𝑠</m:t>
                        </m:r>
                      </m:e>
                      <m:sup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. The coefficient of restitution between the ball and the wall is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. Find:</a:t>
                </a:r>
              </a:p>
              <a:p>
                <a:pPr algn="ctr"/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342900" indent="-342900" algn="ctr">
                  <a:buAutoNum type="alphaLcParenR"/>
                </a:pPr>
                <a:r>
                  <a:rPr lang="en-US" sz="1400" dirty="0">
                    <a:latin typeface="Comic Sans MS" panose="030F0702030302020204" pitchFamily="66" charset="0"/>
                  </a:rPr>
                  <a:t>The velocity of the ball immediately after the impact</a:t>
                </a:r>
              </a:p>
              <a:p>
                <a:pPr marL="342900" indent="-342900" algn="ctr">
                  <a:buAutoNum type="alphaLcParenR"/>
                </a:pPr>
                <a:r>
                  <a:rPr lang="en-US" sz="1400" dirty="0">
                    <a:latin typeface="Comic Sans MS" panose="030F0702030302020204" pitchFamily="66" charset="0"/>
                  </a:rPr>
                  <a:t>The kinetic energy lost as a result of the impact</a:t>
                </a:r>
              </a:p>
              <a:p>
                <a:pPr marL="342900" indent="-342900" algn="ctr">
                  <a:buAutoNum type="alphaLcParenR"/>
                </a:pPr>
                <a:r>
                  <a:rPr lang="en-US" sz="1400" dirty="0">
                    <a:latin typeface="Comic Sans MS" panose="030F0702030302020204" pitchFamily="66" charset="0"/>
                  </a:rPr>
                  <a:t>The angle of deflection of the ball</a:t>
                </a:r>
              </a:p>
              <a:p>
                <a:pPr algn="ctr"/>
                <a:endParaRPr lang="en-US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1588" y="1576251"/>
                <a:ext cx="3683725" cy="4060150"/>
              </a:xfrm>
              <a:prstGeom prst="rect">
                <a:avLst/>
              </a:prstGeom>
              <a:blipFill>
                <a:blip r:embed="rId3"/>
                <a:stretch>
                  <a:fillRect l="-165" t="-300" r="-198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/>
              <p:cNvSpPr txBox="1"/>
              <p:nvPr/>
            </p:nvSpPr>
            <p:spPr>
              <a:xfrm>
                <a:off x="76200" y="76200"/>
                <a:ext cx="1576907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𝑣𝑐𝑜𝑠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𝛽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𝑢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𝑐𝑜𝑠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2" name="TextBox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200" y="76200"/>
                <a:ext cx="1576907" cy="276999"/>
              </a:xfrm>
              <a:prstGeom prst="rect">
                <a:avLst/>
              </a:prstGeom>
              <a:blipFill>
                <a:blip r:embed="rId4"/>
                <a:stretch>
                  <a:fillRect l="-4651" t="-4444" r="-1550" b="-33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/>
              <p:cNvSpPr txBox="1"/>
              <p:nvPr/>
            </p:nvSpPr>
            <p:spPr>
              <a:xfrm>
                <a:off x="2133600" y="76200"/>
                <a:ext cx="164583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𝑣𝑠𝑖𝑛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𝛽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𝑒𝑢𝑠𝑖𝑛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3" name="TextBox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33600" y="76200"/>
                <a:ext cx="1645835" cy="276999"/>
              </a:xfrm>
              <a:prstGeom prst="rect">
                <a:avLst/>
              </a:prstGeom>
              <a:blipFill>
                <a:blip r:embed="rId5"/>
                <a:stretch>
                  <a:fillRect l="-2963" t="-4444" r="-2963" b="-33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Box 53"/>
              <p:cNvSpPr txBox="1"/>
              <p:nvPr/>
            </p:nvSpPr>
            <p:spPr>
              <a:xfrm>
                <a:off x="4191000" y="76200"/>
                <a:ext cx="1540896" cy="27699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𝑡𝑎𝑛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𝛽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𝑒𝑡𝑎𝑛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4" name="TextBox 5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000" y="76200"/>
                <a:ext cx="1540896" cy="276999"/>
              </a:xfrm>
              <a:prstGeom prst="rect">
                <a:avLst/>
              </a:prstGeom>
              <a:blipFill>
                <a:blip r:embed="rId6"/>
                <a:stretch>
                  <a:fillRect l="-397" t="-4444" r="-397" b="-33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6" name="Straight Arrow Connector 45"/>
          <p:cNvCxnSpPr/>
          <p:nvPr/>
        </p:nvCxnSpPr>
        <p:spPr>
          <a:xfrm flipH="1">
            <a:off x="4807132" y="1689464"/>
            <a:ext cx="1227908" cy="735875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/>
              <p:cNvSpPr txBox="1"/>
              <p:nvPr/>
            </p:nvSpPr>
            <p:spPr>
              <a:xfrm>
                <a:off x="4781006" y="2623458"/>
                <a:ext cx="350417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𝛽</m:t>
                      </m:r>
                    </m:oMath>
                  </m:oMathPara>
                </a14:m>
                <a:endParaRPr lang="en-GB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47" name="TextBox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81006" y="2623458"/>
                <a:ext cx="350417" cy="307777"/>
              </a:xfrm>
              <a:prstGeom prst="rect">
                <a:avLst/>
              </a:prstGeom>
              <a:blipFill>
                <a:blip r:embed="rId7"/>
                <a:stretch>
                  <a:fillRect b="-784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8" name="Straight Arrow Connector 47"/>
          <p:cNvCxnSpPr/>
          <p:nvPr/>
        </p:nvCxnSpPr>
        <p:spPr>
          <a:xfrm>
            <a:off x="4824549" y="2416630"/>
            <a:ext cx="616133" cy="728654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/>
              <p:cNvSpPr txBox="1"/>
              <p:nvPr/>
            </p:nvSpPr>
            <p:spPr>
              <a:xfrm>
                <a:off x="5209904" y="2116183"/>
                <a:ext cx="1521823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1400" b="1" i="1" dirty="0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i="1" dirty="0">
                              <a:latin typeface="Cambria Math" panose="02040503050406030204" pitchFamily="18" charset="0"/>
                            </a:rPr>
                            <m:t>−6</m:t>
                          </m:r>
                          <m:r>
                            <a:rPr lang="en-US" sz="1400" b="1" i="1" dirty="0">
                              <a:latin typeface="Cambria Math" panose="02040503050406030204" pitchFamily="18" charset="0"/>
                            </a:rPr>
                            <m:t>𝒊</m:t>
                          </m:r>
                          <m:r>
                            <a:rPr lang="en-US" sz="1400" i="1" dirty="0">
                              <a:latin typeface="Cambria Math" panose="02040503050406030204" pitchFamily="18" charset="0"/>
                            </a:rPr>
                            <m:t>−4</m:t>
                          </m:r>
                          <m:r>
                            <a:rPr lang="en-US" sz="1400" b="1" i="1" dirty="0">
                              <a:latin typeface="Cambria Math" panose="02040503050406030204" pitchFamily="18" charset="0"/>
                            </a:rPr>
                            <m:t>𝒋</m:t>
                          </m:r>
                        </m:e>
                      </m:d>
                      <m:r>
                        <a:rPr lang="en-US" sz="1400" b="1" i="1" dirty="0" smtClean="0">
                          <a:latin typeface="Cambria Math" panose="02040503050406030204" pitchFamily="18" charset="0"/>
                        </a:rPr>
                        <m:t> </m:t>
                      </m:r>
                      <m:sSup>
                        <m:sSupPr>
                          <m:ctrlPr>
                            <a:rPr lang="en-US" sz="1400" i="1" dirty="0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dirty="0" smtClean="0">
                              <a:latin typeface="Cambria Math" panose="02040503050406030204" pitchFamily="18" charset="0"/>
                            </a:rPr>
                            <m:t>𝑚𝑠</m:t>
                          </m:r>
                        </m:e>
                        <m:sup>
                          <m:r>
                            <a:rPr lang="en-US" sz="1400" b="0" i="1" dirty="0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en-GB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49" name="TextBox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09904" y="2116183"/>
                <a:ext cx="1521823" cy="307777"/>
              </a:xfrm>
              <a:prstGeom prst="rect">
                <a:avLst/>
              </a:prstGeom>
              <a:blipFill>
                <a:blip r:embed="rId8"/>
                <a:stretch>
                  <a:fillRect b="-784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0" name="Arc 49"/>
          <p:cNvSpPr/>
          <p:nvPr/>
        </p:nvSpPr>
        <p:spPr>
          <a:xfrm rot="7133948">
            <a:off x="4300404" y="2126710"/>
            <a:ext cx="914400" cy="914400"/>
          </a:xfrm>
          <a:prstGeom prst="arc">
            <a:avLst>
              <a:gd name="adj1" fmla="val 9479525"/>
              <a:gd name="adj2" fmla="val 11752782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1" name="Arc 50"/>
          <p:cNvSpPr/>
          <p:nvPr/>
        </p:nvSpPr>
        <p:spPr>
          <a:xfrm rot="7133948">
            <a:off x="4315828" y="1790342"/>
            <a:ext cx="914400" cy="914400"/>
          </a:xfrm>
          <a:prstGeom prst="arc">
            <a:avLst>
              <a:gd name="adj1" fmla="val 18066445"/>
              <a:gd name="adj2" fmla="val 19510119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xtBox 54"/>
              <p:cNvSpPr txBox="1"/>
              <p:nvPr/>
            </p:nvSpPr>
            <p:spPr>
              <a:xfrm>
                <a:off x="4846321" y="1905001"/>
                <a:ext cx="352019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</m:t>
                      </m:r>
                    </m:oMath>
                  </m:oMathPara>
                </a14:m>
                <a:endParaRPr lang="en-GB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55" name="TextBox 5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46321" y="1905001"/>
                <a:ext cx="352019" cy="307777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Box 55"/>
              <p:cNvSpPr txBox="1"/>
              <p:nvPr/>
            </p:nvSpPr>
            <p:spPr>
              <a:xfrm>
                <a:off x="5310053" y="2791097"/>
                <a:ext cx="1360714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1400" b="1" i="1" dirty="0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dirty="0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1400" b="1" i="1" dirty="0">
                              <a:latin typeface="Cambria Math" panose="02040503050406030204" pitchFamily="18" charset="0"/>
                            </a:rPr>
                            <m:t>𝒊</m:t>
                          </m:r>
                          <m:r>
                            <a:rPr lang="en-US" sz="1400" b="0" i="1" dirty="0" smtClean="0">
                              <a:latin typeface="Cambria Math" panose="02040503050406030204" pitchFamily="18" charset="0"/>
                            </a:rPr>
                            <m:t>−4</m:t>
                          </m:r>
                          <m:r>
                            <a:rPr lang="en-US" sz="1400" b="1" i="1" dirty="0">
                              <a:latin typeface="Cambria Math" panose="02040503050406030204" pitchFamily="18" charset="0"/>
                            </a:rPr>
                            <m:t>𝒋</m:t>
                          </m:r>
                        </m:e>
                      </m:d>
                      <m:r>
                        <a:rPr lang="en-US" sz="1400" b="1" i="1" dirty="0" smtClean="0">
                          <a:latin typeface="Cambria Math" panose="02040503050406030204" pitchFamily="18" charset="0"/>
                        </a:rPr>
                        <m:t> </m:t>
                      </m:r>
                      <m:sSup>
                        <m:sSupPr>
                          <m:ctrlPr>
                            <a:rPr lang="en-US" sz="1400" i="1" dirty="0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dirty="0" smtClean="0">
                              <a:latin typeface="Cambria Math" panose="02040503050406030204" pitchFamily="18" charset="0"/>
                            </a:rPr>
                            <m:t>𝑚𝑠</m:t>
                          </m:r>
                        </m:e>
                        <m:sup>
                          <m:r>
                            <a:rPr lang="en-US" sz="1400" b="0" i="1" dirty="0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en-GB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56" name="TextBox 5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10053" y="2791097"/>
                <a:ext cx="1360714" cy="307777"/>
              </a:xfrm>
              <a:prstGeom prst="rect">
                <a:avLst/>
              </a:prstGeom>
              <a:blipFill>
                <a:blip r:embed="rId10"/>
                <a:stretch>
                  <a:fillRect b="-10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8" name="Straight Arrow Connector 37"/>
          <p:cNvCxnSpPr/>
          <p:nvPr/>
        </p:nvCxnSpPr>
        <p:spPr>
          <a:xfrm flipH="1">
            <a:off x="3609704" y="2399213"/>
            <a:ext cx="1227908" cy="735875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64" name="TextBox 63"/>
              <p:cNvSpPr txBox="1"/>
              <p:nvPr/>
            </p:nvSpPr>
            <p:spPr>
              <a:xfrm>
                <a:off x="4493624" y="2571207"/>
                <a:ext cx="352019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</m:t>
                      </m:r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64" name="TextBox 6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3624" y="2571207"/>
                <a:ext cx="352019" cy="307777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5" name="Arc 64"/>
          <p:cNvSpPr/>
          <p:nvPr/>
        </p:nvSpPr>
        <p:spPr>
          <a:xfrm rot="7133948">
            <a:off x="4478930" y="1800138"/>
            <a:ext cx="914400" cy="914400"/>
          </a:xfrm>
          <a:prstGeom prst="arc">
            <a:avLst>
              <a:gd name="adj1" fmla="val 20747604"/>
              <a:gd name="adj2" fmla="val 1315938"/>
            </a:avLst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TextBox 5"/>
          <p:cNvSpPr txBox="1"/>
          <p:nvPr/>
        </p:nvSpPr>
        <p:spPr>
          <a:xfrm>
            <a:off x="6711518" y="1537021"/>
            <a:ext cx="2432482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As seen earlier, the angle of deflection is the angle which the direction of motion has turned though</a:t>
            </a:r>
          </a:p>
          <a:p>
            <a:pPr algn="ctr"/>
            <a:endParaRPr lang="en-US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 You can calculate these angles separately, or you can use the scalar product (the angle between two vectors)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7803472" y="84338"/>
                <a:ext cx="1250279" cy="45826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𝑐𝑜𝑠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𝒖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.</m:t>
                          </m:r>
                          <m:r>
                            <a:rPr lang="en-US" sz="16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𝒗</m:t>
                          </m:r>
                        </m:num>
                        <m:den>
                          <m:d>
                            <m:dPr>
                              <m:begChr m:val="|"/>
                              <m:endChr m:val="|"/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6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𝒖</m:t>
                              </m:r>
                            </m:e>
                          </m:d>
                          <m:d>
                            <m:dPr>
                              <m:begChr m:val="|"/>
                              <m:endChr m:val="|"/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6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𝒗</m:t>
                              </m:r>
                            </m:e>
                          </m:d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03472" y="84338"/>
                <a:ext cx="1250279" cy="458267"/>
              </a:xfrm>
              <a:prstGeom prst="rect">
                <a:avLst/>
              </a:prstGeom>
              <a:blipFill>
                <a:blip r:embed="rId12"/>
                <a:stretch>
                  <a:fillRect l="-1463" b="-2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7" name="TextBox 66"/>
              <p:cNvSpPr txBox="1"/>
              <p:nvPr/>
            </p:nvSpPr>
            <p:spPr>
              <a:xfrm>
                <a:off x="4111841" y="3867704"/>
                <a:ext cx="1093696" cy="40087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𝑐𝑜𝑠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𝒖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.</m:t>
                          </m:r>
                          <m:r>
                            <a:rPr lang="en-US" sz="1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𝒗</m:t>
                          </m:r>
                        </m:num>
                        <m:den>
                          <m:d>
                            <m:dPr>
                              <m:begChr m:val="|"/>
                              <m:endChr m:val="|"/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4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𝒖</m:t>
                              </m:r>
                            </m:e>
                          </m:d>
                          <m:d>
                            <m:dPr>
                              <m:begChr m:val="|"/>
                              <m:endChr m:val="|"/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4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𝒗</m:t>
                              </m:r>
                            </m:e>
                          </m:d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7" name="TextBox 6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1841" y="3867704"/>
                <a:ext cx="1093696" cy="400879"/>
              </a:xfrm>
              <a:prstGeom prst="rect">
                <a:avLst/>
              </a:prstGeom>
              <a:blipFill>
                <a:blip r:embed="rId13"/>
                <a:stretch>
                  <a:fillRect l="-2235" b="-303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8" name="TextBox 67"/>
              <p:cNvSpPr txBox="1"/>
              <p:nvPr/>
            </p:nvSpPr>
            <p:spPr>
              <a:xfrm>
                <a:off x="4095566" y="4259802"/>
                <a:ext cx="3328026" cy="70961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𝑐𝑜𝑠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d>
                            <m:d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m>
                                <m:mPr>
                                  <m:mcs>
                                    <m:mc>
                                      <m:mcPr>
                                        <m:count m:val="1"/>
                                        <m:mcJc m:val="center"/>
                                      </m:mcPr>
                                    </m:mc>
                                  </m:mcs>
                                  <m:ctrlPr>
                                    <a:rPr lang="en-US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mPr>
                                <m:mr>
                                  <m:e>
                                    <m:r>
                                      <m:rPr>
                                        <m:brk m:alnAt="7"/>
                                      </m:rPr>
                                      <a:rPr lang="en-US" sz="14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en-US" sz="14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6</m:t>
                                    </m:r>
                                  </m:e>
                                </m:mr>
                                <m:mr>
                                  <m:e>
                                    <m:r>
                                      <a:rPr lang="en-US" sz="14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−4</m:t>
                                    </m:r>
                                  </m:e>
                                </m:mr>
                              </m:m>
                            </m:e>
                          </m:d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.</m:t>
                          </m:r>
                          <m:d>
                            <m:d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m>
                                <m:mPr>
                                  <m:mcs>
                                    <m:mc>
                                      <m:mcPr>
                                        <m:count m:val="1"/>
                                        <m:mcJc m:val="center"/>
                                      </m:mcPr>
                                    </m:mc>
                                  </m:mcs>
                                  <m:ctrlPr>
                                    <a:rPr lang="en-US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mPr>
                                <m:mr>
                                  <m:e>
                                    <m:r>
                                      <m:rPr>
                                        <m:brk m:alnAt="7"/>
                                      </m:rPr>
                                      <a:rPr lang="en-US" sz="14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2</m:t>
                                    </m:r>
                                  </m:e>
                                </m:mr>
                                <m:mr>
                                  <m:e>
                                    <m:r>
                                      <a:rPr lang="en-US" sz="14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−4</m:t>
                                    </m:r>
                                  </m:e>
                                </m:mr>
                              </m:m>
                            </m:e>
                          </m:d>
                        </m:num>
                        <m:den>
                          <m:d>
                            <m:dPr>
                              <m:begChr m:val="|"/>
                              <m:endChr m:val="|"/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ad>
                                <m:radPr>
                                  <m:degHide m:val="on"/>
                                  <m:ctrlPr>
                                    <a:rPr lang="en-US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sSup>
                                    <m:sSupPr>
                                      <m:ctrlPr>
                                        <a:rPr lang="en-US" sz="14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d>
                                        <m:dPr>
                                          <m:ctrlPr>
                                            <a:rPr lang="en-US" sz="1400" b="0" i="1" smtClean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en-US" sz="1400" b="0" i="1" smtClean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−6</m:t>
                                          </m:r>
                                        </m:e>
                                      </m:d>
                                    </m:e>
                                    <m:sup>
                                      <m:r>
                                        <a:rPr lang="en-US" sz="14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+</m:t>
                                  </m:r>
                                  <m:sSup>
                                    <m:sSupPr>
                                      <m:ctrlPr>
                                        <a:rPr lang="en-US" sz="14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d>
                                        <m:dPr>
                                          <m:ctrlPr>
                                            <a:rPr lang="en-US" sz="1400" b="0" i="1" smtClean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en-US" sz="1400" b="0" i="1" smtClean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−4</m:t>
                                          </m:r>
                                        </m:e>
                                      </m:d>
                                    </m:e>
                                    <m:sup>
                                      <m:r>
                                        <a:rPr lang="en-US" sz="14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e>
                              </m:rad>
                            </m:e>
                          </m:d>
                          <m:d>
                            <m:dPr>
                              <m:begChr m:val="|"/>
                              <m:endChr m:val="|"/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ad>
                                <m:radPr>
                                  <m:degHide m:val="on"/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sSup>
                                    <m:sSupPr>
                                      <m:ctrlPr>
                                        <a:rPr lang="en-US" sz="14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d>
                                        <m:dPr>
                                          <m:ctrlPr>
                                            <a:rPr lang="en-US" sz="1400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en-US" sz="1400" b="0" i="1" smtClean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</m:e>
                                      </m:d>
                                    </m:e>
                                    <m:sup>
                                      <m:r>
                                        <a:rPr lang="en-US" sz="14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+</m:t>
                                  </m:r>
                                  <m:sSup>
                                    <m:sSupPr>
                                      <m:ctrlPr>
                                        <a:rPr lang="en-US" sz="14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d>
                                        <m:dPr>
                                          <m:ctrlPr>
                                            <a:rPr lang="en-US" sz="1400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en-US" sz="1400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−4</m:t>
                                          </m:r>
                                        </m:e>
                                      </m:d>
                                    </m:e>
                                    <m:sup>
                                      <m:r>
                                        <a:rPr lang="en-US" sz="14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e>
                              </m:rad>
                            </m:e>
                          </m:d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8" name="TextBox 6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95566" y="4259802"/>
                <a:ext cx="3328026" cy="709618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9" name="TextBox 68"/>
              <p:cNvSpPr txBox="1"/>
              <p:nvPr/>
            </p:nvSpPr>
            <p:spPr>
              <a:xfrm>
                <a:off x="4088168" y="5166804"/>
                <a:ext cx="3328026" cy="56848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𝑐𝑜𝑠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d>
                            <m:d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−6</m:t>
                              </m:r>
                            </m:e>
                          </m:d>
                          <m:d>
                            <m:d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e>
                          </m:d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+(−4)(4)</m:t>
                          </m:r>
                        </m:num>
                        <m:den>
                          <m:d>
                            <m:dPr>
                              <m:begChr m:val="|"/>
                              <m:endChr m:val="|"/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ad>
                                <m:radPr>
                                  <m:degHide m:val="on"/>
                                  <m:ctrlPr>
                                    <a:rPr lang="en-US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sSup>
                                    <m:sSupPr>
                                      <m:ctrlPr>
                                        <a:rPr lang="en-US" sz="14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d>
                                        <m:dPr>
                                          <m:ctrlPr>
                                            <a:rPr lang="en-US" sz="1400" b="0" i="1" smtClean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en-US" sz="1400" b="0" i="1" smtClean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−6</m:t>
                                          </m:r>
                                        </m:e>
                                      </m:d>
                                    </m:e>
                                    <m:sup>
                                      <m:r>
                                        <a:rPr lang="en-US" sz="14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+</m:t>
                                  </m:r>
                                  <m:sSup>
                                    <m:sSupPr>
                                      <m:ctrlPr>
                                        <a:rPr lang="en-US" sz="14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d>
                                        <m:dPr>
                                          <m:ctrlPr>
                                            <a:rPr lang="en-US" sz="1400" b="0" i="1" smtClean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en-US" sz="1400" b="0" i="1" smtClean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−4</m:t>
                                          </m:r>
                                        </m:e>
                                      </m:d>
                                    </m:e>
                                    <m:sup>
                                      <m:r>
                                        <a:rPr lang="en-US" sz="14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e>
                              </m:rad>
                            </m:e>
                          </m:d>
                          <m:d>
                            <m:dPr>
                              <m:begChr m:val="|"/>
                              <m:endChr m:val="|"/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ad>
                                <m:radPr>
                                  <m:degHide m:val="on"/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sSup>
                                    <m:sSupPr>
                                      <m:ctrlPr>
                                        <a:rPr lang="en-US" sz="14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d>
                                        <m:dPr>
                                          <m:ctrlPr>
                                            <a:rPr lang="en-US" sz="1400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en-US" sz="1400" b="0" i="1" smtClean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</m:e>
                                      </m:d>
                                    </m:e>
                                    <m:sup>
                                      <m:r>
                                        <a:rPr lang="en-US" sz="14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+</m:t>
                                  </m:r>
                                  <m:sSup>
                                    <m:sSupPr>
                                      <m:ctrlPr>
                                        <a:rPr lang="en-US" sz="14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d>
                                        <m:dPr>
                                          <m:ctrlPr>
                                            <a:rPr lang="en-US" sz="1400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en-US" sz="1400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−4</m:t>
                                          </m:r>
                                        </m:e>
                                      </m:d>
                                    </m:e>
                                    <m:sup>
                                      <m:r>
                                        <a:rPr lang="en-US" sz="14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e>
                              </m:rad>
                            </m:e>
                          </m:d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9" name="TextBox 6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88168" y="5166804"/>
                <a:ext cx="3328026" cy="568489"/>
              </a:xfrm>
              <a:prstGeom prst="rect">
                <a:avLst/>
              </a:prstGeom>
              <a:blipFill>
                <a:blip r:embed="rId15"/>
                <a:stretch>
                  <a:fillRect l="-366" t="-107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0" name="TextBox 69"/>
              <p:cNvSpPr txBox="1"/>
              <p:nvPr/>
            </p:nvSpPr>
            <p:spPr>
              <a:xfrm>
                <a:off x="4107403" y="5922886"/>
                <a:ext cx="1242648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𝑐𝑜𝑠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=0.124…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70" name="TextBox 6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07403" y="5922886"/>
                <a:ext cx="1242648" cy="215444"/>
              </a:xfrm>
              <a:prstGeom prst="rect">
                <a:avLst/>
              </a:prstGeom>
              <a:blipFill>
                <a:blip r:embed="rId16"/>
                <a:stretch>
                  <a:fillRect l="-1961" b="-5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1" name="TextBox 70"/>
              <p:cNvSpPr txBox="1"/>
              <p:nvPr/>
            </p:nvSpPr>
            <p:spPr>
              <a:xfrm>
                <a:off x="4375213" y="6348747"/>
                <a:ext cx="802847" cy="2202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=82.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9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°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71" name="TextBox 7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75213" y="6348747"/>
                <a:ext cx="802847" cy="220253"/>
              </a:xfrm>
              <a:prstGeom prst="rect">
                <a:avLst/>
              </a:prstGeom>
              <a:blipFill>
                <a:blip r:embed="rId17"/>
                <a:stretch>
                  <a:fillRect l="-5344" t="-2703" r="-1527" b="-540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2" name="Arc 71"/>
          <p:cNvSpPr/>
          <p:nvPr/>
        </p:nvSpPr>
        <p:spPr>
          <a:xfrm>
            <a:off x="7336488" y="4101483"/>
            <a:ext cx="271675" cy="535068"/>
          </a:xfrm>
          <a:prstGeom prst="arc">
            <a:avLst>
              <a:gd name="adj1" fmla="val 16200000"/>
              <a:gd name="adj2" fmla="val 5337881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3" name="TextBox 72"/>
          <p:cNvSpPr txBox="1"/>
          <p:nvPr/>
        </p:nvSpPr>
        <p:spPr>
          <a:xfrm>
            <a:off x="7518290" y="4107088"/>
            <a:ext cx="9666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Sub in values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74" name="Arc 73"/>
          <p:cNvSpPr/>
          <p:nvPr/>
        </p:nvSpPr>
        <p:spPr>
          <a:xfrm>
            <a:off x="7355724" y="4768788"/>
            <a:ext cx="271675" cy="535068"/>
          </a:xfrm>
          <a:prstGeom prst="arc">
            <a:avLst>
              <a:gd name="adj1" fmla="val 16200000"/>
              <a:gd name="adj2" fmla="val 5337881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5" name="Arc 74"/>
          <p:cNvSpPr/>
          <p:nvPr/>
        </p:nvSpPr>
        <p:spPr>
          <a:xfrm>
            <a:off x="7366081" y="5453847"/>
            <a:ext cx="271675" cy="535068"/>
          </a:xfrm>
          <a:prstGeom prst="arc">
            <a:avLst>
              <a:gd name="adj1" fmla="val 16200000"/>
              <a:gd name="adj2" fmla="val 5337881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6" name="Arc 75"/>
          <p:cNvSpPr/>
          <p:nvPr/>
        </p:nvSpPr>
        <p:spPr>
          <a:xfrm>
            <a:off x="5290187" y="6050130"/>
            <a:ext cx="258358" cy="448324"/>
          </a:xfrm>
          <a:prstGeom prst="arc">
            <a:avLst>
              <a:gd name="adj1" fmla="val 16200000"/>
              <a:gd name="adj2" fmla="val 5337881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7" name="TextBox 76"/>
          <p:cNvSpPr txBox="1"/>
          <p:nvPr/>
        </p:nvSpPr>
        <p:spPr>
          <a:xfrm>
            <a:off x="7519768" y="4694493"/>
            <a:ext cx="162423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Write the dot product as a calculation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78" name="TextBox 77"/>
          <p:cNvSpPr txBox="1"/>
          <p:nvPr/>
        </p:nvSpPr>
        <p:spPr>
          <a:xfrm>
            <a:off x="7610024" y="5574862"/>
            <a:ext cx="101907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Calculate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79" name="TextBox 78"/>
          <p:cNvSpPr txBox="1"/>
          <p:nvPr/>
        </p:nvSpPr>
        <p:spPr>
          <a:xfrm>
            <a:off x="5516373" y="6126756"/>
            <a:ext cx="131055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Inverse cos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21774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3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8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3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" grpId="0"/>
      <p:bldP spid="65" grpId="0" animBg="1"/>
      <p:bldP spid="8" grpId="0"/>
      <p:bldP spid="67" grpId="0"/>
      <p:bldP spid="68" grpId="0"/>
      <p:bldP spid="69" grpId="0"/>
      <p:bldP spid="70" grpId="0"/>
      <p:bldP spid="71" grpId="0"/>
      <p:bldP spid="72" grpId="0" animBg="1"/>
      <p:bldP spid="73" grpId="0"/>
      <p:bldP spid="74" grpId="0" animBg="1"/>
      <p:bldP spid="75" grpId="0" animBg="1"/>
      <p:bldP spid="76" grpId="0" animBg="1"/>
      <p:bldP spid="77" grpId="0"/>
      <p:bldP spid="78" grpId="0"/>
      <p:bldP spid="7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Comic Sans MS" pitchFamily="66" charset="0"/>
              </a:rPr>
              <a:t>Prior Knowledge Check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32617" y="1636197"/>
            <a:ext cx="3964175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arenR"/>
            </a:pPr>
            <a:r>
              <a:rPr lang="en-US" sz="1600" dirty="0">
                <a:latin typeface="Comic Sans MS" panose="030F0702030302020204" pitchFamily="66" charset="0"/>
              </a:rPr>
              <a:t>A small smooth sphere of mass 0.25kg is moving on a smooth horizontal table with a speed of 8ms</a:t>
            </a:r>
            <a:r>
              <a:rPr lang="en-US" sz="1600" baseline="30000" dirty="0">
                <a:latin typeface="Comic Sans MS" panose="030F0702030302020204" pitchFamily="66" charset="0"/>
              </a:rPr>
              <a:t>-1</a:t>
            </a:r>
            <a:r>
              <a:rPr lang="en-US" sz="1600" dirty="0">
                <a:latin typeface="Comic Sans MS" panose="030F0702030302020204" pitchFamily="66" charset="0"/>
              </a:rPr>
              <a:t> when it collides normally with a fixed smooth wall. It rebounds with a speed of 6ms</a:t>
            </a:r>
            <a:r>
              <a:rPr lang="en-US" sz="1600" baseline="30000" dirty="0">
                <a:latin typeface="Comic Sans MS" panose="030F0702030302020204" pitchFamily="66" charset="0"/>
              </a:rPr>
              <a:t>-1</a:t>
            </a:r>
            <a:r>
              <a:rPr lang="en-US" sz="1600" dirty="0">
                <a:latin typeface="Comic Sans MS" panose="030F0702030302020204" pitchFamily="66" charset="0"/>
              </a:rPr>
              <a:t>. Find the coefficient of restitution between the sphere and the wall.</a:t>
            </a:r>
          </a:p>
          <a:p>
            <a:pPr marL="342900" indent="-342900">
              <a:buAutoNum type="arabicParenR"/>
            </a:pPr>
            <a:endParaRPr lang="en-GB" sz="16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4722921" y="1619921"/>
                <a:ext cx="3934287" cy="280076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600" dirty="0">
                    <a:latin typeface="Comic Sans MS" panose="030F0702030302020204" pitchFamily="66" charset="0"/>
                  </a:rPr>
                  <a:t>2) A particle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 of mass 1.5kg lies at rest on a smooth horizontal table. A second particle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𝑄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 of mass 0.5g is projected along the table with velocity 5ms</a:t>
                </a:r>
                <a:r>
                  <a:rPr lang="en-US" sz="1600" baseline="30000" dirty="0">
                    <a:latin typeface="Comic Sans MS" panose="030F0702030302020204" pitchFamily="66" charset="0"/>
                  </a:rPr>
                  <a:t>-1</a:t>
                </a:r>
                <a:r>
                  <a:rPr lang="en-US" sz="1600" dirty="0">
                    <a:latin typeface="Comic Sans MS" panose="030F0702030302020204" pitchFamily="66" charset="0"/>
                  </a:rPr>
                  <a:t> and collides directly with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. If the collision reduces the speed of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𝑄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 to 2ms</a:t>
                </a:r>
                <a:r>
                  <a:rPr lang="en-US" sz="1600" baseline="30000" dirty="0">
                    <a:latin typeface="Comic Sans MS" panose="030F0702030302020204" pitchFamily="66" charset="0"/>
                  </a:rPr>
                  <a:t>-1</a:t>
                </a:r>
                <a:r>
                  <a:rPr lang="en-US" sz="1600" dirty="0">
                    <a:latin typeface="Comic Sans MS" panose="030F0702030302020204" pitchFamily="66" charset="0"/>
                  </a:rPr>
                  <a:t>, without changing its direction, find:</a:t>
                </a:r>
              </a:p>
              <a:p>
                <a:pPr marL="342900" indent="-342900">
                  <a:buAutoNum type="alphaLcParenR"/>
                </a:pPr>
                <a:r>
                  <a:rPr lang="en-US" sz="1600" dirty="0">
                    <a:latin typeface="Comic Sans MS" panose="030F0702030302020204" pitchFamily="66" charset="0"/>
                  </a:rPr>
                  <a:t>The speed of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 after the collision</a:t>
                </a:r>
              </a:p>
              <a:p>
                <a:pPr marL="342900" indent="-342900">
                  <a:buAutoNum type="alphaLcParenR"/>
                </a:pPr>
                <a:r>
                  <a:rPr lang="en-US" sz="1600" dirty="0">
                    <a:latin typeface="Comic Sans MS" panose="030F0702030302020204" pitchFamily="66" charset="0"/>
                  </a:rPr>
                  <a:t>The loss of kinetic energy due to the impact</a:t>
                </a:r>
                <a:endParaRPr lang="en-GB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22921" y="1619921"/>
                <a:ext cx="3934287" cy="2800767"/>
              </a:xfrm>
              <a:prstGeom prst="rect">
                <a:avLst/>
              </a:prstGeom>
              <a:blipFill>
                <a:blip r:embed="rId2"/>
                <a:stretch>
                  <a:fillRect l="-1395" t="-436" r="-465" b="-217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extBox 4"/>
          <p:cNvSpPr txBox="1"/>
          <p:nvPr/>
        </p:nvSpPr>
        <p:spPr>
          <a:xfrm>
            <a:off x="1979721" y="3710866"/>
            <a:ext cx="72006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  <a:latin typeface="Comic Sans MS" panose="030F0702030302020204" pitchFamily="66" charset="0"/>
              </a:rPr>
              <a:t>0.75</a:t>
            </a:r>
            <a:endParaRPr lang="en-GB" sz="2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381348" y="4520212"/>
            <a:ext cx="77136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  <a:latin typeface="Comic Sans MS" panose="030F0702030302020204" pitchFamily="66" charset="0"/>
              </a:rPr>
              <a:t>1ms</a:t>
            </a:r>
            <a:r>
              <a:rPr lang="en-US" sz="2000" baseline="30000" dirty="0">
                <a:solidFill>
                  <a:srgbClr val="FF0000"/>
                </a:solidFill>
                <a:latin typeface="Comic Sans MS" panose="030F0702030302020204" pitchFamily="66" charset="0"/>
              </a:rPr>
              <a:t>-1</a:t>
            </a:r>
            <a:endParaRPr lang="en-GB" sz="2000" baseline="30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732234" y="4530569"/>
            <a:ext cx="126028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  <a:latin typeface="Comic Sans MS" panose="030F0702030302020204" pitchFamily="66" charset="0"/>
              </a:rPr>
              <a:t>4.5J lost</a:t>
            </a:r>
            <a:endParaRPr lang="en-GB" sz="2000" baseline="30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30948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14103" y="2551017"/>
            <a:ext cx="7898673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en-US" sz="5400" b="1" cap="all" spc="0" dirty="0">
                <a:ln w="57150">
                  <a:solidFill>
                    <a:schemeClr val="tx1"/>
                  </a:solidFill>
                </a:ln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Invite Engraved SF" pitchFamily="2" charset="0"/>
              </a:rPr>
              <a:t>TEACHINGS FOR EXERCISE 5A</a:t>
            </a:r>
          </a:p>
        </p:txBody>
      </p:sp>
    </p:spTree>
    <p:extLst>
      <p:ext uri="{BB962C8B-B14F-4D97-AF65-F5344CB8AC3E}">
        <p14:creationId xmlns:p14="http://schemas.microsoft.com/office/powerpoint/2010/main" val="1641646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dirty="0">
                <a:latin typeface="Comic Sans MS" pitchFamily="66" charset="0"/>
              </a:rPr>
              <a:t>Elastic Collisions in two dimensions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5A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91588" y="1576251"/>
            <a:ext cx="3683725" cy="46166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latin typeface="Comic Sans MS" panose="030F0702030302020204" pitchFamily="66" charset="0"/>
              </a:rPr>
              <a:t>You need to be able to solve problems involving the oblique impact of a smooth sphere on a smooth fixed surface</a:t>
            </a:r>
            <a:endParaRPr lang="en-US" sz="1400" dirty="0">
              <a:latin typeface="Comic Sans MS" panose="030F0702030302020204" pitchFamily="66" charset="0"/>
            </a:endParaRPr>
          </a:p>
          <a:p>
            <a:pPr algn="ctr"/>
            <a:endParaRPr lang="en-US" sz="1400" dirty="0">
              <a:latin typeface="Comic Sans MS" panose="030F0702030302020204" pitchFamily="66" charset="0"/>
            </a:endParaRPr>
          </a:p>
          <a:p>
            <a:pPr algn="ctr"/>
            <a:endParaRPr lang="en-US" sz="1400" dirty="0">
              <a:latin typeface="Comic Sans MS" panose="030F0702030302020204" pitchFamily="66" charset="0"/>
            </a:endParaRPr>
          </a:p>
          <a:p>
            <a:pPr algn="ctr"/>
            <a:r>
              <a:rPr lang="en-US" sz="1400" dirty="0">
                <a:latin typeface="Comic Sans MS" panose="030F0702030302020204" pitchFamily="66" charset="0"/>
              </a:rPr>
              <a:t>An oblique impact is one where an object does not strike a surface normally (</a:t>
            </a:r>
            <a:r>
              <a:rPr lang="en-US" sz="1400" dirty="0" err="1">
                <a:latin typeface="Comic Sans MS" panose="030F0702030302020204" pitchFamily="66" charset="0"/>
              </a:rPr>
              <a:t>ie</a:t>
            </a:r>
            <a:r>
              <a:rPr lang="en-US" sz="1400" dirty="0">
                <a:latin typeface="Comic Sans MS" panose="030F0702030302020204" pitchFamily="66" charset="0"/>
              </a:rPr>
              <a:t> perpendicular to)</a:t>
            </a:r>
          </a:p>
          <a:p>
            <a:pPr algn="ctr"/>
            <a:endParaRPr lang="en-US" sz="1400" dirty="0">
              <a:latin typeface="Comic Sans MS" panose="030F0702030302020204" pitchFamily="66" charset="0"/>
            </a:endParaRPr>
          </a:p>
          <a:p>
            <a:pPr algn="ctr"/>
            <a:r>
              <a:rPr lang="en-US" sz="1400" dirty="0">
                <a:latin typeface="Comic Sans MS" panose="030F0702030302020204" pitchFamily="66" charset="0"/>
              </a:rPr>
              <a:t>When a smooth sphere collides with a smooth surface and bounces away, the velocity will change, and hence the momentum also changes</a:t>
            </a:r>
          </a:p>
          <a:p>
            <a:pPr algn="ctr"/>
            <a:endParaRPr lang="en-US" sz="1400" dirty="0">
              <a:latin typeface="Comic Sans MS" panose="030F0702030302020204" pitchFamily="66" charset="0"/>
            </a:endParaRPr>
          </a:p>
          <a:p>
            <a:pPr algn="ctr"/>
            <a:r>
              <a:rPr lang="en-US" sz="1400" dirty="0">
                <a:latin typeface="Comic Sans MS" panose="030F0702030302020204" pitchFamily="66" charset="0"/>
              </a:rPr>
              <a:t>The impulse on the sphere will act perpendicular to the surface, through the </a:t>
            </a:r>
            <a:r>
              <a:rPr lang="en-US" sz="1400" dirty="0" err="1">
                <a:latin typeface="Comic Sans MS" panose="030F0702030302020204" pitchFamily="66" charset="0"/>
              </a:rPr>
              <a:t>centre</a:t>
            </a:r>
            <a:r>
              <a:rPr lang="en-US" sz="1400" dirty="0">
                <a:latin typeface="Comic Sans MS" panose="030F0702030302020204" pitchFamily="66" charset="0"/>
              </a:rPr>
              <a:t> of the sphere</a:t>
            </a:r>
          </a:p>
          <a:p>
            <a:pPr algn="ctr"/>
            <a:endParaRPr lang="en-US" sz="1400" dirty="0"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algn="ctr"/>
            <a:r>
              <a:rPr lang="en-US" sz="1400" dirty="0">
                <a:latin typeface="Comic Sans MS" panose="030F0702030302020204" pitchFamily="66" charset="0"/>
                <a:sym typeface="Wingdings" panose="05000000000000000000" pitchFamily="2" charset="2"/>
              </a:rPr>
              <a:t> Note that the sphere will not necessarily bounce away at the same angle with which it hit the surface – why not?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5" name="Rectangle 4"/>
          <p:cNvSpPr/>
          <p:nvPr/>
        </p:nvSpPr>
        <p:spPr>
          <a:xfrm rot="19927508">
            <a:off x="5173343" y="2428375"/>
            <a:ext cx="2937999" cy="234505"/>
          </a:xfrm>
          <a:prstGeom prst="rect">
            <a:avLst/>
          </a:prstGeom>
          <a:solidFill>
            <a:schemeClr val="bg1">
              <a:lumMod val="85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4963886" y="2177142"/>
            <a:ext cx="1524000" cy="304801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flipV="1">
            <a:off x="6483531" y="1358537"/>
            <a:ext cx="692332" cy="1119053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Arc 15"/>
          <p:cNvSpPr/>
          <p:nvPr/>
        </p:nvSpPr>
        <p:spPr>
          <a:xfrm>
            <a:off x="6156961" y="1976845"/>
            <a:ext cx="914400" cy="914400"/>
          </a:xfrm>
          <a:prstGeom prst="arc">
            <a:avLst>
              <a:gd name="adj1" fmla="val 9292877"/>
              <a:gd name="adj2" fmla="val 10819155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Arc 16"/>
          <p:cNvSpPr/>
          <p:nvPr/>
        </p:nvSpPr>
        <p:spPr>
          <a:xfrm>
            <a:off x="5943601" y="2120537"/>
            <a:ext cx="914400" cy="914400"/>
          </a:xfrm>
          <a:prstGeom prst="arc">
            <a:avLst>
              <a:gd name="adj1" fmla="val 18170036"/>
              <a:gd name="adj2" fmla="val 19674623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8" name="Straight Arrow Connector 17"/>
          <p:cNvCxnSpPr/>
          <p:nvPr/>
        </p:nvCxnSpPr>
        <p:spPr>
          <a:xfrm flipH="1" flipV="1">
            <a:off x="6096000" y="1750423"/>
            <a:ext cx="374468" cy="722813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5895703" y="1497875"/>
                <a:ext cx="310598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dirty="0" smtClean="0">
                          <a:latin typeface="Cambria Math" panose="02040503050406030204" pitchFamily="18" charset="0"/>
                        </a:rPr>
                        <m:t>𝐼</m:t>
                      </m:r>
                    </m:oMath>
                  </m:oMathPara>
                </a14:m>
                <a:endParaRPr lang="en-GB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95703" y="1497875"/>
                <a:ext cx="310598" cy="30777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5490754" y="2024744"/>
                <a:ext cx="344710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dirty="0" smtClean="0">
                          <a:latin typeface="Cambria Math" panose="02040503050406030204" pitchFamily="18" charset="0"/>
                        </a:rPr>
                        <m:t>𝑢</m:t>
                      </m:r>
                    </m:oMath>
                  </m:oMathPara>
                </a14:m>
                <a:endParaRPr lang="en-GB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90754" y="2024744"/>
                <a:ext cx="344710" cy="30777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6583680" y="1663338"/>
                <a:ext cx="344710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dirty="0" smtClean="0">
                          <a:latin typeface="Cambria Math" panose="02040503050406030204" pitchFamily="18" charset="0"/>
                        </a:rPr>
                        <m:t>𝑣</m:t>
                      </m:r>
                    </m:oMath>
                  </m:oMathPara>
                </a14:m>
                <a:endParaRPr lang="en-GB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83680" y="1663338"/>
                <a:ext cx="344710" cy="30777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5882640" y="2373085"/>
                <a:ext cx="350417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</m:t>
                      </m:r>
                    </m:oMath>
                  </m:oMathPara>
                </a14:m>
                <a:endParaRPr lang="en-GB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82640" y="2373085"/>
                <a:ext cx="350417" cy="30777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6679475" y="1994262"/>
                <a:ext cx="350417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𝛽</m:t>
                      </m:r>
                    </m:oMath>
                  </m:oMathPara>
                </a14:m>
                <a:endParaRPr lang="en-GB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79475" y="1994262"/>
                <a:ext cx="350417" cy="307777"/>
              </a:xfrm>
              <a:prstGeom prst="rect">
                <a:avLst/>
              </a:prstGeom>
              <a:blipFill>
                <a:blip r:embed="rId6"/>
                <a:stretch>
                  <a:fillRect b="-784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6" name="Oval 25"/>
          <p:cNvSpPr/>
          <p:nvPr/>
        </p:nvSpPr>
        <p:spPr>
          <a:xfrm>
            <a:off x="4911635" y="2116183"/>
            <a:ext cx="130628" cy="13062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68107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6" grpId="0" animBg="1"/>
      <p:bldP spid="17" grpId="0" animBg="1"/>
      <p:bldP spid="21" grpId="0"/>
      <p:bldP spid="22" grpId="0"/>
      <p:bldP spid="23" grpId="0"/>
      <p:bldP spid="24" grpId="0"/>
      <p:bldP spid="25" grpId="0"/>
      <p:bldP spid="2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dirty="0">
                <a:latin typeface="Comic Sans MS" pitchFamily="66" charset="0"/>
              </a:rPr>
              <a:t>Elastic Collisions in two dimensions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5A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91588" y="1576251"/>
            <a:ext cx="368372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latin typeface="Comic Sans MS" panose="030F0702030302020204" pitchFamily="66" charset="0"/>
              </a:rPr>
              <a:t>You need to be able to solve problems involving the oblique impact of a smooth sphere on a smooth fixed surface</a:t>
            </a:r>
            <a:endParaRPr lang="en-US" sz="1400" dirty="0">
              <a:latin typeface="Comic Sans MS" panose="030F0702030302020204" pitchFamily="66" charset="0"/>
            </a:endParaRPr>
          </a:p>
          <a:p>
            <a:pPr algn="ctr"/>
            <a:endParaRPr lang="en-US" sz="1400" dirty="0">
              <a:latin typeface="Comic Sans MS" panose="030F0702030302020204" pitchFamily="66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85800" y="3657600"/>
            <a:ext cx="3200400" cy="228601"/>
          </a:xfrm>
          <a:prstGeom prst="rect">
            <a:avLst/>
          </a:prstGeom>
          <a:solidFill>
            <a:schemeClr val="bg1">
              <a:lumMod val="85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2133600" y="2590800"/>
            <a:ext cx="0" cy="1066801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Arc 7"/>
          <p:cNvSpPr/>
          <p:nvPr/>
        </p:nvSpPr>
        <p:spPr>
          <a:xfrm>
            <a:off x="6400800" y="3200400"/>
            <a:ext cx="914400" cy="914400"/>
          </a:xfrm>
          <a:prstGeom prst="arc">
            <a:avLst>
              <a:gd name="adj1" fmla="val 10758669"/>
              <a:gd name="adj2" fmla="val 12803408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5638800" y="2743200"/>
            <a:ext cx="1143000" cy="91440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1828800" y="2895600"/>
                <a:ext cx="344710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dirty="0" smtClean="0">
                          <a:latin typeface="Cambria Math" panose="02040503050406030204" pitchFamily="18" charset="0"/>
                        </a:rPr>
                        <m:t>𝑢</m:t>
                      </m:r>
                    </m:oMath>
                  </m:oMathPara>
                </a14:m>
                <a:endParaRPr lang="en-GB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28800" y="2895600"/>
                <a:ext cx="344710" cy="30777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2286000" y="3048000"/>
                <a:ext cx="344710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dirty="0" smtClean="0">
                          <a:latin typeface="Cambria Math" panose="02040503050406030204" pitchFamily="18" charset="0"/>
                        </a:rPr>
                        <m:t>𝑣</m:t>
                      </m:r>
                    </m:oMath>
                  </m:oMathPara>
                </a14:m>
                <a:endParaRPr lang="en-GB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0" y="3048000"/>
                <a:ext cx="344710" cy="30777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7162800" y="3352800"/>
                <a:ext cx="350417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𝛽</m:t>
                      </m:r>
                    </m:oMath>
                  </m:oMathPara>
                </a14:m>
                <a:endParaRPr lang="en-GB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62800" y="3352800"/>
                <a:ext cx="350417" cy="307777"/>
              </a:xfrm>
              <a:prstGeom prst="rect">
                <a:avLst/>
              </a:prstGeom>
              <a:blipFill>
                <a:blip r:embed="rId4"/>
                <a:stretch>
                  <a:fillRect b="-10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1" name="Straight Arrow Connector 20"/>
          <p:cNvCxnSpPr/>
          <p:nvPr/>
        </p:nvCxnSpPr>
        <p:spPr>
          <a:xfrm flipV="1">
            <a:off x="2362200" y="2819400"/>
            <a:ext cx="0" cy="838202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 flipV="1">
            <a:off x="6781800" y="3048000"/>
            <a:ext cx="1143000" cy="60960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Arc 26"/>
          <p:cNvSpPr/>
          <p:nvPr/>
        </p:nvSpPr>
        <p:spPr>
          <a:xfrm>
            <a:off x="6324600" y="3200400"/>
            <a:ext cx="914400" cy="914400"/>
          </a:xfrm>
          <a:prstGeom prst="arc">
            <a:avLst>
              <a:gd name="adj1" fmla="val 19941059"/>
              <a:gd name="adj2" fmla="val 21519057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Rectangle 17"/>
          <p:cNvSpPr/>
          <p:nvPr/>
        </p:nvSpPr>
        <p:spPr>
          <a:xfrm>
            <a:off x="5181600" y="3657600"/>
            <a:ext cx="3200400" cy="228601"/>
          </a:xfrm>
          <a:prstGeom prst="rect">
            <a:avLst/>
          </a:prstGeom>
          <a:solidFill>
            <a:schemeClr val="bg1">
              <a:lumMod val="85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6096000" y="2895600"/>
                <a:ext cx="344710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dirty="0" smtClean="0">
                          <a:latin typeface="Cambria Math" panose="02040503050406030204" pitchFamily="18" charset="0"/>
                        </a:rPr>
                        <m:t>𝑢</m:t>
                      </m:r>
                    </m:oMath>
                  </m:oMathPara>
                </a14:m>
                <a:endParaRPr lang="en-GB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6000" y="2895600"/>
                <a:ext cx="344710" cy="30777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7162800" y="3048000"/>
                <a:ext cx="344710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dirty="0" smtClean="0">
                          <a:latin typeface="Cambria Math" panose="02040503050406030204" pitchFamily="18" charset="0"/>
                        </a:rPr>
                        <m:t>𝑣</m:t>
                      </m:r>
                    </m:oMath>
                  </m:oMathPara>
                </a14:m>
                <a:endParaRPr lang="en-GB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62800" y="3048000"/>
                <a:ext cx="344710" cy="30777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2" name="TextBox 31"/>
          <p:cNvSpPr txBox="1"/>
          <p:nvPr/>
        </p:nvSpPr>
        <p:spPr>
          <a:xfrm>
            <a:off x="228600" y="4038600"/>
            <a:ext cx="39624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If a sphere collides with a surface normally (perpendicular to), then the coefficient of restitution will mean it bounces away at a lower velocity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4572000" y="4038600"/>
            <a:ext cx="4343400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When the collision is oblique, the velocity is split into two components, parallel to the plane, and perpendicular to it</a:t>
            </a:r>
          </a:p>
          <a:p>
            <a:pPr algn="ctr"/>
            <a:endParaRPr lang="en-US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pPr marL="285750" indent="-285750" algn="ctr">
              <a:buFont typeface="Wingdings" panose="05000000000000000000" pitchFamily="2" charset="2"/>
              <a:buChar char="à"/>
            </a:pPr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The </a:t>
            </a:r>
            <a:r>
              <a:rPr lang="en-US" sz="1400" u="sng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parallel</a:t>
            </a:r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 component’s actual velocity will not change after the impact, since the surfaces are smooth</a:t>
            </a:r>
          </a:p>
          <a:p>
            <a:pPr marL="285750" indent="-285750" algn="ctr">
              <a:buFont typeface="Wingdings" panose="05000000000000000000" pitchFamily="2" charset="2"/>
              <a:buChar char="à"/>
            </a:pPr>
            <a:endParaRPr lang="en-US" sz="1400" dirty="0">
              <a:solidFill>
                <a:srgbClr val="FF0000"/>
              </a:solidFill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marL="285750" indent="-285750" algn="ctr">
              <a:buFont typeface="Wingdings" panose="05000000000000000000" pitchFamily="2" charset="2"/>
              <a:buChar char="à"/>
            </a:pPr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The </a:t>
            </a:r>
            <a:r>
              <a:rPr lang="en-US" sz="1400" u="sng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perpendicular</a:t>
            </a:r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 component will however be reduced by the coefficient of restitution, hence the angle changes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cxnSp>
        <p:nvCxnSpPr>
          <p:cNvPr id="34" name="Straight Arrow Connector 33"/>
          <p:cNvCxnSpPr/>
          <p:nvPr/>
        </p:nvCxnSpPr>
        <p:spPr>
          <a:xfrm>
            <a:off x="5638800" y="2743200"/>
            <a:ext cx="0" cy="914400"/>
          </a:xfrm>
          <a:prstGeom prst="straightConnector1">
            <a:avLst/>
          </a:prstGeom>
          <a:ln w="44450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/>
          <p:nvPr/>
        </p:nvCxnSpPr>
        <p:spPr>
          <a:xfrm flipV="1">
            <a:off x="7924800" y="3048000"/>
            <a:ext cx="0" cy="609600"/>
          </a:xfrm>
          <a:prstGeom prst="straightConnector1">
            <a:avLst/>
          </a:prstGeom>
          <a:ln w="44450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/>
          <p:nvPr/>
        </p:nvCxnSpPr>
        <p:spPr>
          <a:xfrm>
            <a:off x="5638800" y="3657600"/>
            <a:ext cx="1143000" cy="0"/>
          </a:xfrm>
          <a:prstGeom prst="straightConnector1">
            <a:avLst/>
          </a:prstGeom>
          <a:ln w="444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4953000" y="3048000"/>
                <a:ext cx="69506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dirty="0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𝑢𝑠𝑖𝑛</m:t>
                      </m:r>
                      <m:r>
                        <a:rPr lang="en-US" sz="1400" b="0" i="1" dirty="0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</m:t>
                      </m:r>
                    </m:oMath>
                  </m:oMathPara>
                </a14:m>
                <a:endParaRPr lang="en-GB" sz="1400" dirty="0">
                  <a:solidFill>
                    <a:srgbClr val="0000FF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53000" y="3048000"/>
                <a:ext cx="695062" cy="30777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7848600" y="3200400"/>
                <a:ext cx="691856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dirty="0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𝑣𝑠𝑖𝑛</m:t>
                      </m:r>
                      <m:r>
                        <a:rPr lang="en-US" sz="1400" b="0" i="1" dirty="0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𝛽</m:t>
                      </m:r>
                    </m:oMath>
                  </m:oMathPara>
                </a14:m>
                <a:endParaRPr lang="en-GB" sz="1400" dirty="0">
                  <a:solidFill>
                    <a:srgbClr val="0000FF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48600" y="3200400"/>
                <a:ext cx="691856" cy="307777"/>
              </a:xfrm>
              <a:prstGeom prst="rect">
                <a:avLst/>
              </a:prstGeom>
              <a:blipFill>
                <a:blip r:embed="rId6"/>
                <a:stretch>
                  <a:fillRect b="-10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5791200" y="3581400"/>
                <a:ext cx="71590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𝑢𝑐𝑜𝑠</m:t>
                      </m:r>
                      <m:r>
                        <a:rPr lang="en-US" sz="1400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</m:t>
                      </m:r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1200" y="3581400"/>
                <a:ext cx="715902" cy="30777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7010400" y="3581400"/>
                <a:ext cx="712696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𝑣𝑐𝑜𝑠</m:t>
                      </m:r>
                      <m:r>
                        <a:rPr lang="en-US" sz="1400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𝛽</m:t>
                      </m:r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10400" y="3581400"/>
                <a:ext cx="712696" cy="307777"/>
              </a:xfrm>
              <a:prstGeom prst="rect">
                <a:avLst/>
              </a:prstGeom>
              <a:blipFill>
                <a:blip r:embed="rId8"/>
                <a:stretch>
                  <a:fillRect b="-8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9" name="TextBox 48"/>
          <p:cNvSpPr txBox="1"/>
          <p:nvPr/>
        </p:nvSpPr>
        <p:spPr>
          <a:xfrm>
            <a:off x="5181600" y="1752600"/>
            <a:ext cx="32287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Why does the angle change?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6172200" y="3352800"/>
                <a:ext cx="350417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</m:t>
                      </m:r>
                    </m:oMath>
                  </m:oMathPara>
                </a14:m>
                <a:endParaRPr lang="en-GB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72200" y="3352800"/>
                <a:ext cx="350417" cy="307777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0" name="Straight Arrow Connector 49"/>
          <p:cNvCxnSpPr/>
          <p:nvPr/>
        </p:nvCxnSpPr>
        <p:spPr>
          <a:xfrm>
            <a:off x="6781800" y="3657600"/>
            <a:ext cx="1143000" cy="0"/>
          </a:xfrm>
          <a:prstGeom prst="straightConnector1">
            <a:avLst/>
          </a:prstGeom>
          <a:ln w="444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330781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65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3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8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1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6" dur="500"/>
                                        <p:tgtEl>
                                          <p:spTgt spid="3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4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8" grpId="0" animBg="1"/>
      <p:bldP spid="12" grpId="0"/>
      <p:bldP spid="13" grpId="0"/>
      <p:bldP spid="15" grpId="0"/>
      <p:bldP spid="27" grpId="0" animBg="1"/>
      <p:bldP spid="18" grpId="0" animBg="1"/>
      <p:bldP spid="29" grpId="0"/>
      <p:bldP spid="30" grpId="0"/>
      <p:bldP spid="32" grpId="0"/>
      <p:bldP spid="43" grpId="0"/>
      <p:bldP spid="44" grpId="0"/>
      <p:bldP spid="45" grpId="0"/>
      <p:bldP spid="46" grpId="0"/>
      <p:bldP spid="1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dirty="0">
                <a:latin typeface="Comic Sans MS" pitchFamily="66" charset="0"/>
              </a:rPr>
              <a:t>Elastic Collisions in two dimensions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5A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91588" y="1576251"/>
            <a:ext cx="368372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latin typeface="Comic Sans MS" panose="030F0702030302020204" pitchFamily="66" charset="0"/>
              </a:rPr>
              <a:t>You need to be able to solve problems involving the oblique impact of a smooth sphere on a smooth fixed surface</a:t>
            </a:r>
            <a:endParaRPr lang="en-US" sz="1400" dirty="0">
              <a:latin typeface="Comic Sans MS" panose="030F0702030302020204" pitchFamily="66" charset="0"/>
            </a:endParaRPr>
          </a:p>
          <a:p>
            <a:pPr algn="ctr"/>
            <a:endParaRPr lang="en-US" sz="1400" dirty="0">
              <a:latin typeface="Comic Sans MS" panose="030F0702030302020204" pitchFamily="66" charset="0"/>
            </a:endParaRPr>
          </a:p>
        </p:txBody>
      </p:sp>
      <p:sp>
        <p:nvSpPr>
          <p:cNvPr id="8" name="Arc 7"/>
          <p:cNvSpPr/>
          <p:nvPr/>
        </p:nvSpPr>
        <p:spPr>
          <a:xfrm>
            <a:off x="6019800" y="1981200"/>
            <a:ext cx="914400" cy="914400"/>
          </a:xfrm>
          <a:prstGeom prst="arc">
            <a:avLst>
              <a:gd name="adj1" fmla="val 10758669"/>
              <a:gd name="adj2" fmla="val 12803408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5257800" y="1524000"/>
            <a:ext cx="1143000" cy="91440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6781800" y="2133600"/>
                <a:ext cx="350417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𝛽</m:t>
                      </m:r>
                    </m:oMath>
                  </m:oMathPara>
                </a14:m>
                <a:endParaRPr lang="en-GB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81800" y="2133600"/>
                <a:ext cx="350417" cy="307777"/>
              </a:xfrm>
              <a:prstGeom prst="rect">
                <a:avLst/>
              </a:prstGeom>
              <a:blipFill>
                <a:blip r:embed="rId2"/>
                <a:stretch>
                  <a:fillRect b="-10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5" name="Straight Arrow Connector 24"/>
          <p:cNvCxnSpPr/>
          <p:nvPr/>
        </p:nvCxnSpPr>
        <p:spPr>
          <a:xfrm flipV="1">
            <a:off x="6400800" y="1828800"/>
            <a:ext cx="1143000" cy="60960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Arc 26"/>
          <p:cNvSpPr/>
          <p:nvPr/>
        </p:nvSpPr>
        <p:spPr>
          <a:xfrm>
            <a:off x="5943600" y="1981200"/>
            <a:ext cx="914400" cy="914400"/>
          </a:xfrm>
          <a:prstGeom prst="arc">
            <a:avLst>
              <a:gd name="adj1" fmla="val 19941059"/>
              <a:gd name="adj2" fmla="val 21519057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Rectangle 17"/>
          <p:cNvSpPr/>
          <p:nvPr/>
        </p:nvSpPr>
        <p:spPr>
          <a:xfrm>
            <a:off x="4800600" y="2438400"/>
            <a:ext cx="3200400" cy="228601"/>
          </a:xfrm>
          <a:prstGeom prst="rect">
            <a:avLst/>
          </a:prstGeom>
          <a:solidFill>
            <a:schemeClr val="bg1">
              <a:lumMod val="85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5715000" y="1676400"/>
                <a:ext cx="344710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dirty="0" smtClean="0">
                          <a:latin typeface="Cambria Math" panose="02040503050406030204" pitchFamily="18" charset="0"/>
                        </a:rPr>
                        <m:t>𝑢</m:t>
                      </m:r>
                    </m:oMath>
                  </m:oMathPara>
                </a14:m>
                <a:endParaRPr lang="en-GB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15000" y="1676400"/>
                <a:ext cx="344710" cy="30777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6781800" y="1828800"/>
                <a:ext cx="344710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dirty="0" smtClean="0">
                          <a:latin typeface="Cambria Math" panose="02040503050406030204" pitchFamily="18" charset="0"/>
                        </a:rPr>
                        <m:t>𝑣</m:t>
                      </m:r>
                    </m:oMath>
                  </m:oMathPara>
                </a14:m>
                <a:endParaRPr lang="en-GB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81800" y="1828800"/>
                <a:ext cx="344710" cy="30777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4" name="Straight Arrow Connector 33"/>
          <p:cNvCxnSpPr/>
          <p:nvPr/>
        </p:nvCxnSpPr>
        <p:spPr>
          <a:xfrm>
            <a:off x="5257800" y="1524000"/>
            <a:ext cx="0" cy="914400"/>
          </a:xfrm>
          <a:prstGeom prst="straightConnector1">
            <a:avLst/>
          </a:prstGeom>
          <a:ln w="44450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/>
          <p:nvPr/>
        </p:nvCxnSpPr>
        <p:spPr>
          <a:xfrm flipV="1">
            <a:off x="7543800" y="1828800"/>
            <a:ext cx="0" cy="609600"/>
          </a:xfrm>
          <a:prstGeom prst="straightConnector1">
            <a:avLst/>
          </a:prstGeom>
          <a:ln w="44450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/>
          <p:nvPr/>
        </p:nvCxnSpPr>
        <p:spPr>
          <a:xfrm>
            <a:off x="5257800" y="2438400"/>
            <a:ext cx="1143000" cy="0"/>
          </a:xfrm>
          <a:prstGeom prst="straightConnector1">
            <a:avLst/>
          </a:prstGeom>
          <a:ln w="444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4572000" y="1828800"/>
                <a:ext cx="69506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dirty="0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𝑢𝑠𝑖𝑛</m:t>
                      </m:r>
                      <m:r>
                        <a:rPr lang="en-US" sz="1400" b="0" i="1" dirty="0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</m:t>
                      </m:r>
                    </m:oMath>
                  </m:oMathPara>
                </a14:m>
                <a:endParaRPr lang="en-GB" sz="1400" dirty="0">
                  <a:solidFill>
                    <a:srgbClr val="0000FF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828800"/>
                <a:ext cx="695062" cy="30777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7467600" y="1981200"/>
                <a:ext cx="691856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dirty="0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𝑣𝑠𝑖𝑛</m:t>
                      </m:r>
                      <m:r>
                        <a:rPr lang="en-US" sz="1400" b="0" i="1" dirty="0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𝛽</m:t>
                      </m:r>
                    </m:oMath>
                  </m:oMathPara>
                </a14:m>
                <a:endParaRPr lang="en-GB" sz="1400" dirty="0">
                  <a:solidFill>
                    <a:srgbClr val="0000FF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67600" y="1981200"/>
                <a:ext cx="691856" cy="307777"/>
              </a:xfrm>
              <a:prstGeom prst="rect">
                <a:avLst/>
              </a:prstGeom>
              <a:blipFill>
                <a:blip r:embed="rId6"/>
                <a:stretch>
                  <a:fillRect b="-10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5410200" y="2362200"/>
                <a:ext cx="71590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𝑢𝑐𝑜𝑠</m:t>
                      </m:r>
                      <m:r>
                        <a:rPr lang="en-US" sz="1400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</m:t>
                      </m:r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10200" y="2362200"/>
                <a:ext cx="715902" cy="30777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6629400" y="2362200"/>
                <a:ext cx="712696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𝑣𝑐𝑜𝑠</m:t>
                      </m:r>
                      <m:r>
                        <a:rPr lang="en-US" sz="1400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𝛽</m:t>
                      </m:r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29400" y="2362200"/>
                <a:ext cx="712696" cy="307777"/>
              </a:xfrm>
              <a:prstGeom prst="rect">
                <a:avLst/>
              </a:prstGeom>
              <a:blipFill>
                <a:blip r:embed="rId8"/>
                <a:stretch>
                  <a:fillRect b="-8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5791200" y="2133600"/>
                <a:ext cx="350417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</m:t>
                      </m:r>
                    </m:oMath>
                  </m:oMathPara>
                </a14:m>
                <a:endParaRPr lang="en-GB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1200" y="2133600"/>
                <a:ext cx="350417" cy="307777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0" name="Straight Arrow Connector 49"/>
          <p:cNvCxnSpPr/>
          <p:nvPr/>
        </p:nvCxnSpPr>
        <p:spPr>
          <a:xfrm>
            <a:off x="6400800" y="2438400"/>
            <a:ext cx="1143000" cy="0"/>
          </a:xfrm>
          <a:prstGeom prst="straightConnector1">
            <a:avLst/>
          </a:prstGeom>
          <a:ln w="444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457200" y="2590800"/>
            <a:ext cx="3124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Comic Sans MS" panose="030F0702030302020204" pitchFamily="66" charset="0"/>
              </a:rPr>
              <a:t>This relationship leads to several formulae…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04800" y="3429000"/>
            <a:ext cx="27431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u="sng" dirty="0">
                <a:latin typeface="Comic Sans MS" panose="030F0702030302020204" pitchFamily="66" charset="0"/>
              </a:rPr>
              <a:t>The horizontal component of the velocity does not change</a:t>
            </a:r>
            <a:endParaRPr lang="en-GB" sz="1400" u="sng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914400" y="4114800"/>
                <a:ext cx="1576907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𝑣𝑐𝑜𝑠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𝛽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𝑢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𝑐𝑜𝑠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4400" y="4114800"/>
                <a:ext cx="1576907" cy="276999"/>
              </a:xfrm>
              <a:prstGeom prst="rect">
                <a:avLst/>
              </a:prstGeom>
              <a:blipFill>
                <a:blip r:embed="rId10"/>
                <a:stretch>
                  <a:fillRect l="-4633" t="-2222" r="-1544" b="-3555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6" name="TextBox 35"/>
          <p:cNvSpPr txBox="1"/>
          <p:nvPr/>
        </p:nvSpPr>
        <p:spPr>
          <a:xfrm>
            <a:off x="3276600" y="3429000"/>
            <a:ext cx="28956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u="sng" dirty="0">
                <a:latin typeface="Comic Sans MS" panose="030F0702030302020204" pitchFamily="66" charset="0"/>
              </a:rPr>
              <a:t>The speed of separation is the speed of approach, multiplied by the coefficient of restitution</a:t>
            </a:r>
            <a:endParaRPr lang="en-GB" sz="1400" u="sng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3886200" y="4343400"/>
                <a:ext cx="164583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𝑣𝑠𝑖𝑛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𝛽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𝑒𝑢𝑠𝑖𝑛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6200" y="4343400"/>
                <a:ext cx="1645835" cy="276999"/>
              </a:xfrm>
              <a:prstGeom prst="rect">
                <a:avLst/>
              </a:prstGeom>
              <a:blipFill>
                <a:blip r:embed="rId11"/>
                <a:stretch>
                  <a:fillRect l="-2974" t="-4444" r="-2974" b="-33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7" name="TextBox 46"/>
          <p:cNvSpPr txBox="1"/>
          <p:nvPr/>
        </p:nvSpPr>
        <p:spPr>
          <a:xfrm>
            <a:off x="6172200" y="3429000"/>
            <a:ext cx="2895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u="sng" dirty="0">
                <a:latin typeface="Comic Sans MS" panose="030F0702030302020204" pitchFamily="66" charset="0"/>
              </a:rPr>
              <a:t>You can divide the second equation by the first…</a:t>
            </a:r>
            <a:endParaRPr lang="en-GB" sz="1400" u="sng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6781800" y="4114800"/>
                <a:ext cx="1714187" cy="57265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𝑣𝑠𝑖𝑛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𝛽</m:t>
                          </m:r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𝑣𝑐𝑜𝑠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𝛽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𝑒𝑢𝑠𝑖𝑛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𝛼</m:t>
                          </m:r>
                          <m:r>
                            <m:rPr>
                              <m:nor/>
                            </m:rPr>
                            <a:rPr lang="en-GB" dirty="0"/>
                            <m:t> </m:t>
                          </m:r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𝑢𝑐𝑜𝑠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𝛼</m:t>
                          </m:r>
                          <m:r>
                            <m:rPr>
                              <m:nor/>
                            </m:rPr>
                            <a:rPr lang="en-GB" dirty="0"/>
                            <m:t> 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81800" y="4114800"/>
                <a:ext cx="1714187" cy="572657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/>
              <p:cNvSpPr txBox="1"/>
              <p:nvPr/>
            </p:nvSpPr>
            <p:spPr>
              <a:xfrm>
                <a:off x="6858000" y="4953000"/>
                <a:ext cx="1540896" cy="27699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𝑡𝑎𝑛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𝛽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𝑒𝑡𝑎𝑛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58000" y="4953000"/>
                <a:ext cx="1540896" cy="276999"/>
              </a:xfrm>
              <a:prstGeom prst="rect">
                <a:avLst/>
              </a:prstGeom>
              <a:blipFill>
                <a:blip r:embed="rId13"/>
                <a:stretch>
                  <a:fillRect t="-4444" b="-33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/>
              <p:cNvSpPr txBox="1"/>
              <p:nvPr/>
            </p:nvSpPr>
            <p:spPr>
              <a:xfrm>
                <a:off x="76200" y="76200"/>
                <a:ext cx="1576907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𝑣𝑐𝑜𝑠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𝛽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𝑢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𝑐𝑜𝑠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2" name="TextBox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200" y="76200"/>
                <a:ext cx="1576907" cy="276999"/>
              </a:xfrm>
              <a:prstGeom prst="rect">
                <a:avLst/>
              </a:prstGeom>
              <a:blipFill>
                <a:blip r:embed="rId14"/>
                <a:stretch>
                  <a:fillRect l="-4651" t="-4444" r="-1550" b="-33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/>
              <p:cNvSpPr txBox="1"/>
              <p:nvPr/>
            </p:nvSpPr>
            <p:spPr>
              <a:xfrm>
                <a:off x="2133600" y="76200"/>
                <a:ext cx="164583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𝑣𝑠𝑖𝑛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𝛽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𝑒𝑢𝑠𝑖𝑛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3" name="TextBox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33600" y="76200"/>
                <a:ext cx="1645835" cy="276999"/>
              </a:xfrm>
              <a:prstGeom prst="rect">
                <a:avLst/>
              </a:prstGeom>
              <a:blipFill>
                <a:blip r:embed="rId15"/>
                <a:stretch>
                  <a:fillRect l="-2963" t="-4444" r="-2963" b="-33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Box 53"/>
              <p:cNvSpPr txBox="1"/>
              <p:nvPr/>
            </p:nvSpPr>
            <p:spPr>
              <a:xfrm>
                <a:off x="4191000" y="76200"/>
                <a:ext cx="1540896" cy="27699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𝑡𝑎𝑛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𝛽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𝑒𝑡𝑎𝑛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4" name="TextBox 5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000" y="76200"/>
                <a:ext cx="1540896" cy="276999"/>
              </a:xfrm>
              <a:prstGeom prst="rect">
                <a:avLst/>
              </a:prstGeom>
              <a:blipFill>
                <a:blip r:embed="rId16"/>
                <a:stretch>
                  <a:fillRect l="-397" t="-4444" r="-397" b="-33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Rectangle 15"/>
          <p:cNvSpPr/>
          <p:nvPr/>
        </p:nvSpPr>
        <p:spPr>
          <a:xfrm>
            <a:off x="6781800" y="4114800"/>
            <a:ext cx="1676400" cy="304800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5" name="Rectangle 54"/>
          <p:cNvSpPr/>
          <p:nvPr/>
        </p:nvSpPr>
        <p:spPr>
          <a:xfrm>
            <a:off x="3886200" y="4343400"/>
            <a:ext cx="1676400" cy="304800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6" name="Rectangle 55"/>
          <p:cNvSpPr/>
          <p:nvPr/>
        </p:nvSpPr>
        <p:spPr>
          <a:xfrm>
            <a:off x="914400" y="4114800"/>
            <a:ext cx="1676400" cy="304800"/>
          </a:xfrm>
          <a:prstGeom prst="rect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7" name="Rectangle 56"/>
          <p:cNvSpPr/>
          <p:nvPr/>
        </p:nvSpPr>
        <p:spPr>
          <a:xfrm>
            <a:off x="6781800" y="4419600"/>
            <a:ext cx="1676400" cy="304800"/>
          </a:xfrm>
          <a:prstGeom prst="rect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0143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9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2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5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1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6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1" grpId="0"/>
      <p:bldP spid="36" grpId="0"/>
      <p:bldP spid="38" grpId="0"/>
      <p:bldP spid="47" grpId="0"/>
      <p:bldP spid="48" grpId="0"/>
      <p:bldP spid="51" grpId="0"/>
      <p:bldP spid="52" grpId="0"/>
      <p:bldP spid="53" grpId="0"/>
      <p:bldP spid="54" grpId="0"/>
      <p:bldP spid="16" grpId="0" animBg="1"/>
      <p:bldP spid="16" grpId="1" animBg="1"/>
      <p:bldP spid="55" grpId="0" animBg="1"/>
      <p:bldP spid="55" grpId="1" animBg="1"/>
      <p:bldP spid="56" grpId="0" animBg="1"/>
      <p:bldP spid="56" grpId="1" animBg="1"/>
      <p:bldP spid="57" grpId="0" animBg="1"/>
      <p:bldP spid="57" grpId="1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dirty="0">
                <a:latin typeface="Comic Sans MS" pitchFamily="66" charset="0"/>
              </a:rPr>
              <a:t>Elastic Collisions in two dimensions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5A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191588" y="1576251"/>
                <a:ext cx="3683725" cy="363298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b="1" dirty="0">
                    <a:latin typeface="Comic Sans MS" panose="030F0702030302020204" pitchFamily="66" charset="0"/>
                  </a:rPr>
                  <a:t>You need to be able to solve problems involving the oblique impact of a smooth sphere on a smooth fixed surface</a:t>
                </a:r>
              </a:p>
              <a:p>
                <a:pPr algn="ctr"/>
                <a:endParaRPr lang="en-US" sz="1400" dirty="0">
                  <a:latin typeface="Comic Sans MS" panose="030F0702030302020204" pitchFamily="66" charset="0"/>
                </a:endParaRPr>
              </a:p>
              <a:p>
                <a:pPr algn="ctr"/>
                <a:r>
                  <a:rPr lang="en-US" sz="1400" dirty="0">
                    <a:latin typeface="Comic Sans MS" panose="030F0702030302020204" pitchFamily="66" charset="0"/>
                  </a:rPr>
                  <a:t>A smooth sphere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𝑆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 is moving on a smooth horizontal plane with speed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𝑢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 when it collides with a smooth fixed vertical wall. At the instant of collision the direction of motion of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𝑆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 makes an angle of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4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60</m:t>
                        </m:r>
                      </m:e>
                      <m:sup>
                        <m:r>
                          <a:rPr lang="en-US" sz="14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°</m:t>
                        </m:r>
                      </m:sup>
                    </m:sSup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 with the wall. The coefficient of restitution between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𝑆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 and the wall is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. Find:</a:t>
                </a:r>
              </a:p>
              <a:p>
                <a:pPr algn="ctr"/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342900" indent="-342900" algn="ctr">
                  <a:buAutoNum type="alphaLcParenR"/>
                </a:pPr>
                <a:r>
                  <a:rPr lang="en-US" sz="1400" dirty="0">
                    <a:latin typeface="Comic Sans MS" panose="030F0702030302020204" pitchFamily="66" charset="0"/>
                  </a:rPr>
                  <a:t>The speed of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𝑆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 immediately after the collision</a:t>
                </a:r>
              </a:p>
              <a:p>
                <a:pPr marL="342900" indent="-342900" algn="ctr">
                  <a:buAutoNum type="alphaLcParenR"/>
                </a:pPr>
                <a:r>
                  <a:rPr lang="en-US" sz="1400" dirty="0">
                    <a:latin typeface="Comic Sans MS" panose="030F0702030302020204" pitchFamily="66" charset="0"/>
                  </a:rPr>
                  <a:t>The angle of deflection of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𝑆</m:t>
                    </m:r>
                  </m:oMath>
                </a14:m>
                <a:endParaRPr lang="en-US" sz="1400" dirty="0">
                  <a:latin typeface="Comic Sans MS" panose="030F0702030302020204" pitchFamily="66" charset="0"/>
                </a:endParaRPr>
              </a:p>
              <a:p>
                <a:pPr algn="ctr"/>
                <a:endParaRPr lang="en-US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1588" y="1576251"/>
                <a:ext cx="3683725" cy="3632982"/>
              </a:xfrm>
              <a:prstGeom prst="rect">
                <a:avLst/>
              </a:prstGeom>
              <a:blipFill>
                <a:blip r:embed="rId2"/>
                <a:stretch>
                  <a:fillRect l="-331" t="-336" r="-198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/>
              <p:cNvSpPr txBox="1"/>
              <p:nvPr/>
            </p:nvSpPr>
            <p:spPr>
              <a:xfrm>
                <a:off x="76200" y="76200"/>
                <a:ext cx="1576907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𝑣𝑐𝑜𝑠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𝛽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𝑢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𝑐𝑜𝑠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2" name="TextBox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200" y="76200"/>
                <a:ext cx="1576907" cy="276999"/>
              </a:xfrm>
              <a:prstGeom prst="rect">
                <a:avLst/>
              </a:prstGeom>
              <a:blipFill>
                <a:blip r:embed="rId3"/>
                <a:stretch>
                  <a:fillRect l="-4651" t="-4444" r="-1550" b="-33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/>
              <p:cNvSpPr txBox="1"/>
              <p:nvPr/>
            </p:nvSpPr>
            <p:spPr>
              <a:xfrm>
                <a:off x="2133600" y="76200"/>
                <a:ext cx="164583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𝑣𝑠𝑖𝑛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𝛽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𝑒𝑢𝑠𝑖𝑛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3" name="TextBox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33600" y="76200"/>
                <a:ext cx="1645835" cy="276999"/>
              </a:xfrm>
              <a:prstGeom prst="rect">
                <a:avLst/>
              </a:prstGeom>
              <a:blipFill>
                <a:blip r:embed="rId4"/>
                <a:stretch>
                  <a:fillRect l="-2963" t="-4444" r="-2963" b="-33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Box 53"/>
              <p:cNvSpPr txBox="1"/>
              <p:nvPr/>
            </p:nvSpPr>
            <p:spPr>
              <a:xfrm>
                <a:off x="4191000" y="76200"/>
                <a:ext cx="1540896" cy="27699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𝑡𝑎𝑛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𝛽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𝑒𝑡𝑎𝑛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4" name="TextBox 5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000" y="76200"/>
                <a:ext cx="1540896" cy="276999"/>
              </a:xfrm>
              <a:prstGeom prst="rect">
                <a:avLst/>
              </a:prstGeom>
              <a:blipFill>
                <a:blip r:embed="rId5"/>
                <a:stretch>
                  <a:fillRect l="-397" t="-4444" r="-397" b="-33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Parallelogram 4"/>
          <p:cNvSpPr/>
          <p:nvPr/>
        </p:nvSpPr>
        <p:spPr>
          <a:xfrm>
            <a:off x="4267200" y="1981200"/>
            <a:ext cx="4724400" cy="1295400"/>
          </a:xfrm>
          <a:prstGeom prst="parallelogram">
            <a:avLst>
              <a:gd name="adj" fmla="val 126194"/>
            </a:avLst>
          </a:prstGeom>
          <a:noFill/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 useBgFill="1">
        <p:nvSpPr>
          <p:cNvPr id="44" name="Parallelogram 43"/>
          <p:cNvSpPr/>
          <p:nvPr/>
        </p:nvSpPr>
        <p:spPr>
          <a:xfrm rot="5400000" flipV="1">
            <a:off x="5219700" y="800100"/>
            <a:ext cx="1676400" cy="2209800"/>
          </a:xfrm>
          <a:prstGeom prst="parallelogram">
            <a:avLst>
              <a:gd name="adj" fmla="val 45919"/>
            </a:avLst>
          </a:prstGeom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9" name="Straight Arrow Connector 8"/>
          <p:cNvCxnSpPr/>
          <p:nvPr/>
        </p:nvCxnSpPr>
        <p:spPr>
          <a:xfrm flipV="1">
            <a:off x="5181600" y="2209800"/>
            <a:ext cx="914400" cy="800100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/>
          <p:cNvCxnSpPr/>
          <p:nvPr/>
        </p:nvCxnSpPr>
        <p:spPr>
          <a:xfrm flipV="1">
            <a:off x="6096000" y="2133600"/>
            <a:ext cx="1295400" cy="114300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6" name="Oval 5"/>
          <p:cNvSpPr>
            <a:spLocks noChangeAspect="1"/>
          </p:cNvSpPr>
          <p:nvPr/>
        </p:nvSpPr>
        <p:spPr>
          <a:xfrm>
            <a:off x="4953000" y="2819400"/>
            <a:ext cx="381000" cy="381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TextBox 6"/>
          <p:cNvSpPr txBox="1"/>
          <p:nvPr/>
        </p:nvSpPr>
        <p:spPr>
          <a:xfrm>
            <a:off x="4343400" y="3505200"/>
            <a:ext cx="4572001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Since the ball is moving in a horizontal plane, we will be ignoring gravity</a:t>
            </a:r>
          </a:p>
          <a:p>
            <a:endParaRPr lang="en-US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 Remember this when we do a sketch – it is essentially an overhead view of the situation!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8458200" y="1676400"/>
            <a:ext cx="685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Comic Sans MS" panose="030F0702030302020204" pitchFamily="66" charset="0"/>
              </a:rPr>
              <a:t>Plane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419600" y="1600200"/>
            <a:ext cx="685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Comic Sans MS" panose="030F0702030302020204" pitchFamily="66" charset="0"/>
              </a:rPr>
              <a:t>Wall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257800" y="2971800"/>
            <a:ext cx="838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Comic Sans MS" panose="030F0702030302020204" pitchFamily="66" charset="0"/>
              </a:rPr>
              <a:t>Sphere</a:t>
            </a:r>
            <a:endParaRPr lang="en-GB" sz="14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20357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44" grpId="0" animBg="1"/>
      <p:bldP spid="6" grpId="0" animBg="1"/>
      <p:bldP spid="14" grpId="0"/>
      <p:bldP spid="15" grpId="0"/>
      <p:bldP spid="1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dirty="0">
                <a:latin typeface="Comic Sans MS" pitchFamily="66" charset="0"/>
              </a:rPr>
              <a:t>Elastic Collisions in two dimensions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5A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191588" y="1576251"/>
                <a:ext cx="3683725" cy="363298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b="1" dirty="0">
                    <a:latin typeface="Comic Sans MS" panose="030F0702030302020204" pitchFamily="66" charset="0"/>
                  </a:rPr>
                  <a:t>You need to be able to solve problems involving the oblique impact of a smooth sphere on a smooth fixed surface</a:t>
                </a:r>
              </a:p>
              <a:p>
                <a:pPr algn="ctr"/>
                <a:endParaRPr lang="en-US" sz="1400" dirty="0">
                  <a:latin typeface="Comic Sans MS" panose="030F0702030302020204" pitchFamily="66" charset="0"/>
                </a:endParaRPr>
              </a:p>
              <a:p>
                <a:pPr algn="ctr"/>
                <a:r>
                  <a:rPr lang="en-US" sz="1400" dirty="0">
                    <a:latin typeface="Comic Sans MS" panose="030F0702030302020204" pitchFamily="66" charset="0"/>
                  </a:rPr>
                  <a:t>A smooth sphere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𝑆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 is moving on a smooth horizontal plane with speed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𝑢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 when it collides with a smooth fixed vertical wall. At the instant of collision the direction of motion of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𝑆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 makes an angle of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4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60</m:t>
                        </m:r>
                      </m:e>
                      <m:sup>
                        <m:r>
                          <a:rPr lang="en-US" sz="14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°</m:t>
                        </m:r>
                      </m:sup>
                    </m:sSup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 with the wall. The coefficient of restitution between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𝑆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 and the wall is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. Find:</a:t>
                </a:r>
              </a:p>
              <a:p>
                <a:pPr algn="ctr"/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342900" indent="-342900" algn="ctr">
                  <a:buAutoNum type="alphaLcParenR"/>
                </a:pPr>
                <a:r>
                  <a:rPr lang="en-US" sz="1400" dirty="0">
                    <a:latin typeface="Comic Sans MS" panose="030F0702030302020204" pitchFamily="66" charset="0"/>
                  </a:rPr>
                  <a:t>The speed of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𝑆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 immediately after the collision</a:t>
                </a:r>
              </a:p>
              <a:p>
                <a:pPr marL="342900" indent="-342900" algn="ctr">
                  <a:buAutoNum type="alphaLcParenR"/>
                </a:pPr>
                <a:r>
                  <a:rPr lang="en-US" sz="1400" dirty="0">
                    <a:latin typeface="Comic Sans MS" panose="030F0702030302020204" pitchFamily="66" charset="0"/>
                  </a:rPr>
                  <a:t>The angle of deflection of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𝑆</m:t>
                    </m:r>
                  </m:oMath>
                </a14:m>
                <a:endParaRPr lang="en-US" sz="1400" dirty="0">
                  <a:latin typeface="Comic Sans MS" panose="030F0702030302020204" pitchFamily="66" charset="0"/>
                </a:endParaRPr>
              </a:p>
              <a:p>
                <a:pPr algn="ctr"/>
                <a:endParaRPr lang="en-US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1588" y="1576251"/>
                <a:ext cx="3683725" cy="3632982"/>
              </a:xfrm>
              <a:prstGeom prst="rect">
                <a:avLst/>
              </a:prstGeom>
              <a:blipFill>
                <a:blip r:embed="rId2"/>
                <a:stretch>
                  <a:fillRect l="-331" t="-336" r="-198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/>
              <p:cNvSpPr txBox="1"/>
              <p:nvPr/>
            </p:nvSpPr>
            <p:spPr>
              <a:xfrm>
                <a:off x="76200" y="76200"/>
                <a:ext cx="1576907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𝑣𝑐𝑜𝑠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𝛽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𝑢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𝑐𝑜𝑠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2" name="TextBox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200" y="76200"/>
                <a:ext cx="1576907" cy="276999"/>
              </a:xfrm>
              <a:prstGeom prst="rect">
                <a:avLst/>
              </a:prstGeom>
              <a:blipFill>
                <a:blip r:embed="rId3"/>
                <a:stretch>
                  <a:fillRect l="-4651" t="-4444" r="-1550" b="-33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/>
              <p:cNvSpPr txBox="1"/>
              <p:nvPr/>
            </p:nvSpPr>
            <p:spPr>
              <a:xfrm>
                <a:off x="2133600" y="76200"/>
                <a:ext cx="164583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𝑣𝑠𝑖𝑛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𝛽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𝑒𝑢𝑠𝑖𝑛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3" name="TextBox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33600" y="76200"/>
                <a:ext cx="1645835" cy="276999"/>
              </a:xfrm>
              <a:prstGeom prst="rect">
                <a:avLst/>
              </a:prstGeom>
              <a:blipFill>
                <a:blip r:embed="rId4"/>
                <a:stretch>
                  <a:fillRect l="-2963" t="-4444" r="-2963" b="-33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Box 53"/>
              <p:cNvSpPr txBox="1"/>
              <p:nvPr/>
            </p:nvSpPr>
            <p:spPr>
              <a:xfrm>
                <a:off x="4191000" y="76200"/>
                <a:ext cx="1540896" cy="27699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𝑡𝑎𝑛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𝛽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𝑒𝑡𝑎𝑛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4" name="TextBox 5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000" y="76200"/>
                <a:ext cx="1540896" cy="276999"/>
              </a:xfrm>
              <a:prstGeom prst="rect">
                <a:avLst/>
              </a:prstGeom>
              <a:blipFill>
                <a:blip r:embed="rId5"/>
                <a:stretch>
                  <a:fillRect l="-397" t="-4444" r="-397" b="-33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0" name="Rectangle 39"/>
          <p:cNvSpPr/>
          <p:nvPr/>
        </p:nvSpPr>
        <p:spPr>
          <a:xfrm rot="5400000">
            <a:off x="6934200" y="2285999"/>
            <a:ext cx="2209800" cy="228601"/>
          </a:xfrm>
          <a:prstGeom prst="rect">
            <a:avLst/>
          </a:prstGeom>
          <a:solidFill>
            <a:schemeClr val="bg1">
              <a:lumMod val="85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41" name="Straight Arrow Connector 40"/>
          <p:cNvCxnSpPr/>
          <p:nvPr/>
        </p:nvCxnSpPr>
        <p:spPr>
          <a:xfrm>
            <a:off x="7086600" y="1524000"/>
            <a:ext cx="838200" cy="76200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7620000" y="2667000"/>
                <a:ext cx="350417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𝛽</m:t>
                      </m:r>
                    </m:oMath>
                  </m:oMathPara>
                </a14:m>
                <a:endParaRPr lang="en-GB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20000" y="2667000"/>
                <a:ext cx="350417" cy="307777"/>
              </a:xfrm>
              <a:prstGeom prst="rect">
                <a:avLst/>
              </a:prstGeom>
              <a:blipFill>
                <a:blip r:embed="rId6"/>
                <a:stretch>
                  <a:fillRect b="-8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9" name="Straight Arrow Connector 48"/>
          <p:cNvCxnSpPr/>
          <p:nvPr/>
        </p:nvCxnSpPr>
        <p:spPr>
          <a:xfrm flipH="1">
            <a:off x="7315200" y="2286000"/>
            <a:ext cx="609600" cy="99060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extBox 57"/>
              <p:cNvSpPr txBox="1"/>
              <p:nvPr/>
            </p:nvSpPr>
            <p:spPr>
              <a:xfrm>
                <a:off x="7239000" y="1828800"/>
                <a:ext cx="344710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dirty="0" smtClean="0">
                          <a:latin typeface="Cambria Math" panose="02040503050406030204" pitchFamily="18" charset="0"/>
                        </a:rPr>
                        <m:t>𝑢</m:t>
                      </m:r>
                    </m:oMath>
                  </m:oMathPara>
                </a14:m>
                <a:endParaRPr lang="en-GB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58" name="TextBox 5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39000" y="1828800"/>
                <a:ext cx="344710" cy="30777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9" name="TextBox 58"/>
              <p:cNvSpPr txBox="1"/>
              <p:nvPr/>
            </p:nvSpPr>
            <p:spPr>
              <a:xfrm>
                <a:off x="7391400" y="2514600"/>
                <a:ext cx="344710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dirty="0" smtClean="0">
                          <a:latin typeface="Cambria Math" panose="02040503050406030204" pitchFamily="18" charset="0"/>
                        </a:rPr>
                        <m:t>𝑣</m:t>
                      </m:r>
                    </m:oMath>
                  </m:oMathPara>
                </a14:m>
                <a:endParaRPr lang="en-GB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59" name="TextBox 5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91400" y="2514600"/>
                <a:ext cx="344710" cy="307777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Arc 11"/>
          <p:cNvSpPr/>
          <p:nvPr/>
        </p:nvSpPr>
        <p:spPr>
          <a:xfrm rot="7133948">
            <a:off x="7555417" y="1992816"/>
            <a:ext cx="914400" cy="914400"/>
          </a:xfrm>
          <a:prstGeom prst="arc">
            <a:avLst>
              <a:gd name="adj1" fmla="val 6571164"/>
              <a:gd name="adj2" fmla="val 8362457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0" name="Arc 59"/>
          <p:cNvSpPr/>
          <p:nvPr/>
        </p:nvSpPr>
        <p:spPr>
          <a:xfrm rot="7133948">
            <a:off x="7555417" y="1764215"/>
            <a:ext cx="914400" cy="914400"/>
          </a:xfrm>
          <a:prstGeom prst="arc">
            <a:avLst>
              <a:gd name="adj1" fmla="val 20560965"/>
              <a:gd name="adj2" fmla="val 418569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1" name="TextBox 60"/>
              <p:cNvSpPr txBox="1"/>
              <p:nvPr/>
            </p:nvSpPr>
            <p:spPr>
              <a:xfrm>
                <a:off x="7543800" y="1752600"/>
                <a:ext cx="493468" cy="31258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60</m:t>
                          </m:r>
                        </m:e>
                        <m:sup>
                          <m:r>
                            <a:rPr lang="en-GB" sz="14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°</m:t>
                          </m:r>
                        </m:sup>
                      </m:sSup>
                    </m:oMath>
                  </m:oMathPara>
                </a14:m>
                <a:endParaRPr lang="en-GB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61" name="TextBox 6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43800" y="1752600"/>
                <a:ext cx="493468" cy="312586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2" name="TextBox 61"/>
              <p:cNvSpPr txBox="1"/>
              <p:nvPr/>
            </p:nvSpPr>
            <p:spPr>
              <a:xfrm>
                <a:off x="4267200" y="1371600"/>
                <a:ext cx="1227965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𝑣𝑐𝑜𝑠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𝛽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𝑢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𝑐𝑜𝑠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2" name="TextBox 6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7200" y="1371600"/>
                <a:ext cx="1227965" cy="215444"/>
              </a:xfrm>
              <a:prstGeom prst="rect">
                <a:avLst/>
              </a:prstGeom>
              <a:blipFill>
                <a:blip r:embed="rId10"/>
                <a:stretch>
                  <a:fillRect l="-4478" r="-498" b="-314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3" name="TextBox 62"/>
              <p:cNvSpPr txBox="1"/>
              <p:nvPr/>
            </p:nvSpPr>
            <p:spPr>
              <a:xfrm>
                <a:off x="4267200" y="1828800"/>
                <a:ext cx="1313885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𝑣𝑐𝑜𝑠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𝛽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𝑢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𝑐𝑜𝑠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60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3" name="TextBox 6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7200" y="1828800"/>
                <a:ext cx="1313885" cy="215444"/>
              </a:xfrm>
              <a:prstGeom prst="rect">
                <a:avLst/>
              </a:prstGeom>
              <a:blipFill>
                <a:blip r:embed="rId11"/>
                <a:stretch>
                  <a:fillRect l="-4167" r="-1852" b="-314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4" name="TextBox 63"/>
              <p:cNvSpPr txBox="1"/>
              <p:nvPr/>
            </p:nvSpPr>
            <p:spPr>
              <a:xfrm>
                <a:off x="4267200" y="2209800"/>
                <a:ext cx="986103" cy="40331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𝑣𝑐𝑜𝑠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𝛽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𝑢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4" name="TextBox 6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7200" y="2209800"/>
                <a:ext cx="986103" cy="403316"/>
              </a:xfrm>
              <a:prstGeom prst="rect">
                <a:avLst/>
              </a:prstGeom>
              <a:blipFill>
                <a:blip r:embed="rId12"/>
                <a:stretch>
                  <a:fillRect l="-5556" t="-1515" r="-1235" b="-1212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Arc 12"/>
          <p:cNvSpPr/>
          <p:nvPr/>
        </p:nvSpPr>
        <p:spPr>
          <a:xfrm>
            <a:off x="5486400" y="1524000"/>
            <a:ext cx="304800" cy="457200"/>
          </a:xfrm>
          <a:prstGeom prst="arc">
            <a:avLst>
              <a:gd name="adj1" fmla="val 16200000"/>
              <a:gd name="adj2" fmla="val 5337881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5" name="Arc 64"/>
          <p:cNvSpPr/>
          <p:nvPr/>
        </p:nvSpPr>
        <p:spPr>
          <a:xfrm>
            <a:off x="5486400" y="1981200"/>
            <a:ext cx="304800" cy="457200"/>
          </a:xfrm>
          <a:prstGeom prst="arc">
            <a:avLst>
              <a:gd name="adj1" fmla="val 16200000"/>
              <a:gd name="adj2" fmla="val 5337881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5715000" y="1524000"/>
                <a:ext cx="83820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We know </a:t>
                </a:r>
                <a14:m>
                  <m:oMath xmlns:m="http://schemas.openxmlformats.org/officeDocument/2006/math">
                    <m:r>
                      <a:rPr lang="en-US" sz="140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</m:oMath>
                </a14:m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15000" y="1524000"/>
                <a:ext cx="838200" cy="523220"/>
              </a:xfrm>
              <a:prstGeom prst="rect">
                <a:avLst/>
              </a:prstGeom>
              <a:blipFill>
                <a:blip r:embed="rId13"/>
                <a:stretch>
                  <a:fillRect t="-2326" b="-1046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6" name="TextBox 65"/>
          <p:cNvSpPr txBox="1"/>
          <p:nvPr/>
        </p:nvSpPr>
        <p:spPr>
          <a:xfrm>
            <a:off x="5715000" y="2057400"/>
            <a:ext cx="990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Calculate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533400" y="5029200"/>
            <a:ext cx="3124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 You can form simultaneous equations to help solve part a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8" name="TextBox 67"/>
              <p:cNvSpPr txBox="1"/>
              <p:nvPr/>
            </p:nvSpPr>
            <p:spPr>
              <a:xfrm>
                <a:off x="4267200" y="3048000"/>
                <a:ext cx="1276055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latin typeface="Cambria Math" panose="02040503050406030204" pitchFamily="18" charset="0"/>
                        </a:rPr>
                        <m:t>𝑣𝑠𝑖𝑛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𝛽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𝑒𝑢𝑠𝑖𝑛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8" name="TextBox 6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7200" y="3048000"/>
                <a:ext cx="1276055" cy="215444"/>
              </a:xfrm>
              <a:prstGeom prst="rect">
                <a:avLst/>
              </a:prstGeom>
              <a:blipFill>
                <a:blip r:embed="rId14"/>
                <a:stretch>
                  <a:fillRect l="-2871" r="-1914" b="-314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0" name="TextBox 69"/>
              <p:cNvSpPr txBox="1"/>
              <p:nvPr/>
            </p:nvSpPr>
            <p:spPr>
              <a:xfrm>
                <a:off x="4267200" y="4114800"/>
                <a:ext cx="1083181" cy="45320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𝑣𝑠𝑖𝑛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𝛽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</m:e>
                          </m:rad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8</m:t>
                          </m:r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𝑢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70" name="TextBox 6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7200" y="4114800"/>
                <a:ext cx="1083181" cy="453201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1" name="Arc 70"/>
          <p:cNvSpPr/>
          <p:nvPr/>
        </p:nvSpPr>
        <p:spPr>
          <a:xfrm>
            <a:off x="5791200" y="3200400"/>
            <a:ext cx="304800" cy="533400"/>
          </a:xfrm>
          <a:prstGeom prst="arc">
            <a:avLst>
              <a:gd name="adj1" fmla="val 16200000"/>
              <a:gd name="adj2" fmla="val 5337881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3" name="TextBox 72"/>
              <p:cNvSpPr txBox="1"/>
              <p:nvPr/>
            </p:nvSpPr>
            <p:spPr>
              <a:xfrm>
                <a:off x="6019800" y="3200400"/>
                <a:ext cx="106680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We know </a:t>
                </a:r>
                <a14:m>
                  <m:oMath xmlns:m="http://schemas.openxmlformats.org/officeDocument/2006/math">
                    <m:r>
                      <a:rPr lang="en-US" sz="140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𝑒</m:t>
                    </m:r>
                  </m:oMath>
                </a14:m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73" name="TextBox 7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19800" y="3200400"/>
                <a:ext cx="1066800" cy="523220"/>
              </a:xfrm>
              <a:prstGeom prst="rect">
                <a:avLst/>
              </a:prstGeom>
              <a:blipFill>
                <a:blip r:embed="rId16"/>
                <a:stretch>
                  <a:fillRect t="-2326" b="-1046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5" name="TextBox 74"/>
              <p:cNvSpPr txBox="1"/>
              <p:nvPr/>
            </p:nvSpPr>
            <p:spPr>
              <a:xfrm>
                <a:off x="4267200" y="3505200"/>
                <a:ext cx="1607491" cy="4840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latin typeface="Cambria Math" panose="02040503050406030204" pitchFamily="18" charset="0"/>
                        </a:rPr>
                        <m:t>𝑣𝑠𝑖𝑛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𝛽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sz="14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4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4</m:t>
                              </m:r>
                            </m:den>
                          </m:f>
                        </m:e>
                      </m:d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𝑢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𝑠𝑖𝑛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60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75" name="TextBox 7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7200" y="3505200"/>
                <a:ext cx="1607491" cy="484043"/>
              </a:xfrm>
              <a:prstGeom prst="rect">
                <a:avLst/>
              </a:prstGeom>
              <a:blipFill>
                <a:blip r:embed="rId17"/>
                <a:stretch>
                  <a:fillRect l="-2273" r="-189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6" name="Arc 75"/>
          <p:cNvSpPr/>
          <p:nvPr/>
        </p:nvSpPr>
        <p:spPr>
          <a:xfrm>
            <a:off x="5791200" y="3810000"/>
            <a:ext cx="304800" cy="533400"/>
          </a:xfrm>
          <a:prstGeom prst="arc">
            <a:avLst>
              <a:gd name="adj1" fmla="val 16200000"/>
              <a:gd name="adj2" fmla="val 5337881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7" name="TextBox 76"/>
          <p:cNvSpPr txBox="1"/>
          <p:nvPr/>
        </p:nvSpPr>
        <p:spPr>
          <a:xfrm>
            <a:off x="6019800" y="3962400"/>
            <a:ext cx="1066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Calculate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0" name="TextBox 79"/>
              <p:cNvSpPr txBox="1"/>
              <p:nvPr/>
            </p:nvSpPr>
            <p:spPr>
              <a:xfrm>
                <a:off x="4267200" y="5410200"/>
                <a:ext cx="986103" cy="40331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𝑣𝑐𝑜𝑠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𝛽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𝑢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80" name="TextBox 7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7200" y="5410200"/>
                <a:ext cx="986103" cy="403316"/>
              </a:xfrm>
              <a:prstGeom prst="rect">
                <a:avLst/>
              </a:prstGeom>
              <a:blipFill>
                <a:blip r:embed="rId12"/>
                <a:stretch>
                  <a:fillRect l="-5556" t="-1515" r="-1235" b="-1212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1" name="TextBox 80"/>
              <p:cNvSpPr txBox="1"/>
              <p:nvPr/>
            </p:nvSpPr>
            <p:spPr>
              <a:xfrm>
                <a:off x="4038600" y="6019800"/>
                <a:ext cx="1371600" cy="403316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𝑣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𝑐𝑜𝑠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𝛽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𝑢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81" name="TextBox 8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38600" y="6019800"/>
                <a:ext cx="1371600" cy="403316"/>
              </a:xfrm>
              <a:prstGeom prst="rect">
                <a:avLst/>
              </a:prstGeom>
              <a:blipFill>
                <a:blip r:embed="rId18"/>
                <a:stretch>
                  <a:fillRect t="-1515" b="-1212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2" name="TextBox 81"/>
              <p:cNvSpPr txBox="1"/>
              <p:nvPr/>
            </p:nvSpPr>
            <p:spPr>
              <a:xfrm>
                <a:off x="6629400" y="5410200"/>
                <a:ext cx="1083182" cy="45320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𝑣𝑠𝑖𝑛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𝛽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</m:e>
                          </m:rad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8</m:t>
                          </m:r>
                        </m:den>
                      </m:f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𝑢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82" name="TextBox 8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29400" y="5410200"/>
                <a:ext cx="1083182" cy="453201"/>
              </a:xfrm>
              <a:prstGeom prst="rect">
                <a:avLst/>
              </a:prstGeom>
              <a:blipFill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3" name="TextBox 82"/>
              <p:cNvSpPr txBox="1"/>
              <p:nvPr/>
            </p:nvSpPr>
            <p:spPr>
              <a:xfrm>
                <a:off x="6477000" y="6019800"/>
                <a:ext cx="1371600" cy="403316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𝑣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𝑠𝑖𝑛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𝛽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64</m:t>
                          </m:r>
                        </m:den>
                      </m:f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𝑢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83" name="TextBox 8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77000" y="6019800"/>
                <a:ext cx="1371600" cy="403316"/>
              </a:xfrm>
              <a:prstGeom prst="rect">
                <a:avLst/>
              </a:prstGeom>
              <a:blipFill>
                <a:blip r:embed="rId20"/>
                <a:stretch>
                  <a:fillRect t="-1515" b="-1212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4" name="Arc 83"/>
          <p:cNvSpPr/>
          <p:nvPr/>
        </p:nvSpPr>
        <p:spPr>
          <a:xfrm>
            <a:off x="5181600" y="5715000"/>
            <a:ext cx="304800" cy="533400"/>
          </a:xfrm>
          <a:prstGeom prst="arc">
            <a:avLst>
              <a:gd name="adj1" fmla="val 16200000"/>
              <a:gd name="adj2" fmla="val 5337881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5" name="TextBox 84"/>
          <p:cNvSpPr txBox="1"/>
          <p:nvPr/>
        </p:nvSpPr>
        <p:spPr>
          <a:xfrm>
            <a:off x="5334000" y="5791200"/>
            <a:ext cx="1066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Square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86" name="Arc 85"/>
          <p:cNvSpPr/>
          <p:nvPr/>
        </p:nvSpPr>
        <p:spPr>
          <a:xfrm>
            <a:off x="7696200" y="5715000"/>
            <a:ext cx="304800" cy="533400"/>
          </a:xfrm>
          <a:prstGeom prst="arc">
            <a:avLst>
              <a:gd name="adj1" fmla="val 16200000"/>
              <a:gd name="adj2" fmla="val 5337881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7" name="TextBox 86"/>
          <p:cNvSpPr txBox="1"/>
          <p:nvPr/>
        </p:nvSpPr>
        <p:spPr>
          <a:xfrm>
            <a:off x="7848600" y="5791200"/>
            <a:ext cx="1066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Square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8" name="TextBox 87"/>
              <p:cNvSpPr txBox="1"/>
              <p:nvPr/>
            </p:nvSpPr>
            <p:spPr>
              <a:xfrm>
                <a:off x="3657600" y="4724400"/>
                <a:ext cx="571500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 We can eliminate </a:t>
                </a:r>
                <a14:m>
                  <m:oMath xmlns:m="http://schemas.openxmlformats.org/officeDocument/2006/math">
                    <m:r>
                      <a:rPr lang="en-US" sz="140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𝛽</m:t>
                    </m:r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by using one of the trigonometrical identities. We will need to square both equations first…</a:t>
                </a:r>
              </a:p>
            </p:txBody>
          </p:sp>
        </mc:Choice>
        <mc:Fallback xmlns="">
          <p:sp>
            <p:nvSpPr>
              <p:cNvPr id="88" name="TextBox 8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57600" y="4724400"/>
                <a:ext cx="5715000" cy="523220"/>
              </a:xfrm>
              <a:prstGeom prst="rect">
                <a:avLst/>
              </a:prstGeom>
              <a:blipFill>
                <a:blip r:embed="rId21"/>
                <a:stretch>
                  <a:fillRect t="-2326" b="-1046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524717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5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0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5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0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5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0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5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0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5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0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5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0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5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 animBg="1"/>
      <p:bldP spid="42" grpId="0"/>
      <p:bldP spid="58" grpId="0"/>
      <p:bldP spid="59" grpId="0"/>
      <p:bldP spid="12" grpId="0" animBg="1"/>
      <p:bldP spid="60" grpId="0" animBg="1"/>
      <p:bldP spid="61" grpId="0"/>
      <p:bldP spid="62" grpId="0"/>
      <p:bldP spid="63" grpId="0"/>
      <p:bldP spid="64" grpId="0"/>
      <p:bldP spid="13" grpId="0" animBg="1"/>
      <p:bldP spid="65" grpId="0" animBg="1"/>
      <p:bldP spid="17" grpId="0"/>
      <p:bldP spid="66" grpId="0"/>
      <p:bldP spid="67" grpId="0"/>
      <p:bldP spid="68" grpId="0"/>
      <p:bldP spid="70" grpId="0"/>
      <p:bldP spid="71" grpId="0" animBg="1"/>
      <p:bldP spid="73" grpId="0"/>
      <p:bldP spid="75" grpId="0"/>
      <p:bldP spid="76" grpId="0" animBg="1"/>
      <p:bldP spid="77" grpId="0"/>
      <p:bldP spid="80" grpId="0"/>
      <p:bldP spid="81" grpId="0"/>
      <p:bldP spid="82" grpId="0"/>
      <p:bldP spid="83" grpId="0"/>
      <p:bldP spid="84" grpId="0" animBg="1"/>
      <p:bldP spid="85" grpId="0"/>
      <p:bldP spid="86" grpId="0" animBg="1"/>
      <p:bldP spid="87" grpId="0"/>
      <p:bldP spid="8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dirty="0">
                <a:latin typeface="Comic Sans MS" pitchFamily="66" charset="0"/>
              </a:rPr>
              <a:t>Elastic Collisions in two dimensions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5A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191588" y="1576251"/>
                <a:ext cx="3683725" cy="363298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b="1" dirty="0">
                    <a:latin typeface="Comic Sans MS" panose="030F0702030302020204" pitchFamily="66" charset="0"/>
                  </a:rPr>
                  <a:t>You need to be able to solve problems involving the oblique impact of a smooth sphere on a smooth fixed surface</a:t>
                </a:r>
              </a:p>
              <a:p>
                <a:pPr algn="ctr"/>
                <a:endParaRPr lang="en-US" sz="1400" dirty="0">
                  <a:latin typeface="Comic Sans MS" panose="030F0702030302020204" pitchFamily="66" charset="0"/>
                </a:endParaRPr>
              </a:p>
              <a:p>
                <a:pPr algn="ctr"/>
                <a:r>
                  <a:rPr lang="en-US" sz="1400" dirty="0">
                    <a:latin typeface="Comic Sans MS" panose="030F0702030302020204" pitchFamily="66" charset="0"/>
                  </a:rPr>
                  <a:t>A smooth sphere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𝑆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 is moving on a smooth horizontal plane with speed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𝑢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 when it collides with a smooth fixed vertical wall. At the instant of collision the direction of motion of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𝑆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 makes an angle of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4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60</m:t>
                        </m:r>
                      </m:e>
                      <m:sup>
                        <m:r>
                          <a:rPr lang="en-US" sz="14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°</m:t>
                        </m:r>
                      </m:sup>
                    </m:sSup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 with the wall. The coefficient of restitution between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𝑆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 and the wall is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. Find:</a:t>
                </a:r>
              </a:p>
              <a:p>
                <a:pPr algn="ctr"/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342900" indent="-342900" algn="ctr">
                  <a:buAutoNum type="alphaLcParenR"/>
                </a:pPr>
                <a:r>
                  <a:rPr lang="en-US" sz="1400" dirty="0">
                    <a:latin typeface="Comic Sans MS" panose="030F0702030302020204" pitchFamily="66" charset="0"/>
                  </a:rPr>
                  <a:t>The speed of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𝑆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 immediately after the collision</a:t>
                </a:r>
              </a:p>
              <a:p>
                <a:pPr marL="342900" indent="-342900" algn="ctr">
                  <a:buAutoNum type="alphaLcParenR"/>
                </a:pPr>
                <a:r>
                  <a:rPr lang="en-US" sz="1400" dirty="0">
                    <a:latin typeface="Comic Sans MS" panose="030F0702030302020204" pitchFamily="66" charset="0"/>
                  </a:rPr>
                  <a:t>The angle of deflection of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𝑆</m:t>
                    </m:r>
                  </m:oMath>
                </a14:m>
                <a:endParaRPr lang="en-US" sz="1400" dirty="0">
                  <a:latin typeface="Comic Sans MS" panose="030F0702030302020204" pitchFamily="66" charset="0"/>
                </a:endParaRPr>
              </a:p>
              <a:p>
                <a:pPr algn="ctr"/>
                <a:endParaRPr lang="en-US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1588" y="1576251"/>
                <a:ext cx="3683725" cy="3632982"/>
              </a:xfrm>
              <a:prstGeom prst="rect">
                <a:avLst/>
              </a:prstGeom>
              <a:blipFill>
                <a:blip r:embed="rId2"/>
                <a:stretch>
                  <a:fillRect l="-331" t="-336" r="-198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/>
              <p:cNvSpPr txBox="1"/>
              <p:nvPr/>
            </p:nvSpPr>
            <p:spPr>
              <a:xfrm>
                <a:off x="76200" y="76200"/>
                <a:ext cx="1576907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𝑣𝑐𝑜𝑠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𝛽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𝑢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𝑐𝑜𝑠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2" name="TextBox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200" y="76200"/>
                <a:ext cx="1576907" cy="276999"/>
              </a:xfrm>
              <a:prstGeom prst="rect">
                <a:avLst/>
              </a:prstGeom>
              <a:blipFill>
                <a:blip r:embed="rId3"/>
                <a:stretch>
                  <a:fillRect l="-4651" t="-4444" r="-1550" b="-33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/>
              <p:cNvSpPr txBox="1"/>
              <p:nvPr/>
            </p:nvSpPr>
            <p:spPr>
              <a:xfrm>
                <a:off x="2133600" y="76200"/>
                <a:ext cx="164583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𝑣𝑠𝑖𝑛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𝛽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𝑒𝑢𝑠𝑖𝑛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3" name="TextBox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33600" y="76200"/>
                <a:ext cx="1645835" cy="276999"/>
              </a:xfrm>
              <a:prstGeom prst="rect">
                <a:avLst/>
              </a:prstGeom>
              <a:blipFill>
                <a:blip r:embed="rId4"/>
                <a:stretch>
                  <a:fillRect l="-2963" t="-4444" r="-2963" b="-33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Box 53"/>
              <p:cNvSpPr txBox="1"/>
              <p:nvPr/>
            </p:nvSpPr>
            <p:spPr>
              <a:xfrm>
                <a:off x="4191000" y="76200"/>
                <a:ext cx="1540896" cy="27699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𝑡𝑎𝑛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𝛽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𝑒𝑡𝑎𝑛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4" name="TextBox 5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000" y="76200"/>
                <a:ext cx="1540896" cy="276999"/>
              </a:xfrm>
              <a:prstGeom prst="rect">
                <a:avLst/>
              </a:prstGeom>
              <a:blipFill>
                <a:blip r:embed="rId5"/>
                <a:stretch>
                  <a:fillRect l="-397" t="-4444" r="-397" b="-33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0" name="Rectangle 39"/>
          <p:cNvSpPr/>
          <p:nvPr/>
        </p:nvSpPr>
        <p:spPr>
          <a:xfrm rot="5400000">
            <a:off x="6934200" y="2285999"/>
            <a:ext cx="2209800" cy="228601"/>
          </a:xfrm>
          <a:prstGeom prst="rect">
            <a:avLst/>
          </a:prstGeom>
          <a:solidFill>
            <a:schemeClr val="bg1">
              <a:lumMod val="85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41" name="Straight Arrow Connector 40"/>
          <p:cNvCxnSpPr/>
          <p:nvPr/>
        </p:nvCxnSpPr>
        <p:spPr>
          <a:xfrm>
            <a:off x="7086600" y="1524000"/>
            <a:ext cx="838200" cy="76200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7620000" y="2667000"/>
                <a:ext cx="350417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𝛽</m:t>
                      </m:r>
                    </m:oMath>
                  </m:oMathPara>
                </a14:m>
                <a:endParaRPr lang="en-GB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20000" y="2667000"/>
                <a:ext cx="350417" cy="307777"/>
              </a:xfrm>
              <a:prstGeom prst="rect">
                <a:avLst/>
              </a:prstGeom>
              <a:blipFill>
                <a:blip r:embed="rId6"/>
                <a:stretch>
                  <a:fillRect b="-8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9" name="Straight Arrow Connector 48"/>
          <p:cNvCxnSpPr/>
          <p:nvPr/>
        </p:nvCxnSpPr>
        <p:spPr>
          <a:xfrm flipH="1">
            <a:off x="7315200" y="2286000"/>
            <a:ext cx="609600" cy="99060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extBox 57"/>
              <p:cNvSpPr txBox="1"/>
              <p:nvPr/>
            </p:nvSpPr>
            <p:spPr>
              <a:xfrm>
                <a:off x="7239000" y="1828800"/>
                <a:ext cx="344710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dirty="0" smtClean="0">
                          <a:latin typeface="Cambria Math" panose="02040503050406030204" pitchFamily="18" charset="0"/>
                        </a:rPr>
                        <m:t>𝑢</m:t>
                      </m:r>
                    </m:oMath>
                  </m:oMathPara>
                </a14:m>
                <a:endParaRPr lang="en-GB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58" name="TextBox 5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39000" y="1828800"/>
                <a:ext cx="344710" cy="30777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9" name="TextBox 58"/>
              <p:cNvSpPr txBox="1"/>
              <p:nvPr/>
            </p:nvSpPr>
            <p:spPr>
              <a:xfrm>
                <a:off x="7391400" y="2514600"/>
                <a:ext cx="344710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dirty="0" smtClean="0">
                          <a:latin typeface="Cambria Math" panose="02040503050406030204" pitchFamily="18" charset="0"/>
                        </a:rPr>
                        <m:t>𝑣</m:t>
                      </m:r>
                    </m:oMath>
                  </m:oMathPara>
                </a14:m>
                <a:endParaRPr lang="en-GB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59" name="TextBox 5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91400" y="2514600"/>
                <a:ext cx="344710" cy="307777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Arc 11"/>
          <p:cNvSpPr/>
          <p:nvPr/>
        </p:nvSpPr>
        <p:spPr>
          <a:xfrm rot="7133948">
            <a:off x="7555417" y="1992816"/>
            <a:ext cx="914400" cy="914400"/>
          </a:xfrm>
          <a:prstGeom prst="arc">
            <a:avLst>
              <a:gd name="adj1" fmla="val 6571164"/>
              <a:gd name="adj2" fmla="val 8362457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0" name="Arc 59"/>
          <p:cNvSpPr/>
          <p:nvPr/>
        </p:nvSpPr>
        <p:spPr>
          <a:xfrm rot="7133948">
            <a:off x="7555417" y="1764215"/>
            <a:ext cx="914400" cy="914400"/>
          </a:xfrm>
          <a:prstGeom prst="arc">
            <a:avLst>
              <a:gd name="adj1" fmla="val 20560965"/>
              <a:gd name="adj2" fmla="val 418569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1" name="TextBox 60"/>
              <p:cNvSpPr txBox="1"/>
              <p:nvPr/>
            </p:nvSpPr>
            <p:spPr>
              <a:xfrm>
                <a:off x="7543800" y="1752600"/>
                <a:ext cx="493468" cy="31258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60</m:t>
                          </m:r>
                        </m:e>
                        <m:sup>
                          <m:r>
                            <a:rPr lang="en-GB" sz="14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°</m:t>
                          </m:r>
                        </m:sup>
                      </m:sSup>
                    </m:oMath>
                  </m:oMathPara>
                </a14:m>
                <a:endParaRPr lang="en-GB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61" name="TextBox 6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43800" y="1752600"/>
                <a:ext cx="493468" cy="312586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7" name="TextBox 66"/>
          <p:cNvSpPr txBox="1"/>
          <p:nvPr/>
        </p:nvSpPr>
        <p:spPr>
          <a:xfrm>
            <a:off x="533400" y="5029200"/>
            <a:ext cx="3124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 You can form simultaneous equations to help solve part a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1" name="TextBox 80"/>
              <p:cNvSpPr txBox="1"/>
              <p:nvPr/>
            </p:nvSpPr>
            <p:spPr>
              <a:xfrm>
                <a:off x="4267200" y="3581400"/>
                <a:ext cx="1371600" cy="403316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𝑣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𝑐𝑜𝑠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𝛽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𝑢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81" name="TextBox 8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7200" y="3581400"/>
                <a:ext cx="1371600" cy="403316"/>
              </a:xfrm>
              <a:prstGeom prst="rect">
                <a:avLst/>
              </a:prstGeom>
              <a:blipFill>
                <a:blip r:embed="rId10"/>
                <a:stretch>
                  <a:fillRect t="-1515" b="-1212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3" name="TextBox 82"/>
              <p:cNvSpPr txBox="1"/>
              <p:nvPr/>
            </p:nvSpPr>
            <p:spPr>
              <a:xfrm>
                <a:off x="6629400" y="3581400"/>
                <a:ext cx="1371600" cy="403316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𝑣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𝑠𝑖𝑛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𝛽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64</m:t>
                          </m:r>
                        </m:den>
                      </m:f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𝑢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83" name="TextBox 8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29400" y="3581400"/>
                <a:ext cx="1371600" cy="403316"/>
              </a:xfrm>
              <a:prstGeom prst="rect">
                <a:avLst/>
              </a:prstGeom>
              <a:blipFill>
                <a:blip r:embed="rId11"/>
                <a:stretch>
                  <a:fillRect t="-1515" b="-1212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4114800" y="4419600"/>
                <a:ext cx="3048000" cy="403316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𝑣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𝑐𝑜𝑠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𝛽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𝑣</m:t>
                          </m:r>
                        </m:e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𝑠𝑖𝑛</m:t>
                          </m:r>
                        </m:e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𝛽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𝑢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64</m:t>
                          </m:r>
                        </m:den>
                      </m:f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𝑢</m:t>
                          </m:r>
                        </m:e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4800" y="4419600"/>
                <a:ext cx="3048000" cy="403316"/>
              </a:xfrm>
              <a:prstGeom prst="rect">
                <a:avLst/>
              </a:prstGeom>
              <a:blipFill>
                <a:blip r:embed="rId12"/>
                <a:stretch>
                  <a:fillRect b="-1363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4191000" y="5029200"/>
                <a:ext cx="2362200" cy="403316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𝑣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𝑐𝑜𝑠</m:t>
                              </m:r>
                            </m:e>
                            <m:sup>
                              <m: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𝛽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𝑠𝑖𝑛</m:t>
                              </m:r>
                            </m:e>
                            <m:sup>
                              <m: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𝛽</m:t>
                          </m:r>
                        </m:e>
                      </m:d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19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64</m:t>
                          </m:r>
                        </m:den>
                      </m:f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𝑢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000" y="5029200"/>
                <a:ext cx="2362200" cy="403316"/>
              </a:xfrm>
              <a:prstGeom prst="rect">
                <a:avLst/>
              </a:prstGeom>
              <a:blipFill>
                <a:blip r:embed="rId13"/>
                <a:stretch>
                  <a:fillRect b="-1363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5486400" y="5638800"/>
                <a:ext cx="1066800" cy="403316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𝑣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19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64</m:t>
                          </m:r>
                        </m:den>
                      </m:f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𝑢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86400" y="5638800"/>
                <a:ext cx="1066800" cy="403316"/>
              </a:xfrm>
              <a:prstGeom prst="rect">
                <a:avLst/>
              </a:prstGeom>
              <a:blipFill>
                <a:blip r:embed="rId14"/>
                <a:stretch>
                  <a:fillRect b="-1363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5562600" y="6172200"/>
                <a:ext cx="1066800" cy="46320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𝑣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19</m:t>
                              </m:r>
                            </m:e>
                          </m:rad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64</m:t>
                          </m:r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𝑢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62600" y="6172200"/>
                <a:ext cx="1066800" cy="463204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7" name="Arc 46"/>
          <p:cNvSpPr/>
          <p:nvPr/>
        </p:nvSpPr>
        <p:spPr>
          <a:xfrm>
            <a:off x="6934200" y="4724400"/>
            <a:ext cx="304800" cy="533400"/>
          </a:xfrm>
          <a:prstGeom prst="arc">
            <a:avLst>
              <a:gd name="adj1" fmla="val 16200000"/>
              <a:gd name="adj2" fmla="val 5337881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8" name="TextBox 47"/>
          <p:cNvSpPr txBox="1"/>
          <p:nvPr/>
        </p:nvSpPr>
        <p:spPr>
          <a:xfrm>
            <a:off x="7239000" y="4800600"/>
            <a:ext cx="1752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err="1">
                <a:solidFill>
                  <a:srgbClr val="FF0000"/>
                </a:solidFill>
                <a:latin typeface="Comic Sans MS" panose="030F0702030302020204" pitchFamily="66" charset="0"/>
              </a:rPr>
              <a:t>Factorise</a:t>
            </a:r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 left side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50" name="Arc 49"/>
          <p:cNvSpPr/>
          <p:nvPr/>
        </p:nvSpPr>
        <p:spPr>
          <a:xfrm>
            <a:off x="6477000" y="5334000"/>
            <a:ext cx="304800" cy="533400"/>
          </a:xfrm>
          <a:prstGeom prst="arc">
            <a:avLst>
              <a:gd name="adj1" fmla="val 16200000"/>
              <a:gd name="adj2" fmla="val 5337881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1" name="TextBox 50"/>
          <p:cNvSpPr txBox="1"/>
          <p:nvPr/>
        </p:nvSpPr>
        <p:spPr>
          <a:xfrm>
            <a:off x="6705600" y="5486400"/>
            <a:ext cx="2209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The bracketed part = 1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55" name="Arc 54"/>
          <p:cNvSpPr/>
          <p:nvPr/>
        </p:nvSpPr>
        <p:spPr>
          <a:xfrm>
            <a:off x="6477000" y="5943600"/>
            <a:ext cx="304800" cy="533400"/>
          </a:xfrm>
          <a:prstGeom prst="arc">
            <a:avLst>
              <a:gd name="adj1" fmla="val 16200000"/>
              <a:gd name="adj2" fmla="val 5337881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6" name="TextBox 55"/>
          <p:cNvSpPr txBox="1"/>
          <p:nvPr/>
        </p:nvSpPr>
        <p:spPr>
          <a:xfrm>
            <a:off x="6629400" y="5943600"/>
            <a:ext cx="152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Square root both sides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4876800" y="4038600"/>
            <a:ext cx="3048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Add both equations together!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69" name="Rectangle 68"/>
          <p:cNvSpPr/>
          <p:nvPr/>
        </p:nvSpPr>
        <p:spPr>
          <a:xfrm>
            <a:off x="4343400" y="3657600"/>
            <a:ext cx="685800" cy="304800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2" name="Rectangle 71"/>
          <p:cNvSpPr/>
          <p:nvPr/>
        </p:nvSpPr>
        <p:spPr>
          <a:xfrm>
            <a:off x="6629400" y="3657600"/>
            <a:ext cx="685800" cy="304800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4" name="Rectangle 73"/>
          <p:cNvSpPr/>
          <p:nvPr/>
        </p:nvSpPr>
        <p:spPr>
          <a:xfrm>
            <a:off x="5105400" y="4495800"/>
            <a:ext cx="685800" cy="304800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8" name="Rectangle 77"/>
          <p:cNvSpPr/>
          <p:nvPr/>
        </p:nvSpPr>
        <p:spPr>
          <a:xfrm>
            <a:off x="4267200" y="4495800"/>
            <a:ext cx="685800" cy="304800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9" name="Rectangle 78"/>
          <p:cNvSpPr/>
          <p:nvPr/>
        </p:nvSpPr>
        <p:spPr>
          <a:xfrm>
            <a:off x="5943600" y="4419600"/>
            <a:ext cx="457200" cy="457200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9" name="Rectangle 88"/>
          <p:cNvSpPr/>
          <p:nvPr/>
        </p:nvSpPr>
        <p:spPr>
          <a:xfrm>
            <a:off x="6477000" y="4419600"/>
            <a:ext cx="533400" cy="457200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0" name="Rectangle 89"/>
          <p:cNvSpPr/>
          <p:nvPr/>
        </p:nvSpPr>
        <p:spPr>
          <a:xfrm>
            <a:off x="7467600" y="3581400"/>
            <a:ext cx="533400" cy="457200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1" name="Rectangle 90"/>
          <p:cNvSpPr/>
          <p:nvPr/>
        </p:nvSpPr>
        <p:spPr>
          <a:xfrm>
            <a:off x="5181600" y="3581400"/>
            <a:ext cx="457200" cy="457200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210886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6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9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2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5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0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3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6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9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5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0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5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0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5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0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5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" grpId="0"/>
      <p:bldP spid="44" grpId="0"/>
      <p:bldP spid="45" grpId="0"/>
      <p:bldP spid="46" grpId="0"/>
      <p:bldP spid="47" grpId="0" animBg="1"/>
      <p:bldP spid="48" grpId="0"/>
      <p:bldP spid="50" grpId="0" animBg="1"/>
      <p:bldP spid="51" grpId="0"/>
      <p:bldP spid="55" grpId="0" animBg="1"/>
      <p:bldP spid="56" grpId="0"/>
      <p:bldP spid="57" grpId="0"/>
      <p:bldP spid="69" grpId="0" animBg="1"/>
      <p:bldP spid="69" grpId="1" animBg="1"/>
      <p:bldP spid="72" grpId="0" animBg="1"/>
      <p:bldP spid="72" grpId="1" animBg="1"/>
      <p:bldP spid="74" grpId="0" animBg="1"/>
      <p:bldP spid="74" grpId="1" animBg="1"/>
      <p:bldP spid="78" grpId="0" animBg="1"/>
      <p:bldP spid="78" grpId="1" animBg="1"/>
      <p:bldP spid="79" grpId="0" animBg="1"/>
      <p:bldP spid="79" grpId="1" animBg="1"/>
      <p:bldP spid="89" grpId="0" animBg="1"/>
      <p:bldP spid="89" grpId="1" animBg="1"/>
      <p:bldP spid="90" grpId="0" animBg="1"/>
      <p:bldP spid="90" grpId="1" animBg="1"/>
      <p:bldP spid="91" grpId="0" animBg="1"/>
      <p:bldP spid="91" grpId="1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4" ma:contentTypeDescription="Create a new document." ma:contentTypeScope="" ma:versionID="f3eecc50e9b07754bbdd7d7f84a5a0e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a84750f097cb468e172277703b223c85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00844B4F-C299-421C-A073-7A5841FB0D8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ADAB275F-BBDA-4236-B94E-A419249692B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6836668-9FDA-43AA-8B9D-948DC0460359}">
  <ds:schemaRefs>
    <ds:schemaRef ds:uri="http://purl.org/dc/elements/1.1/"/>
    <ds:schemaRef ds:uri="http://schemas.microsoft.com/office/2006/metadata/properties"/>
    <ds:schemaRef ds:uri="78db98b4-7c56-4667-9532-fea666d1edab"/>
    <ds:schemaRef ds:uri="00eee050-7eda-4a68-8825-514e694f5f09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2685</TotalTime>
  <Words>3152</Words>
  <Application>Microsoft Office PowerPoint</Application>
  <PresentationFormat>On-screen Show (4:3)</PresentationFormat>
  <Paragraphs>357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4" baseType="lpstr">
      <vt:lpstr>Arial</vt:lpstr>
      <vt:lpstr>Arial Black</vt:lpstr>
      <vt:lpstr>Calibri</vt:lpstr>
      <vt:lpstr>Cambria Math</vt:lpstr>
      <vt:lpstr>Comic Sans MS</vt:lpstr>
      <vt:lpstr>Invite Engraved SF</vt:lpstr>
      <vt:lpstr>Wingdings</vt:lpstr>
      <vt:lpstr>Office Theme</vt:lpstr>
      <vt:lpstr>PowerPoint Presentation</vt:lpstr>
      <vt:lpstr>Prior Knowledge Check</vt:lpstr>
      <vt:lpstr>PowerPoint Presentation</vt:lpstr>
      <vt:lpstr>Elastic Collisions in two dimensions</vt:lpstr>
      <vt:lpstr>Elastic Collisions in two dimensions</vt:lpstr>
      <vt:lpstr>Elastic Collisions in two dimensions</vt:lpstr>
      <vt:lpstr>Elastic Collisions in two dimensions</vt:lpstr>
      <vt:lpstr>Elastic Collisions in two dimensions</vt:lpstr>
      <vt:lpstr>Elastic Collisions in two dimensions</vt:lpstr>
      <vt:lpstr>Elastic Collisions in two dimensions</vt:lpstr>
      <vt:lpstr>Elastic Collisions in two dimensions</vt:lpstr>
      <vt:lpstr>Elastic Collisions in two dimensions</vt:lpstr>
      <vt:lpstr>Elastic Collisions in two dimensions</vt:lpstr>
      <vt:lpstr>Elastic Collisions in two dimensions</vt:lpstr>
      <vt:lpstr>Elastic Collisions in two dimensions</vt:lpstr>
      <vt:lpstr>Elastic Collisions in two dimensions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Mike</dc:creator>
  <cp:lastModifiedBy>Mr G Westwater (Staff)</cp:lastModifiedBy>
  <cp:revision>511</cp:revision>
  <dcterms:created xsi:type="dcterms:W3CDTF">2006-08-16T00:00:00Z</dcterms:created>
  <dcterms:modified xsi:type="dcterms:W3CDTF">2021-08-27T08:38:41Z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