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142.xml" ContentType="application/vnd.openxmlformats-officedocument.presentationml.slide+xml"/>
  <Override PartName="/ppt/slides/slide146.xml" ContentType="application/vnd.openxmlformats-officedocument.presentationml.slide+xml"/>
  <Override PartName="/ppt/changesInfos/changesInfo1.xml" ContentType="application/vnd.ms-powerpoint.changesinfo+xml"/>
  <Override PartName="/ppt/revisionInfo.xml" ContentType="application/vnd.ms-powerpoint.revisioninfo+xml"/>
  <Override PartName="/ppt/slides/slide129.xml" ContentType="application/vnd.openxmlformats-officedocument.presentationml.slide+xml"/>
  <Override PartName="/ppt/slideLayouts/slideLayout120.xml" ContentType="application/vnd.openxmlformats-officedocument.presentationml.slideLayout+xml"/>
  <Override PartName="/ppt/slides/slide130.xml" ContentType="application/vnd.openxmlformats-officedocument.presentationml.slide+xml"/>
  <Override PartName="/ppt/slides/slide30.xml" ContentType="application/vnd.openxmlformats-officedocument.presentationml.slide+xml"/>
  <Override PartName="/ppt/slides/slide136.xml" ContentType="application/vnd.openxmlformats-officedocument.presentationml.slide+xml"/>
  <Override PartName="/ppt/slides/slide188.xml" ContentType="application/vnd.openxmlformats-officedocument.presentationml.slide+xml"/>
  <Override PartName="/ppt/slides/slide41.xml" ContentType="application/vnd.openxmlformats-officedocument.presentationml.slide+xml"/>
  <Override PartName="/ppt/slides/slide149.xml" ContentType="application/vnd.openxmlformats-officedocument.presentationml.slide+xml"/>
  <Override PartName="/ppt/slides/slide40.xml" ContentType="application/vnd.openxmlformats-officedocument.presentationml.slide+xml"/>
  <Override PartName="/ppt/slides/slide96.xml" ContentType="application/vnd.openxmlformats-officedocument.presentationml.slide+xml"/>
  <Override PartName="/ppt/slides/slide235.xml" ContentType="application/vnd.openxmlformats-officedocument.presentationml.slide+xml"/>
  <Override PartName="/ppt/slides/slide78.xml" ContentType="application/vnd.openxmlformats-officedocument.presentationml.slide+xml"/>
  <Override PartName="/ppt/slides/slide221.xml" ContentType="application/vnd.openxmlformats-officedocument.presentationml.slide+xml"/>
  <Override PartName="/ppt/slides/slide216.xml" ContentType="application/vnd.openxmlformats-officedocument.presentationml.slide+xml"/>
  <Override PartName="/ppt/slides/slide189.xml" ContentType="application/vnd.openxmlformats-officedocument.presentationml.slide+xml"/>
  <Override PartName="/ppt/slides/slide210.xml" ContentType="application/vnd.openxmlformats-officedocument.presentationml.slide+xml"/>
  <Override PartName="/ppt/slides/slide207.xml" ContentType="application/vnd.openxmlformats-officedocument.presentationml.slide+xml"/>
  <Override PartName="/ppt/slides/slide203.xml" ContentType="application/vnd.openxmlformats-officedocument.presentationml.slide+xml"/>
  <Override PartName="/ppt/slides/slide196.xml" ContentType="application/vnd.openxmlformats-officedocument.presentationml.slide+xml"/>
  <Override PartName="/ppt/slides/slide42.xml" ContentType="application/vnd.openxmlformats-officedocument.presentationml.slide+xml"/>
  <Override PartName="/ppt/slides/slide72.xml" ContentType="application/vnd.openxmlformats-officedocument.presentationml.slide+xml"/>
  <Override PartName="/ppt/slides/slide58.xml" ContentType="application/vnd.openxmlformats-officedocument.presentationml.slide+xml"/>
  <Override PartName="/ppt/slides/slide51.xml" ContentType="application/vnd.openxmlformats-officedocument.presentationml.slide+xml"/>
  <Override PartName="/ppt/slides/slide45.xml" ContentType="application/vnd.openxmlformats-officedocument.presentationml.slide+xml"/>
  <Override PartName="/ppt/slides/slide182.xml" ContentType="application/vnd.openxmlformats-officedocument.presentationml.slide+xml"/>
  <Override PartName="/ppt/slides/slide150.xml" ContentType="application/vnd.openxmlformats-officedocument.presentationml.slide+xml"/>
  <Override PartName="/ppt/slides/slide176.xml" ContentType="application/vnd.openxmlformats-officedocument.presentationml.slide+xml"/>
  <Override PartName="/ppt/slides/slide171.xml" ContentType="application/vnd.openxmlformats-officedocument.presentationml.slide+xml"/>
  <Override PartName="/ppt/slides/slide165.xml" ContentType="application/vnd.openxmlformats-officedocument.presentationml.slide+xml"/>
  <Override PartName="/ppt/slides/slide156.xml" ContentType="application/vnd.openxmlformats-officedocument.presentationml.slide+xml"/>
  <Override PartName="/ppt/slides/slide50.xml" ContentType="application/vnd.openxmlformats-officedocument.presentationml.slide+xml"/>
  <Override PartName="/ppt/slides/slide33.xml" ContentType="application/vnd.openxmlformats-officedocument.presentationml.slide+xml"/>
  <Override PartName="/ppt/slides/slide300.xml" ContentType="application/vnd.openxmlformats-officedocument.presentationml.slide+xml"/>
  <Override PartName="/ppt/slides/slide23.xml" ContentType="application/vnd.openxmlformats-officedocument.presentationml.slide+xml"/>
  <Override PartName="/ppt/slides/slide170.xml" ContentType="application/vnd.openxmlformats-officedocument.presentationml.slide+xml"/>
  <Override PartName="/ppt/slides/slide97.xml" ContentType="application/vnd.openxmlformats-officedocument.presentationml.slide+xml"/>
  <Override PartName="/ppt/slides/slide123.xml" ContentType="application/vnd.openxmlformats-officedocument.presentationml.slide+xml"/>
  <Override PartName="/ppt/slides/slide112.xml" ContentType="application/vnd.openxmlformats-officedocument.presentationml.slide+xml"/>
  <Override PartName="/ppt/slides/slide108.xml" ContentType="application/vnd.openxmlformats-officedocument.presentationml.slide+xml"/>
  <Override PartName="/ppt/slides/slide102.xml" ContentType="application/vnd.openxmlformats-officedocument.presentationml.slide+xml"/>
  <Override PartName="/ppt/slides/slide270.xml" ContentType="application/vnd.openxmlformats-officedocument.presentationml.slide+xml"/>
  <Override PartName="/ppt/slides/slide236.xml" ContentType="application/vnd.openxmlformats-officedocument.presentationml.slide+xml"/>
  <Override PartName="/ppt/slides/slide265.xml" ContentType="application/vnd.openxmlformats-officedocument.presentationml.slide+xml"/>
  <Override PartName="/ppt/slides/slide260.xml" ContentType="application/vnd.openxmlformats-officedocument.presentationml.slide+xml"/>
  <Override PartName="/ppt/slides/slide250.xml" ContentType="application/vnd.openxmlformats-officedocument.presentationml.slide+xml"/>
  <Override PartName="/ppt/slides/slide244.xml" ContentType="application/vnd.openxmlformats-officedocument.presentationml.slide+xml"/>
  <Override PartName="/ppt/slides/slide79.xml" ContentType="application/vnd.openxmlformats-officedocument.presentationml.slide+xml"/>
  <Override PartName="/ppt/slides/slide89.xml" ContentType="application/vnd.openxmlformats-officedocument.presentationml.slide+xml"/>
  <Override PartName="/ppt/slides/slide222.xml" ContentType="application/vnd.openxmlformats-officedocument.presentationml.slide+xml"/>
  <Override PartName="/ppt/slides/slide232.xml" ContentType="application/vnd.openxmlformats-officedocument.presentationml.slide+xml"/>
  <Override PartName="/ppt/slides/slide22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41059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17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2.xml"/><Relationship Id="rId3" Type="http://schemas.openxmlformats.org/officeDocument/2006/relationships/slide" Target="slide8.xml"/><Relationship Id="rId7" Type="http://schemas.openxmlformats.org/officeDocument/2006/relationships/image" Target="../media/image27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18.xml"/><Relationship Id="rId4" Type="http://schemas.openxmlformats.org/officeDocument/2006/relationships/slide" Target="slide14.xml"/><Relationship Id="rId9" Type="http://schemas.openxmlformats.org/officeDocument/2006/relationships/slide" Target="slide14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1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2.png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slide" Target="slide96.xml"/><Relationship Id="rId1" Type="http://schemas.openxmlformats.org/officeDocument/2006/relationships/slideLayout" Target="../slideLayouts/slideLayout120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slide" Target="slide96.xml"/><Relationship Id="rId1" Type="http://schemas.openxmlformats.org/officeDocument/2006/relationships/slideLayout" Target="../slideLayouts/slideLayout1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4.png"/><Relationship Id="rId2" Type="http://schemas.openxmlformats.org/officeDocument/2006/relationships/image" Target="../media/image3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5.png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slide" Target="slide96.xml"/><Relationship Id="rId1" Type="http://schemas.openxmlformats.org/officeDocument/2006/relationships/slideLayout" Target="../slideLayouts/slideLayout1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7.png"/><Relationship Id="rId2" Type="http://schemas.openxmlformats.org/officeDocument/2006/relationships/image" Target="../media/image3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8.png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slide" Target="slide96.xml"/><Relationship Id="rId1" Type="http://schemas.openxmlformats.org/officeDocument/2006/relationships/slideLayout" Target="../slideLayouts/slideLayout120.xml"/></Relationships>
</file>

<file path=ppt/slides/_rels/slide129.xml.rels><?xml version="1.0" encoding="UTF-8" standalone="yes"?>
<Relationships xmlns="http://schemas.openxmlformats.org/package/2006/relationships"><Relationship Id="rId8" Type="http://schemas.openxmlformats.org/officeDocument/2006/relationships/slide" Target="slide142.xml"/><Relationship Id="rId3" Type="http://schemas.openxmlformats.org/officeDocument/2006/relationships/slide" Target="slide130.xml"/><Relationship Id="rId7" Type="http://schemas.openxmlformats.org/officeDocument/2006/relationships/image" Target="../media/image276.png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46.xml"/><Relationship Id="rId5" Type="http://schemas.openxmlformats.org/officeDocument/2006/relationships/slide" Target="slide142.xml"/><Relationship Id="rId4" Type="http://schemas.openxmlformats.org/officeDocument/2006/relationships/slide" Target="slide136.xml"/><Relationship Id="rId9" Type="http://schemas.openxmlformats.org/officeDocument/2006/relationships/slide" Target="slide14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3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1.png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" Target="slide129.xml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120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" Target="slide129.xml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slide" Target="slide129.xml"/><Relationship Id="rId1" Type="http://schemas.openxmlformats.org/officeDocument/2006/relationships/slideLayout" Target="../slideLayouts/slideLayout120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slide" Target="slide129.xml"/><Relationship Id="rId1" Type="http://schemas.openxmlformats.org/officeDocument/2006/relationships/slideLayout" Target="../slideLayouts/slideLayout120.xml"/></Relationships>
</file>

<file path=ppt/slides/_rels/slide149.xml.rels><?xml version="1.0" encoding="UTF-8" standalone="yes"?>
<Relationships xmlns="http://schemas.openxmlformats.org/package/2006/relationships"><Relationship Id="rId8" Type="http://schemas.openxmlformats.org/officeDocument/2006/relationships/slide" Target="slide182.xml"/><Relationship Id="rId3" Type="http://schemas.openxmlformats.org/officeDocument/2006/relationships/slide" Target="slide150.xml"/><Relationship Id="rId7" Type="http://schemas.openxmlformats.org/officeDocument/2006/relationships/slide" Target="slide176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71.xml"/><Relationship Id="rId5" Type="http://schemas.openxmlformats.org/officeDocument/2006/relationships/slide" Target="slide165.xml"/><Relationship Id="rId4" Type="http://schemas.openxmlformats.org/officeDocument/2006/relationships/slide" Target="slide15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3.png"/><Relationship Id="rId2" Type="http://schemas.openxmlformats.org/officeDocument/2006/relationships/image" Target="../media/image3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4.png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120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1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6.png"/><Relationship Id="rId2" Type="http://schemas.openxmlformats.org/officeDocument/2006/relationships/image" Target="../media/image3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7.png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1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9.png"/><Relationship Id="rId2" Type="http://schemas.openxmlformats.org/officeDocument/2006/relationships/image" Target="../media/image3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0.png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120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1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120.xml"/></Relationships>
</file>

<file path=ppt/slides/_rels/slide188.xml.rels><?xml version="1.0" encoding="UTF-8" standalone="yes"?>
<Relationships xmlns="http://schemas.openxmlformats.org/package/2006/relationships"><Relationship Id="rId8" Type="http://schemas.openxmlformats.org/officeDocument/2006/relationships/slide" Target="slide216.xml"/><Relationship Id="rId3" Type="http://schemas.openxmlformats.org/officeDocument/2006/relationships/slide" Target="slide189.xml"/><Relationship Id="rId7" Type="http://schemas.openxmlformats.org/officeDocument/2006/relationships/slide" Target="slide210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207.xml"/><Relationship Id="rId5" Type="http://schemas.openxmlformats.org/officeDocument/2006/relationships/slide" Target="slide203.xml"/><Relationship Id="rId4" Type="http://schemas.openxmlformats.org/officeDocument/2006/relationships/slide" Target="slide196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slide" Target="slide188.xml"/><Relationship Id="rId1" Type="http://schemas.openxmlformats.org/officeDocument/2006/relationships/slideLayout" Target="../slideLayouts/slideLayout1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2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3.png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slide" Target="slide188.xml"/><Relationship Id="rId1" Type="http://schemas.openxmlformats.org/officeDocument/2006/relationships/slideLayout" Target="../slideLayouts/slideLayout1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5.png"/><Relationship Id="rId2" Type="http://schemas.openxmlformats.org/officeDocument/2006/relationships/image" Target="../media/image344.png"/><Relationship Id="rId1" Type="http://schemas.openxmlformats.org/officeDocument/2006/relationships/slideLayout" Target="../slideLayouts/slideLayout12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slide" Target="slide188.xml"/><Relationship Id="rId1" Type="http://schemas.openxmlformats.org/officeDocument/2006/relationships/slideLayout" Target="../slideLayouts/slideLayout120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slide" Target="slide188.xml"/><Relationship Id="rId1" Type="http://schemas.openxmlformats.org/officeDocument/2006/relationships/slideLayout" Target="../slideLayouts/slideLayout120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slide" Target="slide188.xml"/><Relationship Id="rId1" Type="http://schemas.openxmlformats.org/officeDocument/2006/relationships/slideLayout" Target="../slideLayouts/slideLayout120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slide" Target="slide188.xml"/><Relationship Id="rId1" Type="http://schemas.openxmlformats.org/officeDocument/2006/relationships/slideLayout" Target="../slideLayouts/slideLayout120.xml"/></Relationships>
</file>

<file path=ppt/slides/_rels/slide221.xml.rels><?xml version="1.0" encoding="UTF-8" standalone="yes"?>
<Relationships xmlns="http://schemas.openxmlformats.org/package/2006/relationships"><Relationship Id="rId3" Type="http://schemas.openxmlformats.org/officeDocument/2006/relationships/slide" Target="slide222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5" Type="http://schemas.openxmlformats.org/officeDocument/2006/relationships/slide" Target="slide232.xml"/><Relationship Id="rId4" Type="http://schemas.openxmlformats.org/officeDocument/2006/relationships/slide" Target="slide226.xml"/></Relationships>
</file>

<file path=ppt/slides/_rels/slide222.xml.rels><?xml version="1.0" encoding="UTF-8" standalone="yes"?>
<Relationships xmlns="http://schemas.openxmlformats.org/package/2006/relationships"><Relationship Id="rId2" Type="http://schemas.openxmlformats.org/officeDocument/2006/relationships/slide" Target="slide221.xml"/><Relationship Id="rId1" Type="http://schemas.openxmlformats.org/officeDocument/2006/relationships/slideLayout" Target="../slideLayouts/slideLayout120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slide" Target="slide221.xml"/><Relationship Id="rId1" Type="http://schemas.openxmlformats.org/officeDocument/2006/relationships/slideLayout" Target="../slideLayouts/slideLayout1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slide" Target="slide221.xml"/><Relationship Id="rId1" Type="http://schemas.openxmlformats.org/officeDocument/2006/relationships/slideLayout" Target="../slideLayouts/slideLayout120.xml"/></Relationships>
</file>

<file path=ppt/slides/_rels/slide235.xml.rels><?xml version="1.0" encoding="UTF-8" standalone="yes"?>
<Relationships xmlns="http://schemas.openxmlformats.org/package/2006/relationships"><Relationship Id="rId8" Type="http://schemas.openxmlformats.org/officeDocument/2006/relationships/slide" Target="slide270.xml"/><Relationship Id="rId3" Type="http://schemas.openxmlformats.org/officeDocument/2006/relationships/slide" Target="slide236.xml"/><Relationship Id="rId7" Type="http://schemas.openxmlformats.org/officeDocument/2006/relationships/slide" Target="slide265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260.xml"/><Relationship Id="rId5" Type="http://schemas.openxmlformats.org/officeDocument/2006/relationships/slide" Target="slide250.xml"/><Relationship Id="rId4" Type="http://schemas.openxmlformats.org/officeDocument/2006/relationships/slide" Target="slide244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slide" Target="slide235.xml"/><Relationship Id="rId1" Type="http://schemas.openxmlformats.org/officeDocument/2006/relationships/slideLayout" Target="../slideLayouts/slideLayout120.xml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slide" Target="slide235.xml"/><Relationship Id="rId1" Type="http://schemas.openxmlformats.org/officeDocument/2006/relationships/slideLayout" Target="../slideLayouts/slideLayout120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slide" Target="slide235.xml"/><Relationship Id="rId1" Type="http://schemas.openxmlformats.org/officeDocument/2006/relationships/slideLayout" Target="../slideLayouts/slideLayout120.xml"/></Relationships>
</file>

<file path=ppt/slides/_rels/slide260.xml.rels><?xml version="1.0" encoding="UTF-8" standalone="yes"?>
<Relationships xmlns="http://schemas.openxmlformats.org/package/2006/relationships"><Relationship Id="rId2" Type="http://schemas.openxmlformats.org/officeDocument/2006/relationships/slide" Target="slide235.xml"/><Relationship Id="rId1" Type="http://schemas.openxmlformats.org/officeDocument/2006/relationships/slideLayout" Target="../slideLayouts/slideLayout120.xml"/></Relationships>
</file>

<file path=ppt/slides/_rels/slide265.xml.rels><?xml version="1.0" encoding="UTF-8" standalone="yes"?>
<Relationships xmlns="http://schemas.openxmlformats.org/package/2006/relationships"><Relationship Id="rId2" Type="http://schemas.openxmlformats.org/officeDocument/2006/relationships/slide" Target="slide235.xml"/><Relationship Id="rId1" Type="http://schemas.openxmlformats.org/officeDocument/2006/relationships/slideLayout" Target="../slideLayouts/slideLayout120.xml"/></Relationships>
</file>

<file path=ppt/slides/_rels/slide270.xml.rels><?xml version="1.0" encoding="UTF-8" standalone="yes"?>
<Relationships xmlns="http://schemas.openxmlformats.org/package/2006/relationships"><Relationship Id="rId2" Type="http://schemas.openxmlformats.org/officeDocument/2006/relationships/slide" Target="slide235.xml"/><Relationship Id="rId1" Type="http://schemas.openxmlformats.org/officeDocument/2006/relationships/slideLayout" Target="../slideLayouts/slideLayout1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0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299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1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188.xml"/><Relationship Id="rId3" Type="http://schemas.openxmlformats.org/officeDocument/2006/relationships/slide" Target="slide41.xml"/><Relationship Id="rId7" Type="http://schemas.openxmlformats.org/officeDocument/2006/relationships/slide" Target="slide149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29.xml"/><Relationship Id="rId5" Type="http://schemas.openxmlformats.org/officeDocument/2006/relationships/slide" Target="slide96.xml"/><Relationship Id="rId10" Type="http://schemas.openxmlformats.org/officeDocument/2006/relationships/slide" Target="slide235.xml"/><Relationship Id="rId4" Type="http://schemas.openxmlformats.org/officeDocument/2006/relationships/slide" Target="slide78.xml"/><Relationship Id="rId9" Type="http://schemas.openxmlformats.org/officeDocument/2006/relationships/slide" Target="slide221.xml"/></Relationships>
</file>

<file path=ppt/slides/_rels/slide30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5.png"/><Relationship Id="rId2" Type="http://schemas.openxmlformats.org/officeDocument/2006/relationships/image" Target="../media/image3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6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7" Type="http://schemas.openxmlformats.org/officeDocument/2006/relationships/slide" Target="slide33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300.xml"/><Relationship Id="rId5" Type="http://schemas.openxmlformats.org/officeDocument/2006/relationships/slide" Target="slide23.xml"/><Relationship Id="rId4" Type="http://schemas.openxmlformats.org/officeDocument/2006/relationships/slide" Target="slide17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7" Type="http://schemas.openxmlformats.org/officeDocument/2006/relationships/slide" Target="slide72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58.xml"/><Relationship Id="rId5" Type="http://schemas.openxmlformats.org/officeDocument/2006/relationships/slide" Target="slide51.xml"/><Relationship Id="rId4" Type="http://schemas.openxmlformats.org/officeDocument/2006/relationships/slide" Target="slide4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12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1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8.png"/><Relationship Id="rId2" Type="http://schemas.openxmlformats.org/officeDocument/2006/relationships/image" Target="../media/image3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9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120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1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2.png"/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5.png"/><Relationship Id="rId2" Type="http://schemas.openxmlformats.org/officeDocument/2006/relationships/image" Target="../media/image3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6.png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120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9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4" Type="http://schemas.openxmlformats.org/officeDocument/2006/relationships/slide" Target="slide89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78.xml"/><Relationship Id="rId1" Type="http://schemas.openxmlformats.org/officeDocument/2006/relationships/slideLayout" Target="../slideLayouts/slideLayout1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" Target="slide78.xml"/><Relationship Id="rId1" Type="http://schemas.openxmlformats.org/officeDocument/2006/relationships/slideLayout" Target="../slideLayouts/slideLayout1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8.png"/><Relationship Id="rId2" Type="http://schemas.openxmlformats.org/officeDocument/2006/relationships/image" Target="../media/image3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9.pn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97.xml"/><Relationship Id="rId7" Type="http://schemas.openxmlformats.org/officeDocument/2006/relationships/slide" Target="slide123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12.xml"/><Relationship Id="rId5" Type="http://schemas.openxmlformats.org/officeDocument/2006/relationships/slide" Target="slide108.xml"/><Relationship Id="rId4" Type="http://schemas.openxmlformats.org/officeDocument/2006/relationships/slide" Target="slide10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" Target="slide96.xml"/><Relationship Id="rId1" Type="http://schemas.openxmlformats.org/officeDocument/2006/relationships/slideLayout" Target="../slideLayouts/slideLayout1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5) Volumes of revolution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4686062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" action="ppaction://hlinksldjump"/>
                            </a:rPr>
                            <a:t>5.1)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2" action="ppaction://hlinksldjump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2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5.2)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3" action="ppaction://hlinksldjump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5.3) Adding and subtracting volumes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5.4)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3898240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8333" r="-200" b="-3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106557" r="-200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5.3) Adding and subtracting volumes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5.4)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632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44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60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44599"/>
              </a:xfrm>
              <a:prstGeom prst="rect">
                <a:avLst/>
              </a:prstGeom>
              <a:blipFill>
                <a:blip r:embed="rId2"/>
                <a:stretch>
                  <a:fillRect l="-667" r="-400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60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blipFill>
                <a:blip r:embed="rId3"/>
                <a:stretch>
                  <a:fillRect l="-667" r="-400" b="-4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9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7715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33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4.2) Roots of a cubic equation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38741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4.3) Roots of a quartic equation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09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area of the region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area of the region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688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78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688265"/>
              </a:xfrm>
              <a:prstGeom prst="rect">
                <a:avLst/>
              </a:prstGeom>
              <a:blipFill>
                <a:blip r:embed="rId4"/>
                <a:stretch>
                  <a:fillRect l="-667" t="-2655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382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37647" cy="527222"/>
          </a:xfrm>
        </p:spPr>
        <p:txBody>
          <a:bodyPr/>
          <a:lstStyle/>
          <a:p>
            <a:r>
              <a:rPr lang="en-GB" dirty="0"/>
              <a:t>4.4) Expressions relating to the roots of a polynomial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34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+9, 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r="-10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+1, 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r="-1067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248</m:t>
                          </m:r>
                        </m:num>
                        <m:den>
                          <m:r>
                            <a:rPr lang="en-GB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63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4.5) Linear transformations of roots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6816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5) Volumes of revolution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3898240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5.1)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3" action="ppaction://hlinksldjump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5.2)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5.3) Adding and subtracting volumes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6" action="ppaction://hlinksldjump"/>
                            </a:rPr>
                            <a:t>5.4)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3898240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8333" r="-200" b="-3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106557" r="-200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5.3) Adding and subtracting volumes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5.4)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94786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426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426160"/>
              </a:xfrm>
              <a:prstGeom prst="rect">
                <a:avLst/>
              </a:prstGeom>
              <a:blipFill>
                <a:blip r:embed="rId2"/>
                <a:stretch>
                  <a:fillRect l="-667" r="-1067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26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26160"/>
              </a:xfrm>
              <a:prstGeom prst="rect">
                <a:avLst/>
              </a:prstGeom>
              <a:blipFill>
                <a:blip r:embed="rId3"/>
                <a:stretch>
                  <a:fillRect l="-667" r="-1067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117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256</m:t>
                          </m:r>
                        </m:den>
                      </m:f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843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5.1)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8469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5.2)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12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5.3) Adding and subtracting volumes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0846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5.3) Adding and subtracting volumes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3890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8380520" cy="527222"/>
          </a:xfrm>
        </p:spPr>
        <p:txBody>
          <a:bodyPr/>
          <a:lstStyle/>
          <a:p>
            <a:r>
              <a:rPr lang="en-GB" dirty="0"/>
              <a:t>5.4) Modelling with volumes of revolution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21302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6) Matrices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931449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6.1) Introduction to matrices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6.2) Matrix multiplication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6.3) Determinants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6.4) Inverting a 2 x 2 matrix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6.5) Inverting a 3 x 3 matrix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6.6) Solving systems of equations using matrices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4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927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solid is created by rotating 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this solid.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solid is created by rotating 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this solid.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135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58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6.1) Introduction to matrices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5524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6.2) Matrix multiplication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16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180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180323"/>
              </a:xfrm>
              <a:prstGeom prst="rect">
                <a:avLst/>
              </a:prstGeom>
              <a:blipFill>
                <a:blip r:embed="rId2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80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80323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03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Determinants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511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95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area between the lines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Determine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95621"/>
              </a:xfrm>
              <a:prstGeom prst="rect">
                <a:avLst/>
              </a:prstGeom>
              <a:blipFill>
                <a:blip r:embed="rId2"/>
                <a:stretch>
                  <a:fillRect l="-667" t="-1667" r="-16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9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area between the lines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60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Determine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9976"/>
              </a:xfrm>
              <a:prstGeom prst="rect">
                <a:avLst/>
              </a:prstGeom>
              <a:blipFill>
                <a:blip r:embed="rId3"/>
                <a:stretch>
                  <a:fillRect l="-667" t="-1695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6029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6029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60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1.2) Multiplying complex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89102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6.4) Inverting a 2 x 2 matrix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84979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6.5) Inverting a 3 x 3 matrix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030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8380520" cy="527222"/>
          </a:xfrm>
        </p:spPr>
        <p:txBody>
          <a:bodyPr/>
          <a:lstStyle/>
          <a:p>
            <a:r>
              <a:rPr lang="en-GB" dirty="0"/>
              <a:t>5.4) Modelling with volumes of revolution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666234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563394" cy="527222"/>
          </a:xfrm>
        </p:spPr>
        <p:txBody>
          <a:bodyPr/>
          <a:lstStyle/>
          <a:p>
            <a:r>
              <a:rPr lang="en-GB" dirty="0"/>
              <a:t>6.6) Solving systems of equations using matrices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993738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Linear transformations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146776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7.1) Linear transformations in two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7.2) Reflections and rotations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7.3) Enlargements and stretches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7.4) Successive transformations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7.5) Linear transformations in three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7.6) The inverse of a linear transformation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78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894810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929154" cy="527222"/>
          </a:xfrm>
        </p:spPr>
        <p:txBody>
          <a:bodyPr/>
          <a:lstStyle/>
          <a:p>
            <a:r>
              <a:rPr lang="en-GB" dirty="0"/>
              <a:t>7.1) Linear transformations in two dimensions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8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manufacturer wants to cast a prototype for a new design for a lightbulb out of glass. A region is used as a model for the cross-section of the lightbulb. The region is bounded by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and the curve with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−60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will be rotated around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Each unit on the coordinate axes represents 1cm.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Suggest a suitable value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your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estimate the volume of glass needed to make the prototype.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one limitation of this model.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manufacturer wants to cast a prototype for a new design for a pen barrel out of solid resin. A region is used as a model for the cross-section of the pen barrel. The region is bounded by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and the curve with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will be rotated around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Each unit on the coordinate axes represents 1cm.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Suggest a suitable value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your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estimate the volume of resin needed to make the prototype.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one limitation of this model.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400" t="-271" r="-400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651267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 (10≤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sensible)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1.57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The cross-section of the pen unlikely to match the curve exactly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51267"/>
                <a:ext cx="4572000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836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7.2) Reflections and rotations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60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5.1)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2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641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integration to show that the volume of a cylinder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Use integration to show that the volume of a sphere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641638"/>
              </a:xfrm>
              <a:prstGeom prst="rect">
                <a:avLst/>
              </a:prstGeom>
              <a:blipFill>
                <a:blip r:embed="rId2"/>
                <a:stretch>
                  <a:fillRect l="-667" t="-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87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integration to show that the volume of a cone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87496"/>
              </a:xfrm>
              <a:prstGeom prst="rect">
                <a:avLst/>
              </a:prstGeom>
              <a:blipFill>
                <a:blip r:embed="rId3"/>
                <a:stretch>
                  <a:fillRect l="-667" t="-2655" r="-267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EDA1F6C-08D0-4179-B4E6-945CF5F1BE86}"/>
              </a:ext>
            </a:extLst>
          </p:cNvPr>
          <p:cNvSpPr txBox="1"/>
          <p:nvPr/>
        </p:nvSpPr>
        <p:spPr>
          <a:xfrm>
            <a:off x="4572000" y="970955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63121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7.3) Enlargements and stretches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928558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Successive transformations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77581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615646" cy="527222"/>
          </a:xfrm>
        </p:spPr>
        <p:txBody>
          <a:bodyPr/>
          <a:lstStyle/>
          <a:p>
            <a:r>
              <a:rPr lang="en-GB" dirty="0"/>
              <a:t>7.5) Linear transformations in three dimensions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30679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60229" cy="527222"/>
          </a:xfrm>
        </p:spPr>
        <p:txBody>
          <a:bodyPr/>
          <a:lstStyle/>
          <a:p>
            <a:r>
              <a:rPr lang="en-GB" dirty="0"/>
              <a:t>7.6) The inverse of a linear transformation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3408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8) Proof by induction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637174"/>
              </p:ext>
            </p:extLst>
          </p:nvPr>
        </p:nvGraphicFramePr>
        <p:xfrm>
          <a:off x="-1" y="737040"/>
          <a:ext cx="9143999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8.1) Proof by mathematical induction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8.2) Proving divisibility results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8.3) Proving statements involving matrices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57152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Proof by mathematical induction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442855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Proving divisibility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15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1.3) Complex conjugation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65850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94914" cy="527222"/>
          </a:xfrm>
        </p:spPr>
        <p:txBody>
          <a:bodyPr/>
          <a:lstStyle/>
          <a:p>
            <a:r>
              <a:rPr lang="en-GB" dirty="0"/>
              <a:t>8.3) Proving statements involving matrices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77516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9)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23750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9.1) Equation of a line in three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9.2) Equation of a plane in three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9.3) Scalar product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9.4) Calculating angles between lines and planes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9.5) Points of intersection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9.6) Finding perpendiculars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9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35241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47166" cy="527222"/>
          </a:xfrm>
        </p:spPr>
        <p:txBody>
          <a:bodyPr/>
          <a:lstStyle/>
          <a:p>
            <a:r>
              <a:rPr lang="en-GB" dirty="0"/>
              <a:t>9.1) Equation of a line in three dimensions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4862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138160" cy="527222"/>
          </a:xfrm>
        </p:spPr>
        <p:txBody>
          <a:bodyPr/>
          <a:lstStyle/>
          <a:p>
            <a:r>
              <a:rPr lang="en-GB" dirty="0"/>
              <a:t>9.2) Equation of a plane in three dimensions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204873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9.3) Scalar product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213353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306322" cy="527222"/>
          </a:xfrm>
        </p:spPr>
        <p:txBody>
          <a:bodyPr/>
          <a:lstStyle/>
          <a:p>
            <a:r>
              <a:rPr lang="en-GB" dirty="0"/>
              <a:t>9.4) Calculating angles between lines and planes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47254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9.5) Points of intersection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720206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9.6) Finding perpendiculars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94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6" y="474982"/>
                <a:ext cx="3182066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6" y="474982"/>
                <a:ext cx="3182066" cy="1815882"/>
              </a:xfrm>
              <a:prstGeom prst="rect">
                <a:avLst/>
              </a:prstGeom>
              <a:blipFill>
                <a:blip r:embed="rId2"/>
                <a:stretch>
                  <a:fillRect l="-958" t="-1007" r="-958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3298633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3298633" cy="1815882"/>
              </a:xfrm>
              <a:prstGeom prst="rect">
                <a:avLst/>
              </a:prstGeom>
              <a:blipFill>
                <a:blip r:embed="rId3"/>
                <a:stretch>
                  <a:fillRect l="-924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214233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648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14233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F2DED21-0975-4C8D-9144-42DFE8F3AA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748" r="9271" b="3737"/>
          <a:stretch/>
        </p:blipFill>
        <p:spPr>
          <a:xfrm>
            <a:off x="3177050" y="545113"/>
            <a:ext cx="1164132" cy="13234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49E96B-28CC-4BAD-8117-866F7BF165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9217" y="566776"/>
            <a:ext cx="961147" cy="163229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9189BA3-AC48-4B2F-9580-E5B54B07186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7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660674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Core Pure Mathematics Book 1 / AS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618276"/>
              </p:ext>
            </p:extLst>
          </p:nvPr>
        </p:nvGraphicFramePr>
        <p:xfrm>
          <a:off x="-1" y="737040"/>
          <a:ext cx="9143999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1)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2) Argand diagrams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3)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4) Roots of polynomials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5) Volumes of revolution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6) Matrices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34462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7) Linear transformations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31773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9" action="ppaction://hlinksldjump"/>
                        </a:rPr>
                        <a:t>8) Proof by induction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98483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10" action="ppaction://hlinksldjump"/>
                        </a:rPr>
                        <a:t>9)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786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965271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1.4) Roots of quadratic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063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1.5) Solving cubic and quartic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88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179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generated when the curve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179938"/>
              </a:xfrm>
              <a:prstGeom prst="rect">
                <a:avLst/>
              </a:prstGeom>
              <a:blipFill>
                <a:blip r:embed="rId2"/>
                <a:stretch>
                  <a:fillRect l="-667" t="-1554" r="-1200" b="-20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79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generated when the curve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79938"/>
              </a:xfrm>
              <a:prstGeom prst="rect">
                <a:avLst/>
              </a:prstGeom>
              <a:blipFill>
                <a:blip r:embed="rId3"/>
                <a:stretch>
                  <a:fillRect l="-667" t="-1546" r="-1200" b="-15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83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83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813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Complex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8048114" y="90709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34920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1.1) Imaginary and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1.2) Multiplying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1.3) Complex conjugation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1.4) Roots of quadratic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1.5) Solving cubic and quartic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9696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2) Argand diagrams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17277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2.1) Argand diagrams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2.2) Modulus and argument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2.3) Modulus-argument form of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2.4) Loci in the Argand diagram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2.5) Regions in the Argand diagram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1611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2.1) Argand diagrams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55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2.2) Modulus and argument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6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29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This region is rotated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 Find the exact value of the volume of the solid of revolution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29201"/>
              </a:xfrm>
              <a:prstGeom prst="rect">
                <a:avLst/>
              </a:prstGeom>
              <a:blipFill>
                <a:blip r:embed="rId2"/>
                <a:stretch>
                  <a:fillRect l="-667" t="-1195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30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−9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=125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 Find the exact value of the volume of the solid of revolution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30291"/>
              </a:xfrm>
              <a:prstGeom prst="rect">
                <a:avLst/>
              </a:prstGeom>
              <a:blipFill>
                <a:blip r:embed="rId3"/>
                <a:stretch>
                  <a:fillRect l="-667" t="-1195" r="-1067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4236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917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1.1) Imaginary and </a:t>
            </a:r>
            <a:r>
              <a:rPr lang="en-GB"/>
              <a:t>complex numbers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744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71317" cy="527222"/>
          </a:xfrm>
        </p:spPr>
        <p:txBody>
          <a:bodyPr/>
          <a:lstStyle/>
          <a:p>
            <a:r>
              <a:rPr lang="en-GB" dirty="0"/>
              <a:t>2.3) Modulus-argument form of complex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2542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2.4) Loci in the Argand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1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7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generate a solid of revolution.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generate a solid of revolution.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149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462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9−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to generate a solid of revolution with volume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1025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462644"/>
              </a:xfrm>
              <a:prstGeom prst="rect">
                <a:avLst/>
              </a:prstGeom>
              <a:blipFill>
                <a:blip r:embed="rId2"/>
                <a:stretch>
                  <a:fillRect l="-667" r="-933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62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4−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to generate a solid of revolution with volume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657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160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62644"/>
              </a:xfrm>
              <a:prstGeom prst="rect">
                <a:avLst/>
              </a:prstGeom>
              <a:blipFill>
                <a:blip r:embed="rId3"/>
                <a:stretch>
                  <a:fillRect l="-667" r="-933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3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9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2.5) Regions in the Argand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58241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3) Series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66281"/>
              </p:ext>
            </p:extLst>
          </p:nvPr>
        </p:nvGraphicFramePr>
        <p:xfrm>
          <a:off x="-1" y="737040"/>
          <a:ext cx="9143999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3.1) Sums of natural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3.2) Sums of squares and cubes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13318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3.1) Sums of natural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1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5.2)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2854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3.2) Sums of squares and cubes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41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46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46651"/>
              </a:xfrm>
              <a:prstGeom prst="rect">
                <a:avLst/>
              </a:prstGeom>
              <a:blipFill>
                <a:blip r:embed="rId2"/>
                <a:stretch>
                  <a:fillRect l="-667" r="-133" b="-4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blipFill>
                <a:blip r:embed="rId3"/>
                <a:stretch>
                  <a:fillRect l="-667" r="-133" b="-4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1016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41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4) Roots of polynomials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1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488560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4.1) Roots of a quadratic equation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4.2) Roots of a cubic equation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4.3) Roots of a quartic equation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4.4) Expressions relating to the roots of a polynomial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4.5) Linear transformations of roots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33994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4.1) Roots of a quadratic equation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00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9864</TotalTime>
  <Words>2172</Words>
  <Application>Microsoft Office PowerPoint</Application>
  <PresentationFormat>On-screen Show (4:3)</PresentationFormat>
  <Paragraphs>129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Candara</vt:lpstr>
      <vt:lpstr>Office Theme</vt:lpstr>
      <vt:lpstr>5) Volumes of revolution</vt:lpstr>
      <vt:lpstr>5.1) Volumes of revolution around the x-axis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5.2) Volumes of revolution around the y-axis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5.3) Adding and subtracting volumes</vt:lpstr>
      <vt:lpstr>PowerPoint Presentation</vt:lpstr>
      <vt:lpstr>PowerPoint Presentation</vt:lpstr>
      <vt:lpstr>PowerPoint Presentation</vt:lpstr>
      <vt:lpstr>5.4) Modelling with volumes of revolution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2021-08-28T11:14:46Z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