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4.png"/><Relationship Id="rId3" Type="http://schemas.openxmlformats.org/officeDocument/2006/relationships/image" Target="../media/image299.png"/><Relationship Id="rId7" Type="http://schemas.openxmlformats.org/officeDocument/2006/relationships/image" Target="../media/image303.png"/><Relationship Id="rId2" Type="http://schemas.openxmlformats.org/officeDocument/2006/relationships/image" Target="../media/image2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2.png"/><Relationship Id="rId5" Type="http://schemas.openxmlformats.org/officeDocument/2006/relationships/image" Target="../media/image301.png"/><Relationship Id="rId4" Type="http://schemas.openxmlformats.org/officeDocument/2006/relationships/image" Target="../media/image300.png"/><Relationship Id="rId9" Type="http://schemas.openxmlformats.org/officeDocument/2006/relationships/image" Target="../media/image30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4.png"/><Relationship Id="rId13" Type="http://schemas.openxmlformats.org/officeDocument/2006/relationships/image" Target="../media/image259.png"/><Relationship Id="rId3" Type="http://schemas.openxmlformats.org/officeDocument/2006/relationships/image" Target="../media/image249.png"/><Relationship Id="rId7" Type="http://schemas.openxmlformats.org/officeDocument/2006/relationships/image" Target="../media/image253.png"/><Relationship Id="rId12" Type="http://schemas.openxmlformats.org/officeDocument/2006/relationships/image" Target="../media/image258.png"/><Relationship Id="rId2" Type="http://schemas.openxmlformats.org/officeDocument/2006/relationships/image" Target="../media/image2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2.png"/><Relationship Id="rId11" Type="http://schemas.openxmlformats.org/officeDocument/2006/relationships/image" Target="../media/image257.png"/><Relationship Id="rId5" Type="http://schemas.openxmlformats.org/officeDocument/2006/relationships/image" Target="../media/image251.png"/><Relationship Id="rId10" Type="http://schemas.openxmlformats.org/officeDocument/2006/relationships/image" Target="../media/image256.png"/><Relationship Id="rId4" Type="http://schemas.openxmlformats.org/officeDocument/2006/relationships/image" Target="../media/image250.png"/><Relationship Id="rId9" Type="http://schemas.openxmlformats.org/officeDocument/2006/relationships/image" Target="../media/image25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4.png"/><Relationship Id="rId13" Type="http://schemas.openxmlformats.org/officeDocument/2006/relationships/image" Target="../media/image263.png"/><Relationship Id="rId3" Type="http://schemas.openxmlformats.org/officeDocument/2006/relationships/image" Target="../media/image249.png"/><Relationship Id="rId7" Type="http://schemas.openxmlformats.org/officeDocument/2006/relationships/image" Target="../media/image253.png"/><Relationship Id="rId12" Type="http://schemas.openxmlformats.org/officeDocument/2006/relationships/image" Target="../media/image262.png"/><Relationship Id="rId2" Type="http://schemas.openxmlformats.org/officeDocument/2006/relationships/image" Target="../media/image2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2.png"/><Relationship Id="rId11" Type="http://schemas.openxmlformats.org/officeDocument/2006/relationships/image" Target="../media/image259.png"/><Relationship Id="rId5" Type="http://schemas.openxmlformats.org/officeDocument/2006/relationships/image" Target="../media/image251.png"/><Relationship Id="rId10" Type="http://schemas.openxmlformats.org/officeDocument/2006/relationships/image" Target="../media/image261.png"/><Relationship Id="rId4" Type="http://schemas.openxmlformats.org/officeDocument/2006/relationships/image" Target="../media/image250.png"/><Relationship Id="rId9" Type="http://schemas.openxmlformats.org/officeDocument/2006/relationships/image" Target="../media/image260.png"/><Relationship Id="rId14" Type="http://schemas.openxmlformats.org/officeDocument/2006/relationships/image" Target="../media/image26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4.png"/><Relationship Id="rId13" Type="http://schemas.openxmlformats.org/officeDocument/2006/relationships/image" Target="../media/image268.png"/><Relationship Id="rId3" Type="http://schemas.openxmlformats.org/officeDocument/2006/relationships/image" Target="../media/image249.png"/><Relationship Id="rId7" Type="http://schemas.openxmlformats.org/officeDocument/2006/relationships/image" Target="../media/image253.png"/><Relationship Id="rId12" Type="http://schemas.openxmlformats.org/officeDocument/2006/relationships/image" Target="../media/image267.png"/><Relationship Id="rId2" Type="http://schemas.openxmlformats.org/officeDocument/2006/relationships/image" Target="../media/image2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2.png"/><Relationship Id="rId11" Type="http://schemas.openxmlformats.org/officeDocument/2006/relationships/image" Target="../media/image259.png"/><Relationship Id="rId5" Type="http://schemas.openxmlformats.org/officeDocument/2006/relationships/image" Target="../media/image251.png"/><Relationship Id="rId15" Type="http://schemas.openxmlformats.org/officeDocument/2006/relationships/image" Target="../media/image269.png"/><Relationship Id="rId10" Type="http://schemas.openxmlformats.org/officeDocument/2006/relationships/image" Target="../media/image266.png"/><Relationship Id="rId4" Type="http://schemas.openxmlformats.org/officeDocument/2006/relationships/image" Target="../media/image250.png"/><Relationship Id="rId9" Type="http://schemas.openxmlformats.org/officeDocument/2006/relationships/image" Target="../media/image265.png"/><Relationship Id="rId14" Type="http://schemas.openxmlformats.org/officeDocument/2006/relationships/image" Target="../media/image26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2.png"/><Relationship Id="rId3" Type="http://schemas.openxmlformats.org/officeDocument/2006/relationships/image" Target="../media/image259.png"/><Relationship Id="rId7" Type="http://schemas.openxmlformats.org/officeDocument/2006/relationships/image" Target="../media/image271.png"/><Relationship Id="rId12" Type="http://schemas.openxmlformats.org/officeDocument/2006/relationships/image" Target="../media/image276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00.png"/><Relationship Id="rId11" Type="http://schemas.openxmlformats.org/officeDocument/2006/relationships/image" Target="../media/image275.png"/><Relationship Id="rId5" Type="http://schemas.openxmlformats.org/officeDocument/2006/relationships/image" Target="../media/image269.png"/><Relationship Id="rId10" Type="http://schemas.openxmlformats.org/officeDocument/2006/relationships/image" Target="../media/image274.png"/><Relationship Id="rId4" Type="http://schemas.openxmlformats.org/officeDocument/2006/relationships/image" Target="../media/image264.png"/><Relationship Id="rId9" Type="http://schemas.openxmlformats.org/officeDocument/2006/relationships/image" Target="../media/image27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2.png"/><Relationship Id="rId3" Type="http://schemas.openxmlformats.org/officeDocument/2006/relationships/image" Target="../media/image277.png"/><Relationship Id="rId7" Type="http://schemas.openxmlformats.org/officeDocument/2006/relationships/image" Target="../media/image281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0.png"/><Relationship Id="rId5" Type="http://schemas.openxmlformats.org/officeDocument/2006/relationships/image" Target="../media/image279.png"/><Relationship Id="rId4" Type="http://schemas.openxmlformats.org/officeDocument/2006/relationships/image" Target="../media/image278.png"/><Relationship Id="rId9" Type="http://schemas.openxmlformats.org/officeDocument/2006/relationships/image" Target="../media/image28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8.png"/><Relationship Id="rId3" Type="http://schemas.openxmlformats.org/officeDocument/2006/relationships/image" Target="../media/image283.png"/><Relationship Id="rId7" Type="http://schemas.openxmlformats.org/officeDocument/2006/relationships/image" Target="../media/image287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6.png"/><Relationship Id="rId5" Type="http://schemas.openxmlformats.org/officeDocument/2006/relationships/image" Target="../media/image285.png"/><Relationship Id="rId10" Type="http://schemas.openxmlformats.org/officeDocument/2006/relationships/image" Target="../media/image290.png"/><Relationship Id="rId4" Type="http://schemas.openxmlformats.org/officeDocument/2006/relationships/image" Target="../media/image284.png"/><Relationship Id="rId9" Type="http://schemas.openxmlformats.org/officeDocument/2006/relationships/image" Target="../media/image28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5.png"/><Relationship Id="rId3" Type="http://schemas.openxmlformats.org/officeDocument/2006/relationships/image" Target="../media/image283.png"/><Relationship Id="rId7" Type="http://schemas.openxmlformats.org/officeDocument/2006/relationships/image" Target="../media/image294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3.png"/><Relationship Id="rId5" Type="http://schemas.openxmlformats.org/officeDocument/2006/relationships/image" Target="../media/image292.png"/><Relationship Id="rId10" Type="http://schemas.openxmlformats.org/officeDocument/2006/relationships/image" Target="../media/image297.png"/><Relationship Id="rId4" Type="http://schemas.openxmlformats.org/officeDocument/2006/relationships/image" Target="../media/image291.png"/><Relationship Id="rId9" Type="http://schemas.openxmlformats.org/officeDocument/2006/relationships/image" Target="../media/image29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4E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39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quartic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−3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+15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+1=0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equation with roots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𝛿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  <a:blipFill>
                <a:blip r:embed="rId2"/>
                <a:stretch>
                  <a:fillRect t="-765" r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75732" y="1201431"/>
            <a:ext cx="20906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Using a substitution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76672" y="2362897"/>
                <a:ext cx="11935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672" y="2362897"/>
                <a:ext cx="1193532" cy="276999"/>
              </a:xfrm>
              <a:prstGeom prst="rect">
                <a:avLst/>
              </a:prstGeom>
              <a:blipFill>
                <a:blip r:embed="rId3"/>
                <a:stretch>
                  <a:fillRect l="-2551" r="-459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271724" y="2715595"/>
                <a:ext cx="106529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724" y="2715595"/>
                <a:ext cx="1065292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5976519" y="2442071"/>
            <a:ext cx="1251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1, 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5788114" y="2500691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4423956" y="1559630"/>
            <a:ext cx="43717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Start by considering how the roots should change. In this case, the roots need to double and then increase by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4347904" y="3396674"/>
            <a:ext cx="43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now substitute this into the original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80114" y="4040778"/>
                <a:ext cx="189385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+15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4" y="4040778"/>
                <a:ext cx="1893852" cy="215444"/>
              </a:xfrm>
              <a:prstGeom prst="rect">
                <a:avLst/>
              </a:prstGeom>
              <a:blipFill>
                <a:blip r:embed="rId5"/>
                <a:stretch>
                  <a:fillRect l="-968" r="-193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464524" y="4389122"/>
                <a:ext cx="3614323" cy="526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+15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4524" y="4389122"/>
                <a:ext cx="3614323" cy="526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786741" y="4998723"/>
                <a:ext cx="3294492" cy="4606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𝑤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16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𝑤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−1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8</m:t>
                              </m:r>
                            </m:den>
                          </m:f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+15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741" y="4998723"/>
                <a:ext cx="3294492" cy="4606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503712" y="5664928"/>
                <a:ext cx="358085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𝑤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6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𝑤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20(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−1)+16=0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712" y="5664928"/>
                <a:ext cx="3580852" cy="215444"/>
              </a:xfrm>
              <a:prstGeom prst="rect">
                <a:avLst/>
              </a:prstGeom>
              <a:blipFill>
                <a:blip r:embed="rId8"/>
                <a:stretch>
                  <a:fillRect r="-681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39586" y="6183088"/>
                <a:ext cx="284533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−10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+98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−97=0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586" y="6183088"/>
                <a:ext cx="2845331" cy="215444"/>
              </a:xfrm>
              <a:prstGeom prst="rect">
                <a:avLst/>
              </a:prstGeom>
              <a:blipFill>
                <a:blip r:embed="rId9"/>
                <a:stretch>
                  <a:fillRect l="-428" r="-857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6296296" y="4127179"/>
            <a:ext cx="1924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Substitute using the relationship above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6053726" y="4168383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6211650" y="4828221"/>
            <a:ext cx="2514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the denominators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6066789" y="4730086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6242131" y="5372506"/>
            <a:ext cx="1752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all by 16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6071144" y="5283080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6307445" y="5942918"/>
            <a:ext cx="25752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and group like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6084207" y="5827366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74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/>
      <p:bldP spid="24" grpId="0"/>
      <p:bldP spid="32" grpId="0"/>
      <p:bldP spid="33" grpId="0" animBg="1"/>
      <p:bldP spid="34" grpId="0"/>
      <p:bldP spid="35" grpId="0"/>
      <p:bldP spid="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 animBg="1"/>
      <p:bldP spid="54" grpId="0"/>
      <p:bldP spid="55" grpId="0" animBg="1"/>
      <p:bldP spid="56" grpId="0"/>
      <p:bldP spid="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For example, if the roots of a cubic equation are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you need to be able to find the equation with roots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or the equation with roots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  <a:blipFill>
                <a:blip r:embed="rId2"/>
                <a:stretch>
                  <a:fillRect l="-472" t="-765" r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89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cubic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equations of the polynomials with roots: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  <a:blipFill>
                <a:blip r:embed="rId2"/>
                <a:stretch>
                  <a:fillRect t="-765" r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7984" y="1340768"/>
            <a:ext cx="2770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Method 1 – Using the roots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05591" y="2016656"/>
                <a:ext cx="1584176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591" y="2016656"/>
                <a:ext cx="1584176" cy="409023"/>
              </a:xfrm>
              <a:prstGeom prst="rect">
                <a:avLst/>
              </a:prstGeom>
              <a:blipFill>
                <a:blip r:embed="rId3"/>
                <a:stretch>
                  <a:fillRect t="-1493" b="-895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029576" y="2060198"/>
                <a:ext cx="1444754" cy="3688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576" y="2060198"/>
                <a:ext cx="1444754" cy="368884"/>
              </a:xfrm>
              <a:prstGeom prst="rect">
                <a:avLst/>
              </a:prstGeom>
              <a:blipFill>
                <a:blip r:embed="rId4"/>
                <a:stretch>
                  <a:fillRect l="-3797" r="-1266"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84503" y="2041214"/>
                <a:ext cx="957943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503" y="2041214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l="-633" t="-1493" b="-895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88173" y="2557886"/>
                <a:ext cx="144016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173" y="2557886"/>
                <a:ext cx="1440160" cy="215444"/>
              </a:xfrm>
              <a:prstGeom prst="rect">
                <a:avLst/>
              </a:prstGeom>
              <a:blipFill>
                <a:blip r:embed="rId6"/>
                <a:stretch>
                  <a:fillRect b="-314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19569" y="2574910"/>
                <a:ext cx="1440394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569" y="2574910"/>
                <a:ext cx="1440394" cy="215444"/>
              </a:xfrm>
              <a:prstGeom prst="rect">
                <a:avLst/>
              </a:prstGeom>
              <a:blipFill>
                <a:blip r:embed="rId7"/>
                <a:stretch>
                  <a:fillRect l="-3797" r="-2110" b="-30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789358" y="2566459"/>
                <a:ext cx="95794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358" y="2566459"/>
                <a:ext cx="957943" cy="215444"/>
              </a:xfrm>
              <a:prstGeom prst="rect">
                <a:avLst/>
              </a:prstGeom>
              <a:blipFill>
                <a:blip r:embed="rId8"/>
                <a:stretch>
                  <a:fillRect b="-3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711337" y="1698171"/>
            <a:ext cx="4073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each value from the original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40927" y="3667407"/>
                <a:ext cx="14083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927" y="3667407"/>
                <a:ext cx="1408399" cy="276999"/>
              </a:xfrm>
              <a:prstGeom prst="rect">
                <a:avLst/>
              </a:prstGeom>
              <a:blipFill>
                <a:blip r:embed="rId9"/>
                <a:stretch>
                  <a:fillRect l="-3463" t="-4444" r="-476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400491" y="2927476"/>
            <a:ext cx="4672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use these to find the new relationships between the roots…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11587" y="4148280"/>
                <a:ext cx="15815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587" y="4148280"/>
                <a:ext cx="1581523" cy="276999"/>
              </a:xfrm>
              <a:prstGeom prst="rect">
                <a:avLst/>
              </a:prstGeom>
              <a:blipFill>
                <a:blip r:embed="rId10"/>
                <a:stretch>
                  <a:fillRect l="-769" t="-2174" r="-461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21945" y="4655786"/>
                <a:ext cx="7389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1945" y="4655786"/>
                <a:ext cx="738985" cy="276999"/>
              </a:xfrm>
              <a:prstGeom prst="rect">
                <a:avLst/>
              </a:prstGeom>
              <a:blipFill>
                <a:blip r:embed="rId11"/>
                <a:stretch>
                  <a:fillRect l="-2479" t="-4444" r="-1157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23424" y="5145537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424" y="5145537"/>
                <a:ext cx="418384" cy="276999"/>
              </a:xfrm>
              <a:prstGeom prst="rect">
                <a:avLst/>
              </a:prstGeom>
              <a:blipFill>
                <a:blip r:embed="rId12"/>
                <a:stretch>
                  <a:fillRect l="-4348" r="-130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5884910" y="3915300"/>
            <a:ext cx="1084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5696505" y="3843292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5573697" y="4324166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4802820" y="4831673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5602304" y="4413929"/>
            <a:ext cx="2662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 from above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5088879" y="4912559"/>
            <a:ext cx="939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171599" y="5087835"/>
                <a:ext cx="18380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599" y="5087835"/>
                <a:ext cx="1838004" cy="276999"/>
              </a:xfrm>
              <a:prstGeom prst="rect">
                <a:avLst/>
              </a:prstGeom>
              <a:blipFill>
                <a:blip r:embed="rId13"/>
                <a:stretch>
                  <a:fillRect l="-2318" t="-4444" r="-2649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113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4" grpId="0"/>
      <p:bldP spid="6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 animBg="1"/>
      <p:bldP spid="23" grpId="0" animBg="1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cubic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equations of the polynomials with roots: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  <a:blipFill>
                <a:blip r:embed="rId2"/>
                <a:stretch>
                  <a:fillRect t="-765" r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7984" y="1340768"/>
            <a:ext cx="2770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Method 1 – Using the roots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05591" y="2016656"/>
                <a:ext cx="1584176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591" y="2016656"/>
                <a:ext cx="1584176" cy="409023"/>
              </a:xfrm>
              <a:prstGeom prst="rect">
                <a:avLst/>
              </a:prstGeom>
              <a:blipFill>
                <a:blip r:embed="rId3"/>
                <a:stretch>
                  <a:fillRect t="-1493" b="-895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029576" y="2060198"/>
                <a:ext cx="1444754" cy="3688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576" y="2060198"/>
                <a:ext cx="1444754" cy="368884"/>
              </a:xfrm>
              <a:prstGeom prst="rect">
                <a:avLst/>
              </a:prstGeom>
              <a:blipFill>
                <a:blip r:embed="rId4"/>
                <a:stretch>
                  <a:fillRect l="-3797" r="-1266"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84503" y="2041214"/>
                <a:ext cx="957943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503" y="2041214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l="-633" t="-1493" b="-895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88173" y="2557886"/>
                <a:ext cx="144016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173" y="2557886"/>
                <a:ext cx="1440160" cy="215444"/>
              </a:xfrm>
              <a:prstGeom prst="rect">
                <a:avLst/>
              </a:prstGeom>
              <a:blipFill>
                <a:blip r:embed="rId6"/>
                <a:stretch>
                  <a:fillRect b="-314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19569" y="2574910"/>
                <a:ext cx="1440394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569" y="2574910"/>
                <a:ext cx="1440394" cy="215444"/>
              </a:xfrm>
              <a:prstGeom prst="rect">
                <a:avLst/>
              </a:prstGeom>
              <a:blipFill>
                <a:blip r:embed="rId7"/>
                <a:stretch>
                  <a:fillRect l="-3797" r="-2110" b="-30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789358" y="2566459"/>
                <a:ext cx="95794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358" y="2566459"/>
                <a:ext cx="957943" cy="215444"/>
              </a:xfrm>
              <a:prstGeom prst="rect">
                <a:avLst/>
              </a:prstGeom>
              <a:blipFill>
                <a:blip r:embed="rId8"/>
                <a:stretch>
                  <a:fillRect b="-3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711337" y="1698171"/>
            <a:ext cx="4073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each value from the original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40927" y="3667407"/>
                <a:ext cx="33666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)+(2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)+(2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927" y="3667407"/>
                <a:ext cx="3366627" cy="276999"/>
              </a:xfrm>
              <a:prstGeom prst="rect">
                <a:avLst/>
              </a:prstGeom>
              <a:blipFill>
                <a:blip r:embed="rId9"/>
                <a:stretch>
                  <a:fillRect l="-1993" t="-4444" r="-217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400491" y="2927476"/>
            <a:ext cx="4672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use these to find the new relationships between the roots…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20593" y="4200531"/>
                <a:ext cx="19806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593" y="4200531"/>
                <a:ext cx="1980670" cy="276999"/>
              </a:xfrm>
              <a:prstGeom prst="rect">
                <a:avLst/>
              </a:prstGeom>
              <a:blipFill>
                <a:blip r:embed="rId10"/>
                <a:stretch>
                  <a:fillRect l="-923" t="-2174" r="-3692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844340" y="3715002"/>
            <a:ext cx="11777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and then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577557" y="3834583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171599" y="5087835"/>
                <a:ext cx="18380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599" y="5087835"/>
                <a:ext cx="1838004" cy="276999"/>
              </a:xfrm>
              <a:prstGeom prst="rect">
                <a:avLst/>
              </a:prstGeom>
              <a:blipFill>
                <a:blip r:embed="rId11"/>
                <a:stretch>
                  <a:fillRect l="-2318" t="-4444" r="-2649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324949" y="4709983"/>
                <a:ext cx="738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=4(3)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949" y="4709983"/>
                <a:ext cx="738984" cy="276999"/>
              </a:xfrm>
              <a:prstGeom prst="rect">
                <a:avLst/>
              </a:prstGeom>
              <a:blipFill>
                <a:blip r:embed="rId12"/>
                <a:stretch>
                  <a:fillRect l="-2459" t="-4444" r="-1065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29302" y="5219435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02" y="5219435"/>
                <a:ext cx="546625" cy="276999"/>
              </a:xfrm>
              <a:prstGeom prst="rect">
                <a:avLst/>
              </a:prstGeom>
              <a:blipFill>
                <a:blip r:embed="rId13"/>
                <a:stretch>
                  <a:fillRect l="-3333" r="-10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6368236" y="4450877"/>
            <a:ext cx="2227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 from above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6179831" y="4378869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5162099" y="4934202"/>
            <a:ext cx="1084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4973694" y="4862194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5610" y="5505845"/>
                <a:ext cx="408837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)+(2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)=12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0" y="5505845"/>
                <a:ext cx="4088378" cy="276999"/>
              </a:xfrm>
              <a:prstGeom prst="rect">
                <a:avLst/>
              </a:prstGeom>
              <a:blipFill>
                <a:blip r:embed="rId14"/>
                <a:stretch>
                  <a:fillRect t="-217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202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20" grpId="0"/>
      <p:bldP spid="21" grpId="0" animBg="1"/>
      <p:bldP spid="28" grpId="0"/>
      <p:bldP spid="29" grpId="0"/>
      <p:bldP spid="30" grpId="0"/>
      <p:bldP spid="31" grpId="0" animBg="1"/>
      <p:bldP spid="32" grpId="0"/>
      <p:bldP spid="33" grpId="0" animBg="1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cubic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equations of the polynomials with roots: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  <a:blipFill>
                <a:blip r:embed="rId2"/>
                <a:stretch>
                  <a:fillRect t="-765" r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7984" y="1340768"/>
            <a:ext cx="2770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Method 1 – Using the roots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05591" y="2016656"/>
                <a:ext cx="1584176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591" y="2016656"/>
                <a:ext cx="1584176" cy="409023"/>
              </a:xfrm>
              <a:prstGeom prst="rect">
                <a:avLst/>
              </a:prstGeom>
              <a:blipFill>
                <a:blip r:embed="rId3"/>
                <a:stretch>
                  <a:fillRect t="-1493" b="-895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029576" y="2060198"/>
                <a:ext cx="1444754" cy="3688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576" y="2060198"/>
                <a:ext cx="1444754" cy="368884"/>
              </a:xfrm>
              <a:prstGeom prst="rect">
                <a:avLst/>
              </a:prstGeom>
              <a:blipFill>
                <a:blip r:embed="rId4"/>
                <a:stretch>
                  <a:fillRect l="-3797" r="-1266"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84503" y="2041214"/>
                <a:ext cx="957943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503" y="2041214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l="-633" t="-1493" b="-895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88173" y="2557886"/>
                <a:ext cx="144016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173" y="2557886"/>
                <a:ext cx="1440160" cy="215444"/>
              </a:xfrm>
              <a:prstGeom prst="rect">
                <a:avLst/>
              </a:prstGeom>
              <a:blipFill>
                <a:blip r:embed="rId6"/>
                <a:stretch>
                  <a:fillRect b="-314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19569" y="2574910"/>
                <a:ext cx="1440394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569" y="2574910"/>
                <a:ext cx="1440394" cy="215444"/>
              </a:xfrm>
              <a:prstGeom prst="rect">
                <a:avLst/>
              </a:prstGeom>
              <a:blipFill>
                <a:blip r:embed="rId7"/>
                <a:stretch>
                  <a:fillRect l="-3797" r="-2110" b="-30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789358" y="2566459"/>
                <a:ext cx="95794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358" y="2566459"/>
                <a:ext cx="957943" cy="215444"/>
              </a:xfrm>
              <a:prstGeom prst="rect">
                <a:avLst/>
              </a:prstGeom>
              <a:blipFill>
                <a:blip r:embed="rId8"/>
                <a:stretch>
                  <a:fillRect b="-3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711337" y="1698171"/>
            <a:ext cx="4073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each value from the original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40927" y="3667407"/>
                <a:ext cx="14340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927" y="3667407"/>
                <a:ext cx="1434047" cy="276999"/>
              </a:xfrm>
              <a:prstGeom prst="rect">
                <a:avLst/>
              </a:prstGeom>
              <a:blipFill>
                <a:blip r:embed="rId9"/>
                <a:stretch>
                  <a:fillRect l="-5532" t="-4444" r="-553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400491" y="2927476"/>
            <a:ext cx="4672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use these to find the new relationships between the roots…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20593" y="4200531"/>
                <a:ext cx="10161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=8(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593" y="4200531"/>
                <a:ext cx="1016112" cy="276999"/>
              </a:xfrm>
              <a:prstGeom prst="rect">
                <a:avLst/>
              </a:prstGeom>
              <a:blipFill>
                <a:blip r:embed="rId10"/>
                <a:stretch>
                  <a:fillRect l="-2410" t="-2174" r="-843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6041666" y="3715002"/>
            <a:ext cx="11777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and then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5774883" y="3834583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171599" y="5087835"/>
                <a:ext cx="18380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599" y="5087835"/>
                <a:ext cx="1838004" cy="276999"/>
              </a:xfrm>
              <a:prstGeom prst="rect">
                <a:avLst/>
              </a:prstGeom>
              <a:blipFill>
                <a:blip r:embed="rId11"/>
                <a:stretch>
                  <a:fillRect l="-2318" t="-4444" r="-2649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324949" y="4709983"/>
                <a:ext cx="7389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=8(4)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949" y="4709983"/>
                <a:ext cx="738985" cy="276999"/>
              </a:xfrm>
              <a:prstGeom prst="rect">
                <a:avLst/>
              </a:prstGeom>
              <a:blipFill>
                <a:blip r:embed="rId12"/>
                <a:stretch>
                  <a:fillRect l="-2459" t="-4444" r="-1065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29302" y="5219435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02" y="5219435"/>
                <a:ext cx="546625" cy="276999"/>
              </a:xfrm>
              <a:prstGeom prst="rect">
                <a:avLst/>
              </a:prstGeom>
              <a:blipFill>
                <a:blip r:embed="rId13"/>
                <a:stretch>
                  <a:fillRect l="-3333" r="-10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5453836" y="4424752"/>
            <a:ext cx="2227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 from above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5265431" y="4352744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5162099" y="4934202"/>
            <a:ext cx="1084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4973694" y="4862194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5610" y="5505845"/>
                <a:ext cx="408837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)+(2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)=12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0" y="5505845"/>
                <a:ext cx="4088378" cy="276999"/>
              </a:xfrm>
              <a:prstGeom prst="rect">
                <a:avLst/>
              </a:prstGeom>
              <a:blipFill>
                <a:blip r:embed="rId14"/>
                <a:stretch>
                  <a:fillRect t="-217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118756" y="5992596"/>
                <a:ext cx="19895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756" y="5992596"/>
                <a:ext cx="1989584" cy="276999"/>
              </a:xfrm>
              <a:prstGeom prst="rect">
                <a:avLst/>
              </a:prstGeom>
              <a:blipFill>
                <a:blip r:embed="rId15"/>
                <a:stretch>
                  <a:fillRect t="-2222" r="-245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171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20" grpId="0"/>
      <p:bldP spid="21" grpId="0" animBg="1"/>
      <p:bldP spid="28" grpId="0"/>
      <p:bldP spid="29" grpId="0"/>
      <p:bldP spid="30" grpId="0"/>
      <p:bldP spid="31" grpId="0" animBg="1"/>
      <p:bldP spid="32" grpId="0"/>
      <p:bldP spid="33" grpId="0" animBg="1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cubic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equations of the polynomials with roots: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  <a:blipFill>
                <a:blip r:embed="rId2"/>
                <a:stretch>
                  <a:fillRect t="-765" r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7984" y="1340768"/>
            <a:ext cx="2770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Method 1 – Using the roots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171599" y="5087835"/>
                <a:ext cx="18380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599" y="5087835"/>
                <a:ext cx="1838004" cy="276999"/>
              </a:xfrm>
              <a:prstGeom prst="rect">
                <a:avLst/>
              </a:prstGeom>
              <a:blipFill>
                <a:blip r:embed="rId3"/>
                <a:stretch>
                  <a:fillRect l="-2318" t="-4444" r="-2649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5610" y="5505845"/>
                <a:ext cx="408837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)+(2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)=12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0" y="5505845"/>
                <a:ext cx="4088378" cy="276999"/>
              </a:xfrm>
              <a:prstGeom prst="rect">
                <a:avLst/>
              </a:prstGeom>
              <a:blipFill>
                <a:blip r:embed="rId4"/>
                <a:stretch>
                  <a:fillRect t="-217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118756" y="5992596"/>
                <a:ext cx="19895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756" y="5992596"/>
                <a:ext cx="1989584" cy="276999"/>
              </a:xfrm>
              <a:prstGeom prst="rect">
                <a:avLst/>
              </a:prstGeom>
              <a:blipFill>
                <a:blip r:embed="rId5"/>
                <a:stretch>
                  <a:fillRect t="-2222" r="-245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70812" y="4598127"/>
                <a:ext cx="1220719" cy="4516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812" y="4598127"/>
                <a:ext cx="1220719" cy="451662"/>
              </a:xfrm>
              <a:prstGeom prst="rect">
                <a:avLst/>
              </a:prstGeom>
              <a:blipFill>
                <a:blip r:embed="rId6"/>
                <a:stretch>
                  <a:fillRect l="-3000" b="-5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11042" y="5364482"/>
                <a:ext cx="1032655" cy="420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042" y="5364482"/>
                <a:ext cx="1032655" cy="420693"/>
              </a:xfrm>
              <a:prstGeom prst="rect">
                <a:avLst/>
              </a:prstGeom>
              <a:blipFill>
                <a:blip r:embed="rId7"/>
                <a:stretch>
                  <a:fillRect l="-2959" b="-57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618412" y="6056812"/>
                <a:ext cx="1265603" cy="4634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</a:t>
                </a:r>
                <a14:m>
                  <m:oMath xmlns:m="http://schemas.openxmlformats.org/officeDocument/2006/math">
                    <m:r>
                      <a:rPr lang="en-US" sz="16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num>
                      <m:den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8412" y="6056812"/>
                <a:ext cx="1265603" cy="463460"/>
              </a:xfrm>
              <a:prstGeom prst="rect">
                <a:avLst/>
              </a:prstGeom>
              <a:blipFill>
                <a:blip r:embed="rId8"/>
                <a:stretch>
                  <a:fillRect l="-2899" b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911634" y="1907176"/>
                <a:ext cx="2426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34" y="1907176"/>
                <a:ext cx="2426305" cy="276999"/>
              </a:xfrm>
              <a:prstGeom prst="rect">
                <a:avLst/>
              </a:prstGeom>
              <a:blipFill>
                <a:blip r:embed="rId9"/>
                <a:stretch>
                  <a:fillRect l="-1005" t="-4444" r="-1759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898571" y="2338251"/>
                <a:ext cx="2483180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571" y="2338251"/>
                <a:ext cx="2483180" cy="5442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 flipH="1">
            <a:off x="3135086" y="5007429"/>
            <a:ext cx="574765" cy="17417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5" idx="1"/>
          </p:cNvCxnSpPr>
          <p:nvPr/>
        </p:nvCxnSpPr>
        <p:spPr>
          <a:xfrm flipH="1">
            <a:off x="4132219" y="5574829"/>
            <a:ext cx="378823" cy="4655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6" idx="1"/>
          </p:cNvCxnSpPr>
          <p:nvPr/>
        </p:nvCxnSpPr>
        <p:spPr>
          <a:xfrm flipH="1" flipV="1">
            <a:off x="3187340" y="6156959"/>
            <a:ext cx="431072" cy="13158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781006" y="3082833"/>
                <a:ext cx="25680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006" y="3082833"/>
                <a:ext cx="2568075" cy="276999"/>
              </a:xfrm>
              <a:prstGeom prst="rect">
                <a:avLst/>
              </a:prstGeom>
              <a:blipFill>
                <a:blip r:embed="rId11"/>
                <a:stretch>
                  <a:fillRect l="-948" t="-4444" r="-1659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504705" y="2164876"/>
            <a:ext cx="1325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316300" y="2092868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509059" y="2665620"/>
            <a:ext cx="143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coefficients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338071" y="2663280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600500" y="3209906"/>
            <a:ext cx="1434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 new letter is usually used to represent the new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359843" y="3285943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50377" y="3631472"/>
                <a:ext cx="2710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377" y="3631472"/>
                <a:ext cx="2710101" cy="276999"/>
              </a:xfrm>
              <a:prstGeom prst="rect">
                <a:avLst/>
              </a:prstGeom>
              <a:blipFill>
                <a:blip r:embed="rId12"/>
                <a:stretch>
                  <a:fillRect l="-901" t="-4444" r="-157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632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5" grpId="0"/>
      <p:bldP spid="36" grpId="0"/>
      <p:bldP spid="13" grpId="0"/>
      <p:bldP spid="37" grpId="0"/>
      <p:bldP spid="40" grpId="0"/>
      <p:bldP spid="41" grpId="0"/>
      <p:bldP spid="42" grpId="0" animBg="1"/>
      <p:bldP spid="43" grpId="0"/>
      <p:bldP spid="44" grpId="0" animBg="1"/>
      <p:bldP spid="22" grpId="0"/>
      <p:bldP spid="23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cubic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equations of the polynomials with roots: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  <a:blipFill>
                <a:blip r:embed="rId2"/>
                <a:stretch>
                  <a:fillRect t="-765" r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75732" y="1201431"/>
            <a:ext cx="32255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Method 2 – Using a substitution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190309" y="2116183"/>
            <a:ext cx="0" cy="187234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V="1">
            <a:off x="5203373" y="2164081"/>
            <a:ext cx="0" cy="187234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7650483" y="2120539"/>
            <a:ext cx="0" cy="187234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V="1">
            <a:off x="7663547" y="2168437"/>
            <a:ext cx="0" cy="187234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/>
          <p:cNvSpPr/>
          <p:nvPr/>
        </p:nvSpPr>
        <p:spPr>
          <a:xfrm rot="5400000">
            <a:off x="4223655" y="1915888"/>
            <a:ext cx="2238105" cy="827314"/>
          </a:xfrm>
          <a:prstGeom prst="arc">
            <a:avLst>
              <a:gd name="adj1" fmla="val 16200000"/>
              <a:gd name="adj2" fmla="val 5526334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 rot="5400000">
            <a:off x="6794864" y="1595846"/>
            <a:ext cx="2242456" cy="1428206"/>
          </a:xfrm>
          <a:prstGeom prst="arc">
            <a:avLst>
              <a:gd name="adj1" fmla="val 16200000"/>
              <a:gd name="adj2" fmla="val 5526334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772297" y="3056709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60423" y="305235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45383" y="3061064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25393" y="305671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556069" y="2055222"/>
                <a:ext cx="84176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6069" y="2055222"/>
                <a:ext cx="841769" cy="246221"/>
              </a:xfrm>
              <a:prstGeom prst="rect">
                <a:avLst/>
              </a:prstGeom>
              <a:blipFill>
                <a:blip r:embed="rId3"/>
                <a:stretch>
                  <a:fillRect l="-5755" r="-7914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955280" y="1693816"/>
                <a:ext cx="1099083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5280" y="1693816"/>
                <a:ext cx="1099083" cy="5532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58196" y="4101738"/>
                <a:ext cx="5007428" cy="1491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What transformation would cause the roots to double?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1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find the transformation needed by using the letter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thinking about what happens to the roots…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196" y="4101738"/>
                <a:ext cx="5007428" cy="1491947"/>
              </a:xfrm>
              <a:prstGeom prst="rect">
                <a:avLst/>
              </a:prstGeom>
              <a:blipFill>
                <a:blip r:embed="rId5"/>
                <a:stretch>
                  <a:fillRect t="-816"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078583" y="5660571"/>
                <a:ext cx="7895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3" y="5660571"/>
                <a:ext cx="789575" cy="276999"/>
              </a:xfrm>
              <a:prstGeom prst="rect">
                <a:avLst/>
              </a:prstGeom>
              <a:blipFill>
                <a:blip r:embed="rId6"/>
                <a:stretch>
                  <a:fillRect l="-3846" r="-615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074230" y="6082937"/>
                <a:ext cx="661335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4230" y="6082937"/>
                <a:ext cx="661335" cy="4706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6969128" y="5913916"/>
            <a:ext cx="1251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6806848" y="5841908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49">
                <a:extLst>
                  <a:ext uri="{FF2B5EF4-FFF2-40B4-BE49-F238E27FC236}">
                    <a16:creationId xmlns:a16="http://schemas.microsoft.com/office/drawing/2014/main" id="{C0B24C66-E37C-4FEB-B430-F9C5D44BF003}"/>
                  </a:ext>
                </a:extLst>
              </p:cNvPr>
              <p:cNvSpPr txBox="1"/>
              <p:nvPr/>
            </p:nvSpPr>
            <p:spPr>
              <a:xfrm>
                <a:off x="2889162" y="6014064"/>
                <a:ext cx="2762701" cy="593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in the original equation, I need to 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49">
                <a:extLst>
                  <a:ext uri="{FF2B5EF4-FFF2-40B4-BE49-F238E27FC236}">
                    <a16:creationId xmlns:a16="http://schemas.microsoft.com/office/drawing/2014/main" id="{C0B24C66-E37C-4FEB-B430-F9C5D44BF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9162" y="6014064"/>
                <a:ext cx="2762701" cy="593560"/>
              </a:xfrm>
              <a:prstGeom prst="rect">
                <a:avLst/>
              </a:prstGeom>
              <a:blipFill>
                <a:blip r:embed="rId8"/>
                <a:stretch>
                  <a:fillRect t="-2062" b="-20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66652" y="4328158"/>
                <a:ext cx="2472472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2" y="4328158"/>
                <a:ext cx="2472472" cy="251800"/>
              </a:xfrm>
              <a:prstGeom prst="rect">
                <a:avLst/>
              </a:prstGeom>
              <a:blipFill>
                <a:blip r:embed="rId9"/>
                <a:stretch>
                  <a:fillRect l="-741" r="-148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4354286" y="1541417"/>
            <a:ext cx="34676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Imagine we knew what the roots were…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59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3" grpId="0" animBg="1"/>
      <p:bldP spid="11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 animBg="1"/>
      <p:bldP spid="24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cubic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equations of the polynomials with roots: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  <a:blipFill>
                <a:blip r:embed="rId2"/>
                <a:stretch>
                  <a:fillRect t="-765" r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75732" y="1201431"/>
            <a:ext cx="32255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Method 2 – Using a substitution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66652" y="4328158"/>
                <a:ext cx="2472472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2" y="4328158"/>
                <a:ext cx="2472472" cy="251800"/>
              </a:xfrm>
              <a:prstGeom prst="rect">
                <a:avLst/>
              </a:prstGeom>
              <a:blipFill>
                <a:blip r:embed="rId3"/>
                <a:stretch>
                  <a:fillRect l="-741" r="-148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50080" y="2307771"/>
                <a:ext cx="7895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080" y="2307771"/>
                <a:ext cx="789575" cy="276999"/>
              </a:xfrm>
              <a:prstGeom prst="rect">
                <a:avLst/>
              </a:prstGeom>
              <a:blipFill>
                <a:blip r:embed="rId4"/>
                <a:stretch>
                  <a:fillRect l="-3846" r="-538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45727" y="2730137"/>
                <a:ext cx="661335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727" y="2730137"/>
                <a:ext cx="661335" cy="4706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5340625" y="2561116"/>
            <a:ext cx="1251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5178345" y="2489108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4415248" y="1664133"/>
            <a:ext cx="43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Start by considering how the roots should change. In this case, the roots need to be doubled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29050" y="4101737"/>
                <a:ext cx="23115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050" y="4101737"/>
                <a:ext cx="2311595" cy="276999"/>
              </a:xfrm>
              <a:prstGeom prst="rect">
                <a:avLst/>
              </a:prstGeom>
              <a:blipFill>
                <a:blip r:embed="rId6"/>
                <a:stretch>
                  <a:fillRect l="-1055" t="-4444" r="-184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36422" y="4515394"/>
                <a:ext cx="3229922" cy="525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𝑤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𝑤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6422" y="4515394"/>
                <a:ext cx="3229922" cy="5253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07131" y="5103223"/>
                <a:ext cx="2439001" cy="575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8</m:t>
                              </m:r>
                            </m:den>
                          </m:f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4</m:t>
                              </m:r>
                            </m:den>
                          </m:f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7131" y="5103223"/>
                <a:ext cx="2439001" cy="57509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41519" y="5926182"/>
                <a:ext cx="2710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𝑤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32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519" y="5926182"/>
                <a:ext cx="2710101" cy="276999"/>
              </a:xfrm>
              <a:prstGeom prst="rect">
                <a:avLst/>
              </a:prstGeom>
              <a:blipFill>
                <a:blip r:embed="rId9"/>
                <a:stretch>
                  <a:fillRect l="-899" t="-4348" r="-1348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49">
                <a:extLst>
                  <a:ext uri="{FF2B5EF4-FFF2-40B4-BE49-F238E27FC236}">
                    <a16:creationId xmlns:a16="http://schemas.microsoft.com/office/drawing/2014/main" id="{C0B24C66-E37C-4FEB-B430-F9C5D44BF003}"/>
                  </a:ext>
                </a:extLst>
              </p:cNvPr>
              <p:cNvSpPr txBox="1"/>
              <p:nvPr/>
            </p:nvSpPr>
            <p:spPr>
              <a:xfrm>
                <a:off x="7417620" y="4333310"/>
                <a:ext cx="1038403" cy="378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49">
                <a:extLst>
                  <a:ext uri="{FF2B5EF4-FFF2-40B4-BE49-F238E27FC236}">
                    <a16:creationId xmlns:a16="http://schemas.microsoft.com/office/drawing/2014/main" id="{C0B24C66-E37C-4FEB-B430-F9C5D44BF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7620" y="4333310"/>
                <a:ext cx="1038403" cy="378117"/>
              </a:xfrm>
              <a:prstGeom prst="rect">
                <a:avLst/>
              </a:prstGeom>
              <a:blipFill>
                <a:blip r:embed="rId10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255340" y="4261302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4376059" y="3471162"/>
            <a:ext cx="43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now substitute this into the original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352305" y="4868887"/>
            <a:ext cx="1251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259694" y="4857839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452453" y="5517676"/>
            <a:ext cx="1251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all by 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281465" y="5480502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931817" y="4302034"/>
            <a:ext cx="2525486" cy="26125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550227" y="5900056"/>
            <a:ext cx="2695303" cy="35269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714104" y="5277394"/>
            <a:ext cx="2821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You will usually find that the substitution method is easier!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97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 animBg="1"/>
      <p:bldP spid="31" grpId="0"/>
      <p:bldP spid="5" grpId="0"/>
      <p:bldP spid="32" grpId="0"/>
      <p:bldP spid="33" grpId="0"/>
      <p:bldP spid="34" grpId="0"/>
      <p:bldP spid="35" grpId="0"/>
      <p:bldP spid="36" grpId="0" animBg="1"/>
      <p:bldP spid="37" grpId="0"/>
      <p:bldP spid="38" grpId="0"/>
      <p:bldP spid="39" grpId="0" animBg="1"/>
      <p:bldP spid="40" grpId="0"/>
      <p:bldP spid="41" grpId="0" animBg="1"/>
      <p:bldP spid="42" grpId="0" animBg="1"/>
      <p:bldP spid="42" grpId="1" animBg="1"/>
      <p:bldP spid="43" grpId="0" animBg="1"/>
      <p:bldP spid="43" grpId="1" animBg="1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cubic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equations of the polynomials with roots: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  <a:blipFill>
                <a:blip r:embed="rId2"/>
                <a:stretch>
                  <a:fillRect t="-765" r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75732" y="1201431"/>
            <a:ext cx="32255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Method 2 – Using a substitution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66652" y="4328158"/>
                <a:ext cx="2472472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2" y="4328158"/>
                <a:ext cx="2472472" cy="251800"/>
              </a:xfrm>
              <a:prstGeom prst="rect">
                <a:avLst/>
              </a:prstGeom>
              <a:blipFill>
                <a:blip r:embed="rId3"/>
                <a:stretch>
                  <a:fillRect l="-741" r="-148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667964" y="2467400"/>
                <a:ext cx="10652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964" y="2467400"/>
                <a:ext cx="1065292" cy="276999"/>
              </a:xfrm>
              <a:prstGeom prst="rect">
                <a:avLst/>
              </a:prstGeom>
              <a:blipFill>
                <a:blip r:embed="rId4"/>
                <a:stretch>
                  <a:fillRect l="-2874" r="-517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63016" y="2915892"/>
                <a:ext cx="10652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3016" y="2915892"/>
                <a:ext cx="1065292" cy="276999"/>
              </a:xfrm>
              <a:prstGeom prst="rect">
                <a:avLst/>
              </a:prstGeom>
              <a:blipFill>
                <a:blip r:embed="rId5"/>
                <a:stretch>
                  <a:fillRect l="-2857" r="-171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5784931" y="2694619"/>
            <a:ext cx="1251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5657486" y="2613903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4415248" y="1664133"/>
            <a:ext cx="43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Start by considering how the roots should change. In this case, the roots need to increase by 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21867" y="4442808"/>
                <a:ext cx="205069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1867" y="4442808"/>
                <a:ext cx="2050690" cy="246221"/>
              </a:xfrm>
              <a:prstGeom prst="rect">
                <a:avLst/>
              </a:prstGeom>
              <a:blipFill>
                <a:blip r:embed="rId6"/>
                <a:stretch>
                  <a:fillRect l="-893" r="-178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610633" y="5015249"/>
                <a:ext cx="375750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𝑤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𝑤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−3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633" y="5015249"/>
                <a:ext cx="3757503" cy="246221"/>
              </a:xfrm>
              <a:prstGeom prst="rect">
                <a:avLst/>
              </a:prstGeom>
              <a:blipFill>
                <a:blip r:embed="rId7"/>
                <a:stretch>
                  <a:fillRect t="-2500" r="-64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064270" y="5567567"/>
                <a:ext cx="531081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9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+27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𝑤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−27−2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−6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+9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𝑤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−9−4=0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4270" y="5567567"/>
                <a:ext cx="5310813" cy="246221"/>
              </a:xfrm>
              <a:prstGeom prst="rect">
                <a:avLst/>
              </a:prstGeom>
              <a:blipFill>
                <a:blip r:embed="rId8"/>
                <a:stretch>
                  <a:fillRect l="-115" r="-344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43699" y="6133074"/>
                <a:ext cx="252447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11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𝑤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58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3699" y="6133074"/>
                <a:ext cx="2524474" cy="246221"/>
              </a:xfrm>
              <a:prstGeom prst="rect">
                <a:avLst/>
              </a:prstGeom>
              <a:blipFill>
                <a:blip r:embed="rId9"/>
                <a:stretch>
                  <a:fillRect l="-725" r="-1208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9">
                <a:extLst>
                  <a:ext uri="{FF2B5EF4-FFF2-40B4-BE49-F238E27FC236}">
                    <a16:creationId xmlns:a16="http://schemas.microsoft.com/office/drawing/2014/main" id="{C0B24C66-E37C-4FEB-B430-F9C5D44BF003}"/>
                  </a:ext>
                </a:extLst>
              </p:cNvPr>
              <p:cNvSpPr txBox="1"/>
              <p:nvPr/>
            </p:nvSpPr>
            <p:spPr>
              <a:xfrm>
                <a:off x="7409080" y="4646734"/>
                <a:ext cx="14419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9">
                <a:extLst>
                  <a:ext uri="{FF2B5EF4-FFF2-40B4-BE49-F238E27FC236}">
                    <a16:creationId xmlns:a16="http://schemas.microsoft.com/office/drawing/2014/main" id="{C0B24C66-E37C-4FEB-B430-F9C5D44BF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9080" y="4646734"/>
                <a:ext cx="1441957" cy="307777"/>
              </a:xfrm>
              <a:prstGeom prst="rect">
                <a:avLst/>
              </a:prstGeom>
              <a:blipFill>
                <a:blip r:embed="rId10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246800" y="4574726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4252110" y="3536011"/>
            <a:ext cx="43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now substitute this into the original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352643" y="5146800"/>
            <a:ext cx="1251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251154" y="5171263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355136" y="5893244"/>
            <a:ext cx="1251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272925" y="5793926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31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 animBg="1"/>
      <p:bldP spid="31" grpId="0"/>
      <p:bldP spid="26" grpId="0"/>
      <p:bldP spid="44" grpId="0"/>
      <p:bldP spid="45" grpId="0"/>
      <p:bldP spid="46" grpId="0"/>
      <p:bldP spid="47" grpId="0"/>
      <p:bldP spid="48" grpId="0" animBg="1"/>
      <p:bldP spid="49" grpId="0"/>
      <p:bldP spid="50" grpId="0"/>
      <p:bldP spid="51" grpId="0" animBg="1"/>
      <p:bldP spid="52" grpId="0"/>
      <p:bldP spid="5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07F2AB-0437-4CBE-A22F-DF275D412F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F3B013-6D17-40E6-B1C9-FFCDC56416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104860-CD27-4829-A86E-75EB065F5DA8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1275</TotalTime>
  <Words>2238</Words>
  <Application>Microsoft Office PowerPoint</Application>
  <PresentationFormat>On-screen Show (4:3)</PresentationFormat>
  <Paragraphs>212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PowerPoint Presentation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180</cp:revision>
  <dcterms:created xsi:type="dcterms:W3CDTF">2017-08-14T15:35:38Z</dcterms:created>
  <dcterms:modified xsi:type="dcterms:W3CDTF">2021-08-27T06:39:30Z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