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3.png"/><Relationship Id="rId2" Type="http://schemas.openxmlformats.org/officeDocument/2006/relationships/image" Target="../media/image2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225.png"/><Relationship Id="rId7" Type="http://schemas.openxmlformats.org/officeDocument/2006/relationships/image" Target="../media/image229.png"/><Relationship Id="rId2" Type="http://schemas.openxmlformats.org/officeDocument/2006/relationships/image" Target="../media/image2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8.png"/><Relationship Id="rId5" Type="http://schemas.openxmlformats.org/officeDocument/2006/relationships/image" Target="../media/image227.png"/><Relationship Id="rId4" Type="http://schemas.openxmlformats.org/officeDocument/2006/relationships/image" Target="../media/image2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2.png"/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5.png"/><Relationship Id="rId5" Type="http://schemas.openxmlformats.org/officeDocument/2006/relationships/image" Target="../media/image234.png"/><Relationship Id="rId4" Type="http://schemas.openxmlformats.org/officeDocument/2006/relationships/image" Target="../media/image2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7.png"/><Relationship Id="rId2" Type="http://schemas.openxmlformats.org/officeDocument/2006/relationships/image" Target="../media/image2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2.png"/><Relationship Id="rId7" Type="http://schemas.openxmlformats.org/officeDocument/2006/relationships/image" Target="../media/image246.png"/><Relationship Id="rId2" Type="http://schemas.openxmlformats.org/officeDocument/2006/relationships/image" Target="../media/image2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5.png"/><Relationship Id="rId5" Type="http://schemas.openxmlformats.org/officeDocument/2006/relationships/image" Target="../media/image244.png"/><Relationship Id="rId4" Type="http://schemas.openxmlformats.org/officeDocument/2006/relationships/image" Target="../media/image2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437031" y="2035187"/>
            <a:ext cx="6269985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4D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22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393371"/>
            <a:ext cx="3871776" cy="478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some expressions relating to roots of polynomials that you should </a:t>
            </a:r>
            <a:r>
              <a:rPr lang="en-US" sz="1600" b="1" dirty="0" err="1">
                <a:latin typeface="Comic Sans MS" panose="030F0702030302020204" pitchFamily="66" charset="0"/>
              </a:rPr>
              <a:t>familiarise</a:t>
            </a:r>
            <a:r>
              <a:rPr lang="en-US" sz="1600" b="1" dirty="0">
                <a:latin typeface="Comic Sans MS" panose="030F0702030302020204" pitchFamily="66" charset="0"/>
              </a:rPr>
              <a:t> yourself with…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have seen some of these already!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476EC7-86E6-4A0E-BE87-216181C2E30D}"/>
              </a:ext>
            </a:extLst>
          </p:cNvPr>
          <p:cNvSpPr txBox="1"/>
          <p:nvPr/>
        </p:nvSpPr>
        <p:spPr>
          <a:xfrm>
            <a:off x="2876711" y="3140968"/>
            <a:ext cx="29770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Rules for sums of reciprocals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/>
              <p:nvPr/>
            </p:nvSpPr>
            <p:spPr>
              <a:xfrm>
                <a:off x="3563888" y="3789040"/>
                <a:ext cx="1512168" cy="5726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3789040"/>
                <a:ext cx="1512168" cy="5726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/>
              <p:nvPr/>
            </p:nvSpPr>
            <p:spPr>
              <a:xfrm>
                <a:off x="3203848" y="4653136"/>
                <a:ext cx="2695161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𝛾𝛼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653136"/>
                <a:ext cx="2695161" cy="5726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BC0734B-01CC-43E0-BD13-3EBB80D485DA}"/>
                  </a:ext>
                </a:extLst>
              </p:cNvPr>
              <p:cNvSpPr txBox="1"/>
              <p:nvPr/>
            </p:nvSpPr>
            <p:spPr>
              <a:xfrm>
                <a:off x="2771800" y="5517232"/>
                <a:ext cx="4229556" cy="5732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𝛾𝛿𝛼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𝛿𝛼𝛽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𝛾𝛿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BC0734B-01CC-43E0-BD13-3EBB80D48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5517232"/>
                <a:ext cx="4229556" cy="5732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0EE8F4-9547-4E91-8308-714690B2E7F1}"/>
              </a:ext>
            </a:extLst>
          </p:cNvPr>
          <p:cNvSpPr txBox="1"/>
          <p:nvPr/>
        </p:nvSpPr>
        <p:spPr>
          <a:xfrm>
            <a:off x="1043608" y="3861048"/>
            <a:ext cx="1162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Quadratic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8DF2EE-092B-49DC-B33C-EC67A28AB51D}"/>
              </a:ext>
            </a:extLst>
          </p:cNvPr>
          <p:cNvSpPr txBox="1"/>
          <p:nvPr/>
        </p:nvSpPr>
        <p:spPr>
          <a:xfrm>
            <a:off x="1259632" y="4653136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Cubic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23A122-B2C0-4CDD-85F4-4A2CED882781}"/>
              </a:ext>
            </a:extLst>
          </p:cNvPr>
          <p:cNvSpPr txBox="1"/>
          <p:nvPr/>
        </p:nvSpPr>
        <p:spPr>
          <a:xfrm>
            <a:off x="1187624" y="5517232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Quartic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89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393371"/>
            <a:ext cx="3871776" cy="478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some expressions relating to roots of polynomials that you should </a:t>
            </a:r>
            <a:r>
              <a:rPr lang="en-US" sz="1600" b="1" dirty="0" err="1">
                <a:latin typeface="Comic Sans MS" panose="030F0702030302020204" pitchFamily="66" charset="0"/>
              </a:rPr>
              <a:t>familiarise</a:t>
            </a:r>
            <a:r>
              <a:rPr lang="en-US" sz="1600" b="1" dirty="0">
                <a:latin typeface="Comic Sans MS" panose="030F0702030302020204" pitchFamily="66" charset="0"/>
              </a:rPr>
              <a:t> yourself with…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have (hopefully) also encountered these in some of the questions so far. These are specifically when the roots are of a quadratic.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There are also equivalent results for the roots of cubic and quartic equations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1FA182D-9B9F-43E6-98CD-E174A6E695A1}"/>
                  </a:ext>
                </a:extLst>
              </p:cNvPr>
              <p:cNvSpPr txBox="1"/>
              <p:nvPr/>
            </p:nvSpPr>
            <p:spPr>
              <a:xfrm>
                <a:off x="683568" y="3861048"/>
                <a:ext cx="288032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1FA182D-9B9F-43E6-98CD-E174A6E69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861048"/>
                <a:ext cx="2880320" cy="276999"/>
              </a:xfrm>
              <a:prstGeom prst="rect">
                <a:avLst/>
              </a:prstGeom>
              <a:blipFill>
                <a:blip r:embed="rId2"/>
                <a:stretch>
                  <a:fillRect t="-434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6F9F746-457C-4BF7-A980-3171F1544094}"/>
                  </a:ext>
                </a:extLst>
              </p:cNvPr>
              <p:cNvSpPr txBox="1"/>
              <p:nvPr/>
            </p:nvSpPr>
            <p:spPr>
              <a:xfrm>
                <a:off x="323528" y="4653136"/>
                <a:ext cx="367240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6F9F746-457C-4BF7-A980-3171F1544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653136"/>
                <a:ext cx="3672408" cy="276999"/>
              </a:xfrm>
              <a:prstGeom prst="rect">
                <a:avLst/>
              </a:prstGeom>
              <a:blipFill>
                <a:blip r:embed="rId3"/>
                <a:stretch>
                  <a:fillRect t="-434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599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There are some expressions relating to roots of polynomials that you should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familiarise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yourself with…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𝛼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𝛽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𝛾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2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E10B486-8502-4EC1-A449-302C6F3828A9}"/>
                  </a:ext>
                </a:extLst>
              </p:cNvPr>
              <p:cNvSpPr txBox="1"/>
              <p:nvPr/>
            </p:nvSpPr>
            <p:spPr>
              <a:xfrm>
                <a:off x="1619672" y="2996952"/>
                <a:ext cx="13226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E10B486-8502-4EC1-A449-302C6F382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996952"/>
                <a:ext cx="1322606" cy="276999"/>
              </a:xfrm>
              <a:prstGeom prst="rect">
                <a:avLst/>
              </a:prstGeom>
              <a:blipFill>
                <a:blip r:embed="rId3"/>
                <a:stretch>
                  <a:fillRect t="-4444" r="-138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56C2832-5EF0-4E79-9B3E-57189C57384A}"/>
                  </a:ext>
                </a:extLst>
              </p:cNvPr>
              <p:cNvSpPr txBox="1"/>
              <p:nvPr/>
            </p:nvSpPr>
            <p:spPr>
              <a:xfrm>
                <a:off x="899592" y="3501008"/>
                <a:ext cx="2614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56C2832-5EF0-4E79-9B3E-57189C573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501008"/>
                <a:ext cx="2614883" cy="276999"/>
              </a:xfrm>
              <a:prstGeom prst="rect">
                <a:avLst/>
              </a:prstGeom>
              <a:blipFill>
                <a:blip r:embed="rId4"/>
                <a:stretch>
                  <a:fillRect l="-699" t="-217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B2B388E-1676-4249-BD81-FFC1906D2290}"/>
                  </a:ext>
                </a:extLst>
              </p:cNvPr>
              <p:cNvSpPr txBox="1"/>
              <p:nvPr/>
            </p:nvSpPr>
            <p:spPr>
              <a:xfrm>
                <a:off x="899592" y="4005064"/>
                <a:ext cx="4886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B2B388E-1676-4249-BD81-FFC1906D2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005064"/>
                <a:ext cx="4886017" cy="276999"/>
              </a:xfrm>
              <a:prstGeom prst="rect">
                <a:avLst/>
              </a:prstGeom>
              <a:blipFill>
                <a:blip r:embed="rId5"/>
                <a:stretch>
                  <a:fillRect l="-125"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BCAB77-C1FE-44B9-B17B-08DB6540B581}"/>
                  </a:ext>
                </a:extLst>
              </p:cNvPr>
              <p:cNvSpPr txBox="1"/>
              <p:nvPr/>
            </p:nvSpPr>
            <p:spPr>
              <a:xfrm>
                <a:off x="899592" y="4509120"/>
                <a:ext cx="35609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1BCAB77-C1FE-44B9-B17B-08DB6540B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509120"/>
                <a:ext cx="3560975" cy="276999"/>
              </a:xfrm>
              <a:prstGeom prst="rect">
                <a:avLst/>
              </a:prstGeom>
              <a:blipFill>
                <a:blip r:embed="rId6"/>
                <a:stretch>
                  <a:fillRect l="-342" t="-4444" r="-188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716ECBA-2B43-4095-A6D6-73D9A3B83932}"/>
                  </a:ext>
                </a:extLst>
              </p:cNvPr>
              <p:cNvSpPr txBox="1"/>
              <p:nvPr/>
            </p:nvSpPr>
            <p:spPr>
              <a:xfrm>
                <a:off x="1835696" y="6093296"/>
                <a:ext cx="496681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716ECBA-2B43-4095-A6D6-73D9A3B83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6093296"/>
                <a:ext cx="4966810" cy="276999"/>
              </a:xfrm>
              <a:prstGeom prst="rect">
                <a:avLst/>
              </a:prstGeom>
              <a:blipFill>
                <a:blip r:embed="rId7"/>
                <a:stretch>
                  <a:fillRect t="-4444" r="-49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D8A8AF87-CE0F-430B-B1BD-08D13600BD6B}"/>
                  </a:ext>
                </a:extLst>
              </p:cNvPr>
              <p:cNvSpPr txBox="1"/>
              <p:nvPr/>
            </p:nvSpPr>
            <p:spPr>
              <a:xfrm>
                <a:off x="1907704" y="5589240"/>
                <a:ext cx="48948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D8A8AF87-CE0F-430B-B1BD-08D13600B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589240"/>
                <a:ext cx="4894802" cy="276999"/>
              </a:xfrm>
              <a:prstGeom prst="rect">
                <a:avLst/>
              </a:prstGeom>
              <a:blipFill>
                <a:blip r:embed="rId8"/>
                <a:stretch>
                  <a:fillRect t="-4444" r="-124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E895BCB-E356-4648-AF67-12A25FE7A342}"/>
              </a:ext>
            </a:extLst>
          </p:cNvPr>
          <p:cNvSpPr txBox="1"/>
          <p:nvPr/>
        </p:nvSpPr>
        <p:spPr>
          <a:xfrm>
            <a:off x="899592" y="5085184"/>
            <a:ext cx="734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Therefore, we can find  a relationship for the sum of squares of the roots 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48">
            <a:extLst>
              <a:ext uri="{FF2B5EF4-FFF2-40B4-BE49-F238E27FC236}">
                <a16:creationId xmlns:a16="http://schemas.microsoft.com/office/drawing/2014/main" id="{FD8805BD-B892-46C2-9867-17BF49F98F95}"/>
              </a:ext>
            </a:extLst>
          </p:cNvPr>
          <p:cNvSpPr/>
          <p:nvPr/>
        </p:nvSpPr>
        <p:spPr>
          <a:xfrm>
            <a:off x="3491880" y="3140968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49">
            <a:extLst>
              <a:ext uri="{FF2B5EF4-FFF2-40B4-BE49-F238E27FC236}">
                <a16:creationId xmlns:a16="http://schemas.microsoft.com/office/drawing/2014/main" id="{09DAB264-0D17-423B-AA01-6B0AEDAD6FD9}"/>
              </a:ext>
            </a:extLst>
          </p:cNvPr>
          <p:cNvSpPr txBox="1"/>
          <p:nvPr/>
        </p:nvSpPr>
        <p:spPr>
          <a:xfrm>
            <a:off x="6948264" y="5805264"/>
            <a:ext cx="928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48">
            <a:extLst>
              <a:ext uri="{FF2B5EF4-FFF2-40B4-BE49-F238E27FC236}">
                <a16:creationId xmlns:a16="http://schemas.microsoft.com/office/drawing/2014/main" id="{6FCB9758-F916-4566-9A49-1073DF0AD0E7}"/>
              </a:ext>
            </a:extLst>
          </p:cNvPr>
          <p:cNvSpPr/>
          <p:nvPr/>
        </p:nvSpPr>
        <p:spPr>
          <a:xfrm>
            <a:off x="5724128" y="364502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48">
            <a:extLst>
              <a:ext uri="{FF2B5EF4-FFF2-40B4-BE49-F238E27FC236}">
                <a16:creationId xmlns:a16="http://schemas.microsoft.com/office/drawing/2014/main" id="{28C53655-7F91-43C5-8102-A9457898E749}"/>
              </a:ext>
            </a:extLst>
          </p:cNvPr>
          <p:cNvSpPr/>
          <p:nvPr/>
        </p:nvSpPr>
        <p:spPr>
          <a:xfrm>
            <a:off x="5652120" y="4149080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48">
            <a:extLst>
              <a:ext uri="{FF2B5EF4-FFF2-40B4-BE49-F238E27FC236}">
                <a16:creationId xmlns:a16="http://schemas.microsoft.com/office/drawing/2014/main" id="{388D6810-B5F8-4FC5-8853-9CCEE3838FAD}"/>
              </a:ext>
            </a:extLst>
          </p:cNvPr>
          <p:cNvSpPr/>
          <p:nvPr/>
        </p:nvSpPr>
        <p:spPr>
          <a:xfrm>
            <a:off x="6732240" y="573325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49">
            <a:extLst>
              <a:ext uri="{FF2B5EF4-FFF2-40B4-BE49-F238E27FC236}">
                <a16:creationId xmlns:a16="http://schemas.microsoft.com/office/drawing/2014/main" id="{D659B00D-6BF1-4282-A441-327955DAADBB}"/>
              </a:ext>
            </a:extLst>
          </p:cNvPr>
          <p:cNvSpPr txBox="1"/>
          <p:nvPr/>
        </p:nvSpPr>
        <p:spPr>
          <a:xfrm>
            <a:off x="3707904" y="3140968"/>
            <a:ext cx="1360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a double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49">
            <a:extLst>
              <a:ext uri="{FF2B5EF4-FFF2-40B4-BE49-F238E27FC236}">
                <a16:creationId xmlns:a16="http://schemas.microsoft.com/office/drawing/2014/main" id="{B3C14DE5-CDCF-46EA-BA62-E94FE90BF0C8}"/>
              </a:ext>
            </a:extLst>
          </p:cNvPr>
          <p:cNvSpPr txBox="1"/>
          <p:nvPr/>
        </p:nvSpPr>
        <p:spPr>
          <a:xfrm>
            <a:off x="5940152" y="371703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F4F06924-CCB0-4640-82DE-9F17308A7AA1}"/>
              </a:ext>
            </a:extLst>
          </p:cNvPr>
          <p:cNvSpPr txBox="1"/>
          <p:nvPr/>
        </p:nvSpPr>
        <p:spPr>
          <a:xfrm>
            <a:off x="5796136" y="414908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 and re-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part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6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4" grpId="0"/>
      <p:bldP spid="6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There are some expressions relating to roots of polynomials that you should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familiarise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yourself with…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𝛼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𝛽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𝛾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l="-943" t="-765" r="-2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716ECBA-2B43-4095-A6D6-73D9A3B83932}"/>
                  </a:ext>
                </a:extLst>
              </p:cNvPr>
              <p:cNvSpPr txBox="1"/>
              <p:nvPr/>
            </p:nvSpPr>
            <p:spPr>
              <a:xfrm>
                <a:off x="3635896" y="2564904"/>
                <a:ext cx="496681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716ECBA-2B43-4095-A6D6-73D9A3B83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564904"/>
                <a:ext cx="4966810" cy="276999"/>
              </a:xfrm>
              <a:prstGeom prst="rect">
                <a:avLst/>
              </a:prstGeom>
              <a:blipFill>
                <a:blip r:embed="rId3"/>
                <a:stretch>
                  <a:fillRect t="-4444" r="-49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5E09ABD-A945-4A8B-BEDD-841030C9F0B3}"/>
                  </a:ext>
                </a:extLst>
              </p:cNvPr>
              <p:cNvSpPr txBox="1"/>
              <p:nvPr/>
            </p:nvSpPr>
            <p:spPr>
              <a:xfrm>
                <a:off x="539552" y="4581128"/>
                <a:ext cx="496681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5E09ABD-A945-4A8B-BEDD-841030C9F0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81128"/>
                <a:ext cx="4966810" cy="276999"/>
              </a:xfrm>
              <a:prstGeom prst="rect">
                <a:avLst/>
              </a:prstGeom>
              <a:blipFill>
                <a:blip r:embed="rId4"/>
                <a:stretch>
                  <a:fillRect t="-4348" r="-61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022C3AE-E39C-47FA-BAE1-07027FF47400}"/>
                  </a:ext>
                </a:extLst>
              </p:cNvPr>
              <p:cNvSpPr txBox="1"/>
              <p:nvPr/>
            </p:nvSpPr>
            <p:spPr>
              <a:xfrm>
                <a:off x="1907704" y="5085184"/>
                <a:ext cx="16561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2(7)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022C3AE-E39C-47FA-BAE1-07027FF474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085184"/>
                <a:ext cx="1656184" cy="276999"/>
              </a:xfrm>
              <a:prstGeom prst="rect">
                <a:avLst/>
              </a:prstGeom>
              <a:blipFill>
                <a:blip r:embed="rId5"/>
                <a:stretch>
                  <a:fillRect t="-4348" r="-367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A8B146D-8E9D-4FEF-9462-CB03E5C40255}"/>
                  </a:ext>
                </a:extLst>
              </p:cNvPr>
              <p:cNvSpPr txBox="1"/>
              <p:nvPr/>
            </p:nvSpPr>
            <p:spPr>
              <a:xfrm>
                <a:off x="1835696" y="5589240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A8B146D-8E9D-4FEF-9462-CB03E5C40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589240"/>
                <a:ext cx="792088" cy="276999"/>
              </a:xfrm>
              <a:prstGeom prst="rect">
                <a:avLst/>
              </a:prstGeom>
              <a:blipFill>
                <a:blip r:embed="rId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49">
            <a:extLst>
              <a:ext uri="{FF2B5EF4-FFF2-40B4-BE49-F238E27FC236}">
                <a16:creationId xmlns:a16="http://schemas.microsoft.com/office/drawing/2014/main" id="{A576CF4A-D5BD-41B4-8567-687AD7895BD9}"/>
              </a:ext>
            </a:extLst>
          </p:cNvPr>
          <p:cNvSpPr txBox="1"/>
          <p:nvPr/>
        </p:nvSpPr>
        <p:spPr>
          <a:xfrm>
            <a:off x="5508104" y="479715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Arc 48">
            <a:extLst>
              <a:ext uri="{FF2B5EF4-FFF2-40B4-BE49-F238E27FC236}">
                <a16:creationId xmlns:a16="http://schemas.microsoft.com/office/drawing/2014/main" id="{7DE8F698-7AFF-4287-B03A-2B9468ED6050}"/>
              </a:ext>
            </a:extLst>
          </p:cNvPr>
          <p:cNvSpPr/>
          <p:nvPr/>
        </p:nvSpPr>
        <p:spPr>
          <a:xfrm>
            <a:off x="3419872" y="5229200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48">
            <a:extLst>
              <a:ext uri="{FF2B5EF4-FFF2-40B4-BE49-F238E27FC236}">
                <a16:creationId xmlns:a16="http://schemas.microsoft.com/office/drawing/2014/main" id="{C8D67D0E-C16D-41F8-8443-F033E57471E8}"/>
              </a:ext>
            </a:extLst>
          </p:cNvPr>
          <p:cNvSpPr/>
          <p:nvPr/>
        </p:nvSpPr>
        <p:spPr>
          <a:xfrm>
            <a:off x="5364088" y="472514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49">
            <a:extLst>
              <a:ext uri="{FF2B5EF4-FFF2-40B4-BE49-F238E27FC236}">
                <a16:creationId xmlns:a16="http://schemas.microsoft.com/office/drawing/2014/main" id="{CF0FD2A5-5207-474D-A6F1-C8226F07FF35}"/>
              </a:ext>
            </a:extLst>
          </p:cNvPr>
          <p:cNvSpPr txBox="1"/>
          <p:nvPr/>
        </p:nvSpPr>
        <p:spPr>
          <a:xfrm>
            <a:off x="3635896" y="5301208"/>
            <a:ext cx="999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  <p:bldP spid="27" grpId="0"/>
      <p:bldP spid="28" grpId="0" animBg="1"/>
      <p:bldP spid="29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393371"/>
            <a:ext cx="3871776" cy="478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some expressions relating to roots of polynomials that you should </a:t>
            </a:r>
            <a:r>
              <a:rPr lang="en-US" sz="1600" b="1" dirty="0" err="1">
                <a:latin typeface="Comic Sans MS" panose="030F0702030302020204" pitchFamily="66" charset="0"/>
              </a:rPr>
              <a:t>familiarise</a:t>
            </a:r>
            <a:r>
              <a:rPr lang="en-US" sz="1600" b="1" dirty="0">
                <a:latin typeface="Comic Sans MS" panose="030F0702030302020204" pitchFamily="66" charset="0"/>
              </a:rPr>
              <a:t> yourself with…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could do a similar expansion for the squares of the roots of a quartic equation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476EC7-86E6-4A0E-BE87-216181C2E30D}"/>
              </a:ext>
            </a:extLst>
          </p:cNvPr>
          <p:cNvSpPr txBox="1"/>
          <p:nvPr/>
        </p:nvSpPr>
        <p:spPr>
          <a:xfrm>
            <a:off x="2987824" y="3429000"/>
            <a:ext cx="3038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Rules for the sums of squares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/>
              <p:nvPr/>
            </p:nvSpPr>
            <p:spPr>
              <a:xfrm>
                <a:off x="3203848" y="4221088"/>
                <a:ext cx="273630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221088"/>
                <a:ext cx="2736304" cy="276999"/>
              </a:xfrm>
              <a:prstGeom prst="rect">
                <a:avLst/>
              </a:prstGeom>
              <a:blipFill>
                <a:blip r:embed="rId2"/>
                <a:stretch>
                  <a:fillRect t="-4348" r="-200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/>
              <p:nvPr/>
            </p:nvSpPr>
            <p:spPr>
              <a:xfrm>
                <a:off x="2411760" y="4941168"/>
                <a:ext cx="48948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941168"/>
                <a:ext cx="4894802" cy="276999"/>
              </a:xfrm>
              <a:prstGeom prst="rect">
                <a:avLst/>
              </a:prstGeom>
              <a:blipFill>
                <a:blip r:embed="rId3"/>
                <a:stretch>
                  <a:fillRect l="-249" t="-4444" r="-124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BC0734B-01CC-43E0-BD13-3EBB80D485DA}"/>
                  </a:ext>
                </a:extLst>
              </p:cNvPr>
              <p:cNvSpPr txBox="1"/>
              <p:nvPr/>
            </p:nvSpPr>
            <p:spPr>
              <a:xfrm>
                <a:off x="1259632" y="5733256"/>
                <a:ext cx="734481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BC0734B-01CC-43E0-BD13-3EBB80D48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733256"/>
                <a:ext cx="7344816" cy="276999"/>
              </a:xfrm>
              <a:prstGeom prst="rect">
                <a:avLst/>
              </a:prstGeom>
              <a:blipFill>
                <a:blip r:embed="rId4"/>
                <a:stretch>
                  <a:fillRect l="-664" t="-4348" r="-141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0EE8F4-9547-4E91-8308-714690B2E7F1}"/>
              </a:ext>
            </a:extLst>
          </p:cNvPr>
          <p:cNvSpPr txBox="1"/>
          <p:nvPr/>
        </p:nvSpPr>
        <p:spPr>
          <a:xfrm>
            <a:off x="107504" y="4149080"/>
            <a:ext cx="1162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Quadratic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8DF2EE-092B-49DC-B33C-EC67A28AB51D}"/>
              </a:ext>
            </a:extLst>
          </p:cNvPr>
          <p:cNvSpPr txBox="1"/>
          <p:nvPr/>
        </p:nvSpPr>
        <p:spPr>
          <a:xfrm>
            <a:off x="323528" y="4869160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Cubic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23A122-B2C0-4CDD-85F4-4A2CED882781}"/>
              </a:ext>
            </a:extLst>
          </p:cNvPr>
          <p:cNvSpPr txBox="1"/>
          <p:nvPr/>
        </p:nvSpPr>
        <p:spPr>
          <a:xfrm>
            <a:off x="251520" y="5661248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Quartic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393371"/>
            <a:ext cx="3871776" cy="478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some expressions relating to roots of polynomials that you should </a:t>
            </a:r>
            <a:r>
              <a:rPr lang="en-US" sz="1600" b="1" dirty="0" err="1">
                <a:latin typeface="Comic Sans MS" panose="030F0702030302020204" pitchFamily="66" charset="0"/>
              </a:rPr>
              <a:t>familiarise</a:t>
            </a:r>
            <a:r>
              <a:rPr lang="en-US" sz="1600" b="1" dirty="0">
                <a:latin typeface="Comic Sans MS" panose="030F0702030302020204" pitchFamily="66" charset="0"/>
              </a:rPr>
              <a:t> yourself with…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could do a similar expansion for the squares of the cubes of equations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476EC7-86E6-4A0E-BE87-216181C2E30D}"/>
              </a:ext>
            </a:extLst>
          </p:cNvPr>
          <p:cNvSpPr txBox="1"/>
          <p:nvPr/>
        </p:nvSpPr>
        <p:spPr>
          <a:xfrm>
            <a:off x="3078641" y="3356992"/>
            <a:ext cx="2853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Rules for the sums of cubes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/>
              <p:nvPr/>
            </p:nvSpPr>
            <p:spPr>
              <a:xfrm>
                <a:off x="2771800" y="4149080"/>
                <a:ext cx="352839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A162CD0-80AA-4D76-8667-97E18648E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149080"/>
                <a:ext cx="3528391" cy="276999"/>
              </a:xfrm>
              <a:prstGeom prst="rect">
                <a:avLst/>
              </a:prstGeom>
              <a:blipFill>
                <a:blip r:embed="rId2"/>
                <a:stretch>
                  <a:fillRect t="-4444" r="-1038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/>
              <p:nvPr/>
            </p:nvSpPr>
            <p:spPr>
              <a:xfrm>
                <a:off x="1475656" y="4869160"/>
                <a:ext cx="68657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𝛾𝛼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8E00F3-0A93-4883-9C5A-A12DAC689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869160"/>
                <a:ext cx="6865726" cy="276999"/>
              </a:xfrm>
              <a:prstGeom prst="rect">
                <a:avLst/>
              </a:prstGeom>
              <a:blipFill>
                <a:blip r:embed="rId3"/>
                <a:stretch>
                  <a:fillRect t="-4444" r="-71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0EE8F4-9547-4E91-8308-714690B2E7F1}"/>
              </a:ext>
            </a:extLst>
          </p:cNvPr>
          <p:cNvSpPr txBox="1"/>
          <p:nvPr/>
        </p:nvSpPr>
        <p:spPr>
          <a:xfrm>
            <a:off x="106149" y="4077072"/>
            <a:ext cx="1162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Quadratic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8DF2EE-092B-49DC-B33C-EC67A28AB51D}"/>
              </a:ext>
            </a:extLst>
          </p:cNvPr>
          <p:cNvSpPr txBox="1"/>
          <p:nvPr/>
        </p:nvSpPr>
        <p:spPr>
          <a:xfrm>
            <a:off x="322173" y="4797152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Cubic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2204AD-43E6-4784-BAF4-871B52BB6D6F}"/>
              </a:ext>
            </a:extLst>
          </p:cNvPr>
          <p:cNvSpPr txBox="1"/>
          <p:nvPr/>
        </p:nvSpPr>
        <p:spPr>
          <a:xfrm>
            <a:off x="1043608" y="5733256"/>
            <a:ext cx="71416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Fortunately, the sum of cubes of a quartic is not required!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22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There are some expressions relating to roots of polynomials that you should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familiarise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yourself with…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three roots of a cubic equation are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find the value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𝛼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𝛽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393371"/>
                <a:ext cx="3871776" cy="4783591"/>
              </a:xfrm>
              <a:blipFill>
                <a:blip r:embed="rId2"/>
                <a:stretch>
                  <a:fillRect t="-765" r="-2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986960-B4F9-4B55-928B-437FF7DCE9C7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64957B15-0532-4C9B-AE9F-974F85BBABA0}"/>
                  </a:ext>
                </a:extLst>
              </p:cNvPr>
              <p:cNvSpPr txBox="1"/>
              <p:nvPr/>
            </p:nvSpPr>
            <p:spPr>
              <a:xfrm>
                <a:off x="683568" y="3717032"/>
                <a:ext cx="20078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64957B15-0532-4C9B-AE9F-974F85BBA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717032"/>
                <a:ext cx="2007857" cy="246221"/>
              </a:xfrm>
              <a:prstGeom prst="rect">
                <a:avLst/>
              </a:prstGeom>
              <a:blipFill>
                <a:blip r:embed="rId3"/>
                <a:stretch>
                  <a:fillRect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98D99FC-D7EF-449B-94BC-B7AE11410B2B}"/>
                  </a:ext>
                </a:extLst>
              </p:cNvPr>
              <p:cNvSpPr txBox="1"/>
              <p:nvPr/>
            </p:nvSpPr>
            <p:spPr>
              <a:xfrm>
                <a:off x="683568" y="4221088"/>
                <a:ext cx="43475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+27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98D99FC-D7EF-449B-94BC-B7AE11410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221088"/>
                <a:ext cx="4347537" cy="246221"/>
              </a:xfrm>
              <a:prstGeom prst="rect">
                <a:avLst/>
              </a:prstGeom>
              <a:blipFill>
                <a:blip r:embed="rId4"/>
                <a:stretch>
                  <a:fillRect r="-561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6C73996-7051-4A47-BC34-1ACE60EAF907}"/>
                  </a:ext>
                </a:extLst>
              </p:cNvPr>
              <p:cNvSpPr txBox="1"/>
              <p:nvPr/>
            </p:nvSpPr>
            <p:spPr>
              <a:xfrm>
                <a:off x="683568" y="4725144"/>
                <a:ext cx="42325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𝛼𝛾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)+27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6C73996-7051-4A47-BC34-1ACE60EAF9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725144"/>
                <a:ext cx="4232505" cy="246221"/>
              </a:xfrm>
              <a:prstGeom prst="rect">
                <a:avLst/>
              </a:prstGeom>
              <a:blipFill>
                <a:blip r:embed="rId5"/>
                <a:stretch>
                  <a:fillRect r="-57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D90730C-0D9E-40CB-BA06-A27FFF705895}"/>
                  </a:ext>
                </a:extLst>
              </p:cNvPr>
              <p:cNvSpPr txBox="1"/>
              <p:nvPr/>
            </p:nvSpPr>
            <p:spPr>
              <a:xfrm>
                <a:off x="683568" y="5229200"/>
                <a:ext cx="2453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(4)+3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−5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+9(3)+27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D90730C-0D9E-40CB-BA06-A27FFF7058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229200"/>
                <a:ext cx="2453300" cy="246221"/>
              </a:xfrm>
              <a:prstGeom prst="rect">
                <a:avLst/>
              </a:prstGeom>
              <a:blipFill>
                <a:blip r:embed="rId6"/>
                <a:stretch>
                  <a:fillRect l="-248" r="-124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61B89649-0A7D-4437-BF01-E1B0D0ABA136}"/>
                  </a:ext>
                </a:extLst>
              </p:cNvPr>
              <p:cNvSpPr txBox="1"/>
              <p:nvPr/>
            </p:nvSpPr>
            <p:spPr>
              <a:xfrm>
                <a:off x="683568" y="5733256"/>
                <a:ext cx="4850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=43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61B89649-0A7D-4437-BF01-E1B0D0ABA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733256"/>
                <a:ext cx="485005" cy="246221"/>
              </a:xfrm>
              <a:prstGeom prst="rect">
                <a:avLst/>
              </a:prstGeom>
              <a:blipFill>
                <a:blip r:embed="rId7"/>
                <a:stretch>
                  <a:fillRect l="-3750" r="-75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49">
            <a:extLst>
              <a:ext uri="{FF2B5EF4-FFF2-40B4-BE49-F238E27FC236}">
                <a16:creationId xmlns:a16="http://schemas.microsoft.com/office/drawing/2014/main" id="{C0B24C66-E37C-4FEB-B430-F9C5D44BF003}"/>
              </a:ext>
            </a:extLst>
          </p:cNvPr>
          <p:cNvSpPr txBox="1"/>
          <p:nvPr/>
        </p:nvSpPr>
        <p:spPr>
          <a:xfrm>
            <a:off x="5148064" y="393305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Arc 48">
            <a:extLst>
              <a:ext uri="{FF2B5EF4-FFF2-40B4-BE49-F238E27FC236}">
                <a16:creationId xmlns:a16="http://schemas.microsoft.com/office/drawing/2014/main" id="{5EB62956-C33B-4E2F-8037-5F80F367D6DB}"/>
              </a:ext>
            </a:extLst>
          </p:cNvPr>
          <p:cNvSpPr/>
          <p:nvPr/>
        </p:nvSpPr>
        <p:spPr>
          <a:xfrm>
            <a:off x="5004048" y="3861048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49">
            <a:extLst>
              <a:ext uri="{FF2B5EF4-FFF2-40B4-BE49-F238E27FC236}">
                <a16:creationId xmlns:a16="http://schemas.microsoft.com/office/drawing/2014/main" id="{72FB9F1B-47EB-450A-9C72-2D7516F6D5E3}"/>
              </a:ext>
            </a:extLst>
          </p:cNvPr>
          <p:cNvSpPr txBox="1"/>
          <p:nvPr/>
        </p:nvSpPr>
        <p:spPr>
          <a:xfrm>
            <a:off x="5292080" y="4437112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some parts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48">
            <a:extLst>
              <a:ext uri="{FF2B5EF4-FFF2-40B4-BE49-F238E27FC236}">
                <a16:creationId xmlns:a16="http://schemas.microsoft.com/office/drawing/2014/main" id="{B811E16D-6B52-4F03-8AC0-811EB73D88BC}"/>
              </a:ext>
            </a:extLst>
          </p:cNvPr>
          <p:cNvSpPr/>
          <p:nvPr/>
        </p:nvSpPr>
        <p:spPr>
          <a:xfrm>
            <a:off x="5004048" y="436510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C330E67D-4EC0-4A7B-8F33-2AB42A217A45}"/>
              </a:ext>
            </a:extLst>
          </p:cNvPr>
          <p:cNvSpPr txBox="1"/>
          <p:nvPr/>
        </p:nvSpPr>
        <p:spPr>
          <a:xfrm>
            <a:off x="5004048" y="494116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48">
            <a:extLst>
              <a:ext uri="{FF2B5EF4-FFF2-40B4-BE49-F238E27FC236}">
                <a16:creationId xmlns:a16="http://schemas.microsoft.com/office/drawing/2014/main" id="{3CAB6C64-EDF3-45DC-936C-02C69C1EE1BC}"/>
              </a:ext>
            </a:extLst>
          </p:cNvPr>
          <p:cNvSpPr/>
          <p:nvPr/>
        </p:nvSpPr>
        <p:spPr>
          <a:xfrm>
            <a:off x="4860032" y="4869160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49">
            <a:extLst>
              <a:ext uri="{FF2B5EF4-FFF2-40B4-BE49-F238E27FC236}">
                <a16:creationId xmlns:a16="http://schemas.microsoft.com/office/drawing/2014/main" id="{B9FA31DD-C93E-488A-96E5-6BFA23CF5A6C}"/>
              </a:ext>
            </a:extLst>
          </p:cNvPr>
          <p:cNvSpPr txBox="1"/>
          <p:nvPr/>
        </p:nvSpPr>
        <p:spPr>
          <a:xfrm>
            <a:off x="3203848" y="5445224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Arc 48">
            <a:extLst>
              <a:ext uri="{FF2B5EF4-FFF2-40B4-BE49-F238E27FC236}">
                <a16:creationId xmlns:a16="http://schemas.microsoft.com/office/drawing/2014/main" id="{DC14974B-95BE-45B5-856C-9CA6401F38A8}"/>
              </a:ext>
            </a:extLst>
          </p:cNvPr>
          <p:cNvSpPr/>
          <p:nvPr/>
        </p:nvSpPr>
        <p:spPr>
          <a:xfrm>
            <a:off x="3059832" y="537321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95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07F2AB-0437-4CBE-A22F-DF275D412F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F3B013-6D17-40E6-B1C9-FFCDC56416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104860-CD27-4829-A86E-75EB065F5DA8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1274</TotalTime>
  <Words>1082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179</cp:revision>
  <dcterms:created xsi:type="dcterms:W3CDTF">2017-08-14T15:35:38Z</dcterms:created>
  <dcterms:modified xsi:type="dcterms:W3CDTF">2021-08-27T06:38:39Z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