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4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28/08/2021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1466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9.png"/><Relationship Id="rId2" Type="http://schemas.openxmlformats.org/officeDocument/2006/relationships/image" Target="../media/image27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8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2.png"/><Relationship Id="rId2" Type="http://schemas.openxmlformats.org/officeDocument/2006/relationships/image" Target="../media/image28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8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5.png"/><Relationship Id="rId2" Type="http://schemas.openxmlformats.org/officeDocument/2006/relationships/image" Target="../media/image25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5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8.png"/><Relationship Id="rId2" Type="http://schemas.openxmlformats.org/officeDocument/2006/relationships/image" Target="../media/image25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5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1.png"/><Relationship Id="rId2" Type="http://schemas.openxmlformats.org/officeDocument/2006/relationships/image" Target="../media/image26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6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4.png"/><Relationship Id="rId2" Type="http://schemas.openxmlformats.org/officeDocument/2006/relationships/image" Target="../media/image26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6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7.png"/><Relationship Id="rId2" Type="http://schemas.openxmlformats.org/officeDocument/2006/relationships/image" Target="../media/image26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6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0.png"/><Relationship Id="rId2" Type="http://schemas.openxmlformats.org/officeDocument/2006/relationships/image" Target="../media/image26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7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3.png"/><Relationship Id="rId2" Type="http://schemas.openxmlformats.org/officeDocument/2006/relationships/image" Target="../media/image27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7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0.png"/><Relationship Id="rId2" Type="http://schemas.openxmlformats.org/officeDocument/2006/relationships/image" Target="../media/image27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7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7137647" cy="527222"/>
          </a:xfrm>
        </p:spPr>
        <p:txBody>
          <a:bodyPr/>
          <a:lstStyle/>
          <a:p>
            <a:r>
              <a:rPr lang="en-GB" dirty="0"/>
              <a:t>4.4) Expressions relating to the roots of a polynomial</a:t>
            </a:r>
          </a:p>
        </p:txBody>
      </p:sp>
    </p:spTree>
    <p:extLst>
      <p:ext uri="{BB962C8B-B14F-4D97-AF65-F5344CB8AC3E}">
        <p14:creationId xmlns:p14="http://schemas.microsoft.com/office/powerpoint/2010/main" val="1364193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2824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quartic equation has roots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nary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𝛼𝛽</m:t>
                        </m:r>
                      </m:e>
                    </m:nary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600" i="1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𝛼𝛽𝛾</m:t>
                        </m:r>
                      </m:e>
                    </m:nary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600" i="1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 </a:t>
                </a:r>
                <a:r>
                  <a:rPr lang="en-GB" sz="16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𝛼𝛽𝛾𝛿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find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𝛼𝛽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𝛼𝛾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𝛼𝛿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𝛽𝛾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𝛽𝛿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𝛾𝛿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282402"/>
              </a:xfrm>
              <a:prstGeom prst="rect">
                <a:avLst/>
              </a:prstGeom>
              <a:blipFill>
                <a:blip r:embed="rId2"/>
                <a:stretch>
                  <a:fillRect l="-667" t="-5714" b="-23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824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quartic equation has roots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nary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𝛼𝛽</m:t>
                        </m:r>
                      </m:e>
                    </m:nary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600" i="1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𝛼𝛽𝛾</m:t>
                        </m:r>
                      </m:e>
                    </m:nary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600" i="1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 </a:t>
                </a:r>
                <a:r>
                  <a:rPr lang="en-GB" sz="16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𝛼𝛽𝛾𝛿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find</a:t>
                </a:r>
                <a:endParaRPr lang="en-GB" sz="16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𝛼𝛽</m:t>
                              </m:r>
                            </m:e>
                          </m:d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𝛼𝛾</m:t>
                              </m:r>
                            </m:e>
                          </m:d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𝛼𝛿</m:t>
                              </m:r>
                            </m:e>
                          </m:d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𝛽𝛾</m:t>
                              </m:r>
                            </m:e>
                          </m:d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𝛽𝛿</m:t>
                              </m:r>
                            </m:e>
                          </m:d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𝛾𝛿</m:t>
                              </m:r>
                            </m:e>
                          </m:d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82402"/>
              </a:xfrm>
              <a:prstGeom prst="rect">
                <a:avLst/>
              </a:prstGeom>
              <a:blipFill>
                <a:blip r:embed="rId3"/>
                <a:stretch>
                  <a:fillRect l="-667" t="-5687" b="-18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925355"/>
                <a:ext cx="4572000" cy="5549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823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240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25355"/>
                <a:ext cx="4572000" cy="5549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4178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2824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quartic equation has roots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nary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𝛼𝛽</m:t>
                        </m:r>
                      </m:e>
                    </m:nary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600" i="1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𝛼𝛽𝛾</m:t>
                        </m:r>
                      </m:e>
                    </m:nary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600" i="1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 </a:t>
                </a:r>
                <a:r>
                  <a:rPr lang="en-GB" sz="16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𝛼𝛽𝛾𝛿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find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𝛼𝛽𝛾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𝛼𝛽𝛿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𝛼𝛾𝛿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𝛽𝛾𝛿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282402"/>
              </a:xfrm>
              <a:prstGeom prst="rect">
                <a:avLst/>
              </a:prstGeom>
              <a:blipFill>
                <a:blip r:embed="rId2"/>
                <a:stretch>
                  <a:fillRect l="-667" t="-5714" b="-23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824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quartic equation has roots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nary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𝛼𝛽</m:t>
                        </m:r>
                      </m:e>
                    </m:nary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600" i="1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𝛼𝛽𝛾</m:t>
                        </m:r>
                      </m:e>
                    </m:nary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600" i="1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 </a:t>
                </a:r>
                <a:r>
                  <a:rPr lang="en-GB" sz="16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𝛼𝛽𝛾𝛿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find</a:t>
                </a:r>
                <a:endParaRPr lang="en-GB" sz="16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𝛼𝛽𝛾</m:t>
                              </m:r>
                            </m:e>
                          </m:d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𝛼𝛽𝛿</m:t>
                              </m:r>
                            </m:e>
                          </m:d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𝛼𝛾𝛿</m:t>
                              </m:r>
                            </m:e>
                          </m:d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𝛽𝛾𝛿</m:t>
                              </m:r>
                            </m:e>
                          </m:d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82402"/>
              </a:xfrm>
              <a:prstGeom prst="rect">
                <a:avLst/>
              </a:prstGeom>
              <a:blipFill>
                <a:blip r:embed="rId3"/>
                <a:stretch>
                  <a:fillRect l="-667" t="-5687" b="-18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925355"/>
                <a:ext cx="4572000" cy="5599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51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25355"/>
                <a:ext cx="4572000" cy="5599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5279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9637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quadratic equation has roots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Given that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find: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   (b)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   (c)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   (d)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963725"/>
              </a:xfrm>
              <a:prstGeom prst="rect">
                <a:avLst/>
              </a:prstGeom>
              <a:blipFill>
                <a:blip r:embed="rId2"/>
                <a:stretch>
                  <a:fillRect l="-667" t="-1899" r="-400" b="-18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9637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quadratic equation has roots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Given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find: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   (b)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   (c)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   (d)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963725"/>
              </a:xfrm>
              <a:prstGeom prst="rect">
                <a:avLst/>
              </a:prstGeom>
              <a:blipFill>
                <a:blip r:embed="rId3"/>
                <a:stretch>
                  <a:fillRect l="-667" t="-1899" r="-400" b="-18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453010"/>
                <a:ext cx="4572000" cy="117942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9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(c) 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(d)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28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53010"/>
                <a:ext cx="4572000" cy="1179425"/>
              </a:xfrm>
              <a:prstGeom prst="rect">
                <a:avLst/>
              </a:prstGeom>
              <a:blipFill>
                <a:blip r:embed="rId4"/>
                <a:stretch>
                  <a:fillRect l="-667" b="-56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8281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quadratic equation has roots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Given that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find: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+3)(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+3)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−5</m:t>
                        </m:r>
                      </m:e>
                    </m:d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e>
                          <m: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−5</m:t>
                        </m:r>
                      </m:e>
                    </m:d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077218"/>
              </a:xfrm>
              <a:prstGeom prst="rect">
                <a:avLst/>
              </a:prstGeom>
              <a:blipFill>
                <a:blip r:embed="rId2"/>
                <a:stretch>
                  <a:fillRect l="-667" t="-1695" r="-400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quadratic equation has roots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Given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find: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+5)(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+5)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p>
                            <m: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d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e>
                          <m:sup>
                            <m: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d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77218"/>
              </a:xfrm>
              <a:prstGeom prst="rect">
                <a:avLst/>
              </a:prstGeom>
              <a:blipFill>
                <a:blip r:embed="rId3"/>
                <a:stretch>
                  <a:fillRect l="-667" t="-1695" r="-400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453010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48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−12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53010"/>
                <a:ext cx="4572000" cy="584775"/>
              </a:xfrm>
              <a:prstGeom prst="rect">
                <a:avLst/>
              </a:prstGeom>
              <a:blipFill>
                <a:blip r:embed="rId4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3946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2194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cubic equation has roots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</a:t>
                </a:r>
                <a14:m>
                  <m:oMath xmlns:m="http://schemas.openxmlformats.org/officeDocument/2006/math">
                    <m:r>
                      <a:rPr lang="en-GB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𝛼𝛾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𝛼𝛽𝛾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find: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den>
                    </m:f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6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(c)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(d)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𝛼𝛽</m:t>
                            </m:r>
                          </m:e>
                        </m:d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𝛼𝛾</m:t>
                            </m:r>
                          </m:e>
                        </m:d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𝛽𝛾</m:t>
                            </m:r>
                          </m:e>
                        </m:d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(e)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2194832"/>
              </a:xfrm>
              <a:prstGeom prst="rect">
                <a:avLst/>
              </a:prstGeom>
              <a:blipFill>
                <a:blip r:embed="rId2"/>
                <a:stretch>
                  <a:fillRect l="-667" t="-833" r="-1067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2194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cubic equation has roots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</a:t>
                </a:r>
                <a14:m>
                  <m:oMath xmlns:m="http://schemas.openxmlformats.org/officeDocument/2006/math">
                    <m:r>
                      <a:rPr lang="en-GB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𝛼𝛾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𝛼𝛽𝛾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find: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den>
                    </m:f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(c)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(d)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𝛼𝛽</m:t>
                            </m:r>
                          </m:e>
                        </m:d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𝛼𝛾</m:t>
                            </m:r>
                          </m:e>
                        </m:d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𝛽𝛾</m:t>
                            </m:r>
                          </m:e>
                        </m:d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(e)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2194832"/>
              </a:xfrm>
              <a:prstGeom prst="rect">
                <a:avLst/>
              </a:prstGeom>
              <a:blipFill>
                <a:blip r:embed="rId3"/>
                <a:stretch>
                  <a:fillRect l="-667" t="-833" r="-1067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2647568"/>
                <a:ext cx="4572000" cy="14253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(c)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38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(d)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−7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(e)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64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647568"/>
                <a:ext cx="4572000" cy="1425390"/>
              </a:xfrm>
              <a:prstGeom prst="rect">
                <a:avLst/>
              </a:prstGeom>
              <a:blipFill>
                <a:blip r:embed="rId4"/>
                <a:stretch>
                  <a:fillRect l="-667" b="-47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0536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5288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cubic equation has roots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</a:t>
                </a:r>
                <a14:m>
                  <m:oMath xmlns:m="http://schemas.openxmlformats.org/officeDocument/2006/math">
                    <m:r>
                      <a:rPr lang="en-GB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𝛼𝛾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𝛼𝛽𝛾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find: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+3)(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+3)(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+3)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(2−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)(2−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)(2−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528880"/>
              </a:xfrm>
              <a:prstGeom prst="rect">
                <a:avLst/>
              </a:prstGeom>
              <a:blipFill>
                <a:blip r:embed="rId2"/>
                <a:stretch>
                  <a:fillRect l="-667" t="-1195" r="-667" b="-43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5288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cubic equation has roots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</a:t>
                </a:r>
                <a14:m>
                  <m:oMath xmlns:m="http://schemas.openxmlformats.org/officeDocument/2006/math">
                    <m:r>
                      <a:rPr lang="en-GB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𝛼𝛾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𝛼𝛽𝛾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find: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+2)(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+2)(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(1−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)(1−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)(1−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528880"/>
              </a:xfrm>
              <a:prstGeom prst="rect">
                <a:avLst/>
              </a:prstGeom>
              <a:blipFill>
                <a:blip r:embed="rId3"/>
                <a:stretch>
                  <a:fillRect l="-667" t="-1195" r="-667" b="-43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2045896"/>
                <a:ext cx="4572000" cy="7947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71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53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045896"/>
                <a:ext cx="4572000" cy="794769"/>
              </a:xfrm>
              <a:prstGeom prst="rect">
                <a:avLst/>
              </a:prstGeom>
              <a:blipFill>
                <a:blip r:embed="rId4"/>
                <a:stretch>
                  <a:fillRect l="-667" b="-30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221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036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cubic equation has roots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</a:t>
                </a:r>
                <a14:m>
                  <m:oMath xmlns:m="http://schemas.openxmlformats.org/officeDocument/2006/math">
                    <m:r>
                      <a:rPr lang="en-GB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𝛼𝛾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𝛼𝛽𝛾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𝛼𝛽</m:t>
                            </m:r>
                          </m:e>
                        </m:d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𝛼𝛾</m:t>
                            </m:r>
                          </m:e>
                        </m:d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𝛽𝛾</m:t>
                            </m:r>
                          </m:e>
                        </m:d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036438"/>
              </a:xfrm>
              <a:prstGeom prst="rect">
                <a:avLst/>
              </a:prstGeom>
              <a:blipFill>
                <a:blip r:embed="rId2"/>
                <a:stretch>
                  <a:fillRect l="-667" t="-1765" r="-667" b="-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36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cubic equation has roots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</a:t>
                </a:r>
                <a14:m>
                  <m:oMath xmlns:m="http://schemas.openxmlformats.org/officeDocument/2006/math">
                    <m:r>
                      <a:rPr lang="en-GB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𝛼𝛾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𝛼𝛽𝛾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𝛼𝛽</m:t>
                            </m:r>
                          </m:e>
                        </m:d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𝛼𝛾</m:t>
                            </m:r>
                          </m:e>
                        </m:d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𝛽𝛾</m:t>
                            </m:r>
                          </m:e>
                        </m:d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36438"/>
              </a:xfrm>
              <a:prstGeom prst="rect">
                <a:avLst/>
              </a:prstGeom>
              <a:blipFill>
                <a:blip r:embed="rId3"/>
                <a:stretch>
                  <a:fillRect l="-667" t="-1765" r="-667" b="-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7019" y="1511420"/>
                <a:ext cx="4572000" cy="5549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723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1600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511420"/>
                <a:ext cx="4572000" cy="5549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2031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three roots of a cubic equation are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Given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𝛼𝛽𝛾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𝛽𝛾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𝛾𝛼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=−4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find the value of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𝛽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+2)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077218"/>
              </a:xfrm>
              <a:prstGeom prst="rect">
                <a:avLst/>
              </a:prstGeom>
              <a:blipFill>
                <a:blip r:embed="rId2"/>
                <a:stretch>
                  <a:fillRect l="-667" t="-1695" b="-22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three roots of a cubic equation are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Given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𝛼𝛽𝛾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𝛽𝛾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𝛾𝛼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=−5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:endParaRPr lang="en-GB" sz="1600" i="1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find the value of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𝛽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+3)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77218"/>
              </a:xfrm>
              <a:prstGeom prst="rect">
                <a:avLst/>
              </a:prstGeom>
              <a:blipFill>
                <a:blip r:embed="rId3"/>
                <a:stretch>
                  <a:fillRect l="-667" t="-1695" b="-22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453010"/>
                <a:ext cx="4572000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43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53010"/>
                <a:ext cx="457200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5198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9286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quartic equation has roots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nary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𝛼𝛽</m:t>
                        </m:r>
                      </m:e>
                    </m:nary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600" i="1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𝛼𝛽𝛾</m:t>
                        </m:r>
                      </m:e>
                    </m:nary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600" i="1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 </a:t>
                </a:r>
                <a:r>
                  <a:rPr lang="en-GB" sz="16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𝛼𝛽𝛾𝛿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find: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den>
                    </m:f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6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(c)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928670"/>
              </a:xfrm>
              <a:prstGeom prst="rect">
                <a:avLst/>
              </a:prstGeom>
              <a:blipFill>
                <a:blip r:embed="rId2"/>
                <a:stretch>
                  <a:fillRect l="-667" t="-3797" b="-2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9075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quartic equation has roots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nary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𝛼𝛽</m:t>
                        </m:r>
                      </m:e>
                    </m:nary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600" i="1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𝛼𝛽𝛾</m:t>
                        </m:r>
                      </m:e>
                    </m:nary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600" i="1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 </a:t>
                </a:r>
                <a:r>
                  <a:rPr lang="en-GB" sz="16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𝛼𝛽𝛾𝛿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find: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den>
                    </m:f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(c)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907573"/>
              </a:xfrm>
              <a:prstGeom prst="rect">
                <a:avLst/>
              </a:prstGeom>
              <a:blipFill>
                <a:blip r:embed="rId3"/>
                <a:stretch>
                  <a:fillRect l="-667" t="-3834" b="-3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2395872"/>
                <a:ext cx="4572000" cy="11373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64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27</m:t>
                        </m:r>
                      </m:den>
                    </m:f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395872"/>
                <a:ext cx="4572000" cy="1137363"/>
              </a:xfrm>
              <a:prstGeom prst="rect">
                <a:avLst/>
              </a:prstGeom>
              <a:blipFill>
                <a:blip r:embed="rId4"/>
                <a:stretch>
                  <a:fillRect l="-667" b="-1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0854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7748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quartic equation has roots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nary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𝛼𝛽</m:t>
                        </m:r>
                      </m:e>
                    </m:nary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600" i="1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𝛼𝛽𝛾</m:t>
                        </m:r>
                      </m:e>
                    </m:nary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600" i="1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 </a:t>
                </a:r>
                <a:r>
                  <a:rPr lang="en-GB" sz="16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𝛼𝛽𝛾𝛿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find: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+2)(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+2)(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+2)(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(2−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)(2−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)(2−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)(2−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774845"/>
              </a:xfrm>
              <a:prstGeom prst="rect">
                <a:avLst/>
              </a:prstGeom>
              <a:blipFill>
                <a:blip r:embed="rId2"/>
                <a:stretch>
                  <a:fillRect l="-667" t="-41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7748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quartic equation has roots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nary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𝛼𝛽</m:t>
                        </m:r>
                      </m:e>
                    </m:nary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600" i="1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𝛼𝛽𝛾</m:t>
                        </m:r>
                      </m:e>
                    </m:nary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600" i="1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 </a:t>
                </a:r>
                <a:r>
                  <a:rPr lang="en-GB" sz="16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𝛼𝛽𝛾𝛿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find: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+1)(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+1)(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+1)(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(1−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)(1−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)(1−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)(1−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774845"/>
              </a:xfrm>
              <a:prstGeom prst="rect">
                <a:avLst/>
              </a:prstGeom>
              <a:blipFill>
                <a:blip r:embed="rId3"/>
                <a:stretch>
                  <a:fillRect l="-667" t="-41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2129541"/>
                <a:ext cx="4572000" cy="79034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113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60</m:t>
                        </m:r>
                      </m:den>
                    </m:f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77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60</m:t>
                        </m:r>
                      </m:den>
                    </m:f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129541"/>
                <a:ext cx="4572000" cy="790345"/>
              </a:xfrm>
              <a:prstGeom prst="rect">
                <a:avLst/>
              </a:prstGeom>
              <a:blipFill>
                <a:blip r:embed="rId4"/>
                <a:stretch>
                  <a:fillRect l="-667" b="-23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4155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757621-486B-4CF1-AF49-5BA2A66F5CFF}">
  <ds:schemaRefs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4E1A8A9-BA20-42EE-ABAB-38C7C3AB72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FBF779-093C-4EDE-BA18-75DA34909D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9862</TotalTime>
  <Words>2054</Words>
  <Application>Microsoft Office PowerPoint</Application>
  <PresentationFormat>On-screen Show (4:3)</PresentationFormat>
  <Paragraphs>115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Cambria Math</vt:lpstr>
      <vt:lpstr>Candara</vt:lpstr>
      <vt:lpstr>Office Theme</vt:lpstr>
      <vt:lpstr>4.4) Expressions relating to the roots of a polynomial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547</cp:revision>
  <dcterms:created xsi:type="dcterms:W3CDTF">2020-05-18T02:11:06Z</dcterms:created>
  <dcterms:modified xsi:type="dcterms:W3CDTF">2021-08-28T18:50:32Z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