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1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BD9840-0D51-45E7-AAD0-DD471B5BE228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36D252-D7BF-459C-AA2C-F8271A569C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870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/>
            </a:gs>
            <a:gs pos="7000">
              <a:schemeClr val="accent6">
                <a:lumMod val="20000"/>
                <a:lumOff val="80000"/>
              </a:schemeClr>
            </a:gs>
            <a:gs pos="95000">
              <a:schemeClr val="accent6">
                <a:lumMod val="20000"/>
                <a:lumOff val="80000"/>
              </a:schemeClr>
            </a:gs>
            <a:gs pos="100000">
              <a:schemeClr val="accent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8.png"/><Relationship Id="rId3" Type="http://schemas.openxmlformats.org/officeDocument/2006/relationships/image" Target="../media/image153.png"/><Relationship Id="rId7" Type="http://schemas.openxmlformats.org/officeDocument/2006/relationships/image" Target="../media/image157.png"/><Relationship Id="rId2" Type="http://schemas.openxmlformats.org/officeDocument/2006/relationships/image" Target="../media/image15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6.png"/><Relationship Id="rId5" Type="http://schemas.openxmlformats.org/officeDocument/2006/relationships/image" Target="../media/image155.png"/><Relationship Id="rId4" Type="http://schemas.openxmlformats.org/officeDocument/2006/relationships/image" Target="../media/image15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4.png"/><Relationship Id="rId13" Type="http://schemas.openxmlformats.org/officeDocument/2006/relationships/image" Target="../media/image169.png"/><Relationship Id="rId3" Type="http://schemas.openxmlformats.org/officeDocument/2006/relationships/image" Target="../media/image159.png"/><Relationship Id="rId7" Type="http://schemas.openxmlformats.org/officeDocument/2006/relationships/image" Target="../media/image163.png"/><Relationship Id="rId12" Type="http://schemas.openxmlformats.org/officeDocument/2006/relationships/image" Target="../media/image168.png"/><Relationship Id="rId2" Type="http://schemas.openxmlformats.org/officeDocument/2006/relationships/image" Target="../media/image152.png"/><Relationship Id="rId16" Type="http://schemas.openxmlformats.org/officeDocument/2006/relationships/image" Target="../media/image17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2.png"/><Relationship Id="rId11" Type="http://schemas.openxmlformats.org/officeDocument/2006/relationships/image" Target="../media/image167.png"/><Relationship Id="rId5" Type="http://schemas.openxmlformats.org/officeDocument/2006/relationships/image" Target="../media/image161.png"/><Relationship Id="rId15" Type="http://schemas.openxmlformats.org/officeDocument/2006/relationships/image" Target="../media/image171.png"/><Relationship Id="rId10" Type="http://schemas.openxmlformats.org/officeDocument/2006/relationships/image" Target="../media/image166.png"/><Relationship Id="rId4" Type="http://schemas.openxmlformats.org/officeDocument/2006/relationships/image" Target="../media/image160.png"/><Relationship Id="rId9" Type="http://schemas.openxmlformats.org/officeDocument/2006/relationships/image" Target="../media/image165.png"/><Relationship Id="rId14" Type="http://schemas.openxmlformats.org/officeDocument/2006/relationships/image" Target="../media/image17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9.png"/><Relationship Id="rId13" Type="http://schemas.openxmlformats.org/officeDocument/2006/relationships/image" Target="../media/image184.png"/><Relationship Id="rId3" Type="http://schemas.openxmlformats.org/officeDocument/2006/relationships/image" Target="../media/image174.png"/><Relationship Id="rId7" Type="http://schemas.openxmlformats.org/officeDocument/2006/relationships/image" Target="../media/image178.png"/><Relationship Id="rId12" Type="http://schemas.openxmlformats.org/officeDocument/2006/relationships/image" Target="../media/image183.png"/><Relationship Id="rId17" Type="http://schemas.openxmlformats.org/officeDocument/2006/relationships/image" Target="../media/image188.png"/><Relationship Id="rId2" Type="http://schemas.openxmlformats.org/officeDocument/2006/relationships/image" Target="../media/image173.png"/><Relationship Id="rId16" Type="http://schemas.openxmlformats.org/officeDocument/2006/relationships/image" Target="../media/image18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7.png"/><Relationship Id="rId11" Type="http://schemas.openxmlformats.org/officeDocument/2006/relationships/image" Target="../media/image182.png"/><Relationship Id="rId5" Type="http://schemas.openxmlformats.org/officeDocument/2006/relationships/image" Target="../media/image176.png"/><Relationship Id="rId15" Type="http://schemas.openxmlformats.org/officeDocument/2006/relationships/image" Target="../media/image186.png"/><Relationship Id="rId10" Type="http://schemas.openxmlformats.org/officeDocument/2006/relationships/image" Target="../media/image181.png"/><Relationship Id="rId4" Type="http://schemas.openxmlformats.org/officeDocument/2006/relationships/image" Target="../media/image175.png"/><Relationship Id="rId9" Type="http://schemas.openxmlformats.org/officeDocument/2006/relationships/image" Target="../media/image180.png"/><Relationship Id="rId14" Type="http://schemas.openxmlformats.org/officeDocument/2006/relationships/image" Target="../media/image18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1.png"/><Relationship Id="rId13" Type="http://schemas.openxmlformats.org/officeDocument/2006/relationships/image" Target="../media/image196.png"/><Relationship Id="rId3" Type="http://schemas.openxmlformats.org/officeDocument/2006/relationships/image" Target="../media/image180.png"/><Relationship Id="rId7" Type="http://schemas.openxmlformats.org/officeDocument/2006/relationships/image" Target="../media/image190.png"/><Relationship Id="rId12" Type="http://schemas.openxmlformats.org/officeDocument/2006/relationships/image" Target="../media/image195.png"/><Relationship Id="rId2" Type="http://schemas.openxmlformats.org/officeDocument/2006/relationships/image" Target="../media/image18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3.png"/><Relationship Id="rId11" Type="http://schemas.openxmlformats.org/officeDocument/2006/relationships/image" Target="../media/image194.png"/><Relationship Id="rId5" Type="http://schemas.openxmlformats.org/officeDocument/2006/relationships/image" Target="../media/image182.png"/><Relationship Id="rId15" Type="http://schemas.openxmlformats.org/officeDocument/2006/relationships/image" Target="../media/image198.png"/><Relationship Id="rId10" Type="http://schemas.openxmlformats.org/officeDocument/2006/relationships/image" Target="../media/image193.png"/><Relationship Id="rId4" Type="http://schemas.openxmlformats.org/officeDocument/2006/relationships/image" Target="../media/image181.png"/><Relationship Id="rId9" Type="http://schemas.openxmlformats.org/officeDocument/2006/relationships/image" Target="../media/image192.png"/><Relationship Id="rId14" Type="http://schemas.openxmlformats.org/officeDocument/2006/relationships/image" Target="../media/image19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0.png"/><Relationship Id="rId13" Type="http://schemas.openxmlformats.org/officeDocument/2006/relationships/image" Target="../media/image205.png"/><Relationship Id="rId3" Type="http://schemas.openxmlformats.org/officeDocument/2006/relationships/image" Target="../media/image180.png"/><Relationship Id="rId7" Type="http://schemas.openxmlformats.org/officeDocument/2006/relationships/image" Target="../media/image199.png"/><Relationship Id="rId12" Type="http://schemas.openxmlformats.org/officeDocument/2006/relationships/image" Target="../media/image204.png"/><Relationship Id="rId2" Type="http://schemas.openxmlformats.org/officeDocument/2006/relationships/image" Target="../media/image189.png"/><Relationship Id="rId16" Type="http://schemas.openxmlformats.org/officeDocument/2006/relationships/image" Target="../media/image20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3.png"/><Relationship Id="rId11" Type="http://schemas.openxmlformats.org/officeDocument/2006/relationships/image" Target="../media/image203.png"/><Relationship Id="rId5" Type="http://schemas.openxmlformats.org/officeDocument/2006/relationships/image" Target="../media/image182.png"/><Relationship Id="rId15" Type="http://schemas.openxmlformats.org/officeDocument/2006/relationships/image" Target="../media/image207.png"/><Relationship Id="rId10" Type="http://schemas.openxmlformats.org/officeDocument/2006/relationships/image" Target="../media/image202.png"/><Relationship Id="rId4" Type="http://schemas.openxmlformats.org/officeDocument/2006/relationships/image" Target="../media/image181.png"/><Relationship Id="rId9" Type="http://schemas.openxmlformats.org/officeDocument/2006/relationships/image" Target="../media/image201.png"/><Relationship Id="rId14" Type="http://schemas.openxmlformats.org/officeDocument/2006/relationships/image" Target="../media/image20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1.png"/><Relationship Id="rId3" Type="http://schemas.openxmlformats.org/officeDocument/2006/relationships/image" Target="../media/image180.png"/><Relationship Id="rId7" Type="http://schemas.openxmlformats.org/officeDocument/2006/relationships/image" Target="../media/image210.png"/><Relationship Id="rId2" Type="http://schemas.openxmlformats.org/officeDocument/2006/relationships/image" Target="../media/image20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3.png"/><Relationship Id="rId5" Type="http://schemas.openxmlformats.org/officeDocument/2006/relationships/image" Target="../media/image182.png"/><Relationship Id="rId10" Type="http://schemas.openxmlformats.org/officeDocument/2006/relationships/image" Target="../media/image213.png"/><Relationship Id="rId4" Type="http://schemas.openxmlformats.org/officeDocument/2006/relationships/image" Target="../media/image181.png"/><Relationship Id="rId9" Type="http://schemas.openxmlformats.org/officeDocument/2006/relationships/image" Target="../media/image21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4.png"/><Relationship Id="rId3" Type="http://schemas.openxmlformats.org/officeDocument/2006/relationships/image" Target="../media/image180.png"/><Relationship Id="rId7" Type="http://schemas.openxmlformats.org/officeDocument/2006/relationships/image" Target="../media/image210.png"/><Relationship Id="rId12" Type="http://schemas.openxmlformats.org/officeDocument/2006/relationships/image" Target="../media/image218.png"/><Relationship Id="rId2" Type="http://schemas.openxmlformats.org/officeDocument/2006/relationships/image" Target="../media/image20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3.png"/><Relationship Id="rId11" Type="http://schemas.openxmlformats.org/officeDocument/2006/relationships/image" Target="../media/image217.png"/><Relationship Id="rId5" Type="http://schemas.openxmlformats.org/officeDocument/2006/relationships/image" Target="../media/image182.png"/><Relationship Id="rId10" Type="http://schemas.openxmlformats.org/officeDocument/2006/relationships/image" Target="../media/image216.png"/><Relationship Id="rId4" Type="http://schemas.openxmlformats.org/officeDocument/2006/relationships/image" Target="../media/image181.png"/><Relationship Id="rId9" Type="http://schemas.openxmlformats.org/officeDocument/2006/relationships/image" Target="../media/image2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B38A01E-7DA4-41D7-9E3C-DDAA32F18184}"/>
              </a:ext>
            </a:extLst>
          </p:cNvPr>
          <p:cNvSpPr/>
          <p:nvPr/>
        </p:nvSpPr>
        <p:spPr>
          <a:xfrm>
            <a:off x="1437031" y="2035187"/>
            <a:ext cx="6269985" cy="228524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72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72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4C</a:t>
            </a:r>
            <a:endParaRPr lang="ja-JP" altLang="en-US" sz="7200" b="1" dirty="0">
              <a:ln w="381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latin typeface="Segoe UI Black" panose="020B0A02040204020203" pitchFamily="34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510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Roots of Polynomials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175657"/>
                <a:ext cx="3871776" cy="5001305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recognize some patterns involving the roots of quartic equations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roots of a quartic equation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𝑎𝑥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𝑏𝑥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𝑐𝑥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𝑑𝑥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can be represented by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𝛼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𝛽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𝛾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𝛿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. 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175657"/>
                <a:ext cx="3871776" cy="5001305"/>
              </a:xfrm>
              <a:blipFill>
                <a:blip r:embed="rId2"/>
                <a:stretch>
                  <a:fillRect l="-472" t="-732" r="-28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3766" y="4015330"/>
                <a:ext cx="4003147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𝑎𝑥</m:t>
                          </m:r>
                        </m:e>
                        <m:sup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4</m:t>
                          </m:r>
                        </m:sup>
                      </m:sSup>
                      <m:r>
                        <a:rPr lang="en-US" sz="1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sSup>
                        <m:sSupPr>
                          <m:ctrlP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𝑏𝑥</m:t>
                          </m:r>
                        </m:e>
                        <m:sup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3</m:t>
                          </m:r>
                        </m:sup>
                      </m:sSup>
                      <m:r>
                        <a:rPr lang="en-US" sz="1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sSup>
                        <m:sSupPr>
                          <m:ctrlP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𝑐𝑥</m:t>
                          </m:r>
                        </m:e>
                        <m:sup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sz="1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𝑑𝑥</m:t>
                      </m:r>
                      <m:r>
                        <a:rPr lang="en-US" sz="1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𝑒</m:t>
                      </m:r>
                      <m:r>
                        <a:rPr lang="en-US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𝑎</m:t>
                      </m:r>
                      <m:d>
                        <m:dPr>
                          <m:ctrlP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  <m: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−</m:t>
                          </m:r>
                          <m: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𝛼</m:t>
                          </m:r>
                        </m:e>
                      </m:d>
                      <m:d>
                        <m:dPr>
                          <m:ctrlP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  <m: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−</m:t>
                          </m:r>
                          <m: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𝛽</m:t>
                          </m:r>
                        </m:e>
                      </m:d>
                      <m:d>
                        <m:dPr>
                          <m:ctrlP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  <m: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−</m:t>
                          </m:r>
                          <m: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𝛾</m:t>
                          </m:r>
                        </m:e>
                      </m:d>
                      <m:d>
                        <m:dPr>
                          <m:ctrlP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−</m:t>
                          </m:r>
                          <m:r>
                            <a:rPr lang="en-US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𝛿</m:t>
                          </m:r>
                        </m:e>
                      </m:d>
                    </m:oMath>
                  </m:oMathPara>
                </a14:m>
                <a:endParaRPr lang="en-GB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766" y="4015330"/>
                <a:ext cx="4003147" cy="184666"/>
              </a:xfrm>
              <a:prstGeom prst="rect">
                <a:avLst/>
              </a:prstGeom>
              <a:blipFill>
                <a:blip r:embed="rId3"/>
                <a:stretch>
                  <a:fillRect t="-3333" b="-3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54326" y="3135086"/>
                <a:ext cx="832421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If the quartic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𝑎𝑥</m:t>
                        </m:r>
                      </m:e>
                      <m:sup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4</m:t>
                        </m:r>
                      </m:sup>
                    </m:sSup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sSup>
                      <m:sSupPr>
                        <m:ctrlP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𝑏𝑥</m:t>
                        </m:r>
                      </m:e>
                      <m:sup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3</m:t>
                        </m:r>
                      </m:sup>
                    </m:sSup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sSup>
                      <m:sSupPr>
                        <m:ctrlP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𝑐</m:t>
                        </m:r>
                        <m: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𝑑𝑥</m:t>
                    </m:r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𝑒</m:t>
                    </m:r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=0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has the roots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𝛼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𝛽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𝛾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𝛿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, then the following relationship can be written…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326" y="3135086"/>
                <a:ext cx="8324211" cy="584775"/>
              </a:xfrm>
              <a:prstGeom prst="rect">
                <a:avLst/>
              </a:prstGeom>
              <a:blipFill>
                <a:blip r:embed="rId4"/>
                <a:stretch>
                  <a:fillRect t="-2083" r="-146" b="-135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97783" y="4436173"/>
                <a:ext cx="6350450" cy="41498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𝑎𝑥</m:t>
                          </m:r>
                        </m:e>
                        <m:sup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4</m:t>
                          </m:r>
                        </m:sup>
                      </m:sSup>
                      <m:r>
                        <a:rPr lang="en-US" sz="1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sSup>
                        <m:sSupPr>
                          <m:ctrlP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𝑏𝑥</m:t>
                          </m:r>
                        </m:e>
                        <m:sup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3</m:t>
                          </m:r>
                        </m:sup>
                      </m:sSup>
                      <m:r>
                        <a:rPr lang="en-US" sz="1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sSup>
                        <m:sSupPr>
                          <m:ctrlP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𝑐𝑥</m:t>
                          </m:r>
                        </m:e>
                        <m:sup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sz="1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𝑑𝑥</m:t>
                      </m:r>
                      <m:r>
                        <a:rPr lang="en-US" sz="1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𝑒</m:t>
                      </m:r>
                      <m:r>
                        <a:rPr lang="en-US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𝑎</m:t>
                      </m:r>
                      <m:d>
                        <m:dPr>
                          <m:ctrlP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en-US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−</m:t>
                              </m:r>
                              <m: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𝛼</m:t>
                              </m:r>
                              <m:sSup>
                                <m:sSupPr>
                                  <m:ctrlPr>
                                    <a:rPr lang="en-US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−</m:t>
                              </m:r>
                              <m:r>
                                <a:rPr lang="en-US" sz="1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𝛽</m:t>
                              </m:r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−</m:t>
                              </m:r>
                              <m:r>
                                <a:rPr lang="en-US" sz="1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𝛾</m:t>
                              </m:r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−</m:t>
                              </m:r>
                              <m:r>
                                <a:rPr lang="en-US" sz="1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𝛿</m:t>
                              </m:r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𝛼𝛽</m:t>
                                  </m:r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𝛽</m:t>
                                  </m:r>
                                  <m:r>
                                    <a:rPr lang="en-US" sz="12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𝛾</m:t>
                                  </m:r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𝛾</m:t>
                                  </m:r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𝛼</m:t>
                                  </m:r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𝛾𝛿</m:t>
                                  </m:r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+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𝛼</m:t>
                                  </m:r>
                                  <m:r>
                                    <a:rPr lang="en-US" sz="12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𝛿</m:t>
                                  </m:r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𝛽</m:t>
                                  </m:r>
                                  <m:r>
                                    <a:rPr lang="en-US" sz="12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𝛿</m:t>
                                  </m:r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−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𝛼𝛽𝛾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𝑥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−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𝛼𝛽𝛿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𝑥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−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𝛼𝛾𝛿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𝑥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−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𝛽𝛾𝛿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𝑥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+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𝛼𝛽𝛾</m:t>
                              </m:r>
                              <m:r>
                                <a:rPr lang="en-US" sz="1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𝛿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GB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783" y="4436173"/>
                <a:ext cx="6350450" cy="414985"/>
              </a:xfrm>
              <a:prstGeom prst="rect">
                <a:avLst/>
              </a:prstGeom>
              <a:blipFill>
                <a:blip r:embed="rId5"/>
                <a:stretch>
                  <a:fillRect l="-96" b="-147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00699" y="5029243"/>
                <a:ext cx="8691238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𝑎𝑥</m:t>
                          </m:r>
                        </m:e>
                        <m:sup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4</m:t>
                          </m:r>
                        </m:sup>
                      </m:sSup>
                      <m:r>
                        <a:rPr lang="en-US" sz="1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sSup>
                        <m:sSupPr>
                          <m:ctrlP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𝑏𝑥</m:t>
                          </m:r>
                        </m:e>
                        <m:sup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3</m:t>
                          </m:r>
                        </m:sup>
                      </m:sSup>
                      <m:r>
                        <a:rPr lang="en-US" sz="1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sSup>
                        <m:sSupPr>
                          <m:ctrlP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𝑐𝑥</m:t>
                          </m:r>
                        </m:e>
                        <m:sup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sz="1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𝑑𝑥</m:t>
                      </m:r>
                      <m:r>
                        <a:rPr lang="en-US" sz="1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𝑒</m:t>
                      </m:r>
                      <m:r>
                        <a:rPr lang="en-US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𝑎</m:t>
                      </m:r>
                      <m:d>
                        <m:dPr>
                          <m:ctrlP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12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−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(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𝛼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𝛽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𝛾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𝛿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)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+(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𝛼𝛽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+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𝛽𝛾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+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𝛾𝛼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+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𝛾𝛿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+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𝛼𝛿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+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𝛽𝛿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)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−</m:t>
                          </m:r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𝛼𝛽𝛾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+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𝛼𝛽𝛿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+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𝛼𝛾𝛿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+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𝛽𝛾𝛿</m:t>
                              </m:r>
                            </m:e>
                          </m:d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𝛼𝛽𝛾𝛿</m:t>
                          </m:r>
                        </m:e>
                      </m:d>
                    </m:oMath>
                  </m:oMathPara>
                </a14:m>
                <a:endParaRPr lang="en-GB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699" y="5029243"/>
                <a:ext cx="8691238" cy="184666"/>
              </a:xfrm>
              <a:prstGeom prst="rect">
                <a:avLst/>
              </a:prstGeom>
              <a:blipFill>
                <a:blip r:embed="rId6"/>
                <a:stretch>
                  <a:fillRect l="-211" b="-4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1511" y="5469026"/>
                <a:ext cx="8533849" cy="3616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e>
                        <m:sup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4</m:t>
                          </m:r>
                        </m:sup>
                      </m:sSup>
                      <m:r>
                        <a:rPr lang="en-US" sz="1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sSup>
                        <m:sSupPr>
                          <m:ctrlP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US" sz="12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𝑎</m:t>
                              </m:r>
                            </m:den>
                          </m:f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e>
                        <m:sup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3</m:t>
                          </m:r>
                        </m:sup>
                      </m:sSup>
                      <m:r>
                        <a:rPr lang="en-US" sz="1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sSup>
                        <m:sSupPr>
                          <m:ctrlP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US" sz="12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𝑐</m:t>
                              </m:r>
                            </m:num>
                            <m:den>
                              <m: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𝑎</m:t>
                              </m:r>
                            </m:den>
                          </m:f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e>
                        <m:sup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sz="1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f>
                        <m:fPr>
                          <m:ctrlPr>
                            <a:rPr lang="en-US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</m:t>
                          </m:r>
                        </m:num>
                        <m:den>
                          <m: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𝑎</m:t>
                          </m:r>
                        </m:den>
                      </m:f>
                      <m:r>
                        <a:rPr lang="en-US" sz="1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  <m:r>
                        <a:rPr lang="en-US" sz="1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f>
                        <m:fPr>
                          <m:ctrlPr>
                            <a:rPr lang="en-US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𝑒</m:t>
                          </m:r>
                        </m:num>
                        <m:den>
                          <m: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𝑎</m:t>
                          </m:r>
                        </m:den>
                      </m:f>
                      <m:r>
                        <a:rPr lang="en-US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e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4</m:t>
                          </m:r>
                        </m:sup>
                      </m:sSup>
                      <m:r>
                        <a:rPr lang="en-US" sz="12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(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𝛾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𝛿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)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e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3</m:t>
                          </m:r>
                        </m:sup>
                      </m:sSup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+(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𝛼𝛽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𝛽𝛾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𝛾𝛼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𝛾𝛿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𝛼𝛿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𝛽𝛿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)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e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𝛼𝛽𝛾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𝛼𝛽𝛿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𝛼𝛾𝛿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𝛽𝛾𝛿</m:t>
                          </m:r>
                        </m:e>
                      </m:d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𝛼𝛽𝛾𝛿</m:t>
                      </m:r>
                    </m:oMath>
                  </m:oMathPara>
                </a14:m>
                <a:endParaRPr lang="en-GB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11" y="5469026"/>
                <a:ext cx="8533849" cy="361637"/>
              </a:xfrm>
              <a:prstGeom prst="rect">
                <a:avLst/>
              </a:prstGeom>
              <a:blipFill>
                <a:blip r:embed="rId7"/>
                <a:stretch>
                  <a:fillRect t="-3390" r="-286" b="-8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Arc 9"/>
          <p:cNvSpPr/>
          <p:nvPr/>
        </p:nvSpPr>
        <p:spPr>
          <a:xfrm>
            <a:off x="6397757" y="4162697"/>
            <a:ext cx="212049" cy="513805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6501629" y="4144224"/>
            <a:ext cx="11009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Expand brackets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Arc 11"/>
          <p:cNvSpPr/>
          <p:nvPr/>
        </p:nvSpPr>
        <p:spPr>
          <a:xfrm>
            <a:off x="8744717" y="4576354"/>
            <a:ext cx="212049" cy="513805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8043046" y="4078909"/>
            <a:ext cx="11009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Group like terms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Arc 13"/>
          <p:cNvSpPr/>
          <p:nvPr/>
        </p:nvSpPr>
        <p:spPr>
          <a:xfrm>
            <a:off x="8696819" y="5155474"/>
            <a:ext cx="212049" cy="513805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934189" y="5807560"/>
                <a:ext cx="120981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Divide by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4189" y="5807560"/>
                <a:ext cx="1209811" cy="307777"/>
              </a:xfrm>
              <a:prstGeom prst="rect">
                <a:avLst/>
              </a:prstGeom>
              <a:blipFill>
                <a:blip r:embed="rId8"/>
                <a:stretch>
                  <a:fillRect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2390502" y="4419600"/>
            <a:ext cx="1754778" cy="23077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2333896" y="5007428"/>
            <a:ext cx="1419498" cy="24384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4284616" y="4423955"/>
            <a:ext cx="1959429" cy="23077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2451463" y="4646023"/>
            <a:ext cx="962298" cy="23077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3918858" y="5007429"/>
            <a:ext cx="2055222" cy="23077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6361613" y="5003075"/>
            <a:ext cx="1702524" cy="23077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3405052" y="4650378"/>
            <a:ext cx="2107473" cy="23077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992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 animBg="1"/>
      <p:bldP spid="11" grpId="0"/>
      <p:bldP spid="12" grpId="0" animBg="1"/>
      <p:bldP spid="13" grpId="0"/>
      <p:bldP spid="14" grpId="0" animBg="1"/>
      <p:bldP spid="15" grpId="0"/>
      <p:bldP spid="16" grpId="0" animBg="1"/>
      <p:bldP spid="16" grpId="1" animBg="1"/>
      <p:bldP spid="17" grpId="0" animBg="1"/>
      <p:bldP spid="17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Roots of Polynomials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175657"/>
                <a:ext cx="3871776" cy="5001305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recognize some patterns involving the roots of quartic equations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roots of a quartic equation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𝑎𝑥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𝑏𝑥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𝑐𝑥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𝑑𝑥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can be represented by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𝛼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𝛽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𝛾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𝛿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. 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175657"/>
                <a:ext cx="3871776" cy="5001305"/>
              </a:xfrm>
              <a:blipFill>
                <a:blip r:embed="rId2"/>
                <a:stretch>
                  <a:fillRect l="-472" t="-732" r="-28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31476" y="3213506"/>
                <a:ext cx="8533849" cy="3616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e>
                        <m:sup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4</m:t>
                          </m:r>
                        </m:sup>
                      </m:sSup>
                      <m:r>
                        <a:rPr lang="en-US" sz="1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sSup>
                        <m:sSupPr>
                          <m:ctrlP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US" sz="12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𝑎</m:t>
                              </m:r>
                            </m:den>
                          </m:f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e>
                        <m:sup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3</m:t>
                          </m:r>
                        </m:sup>
                      </m:sSup>
                      <m:r>
                        <a:rPr lang="en-US" sz="1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sSup>
                        <m:sSupPr>
                          <m:ctrlP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US" sz="12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𝑐</m:t>
                              </m:r>
                            </m:num>
                            <m:den>
                              <m: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𝑎</m:t>
                              </m:r>
                            </m:den>
                          </m:f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e>
                        <m:sup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sz="1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f>
                        <m:fPr>
                          <m:ctrlPr>
                            <a:rPr lang="en-US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</m:t>
                          </m:r>
                        </m:num>
                        <m:den>
                          <m: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𝑎</m:t>
                          </m:r>
                        </m:den>
                      </m:f>
                      <m:r>
                        <a:rPr lang="en-US" sz="1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  <m:r>
                        <a:rPr lang="en-US" sz="1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f>
                        <m:fPr>
                          <m:ctrlPr>
                            <a:rPr lang="en-US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𝑒</m:t>
                          </m:r>
                        </m:num>
                        <m:den>
                          <m: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𝑎</m:t>
                          </m:r>
                        </m:den>
                      </m:f>
                      <m:r>
                        <a:rPr lang="en-US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e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4</m:t>
                          </m:r>
                        </m:sup>
                      </m:sSup>
                      <m:r>
                        <a:rPr lang="en-US" sz="12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(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𝛾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𝛿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)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e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3</m:t>
                          </m:r>
                        </m:sup>
                      </m:sSup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+(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𝛼𝛽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𝛽𝛾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𝛾𝛼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𝛾𝛿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𝛼𝛿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𝛽𝛿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)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e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𝛼𝛽𝛾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𝛼𝛽𝛿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𝛼𝛾𝛿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𝛽𝛾𝛿</m:t>
                          </m:r>
                        </m:e>
                      </m:d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𝛼𝛽𝛾𝛿</m:t>
                      </m:r>
                    </m:oMath>
                  </m:oMathPara>
                </a14:m>
                <a:endParaRPr lang="en-GB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476" y="3213506"/>
                <a:ext cx="8533849" cy="361637"/>
              </a:xfrm>
              <a:prstGeom prst="rect">
                <a:avLst/>
              </a:prstGeom>
              <a:blipFill>
                <a:blip r:embed="rId3"/>
                <a:stretch>
                  <a:fillRect t="-3390" r="-286" b="-8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Arrow Connector 23"/>
          <p:cNvCxnSpPr/>
          <p:nvPr/>
        </p:nvCxnSpPr>
        <p:spPr>
          <a:xfrm flipH="1">
            <a:off x="1706883" y="3683727"/>
            <a:ext cx="975359" cy="470263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96092" y="3657599"/>
                <a:ext cx="166333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Compare coefficients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092" y="3657599"/>
                <a:ext cx="1663337" cy="461665"/>
              </a:xfrm>
              <a:prstGeom prst="rect">
                <a:avLst/>
              </a:prstGeom>
              <a:blipFill>
                <a:blip r:embed="rId4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7563393" y="3686701"/>
            <a:ext cx="1153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Compare constants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3910148" y="3707093"/>
            <a:ext cx="858651" cy="464313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40587" y="4320343"/>
                <a:ext cx="1488356" cy="3506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=−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𝛼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𝛽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𝛾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𝛿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587" y="4320343"/>
                <a:ext cx="1488356" cy="350609"/>
              </a:xfrm>
              <a:prstGeom prst="rect">
                <a:avLst/>
              </a:prstGeom>
              <a:blipFill>
                <a:blip r:embed="rId5"/>
                <a:stretch>
                  <a:fillRect l="-2049" t="-3509" b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88906" y="4948752"/>
                <a:ext cx="1386277" cy="3506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𝛾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𝛿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906" y="4948752"/>
                <a:ext cx="1386277" cy="350609"/>
              </a:xfrm>
              <a:prstGeom prst="rect">
                <a:avLst/>
              </a:prstGeom>
              <a:blipFill>
                <a:blip r:embed="rId6"/>
                <a:stretch>
                  <a:fillRect t="-3509" r="-1754" b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2594821" y="4355728"/>
                <a:ext cx="2323713" cy="3161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𝛼𝛽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𝛽𝛾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𝛾𝛼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𝛾𝛿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𝛼𝛿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𝛽𝛿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4821" y="4355728"/>
                <a:ext cx="2323713" cy="316177"/>
              </a:xfrm>
              <a:prstGeom prst="rect">
                <a:avLst/>
              </a:prstGeom>
              <a:blipFill>
                <a:blip r:embed="rId7"/>
                <a:stretch>
                  <a:fillRect l="-525" t="-1961" r="-1575" b="-117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345105" y="4320344"/>
                <a:ext cx="2195858" cy="3506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𝛼𝛽𝛾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𝛼𝛽𝛿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𝛼𝛾𝛿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𝛽𝛾𝛿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5105" y="4320344"/>
                <a:ext cx="2195858" cy="350609"/>
              </a:xfrm>
              <a:prstGeom prst="rect">
                <a:avLst/>
              </a:prstGeom>
              <a:blipFill>
                <a:blip r:embed="rId8"/>
                <a:stretch>
                  <a:fillRect l="-1389" t="-3509" b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7961191" y="4361743"/>
                <a:ext cx="1174101" cy="31624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𝛼𝛽𝛾</m:t>
                      </m:r>
                      <m:r>
                        <a:rPr lang="en-US" sz="1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𝛿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1191" y="4361743"/>
                <a:ext cx="1174101" cy="316240"/>
              </a:xfrm>
              <a:prstGeom prst="rect">
                <a:avLst/>
              </a:prstGeom>
              <a:blipFill>
                <a:blip r:embed="rId9"/>
                <a:stretch>
                  <a:fillRect t="-1961" b="-117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11913" y="5645270"/>
                <a:ext cx="2171029" cy="5430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</a:t>
                </a:r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</a:t>
                </a:r>
                <a:r>
                  <a:rPr lang="en-US" sz="1200" u="sng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sum</a:t>
                </a:r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of the ‘single roots’ is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913" y="5645270"/>
                <a:ext cx="2171029" cy="54303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040759" y="5671396"/>
                <a:ext cx="2171029" cy="5430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</a:t>
                </a:r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</a:t>
                </a:r>
                <a:r>
                  <a:rPr lang="en-US" sz="1200" u="sng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sum</a:t>
                </a:r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of the ‘triple roots’ is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0759" y="5671396"/>
                <a:ext cx="2171029" cy="54303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559769" y="5654729"/>
                <a:ext cx="2171029" cy="5241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</a:t>
                </a:r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</a:t>
                </a:r>
                <a:r>
                  <a:rPr lang="en-US" sz="1200" u="sng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sum</a:t>
                </a:r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of the ‘double roots’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9769" y="5654729"/>
                <a:ext cx="2171029" cy="524118"/>
              </a:xfrm>
              <a:prstGeom prst="rect">
                <a:avLst/>
              </a:prstGeom>
              <a:blipFill>
                <a:blip r:embed="rId12"/>
                <a:stretch>
                  <a:fillRect t="-11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2603862" y="3683725"/>
                <a:ext cx="159366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Compare coefficients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3862" y="3683725"/>
                <a:ext cx="1593668" cy="461665"/>
              </a:xfrm>
              <a:prstGeom prst="rect">
                <a:avLst/>
              </a:prstGeom>
              <a:blipFill>
                <a:blip r:embed="rId13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Arrow Connector 38"/>
          <p:cNvCxnSpPr/>
          <p:nvPr/>
        </p:nvCxnSpPr>
        <p:spPr>
          <a:xfrm flipH="1">
            <a:off x="6335487" y="3728865"/>
            <a:ext cx="858651" cy="464313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5029201" y="3705497"/>
                <a:ext cx="159366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Compare coefficients of </a:t>
                </a:r>
                <a14:m>
                  <m:oMath xmlns:m="http://schemas.openxmlformats.org/officeDocument/2006/math">
                    <m:r>
                      <a:rPr lang="en-US" sz="12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1" y="3705497"/>
                <a:ext cx="1593668" cy="461665"/>
              </a:xfrm>
              <a:prstGeom prst="rect">
                <a:avLst/>
              </a:prstGeom>
              <a:blipFill>
                <a:blip r:embed="rId14"/>
                <a:stretch>
                  <a:fillRect t="-1316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5210123" y="4951715"/>
                <a:ext cx="2093778" cy="3506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𝛼𝛽𝛾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𝛼𝛽𝛿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𝛼𝛾𝛿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𝛽𝛾𝛿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0123" y="4951715"/>
                <a:ext cx="2093778" cy="350609"/>
              </a:xfrm>
              <a:prstGeom prst="rect">
                <a:avLst/>
              </a:prstGeom>
              <a:blipFill>
                <a:blip r:embed="rId15"/>
                <a:stretch>
                  <a:fillRect l="-292" t="-3448" r="-1749" b="-103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Straight Arrow Connector 41"/>
          <p:cNvCxnSpPr/>
          <p:nvPr/>
        </p:nvCxnSpPr>
        <p:spPr>
          <a:xfrm>
            <a:off x="8609280" y="3707094"/>
            <a:ext cx="663" cy="539931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7170005" y="5693166"/>
                <a:ext cx="2171029" cy="5241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</a:t>
                </a:r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</a:t>
                </a:r>
                <a:r>
                  <a:rPr lang="en-US" sz="1200" u="sng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sum</a:t>
                </a:r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of the ‘quadruple roots’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0005" y="5693166"/>
                <a:ext cx="2171029" cy="524118"/>
              </a:xfrm>
              <a:prstGeom prst="rect">
                <a:avLst/>
              </a:prstGeom>
              <a:blipFill>
                <a:blip r:embed="rId16"/>
                <a:stretch>
                  <a:fillRect t="-11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690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7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40" grpId="0"/>
      <p:bldP spid="41" grpId="0"/>
      <p:bldP spid="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Roots of Polynomials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recognize some patterns involving the roots of cubic equations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4C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63338" y="2377440"/>
            <a:ext cx="63161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>
                <a:latin typeface="Comic Sans MS" panose="030F0702030302020204" pitchFamily="66" charset="0"/>
              </a:rPr>
              <a:t>Comparing the patterns between quadratics, </a:t>
            </a:r>
            <a:r>
              <a:rPr lang="en-US" sz="1600" u="sng" dirty="0" err="1">
                <a:latin typeface="Comic Sans MS" panose="030F0702030302020204" pitchFamily="66" charset="0"/>
              </a:rPr>
              <a:t>cubics</a:t>
            </a:r>
            <a:r>
              <a:rPr lang="en-US" sz="1600" u="sng" dirty="0">
                <a:latin typeface="Comic Sans MS" panose="030F0702030302020204" pitchFamily="66" charset="0"/>
              </a:rPr>
              <a:t> and </a:t>
            </a:r>
            <a:r>
              <a:rPr lang="en-US" sz="1600" u="sng" dirty="0" err="1">
                <a:latin typeface="Comic Sans MS" panose="030F0702030302020204" pitchFamily="66" charset="0"/>
              </a:rPr>
              <a:t>quartics</a:t>
            </a:r>
            <a:endParaRPr lang="en-GB" sz="1600" u="sng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60069" y="3606607"/>
                <a:ext cx="1375953" cy="52591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069" y="3606607"/>
                <a:ext cx="1375953" cy="52591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787943" y="4435507"/>
                <a:ext cx="772456" cy="47429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943" y="4435507"/>
                <a:ext cx="772456" cy="4742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74173" y="3011929"/>
                <a:ext cx="196919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𝑎𝑥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𝑏𝑥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173" y="3011929"/>
                <a:ext cx="1969193" cy="307777"/>
              </a:xfrm>
              <a:prstGeom prst="rect">
                <a:avLst/>
              </a:prstGeom>
              <a:blipFill>
                <a:blip r:embed="rId4"/>
                <a:stretch>
                  <a:fillRect l="-1548" t="-1961" r="-2477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2547430" y="3008684"/>
                <a:ext cx="270022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𝑎𝑥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𝑏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𝑐𝑥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7430" y="3008684"/>
                <a:ext cx="2700226" cy="307777"/>
              </a:xfrm>
              <a:prstGeom prst="rect">
                <a:avLst/>
              </a:prstGeom>
              <a:blipFill>
                <a:blip r:embed="rId5"/>
                <a:stretch>
                  <a:fillRect l="-903" t="-4000" r="-1580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2738845" y="3592243"/>
                <a:ext cx="2103120" cy="52591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𝛾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8845" y="3592243"/>
                <a:ext cx="2103120" cy="52591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2930607" y="4408057"/>
                <a:ext cx="1858073" cy="47429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𝛼𝛽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𝛽𝛾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𝛾𝛼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0607" y="4408057"/>
                <a:ext cx="1858073" cy="47429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3043645" y="5086690"/>
                <a:ext cx="1510937" cy="52591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𝛼𝛽𝛾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3645" y="5086690"/>
                <a:ext cx="1510937" cy="52591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911633" y="3535679"/>
            <a:ext cx="9405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Sum of ‘singles’</a:t>
            </a:r>
            <a:endParaRPr lang="en-GB" sz="16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915883" y="4362993"/>
            <a:ext cx="11146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Sum of ‘doubles’</a:t>
            </a:r>
            <a:endParaRPr lang="en-GB" sz="16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454434" y="5055324"/>
            <a:ext cx="11800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Sum of ‘triples’</a:t>
            </a:r>
            <a:endParaRPr lang="en-GB" sz="16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358538" y="3544389"/>
            <a:ext cx="505097" cy="67926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4201886" y="3513909"/>
            <a:ext cx="505097" cy="67926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/>
          <p:cNvSpPr/>
          <p:nvPr/>
        </p:nvSpPr>
        <p:spPr>
          <a:xfrm>
            <a:off x="4580709" y="4380413"/>
            <a:ext cx="243840" cy="56605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/>
          <p:cNvSpPr/>
          <p:nvPr/>
        </p:nvSpPr>
        <p:spPr>
          <a:xfrm>
            <a:off x="1336767" y="4376060"/>
            <a:ext cx="243840" cy="56605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0" y="357051"/>
                <a:ext cx="1654628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𝛾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𝛿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=−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57051"/>
                <a:ext cx="1654628" cy="409023"/>
              </a:xfrm>
              <a:prstGeom prst="rect">
                <a:avLst/>
              </a:prstGeom>
              <a:blipFill>
                <a:blip r:embed="rId9"/>
                <a:stretch>
                  <a:fillRect b="-563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0" y="0"/>
                <a:ext cx="2751909" cy="36888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𝛼𝛽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𝛽𝛾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𝛾𝛼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𝛾𝛿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𝛼𝛿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𝛽𝛿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751909" cy="368884"/>
              </a:xfrm>
              <a:prstGeom prst="rect">
                <a:avLst/>
              </a:prstGeom>
              <a:blipFill>
                <a:blip r:embed="rId10"/>
                <a:stretch>
                  <a:fillRect l="-440" b="-4615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670766" y="0"/>
                <a:ext cx="2473234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𝛼𝛽𝛾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𝛼𝛽𝛿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𝛼𝛾𝛿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𝛽𝛾𝛿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0766" y="0"/>
                <a:ext cx="2473234" cy="409023"/>
              </a:xfrm>
              <a:prstGeom prst="rect">
                <a:avLst/>
              </a:prstGeom>
              <a:blipFill>
                <a:blip r:embed="rId11"/>
                <a:stretch>
                  <a:fillRect l="-732" b="-563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8225247" y="407950"/>
                <a:ext cx="918753" cy="36894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𝛼𝛽𝛾𝛿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5247" y="407950"/>
                <a:ext cx="918753" cy="368947"/>
              </a:xfrm>
              <a:prstGeom prst="rect">
                <a:avLst/>
              </a:prstGeom>
              <a:blipFill>
                <a:blip r:embed="rId12"/>
                <a:stretch>
                  <a:fillRect b="-6250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634619" y="3004330"/>
                <a:ext cx="340881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𝑎𝑥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𝑏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4619" y="3004330"/>
                <a:ext cx="3408818" cy="307777"/>
              </a:xfrm>
              <a:prstGeom prst="rect">
                <a:avLst/>
              </a:prstGeom>
              <a:blipFill>
                <a:blip r:embed="rId13"/>
                <a:stretch>
                  <a:fillRect l="-536" t="-4000" r="-1250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191794" y="3614015"/>
                <a:ext cx="2103120" cy="52591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𝛾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𝛿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1794" y="3614015"/>
                <a:ext cx="2103120" cy="525913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486573" y="4394994"/>
                <a:ext cx="3481787" cy="47429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𝛼𝛽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𝛽𝛾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𝛾𝛼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𝛾𝛿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𝛼𝛿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𝛽𝛿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573" y="4394994"/>
                <a:ext cx="3481787" cy="47429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573486" y="5082336"/>
                <a:ext cx="3283131" cy="52591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𝛼𝛽𝛾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𝛼𝛽𝛿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𝛼𝛾𝛿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𝛽𝛾𝛿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3486" y="5082336"/>
                <a:ext cx="3283131" cy="525913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ectangle 39"/>
          <p:cNvSpPr/>
          <p:nvPr/>
        </p:nvSpPr>
        <p:spPr>
          <a:xfrm>
            <a:off x="7872548" y="3518264"/>
            <a:ext cx="444138" cy="67926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8704217" y="4341224"/>
            <a:ext cx="300445" cy="56605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6527075" y="5870462"/>
                <a:ext cx="1371600" cy="47436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𝛼𝛽𝛾𝛿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7075" y="5870462"/>
                <a:ext cx="1371600" cy="474361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Rectangle 45"/>
          <p:cNvSpPr/>
          <p:nvPr/>
        </p:nvSpPr>
        <p:spPr>
          <a:xfrm>
            <a:off x="8368937" y="5059681"/>
            <a:ext cx="444137" cy="56605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/>
          <p:cNvSpPr/>
          <p:nvPr/>
        </p:nvSpPr>
        <p:spPr>
          <a:xfrm>
            <a:off x="3958045" y="5072744"/>
            <a:ext cx="444137" cy="56605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TextBox 55"/>
          <p:cNvSpPr txBox="1"/>
          <p:nvPr/>
        </p:nvSpPr>
        <p:spPr>
          <a:xfrm>
            <a:off x="4563290" y="5765073"/>
            <a:ext cx="13498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Sum of ‘quadruples’</a:t>
            </a:r>
            <a:endParaRPr lang="en-GB" sz="16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750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6" grpId="0"/>
      <p:bldP spid="43" grpId="0"/>
      <p:bldP spid="44" grpId="0"/>
      <p:bldP spid="47" grpId="0"/>
      <p:bldP spid="48" grpId="0"/>
      <p:bldP spid="7" grpId="0"/>
      <p:bldP spid="7" grpId="1"/>
      <p:bldP spid="7" grpId="2"/>
      <p:bldP spid="49" grpId="0"/>
      <p:bldP spid="49" grpId="1"/>
      <p:bldP spid="49" grpId="2"/>
      <p:bldP spid="50" grpId="0"/>
      <p:bldP spid="50" grpId="1"/>
      <p:bldP spid="50" grpId="2"/>
      <p:bldP spid="57" grpId="0" animBg="1"/>
      <p:bldP spid="57" grpId="1" animBg="1"/>
      <p:bldP spid="57" grpId="2" animBg="1"/>
      <p:bldP spid="58" grpId="0" animBg="1"/>
      <p:bldP spid="58" grpId="1" animBg="1"/>
      <p:bldP spid="58" grpId="2" animBg="1"/>
      <p:bldP spid="59" grpId="0" animBg="1"/>
      <p:bldP spid="59" grpId="1" animBg="1"/>
      <p:bldP spid="59" grpId="2" animBg="1"/>
      <p:bldP spid="60" grpId="0" animBg="1"/>
      <p:bldP spid="60" grpId="1" animBg="1"/>
      <p:bldP spid="60" grpId="2" animBg="1"/>
      <p:bldP spid="32" grpId="0"/>
      <p:bldP spid="33" grpId="0"/>
      <p:bldP spid="36" grpId="0"/>
      <p:bldP spid="37" grpId="0"/>
      <p:bldP spid="40" grpId="0" animBg="1"/>
      <p:bldP spid="40" grpId="1" animBg="1"/>
      <p:bldP spid="40" grpId="2" animBg="1"/>
      <p:bldP spid="42" grpId="0" animBg="1"/>
      <p:bldP spid="42" grpId="1" animBg="1"/>
      <p:bldP spid="42" grpId="2" animBg="1"/>
      <p:bldP spid="45" grpId="0"/>
      <p:bldP spid="46" grpId="0" animBg="1"/>
      <p:bldP spid="46" grpId="1" animBg="1"/>
      <p:bldP spid="46" grpId="2" animBg="1"/>
      <p:bldP spid="55" grpId="0" animBg="1"/>
      <p:bldP spid="55" grpId="1" animBg="1"/>
      <p:bldP spid="55" grpId="2" animBg="1"/>
      <p:bldP spid="56" grpId="0"/>
      <p:bldP spid="56" grpId="1"/>
      <p:bldP spid="56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Roots of Polynomials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175657"/>
                <a:ext cx="3871776" cy="5001305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recognize some patterns involving the roots of quartic equations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equation 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+2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𝑝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𝑞𝑥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−60=0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ℂ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𝑝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,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𝑞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∈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ℝ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has roots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𝛼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𝛽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𝛾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𝛿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. Given that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𝛾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=−2+4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𝑖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𝛿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𝛾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: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Show that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𝛼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𝛽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−2=0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that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𝛼𝛽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+3=0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342900" indent="-342900" algn="ctr">
                  <a:buAutoNum type="alphaLcParenR"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Hence, find all the roots of the equation and the values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𝑝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𝑞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.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175657"/>
                <a:ext cx="3871776" cy="5001305"/>
              </a:xfrm>
              <a:blipFill>
                <a:blip r:embed="rId2"/>
                <a:stretch>
                  <a:fillRect l="-472" t="-732" r="-28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0" y="357051"/>
                <a:ext cx="1654628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𝛾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𝛿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=−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57051"/>
                <a:ext cx="1654628" cy="409023"/>
              </a:xfrm>
              <a:prstGeom prst="rect">
                <a:avLst/>
              </a:prstGeom>
              <a:blipFill>
                <a:blip r:embed="rId3"/>
                <a:stretch>
                  <a:fillRect b="-563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0" y="0"/>
                <a:ext cx="2751909" cy="36888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𝛼𝛽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𝛽𝛾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𝛾𝛼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𝛾𝛿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𝛼𝛿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𝛽𝛿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751909" cy="368884"/>
              </a:xfrm>
              <a:prstGeom prst="rect">
                <a:avLst/>
              </a:prstGeom>
              <a:blipFill>
                <a:blip r:embed="rId4"/>
                <a:stretch>
                  <a:fillRect l="-440" b="-4615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6670766" y="0"/>
                <a:ext cx="2473234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𝛼𝛽𝛾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𝛼𝛽𝛿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𝛼𝛾𝛿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𝛽𝛾𝛿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0766" y="0"/>
                <a:ext cx="2473234" cy="409023"/>
              </a:xfrm>
              <a:prstGeom prst="rect">
                <a:avLst/>
              </a:prstGeom>
              <a:blipFill>
                <a:blip r:embed="rId5"/>
                <a:stretch>
                  <a:fillRect l="-732" b="-563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8225247" y="407950"/>
                <a:ext cx="918753" cy="36894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𝛼𝛽𝛾𝛿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5247" y="407950"/>
                <a:ext cx="918753" cy="368947"/>
              </a:xfrm>
              <a:prstGeom prst="rect">
                <a:avLst/>
              </a:prstGeom>
              <a:blipFill>
                <a:blip r:embed="rId6"/>
                <a:stretch>
                  <a:fillRect b="-6250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5421085" y="1310640"/>
                <a:ext cx="1737361" cy="40902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𝛾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𝛿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=−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1085" y="1310640"/>
                <a:ext cx="1737361" cy="409023"/>
              </a:xfrm>
              <a:prstGeom prst="rect">
                <a:avLst/>
              </a:prstGeom>
              <a:blipFill>
                <a:blip r:embed="rId7"/>
                <a:stretch>
                  <a:fillRect b="-8955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136572" y="1924595"/>
                <a:ext cx="2987040" cy="40331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+(−2+4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𝑖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)+(−2−4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𝑖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)=−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6572" y="1924595"/>
                <a:ext cx="2987040" cy="403316"/>
              </a:xfrm>
              <a:prstGeom prst="rect">
                <a:avLst/>
              </a:prstGeom>
              <a:blipFill>
                <a:blip r:embed="rId8"/>
                <a:stretch>
                  <a:fillRect t="-1515" b="-13636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5647508" y="2669178"/>
                <a:ext cx="1537063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−4=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7508" y="2669178"/>
                <a:ext cx="1537063" cy="215444"/>
              </a:xfrm>
              <a:prstGeom prst="rect">
                <a:avLst/>
              </a:prstGeom>
              <a:blipFill>
                <a:blip r:embed="rId9"/>
                <a:stretch>
                  <a:fillRect b="-3142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5721532" y="3248298"/>
                <a:ext cx="1271452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−2=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1532" y="3248298"/>
                <a:ext cx="1271452" cy="215444"/>
              </a:xfrm>
              <a:prstGeom prst="rect">
                <a:avLst/>
              </a:prstGeom>
              <a:blipFill>
                <a:blip r:embed="rId10"/>
                <a:stretch>
                  <a:fillRect b="-3142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Arc 49"/>
          <p:cNvSpPr/>
          <p:nvPr/>
        </p:nvSpPr>
        <p:spPr>
          <a:xfrm>
            <a:off x="7090088" y="1589314"/>
            <a:ext cx="212049" cy="513805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7245532" y="1536006"/>
            <a:ext cx="1463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 that we know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2" name="Arc 51"/>
          <p:cNvSpPr/>
          <p:nvPr/>
        </p:nvSpPr>
        <p:spPr>
          <a:xfrm>
            <a:off x="7085734" y="2194560"/>
            <a:ext cx="212049" cy="513805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Arc 52"/>
          <p:cNvSpPr/>
          <p:nvPr/>
        </p:nvSpPr>
        <p:spPr>
          <a:xfrm>
            <a:off x="7081380" y="2808515"/>
            <a:ext cx="212049" cy="513805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TextBox 53"/>
          <p:cNvSpPr txBox="1"/>
          <p:nvPr/>
        </p:nvSpPr>
        <p:spPr>
          <a:xfrm>
            <a:off x="7319555" y="2132544"/>
            <a:ext cx="1092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 / simplify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262949" y="2929378"/>
            <a:ext cx="7576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Add 2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5900057" y="3705498"/>
                <a:ext cx="988422" cy="36894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𝛼𝛽𝛾𝛿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𝑒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0057" y="3705498"/>
                <a:ext cx="988422" cy="368947"/>
              </a:xfrm>
              <a:prstGeom prst="rect">
                <a:avLst/>
              </a:prstGeom>
              <a:blipFill>
                <a:blip r:embed="rId11"/>
                <a:stretch>
                  <a:fillRect b="-10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>
            <a:off x="4293325" y="3596641"/>
            <a:ext cx="44936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4511040" y="4249783"/>
                <a:ext cx="2656114" cy="40331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𝛼𝛽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(−2+4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𝑖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)(−2−4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𝑖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)=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−60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1040" y="4249783"/>
                <a:ext cx="2656114" cy="403316"/>
              </a:xfrm>
              <a:prstGeom prst="rect">
                <a:avLst/>
              </a:prstGeom>
              <a:blipFill>
                <a:blip r:embed="rId12"/>
                <a:stretch>
                  <a:fillRect b="-13636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5821679" y="4924697"/>
                <a:ext cx="1188721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𝛼𝛽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(20)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−60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1679" y="4924697"/>
                <a:ext cx="1188721" cy="215444"/>
              </a:xfrm>
              <a:prstGeom prst="rect">
                <a:avLst/>
              </a:prstGeom>
              <a:blipFill>
                <a:blip r:embed="rId13"/>
                <a:stretch>
                  <a:fillRect l="-4103" r="-2564" b="-3142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6148251" y="5477691"/>
                <a:ext cx="801190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𝛼𝛽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8251" y="5477691"/>
                <a:ext cx="801190" cy="215444"/>
              </a:xfrm>
              <a:prstGeom prst="rect">
                <a:avLst/>
              </a:prstGeom>
              <a:blipFill>
                <a:blip r:embed="rId14"/>
                <a:stretch>
                  <a:fillRect l="-3053" r="-763" b="-3142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5856513" y="6004560"/>
                <a:ext cx="927464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𝛼𝛽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+3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6513" y="6004560"/>
                <a:ext cx="927464" cy="215444"/>
              </a:xfrm>
              <a:prstGeom prst="rect">
                <a:avLst/>
              </a:prstGeom>
              <a:blipFill>
                <a:blip r:embed="rId15"/>
                <a:stretch>
                  <a:fillRect l="-5921" r="-3289" b="-3142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Arc 60"/>
          <p:cNvSpPr/>
          <p:nvPr/>
        </p:nvSpPr>
        <p:spPr>
          <a:xfrm>
            <a:off x="7033483" y="3936275"/>
            <a:ext cx="212049" cy="513805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TextBox 61"/>
          <p:cNvSpPr txBox="1"/>
          <p:nvPr/>
        </p:nvSpPr>
        <p:spPr>
          <a:xfrm>
            <a:off x="7188926" y="3926510"/>
            <a:ext cx="14064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 that we know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3" name="Arc 62"/>
          <p:cNvSpPr/>
          <p:nvPr/>
        </p:nvSpPr>
        <p:spPr>
          <a:xfrm>
            <a:off x="7046545" y="4506687"/>
            <a:ext cx="212049" cy="513805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TextBox 63"/>
          <p:cNvSpPr txBox="1"/>
          <p:nvPr/>
        </p:nvSpPr>
        <p:spPr>
          <a:xfrm>
            <a:off x="7201988" y="4488213"/>
            <a:ext cx="15588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 parts / simplify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5" name="Arc 64"/>
          <p:cNvSpPr/>
          <p:nvPr/>
        </p:nvSpPr>
        <p:spPr>
          <a:xfrm>
            <a:off x="6998647" y="5068390"/>
            <a:ext cx="212049" cy="513805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TextBox 65"/>
          <p:cNvSpPr txBox="1"/>
          <p:nvPr/>
        </p:nvSpPr>
        <p:spPr>
          <a:xfrm>
            <a:off x="7136673" y="5154418"/>
            <a:ext cx="13716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20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7" name="Arc 66"/>
          <p:cNvSpPr/>
          <p:nvPr/>
        </p:nvSpPr>
        <p:spPr>
          <a:xfrm>
            <a:off x="6933333" y="5603968"/>
            <a:ext cx="212049" cy="513805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TextBox 67"/>
          <p:cNvSpPr txBox="1"/>
          <p:nvPr/>
        </p:nvSpPr>
        <p:spPr>
          <a:xfrm>
            <a:off x="7114902" y="5724831"/>
            <a:ext cx="7576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Add 3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010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48" grpId="0"/>
      <p:bldP spid="49" grpId="0"/>
      <p:bldP spid="50" grpId="0" animBg="1"/>
      <p:bldP spid="51" grpId="0"/>
      <p:bldP spid="52" grpId="0" animBg="1"/>
      <p:bldP spid="53" grpId="0" animBg="1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 animBg="1"/>
      <p:bldP spid="62" grpId="0"/>
      <p:bldP spid="63" grpId="0" animBg="1"/>
      <p:bldP spid="64" grpId="0"/>
      <p:bldP spid="65" grpId="0" animBg="1"/>
      <p:bldP spid="66" grpId="0"/>
      <p:bldP spid="67" grpId="0" animBg="1"/>
      <p:bldP spid="6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Roots of Polynomials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175657"/>
                <a:ext cx="3871776" cy="5001305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recognize some patterns involving the roots of quartic equations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equation 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+2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𝑝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𝑞𝑥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−60=0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ℂ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𝑝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,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𝑞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∈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ℝ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has roots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𝛼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𝛽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𝛾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𝛿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. Given that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𝛾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=−2+4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𝑖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𝛿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𝛾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: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Show that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𝛼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𝛽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−2=0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that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𝛼𝛽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+3=0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342900" indent="-342900" algn="ctr">
                  <a:buAutoNum type="alphaLcParenR"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Hence, find all the roots of the equation and the values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𝑝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𝑞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.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175657"/>
                <a:ext cx="3871776" cy="5001305"/>
              </a:xfrm>
              <a:blipFill>
                <a:blip r:embed="rId2"/>
                <a:stretch>
                  <a:fillRect l="-472" t="-732" r="-28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0" y="357051"/>
                <a:ext cx="1654628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𝛾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𝛿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=−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57051"/>
                <a:ext cx="1654628" cy="409023"/>
              </a:xfrm>
              <a:prstGeom prst="rect">
                <a:avLst/>
              </a:prstGeom>
              <a:blipFill>
                <a:blip r:embed="rId3"/>
                <a:stretch>
                  <a:fillRect b="-563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0" y="0"/>
                <a:ext cx="2751909" cy="36888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𝛼𝛽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𝛽𝛾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𝛾𝛼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𝛾𝛿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𝛼𝛿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𝛽𝛿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751909" cy="368884"/>
              </a:xfrm>
              <a:prstGeom prst="rect">
                <a:avLst/>
              </a:prstGeom>
              <a:blipFill>
                <a:blip r:embed="rId4"/>
                <a:stretch>
                  <a:fillRect l="-440" b="-4615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6670766" y="0"/>
                <a:ext cx="2473234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𝛼𝛽𝛾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𝛼𝛽𝛿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𝛼𝛾𝛿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𝛽𝛾𝛿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0766" y="0"/>
                <a:ext cx="2473234" cy="409023"/>
              </a:xfrm>
              <a:prstGeom prst="rect">
                <a:avLst/>
              </a:prstGeom>
              <a:blipFill>
                <a:blip r:embed="rId5"/>
                <a:stretch>
                  <a:fillRect l="-732" b="-563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8225247" y="407950"/>
                <a:ext cx="918753" cy="36894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𝛼𝛽𝛾𝛿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5247" y="407950"/>
                <a:ext cx="918753" cy="368947"/>
              </a:xfrm>
              <a:prstGeom prst="rect">
                <a:avLst/>
              </a:prstGeom>
              <a:blipFill>
                <a:blip r:embed="rId6"/>
                <a:stretch>
                  <a:fillRect b="-6250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241073" y="1428205"/>
                <a:ext cx="145347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−2=0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1073" y="1428205"/>
                <a:ext cx="1453475" cy="276999"/>
              </a:xfrm>
              <a:prstGeom prst="rect">
                <a:avLst/>
              </a:prstGeom>
              <a:blipFill>
                <a:blip r:embed="rId7"/>
                <a:stretch>
                  <a:fillRect l="-2101" t="-2174" r="-3361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7270011" y="1423851"/>
                <a:ext cx="118680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𝛼𝛽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+3=0</m:t>
                      </m:r>
                    </m:oMath>
                  </m:oMathPara>
                </a14:m>
                <a:endParaRPr lang="en-US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0011" y="1423851"/>
                <a:ext cx="1186800" cy="276999"/>
              </a:xfrm>
              <a:prstGeom prst="rect">
                <a:avLst/>
              </a:prstGeom>
              <a:blipFill>
                <a:blip r:embed="rId8"/>
                <a:stretch>
                  <a:fillRect l="-9278" t="-2222" r="-1031" b="-3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055324" y="1867988"/>
                <a:ext cx="10495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=2−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5324" y="1867988"/>
                <a:ext cx="1049518" cy="276999"/>
              </a:xfrm>
              <a:prstGeom prst="rect">
                <a:avLst/>
              </a:prstGeom>
              <a:blipFill>
                <a:blip r:embed="rId9"/>
                <a:stretch>
                  <a:fillRect l="-2907" t="-2174" r="-6977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431141" y="3265714"/>
                <a:ext cx="196965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2−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)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+3=0</m:t>
                      </m:r>
                    </m:oMath>
                  </m:oMathPara>
                </a14:m>
                <a:endParaRPr lang="en-US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1141" y="3265714"/>
                <a:ext cx="1969659" cy="276999"/>
              </a:xfrm>
              <a:prstGeom prst="rect">
                <a:avLst/>
              </a:prstGeom>
              <a:blipFill>
                <a:blip r:embed="rId10"/>
                <a:stretch>
                  <a:fillRect l="-619" t="-2222" b="-3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101576" y="2764971"/>
                <a:ext cx="118680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𝛼𝛽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+3=0</m:t>
                      </m:r>
                    </m:oMath>
                  </m:oMathPara>
                </a14:m>
                <a:endParaRPr lang="en-US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1576" y="2764971"/>
                <a:ext cx="1186800" cy="276999"/>
              </a:xfrm>
              <a:prstGeom prst="rect">
                <a:avLst/>
              </a:prstGeom>
              <a:blipFill>
                <a:blip r:embed="rId11"/>
                <a:stretch>
                  <a:fillRect l="-9231" t="-2222" r="-513" b="-3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Arc 37"/>
          <p:cNvSpPr/>
          <p:nvPr/>
        </p:nvSpPr>
        <p:spPr>
          <a:xfrm>
            <a:off x="5992808" y="1541417"/>
            <a:ext cx="251237" cy="492035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6209212" y="1631801"/>
            <a:ext cx="9318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Rearrange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Arc 39"/>
          <p:cNvSpPr/>
          <p:nvPr/>
        </p:nvSpPr>
        <p:spPr>
          <a:xfrm>
            <a:off x="6188750" y="2904308"/>
            <a:ext cx="251237" cy="492035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6405154" y="2994692"/>
            <a:ext cx="7097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Arc 41"/>
          <p:cNvSpPr/>
          <p:nvPr/>
        </p:nvSpPr>
        <p:spPr>
          <a:xfrm>
            <a:off x="6201813" y="3439885"/>
            <a:ext cx="251237" cy="492035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6348549" y="3425766"/>
            <a:ext cx="9318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out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4483392" y="3796937"/>
                <a:ext cx="196965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𝛽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+3=0</m:t>
                      </m:r>
                    </m:oMath>
                  </m:oMathPara>
                </a14:m>
                <a:endParaRPr lang="en-US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3392" y="3796937"/>
                <a:ext cx="1969659" cy="276999"/>
              </a:xfrm>
              <a:prstGeom prst="rect">
                <a:avLst/>
              </a:prstGeom>
              <a:blipFill>
                <a:blip r:embed="rId12"/>
                <a:stretch>
                  <a:fillRect t="-2222" b="-3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4479037" y="4315097"/>
                <a:ext cx="196965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𝛽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−2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+3=0</m:t>
                      </m:r>
                    </m:oMath>
                  </m:oMathPara>
                </a14:m>
                <a:endParaRPr lang="en-US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9037" y="4315097"/>
                <a:ext cx="1969659" cy="276999"/>
              </a:xfrm>
              <a:prstGeom prst="rect">
                <a:avLst/>
              </a:prstGeom>
              <a:blipFill>
                <a:blip r:embed="rId13"/>
                <a:stretch>
                  <a:fillRect t="-2222" b="-3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4335346" y="4868092"/>
                <a:ext cx="196965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−3)(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+1)=0</m:t>
                      </m:r>
                    </m:oMath>
                  </m:oMathPara>
                </a14:m>
                <a:endParaRPr lang="en-US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5346" y="4868092"/>
                <a:ext cx="1969659" cy="276999"/>
              </a:xfrm>
              <a:prstGeom prst="rect">
                <a:avLst/>
              </a:prstGeom>
              <a:blipFill>
                <a:blip r:embed="rId14"/>
                <a:stretch>
                  <a:fillRect l="-5263" t="-2222" r="-619" b="-3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4426786" y="5473337"/>
                <a:ext cx="196965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𝛽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=3</m:t>
                    </m:r>
                  </m:oMath>
                </a14:m>
                <a:r>
                  <a:rPr lang="en-US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or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𝛽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=−1</m:t>
                    </m:r>
                  </m:oMath>
                </a14:m>
                <a:endParaRPr lang="en-US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6786" y="5473337"/>
                <a:ext cx="1969659" cy="276999"/>
              </a:xfrm>
              <a:prstGeom prst="rect">
                <a:avLst/>
              </a:prstGeom>
              <a:blipFill>
                <a:blip r:embed="rId15"/>
                <a:stretch>
                  <a:fillRect t="-26667" b="-5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Arc 72"/>
          <p:cNvSpPr/>
          <p:nvPr/>
        </p:nvSpPr>
        <p:spPr>
          <a:xfrm>
            <a:off x="6214876" y="3992879"/>
            <a:ext cx="251237" cy="492035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Arc 73"/>
          <p:cNvSpPr/>
          <p:nvPr/>
        </p:nvSpPr>
        <p:spPr>
          <a:xfrm>
            <a:off x="6219231" y="4537165"/>
            <a:ext cx="251237" cy="492035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TextBox 74"/>
          <p:cNvSpPr txBox="1"/>
          <p:nvPr/>
        </p:nvSpPr>
        <p:spPr>
          <a:xfrm>
            <a:off x="6444343" y="4087617"/>
            <a:ext cx="12017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by -1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466116" y="4640611"/>
            <a:ext cx="8577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Factorise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4409369" y="5943600"/>
                <a:ext cx="196965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=−1</m:t>
                    </m:r>
                  </m:oMath>
                </a14:m>
                <a:r>
                  <a:rPr lang="en-US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or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=3</m:t>
                    </m:r>
                  </m:oMath>
                </a14:m>
                <a:endParaRPr lang="en-US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9369" y="5943600"/>
                <a:ext cx="1969659" cy="276999"/>
              </a:xfrm>
              <a:prstGeom prst="rect">
                <a:avLst/>
              </a:prstGeom>
              <a:blipFill>
                <a:blip r:embed="rId16"/>
                <a:stretch>
                  <a:fillRect t="-26667" b="-5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661852" y="5495109"/>
            <a:ext cx="19333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Notice that we actually only have 2 roots here!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2621280" y="5791200"/>
            <a:ext cx="1785257" cy="43544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9279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4" grpId="0"/>
      <p:bldP spid="35" grpId="0"/>
      <p:bldP spid="36" grpId="0"/>
      <p:bldP spid="37" grpId="0"/>
      <p:bldP spid="38" grpId="0" animBg="1"/>
      <p:bldP spid="39" grpId="0"/>
      <p:bldP spid="40" grpId="0" animBg="1"/>
      <p:bldP spid="41" grpId="0"/>
      <p:bldP spid="42" grpId="0" animBg="1"/>
      <p:bldP spid="43" grpId="0"/>
      <p:bldP spid="69" grpId="0"/>
      <p:bldP spid="70" grpId="0"/>
      <p:bldP spid="71" grpId="0"/>
      <p:bldP spid="72" grpId="0"/>
      <p:bldP spid="73" grpId="0" animBg="1"/>
      <p:bldP spid="74" grpId="0" animBg="1"/>
      <p:bldP spid="75" grpId="0"/>
      <p:bldP spid="76" grpId="0"/>
      <p:bldP spid="77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Roots of Polynomials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175657"/>
                <a:ext cx="3871776" cy="5001305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recognize some patterns involving the roots of quartic equations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equation 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+2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𝑝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𝑞𝑥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−60=0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ℂ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𝑝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,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𝑞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∈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ℝ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has roots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𝛼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𝛽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𝛾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𝛿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. Given that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𝛾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=−2+4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𝑖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𝛿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𝛾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Hence, find all the roots of the equation and the values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𝑝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𝑞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.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175657"/>
                <a:ext cx="3871776" cy="5001305"/>
              </a:xfrm>
              <a:blipFill>
                <a:blip r:embed="rId2"/>
                <a:stretch>
                  <a:fillRect l="-472" t="-732" r="-28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0" y="357051"/>
                <a:ext cx="1654628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𝛾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𝛿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=−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57051"/>
                <a:ext cx="1654628" cy="409023"/>
              </a:xfrm>
              <a:prstGeom prst="rect">
                <a:avLst/>
              </a:prstGeom>
              <a:blipFill>
                <a:blip r:embed="rId3"/>
                <a:stretch>
                  <a:fillRect b="-563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0" y="0"/>
                <a:ext cx="2751909" cy="36888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𝛼𝛽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𝛽𝛾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𝛾𝛼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𝛾𝛿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𝛼𝛿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𝛽𝛿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751909" cy="368884"/>
              </a:xfrm>
              <a:prstGeom prst="rect">
                <a:avLst/>
              </a:prstGeom>
              <a:blipFill>
                <a:blip r:embed="rId4"/>
                <a:stretch>
                  <a:fillRect l="-440" b="-4615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6670766" y="0"/>
                <a:ext cx="2473234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𝛼𝛽𝛾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𝛼𝛽𝛿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𝛼𝛾𝛿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𝛽𝛾𝛿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0766" y="0"/>
                <a:ext cx="2473234" cy="409023"/>
              </a:xfrm>
              <a:prstGeom prst="rect">
                <a:avLst/>
              </a:prstGeom>
              <a:blipFill>
                <a:blip r:embed="rId5"/>
                <a:stretch>
                  <a:fillRect l="-732" b="-563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8225247" y="407950"/>
                <a:ext cx="918753" cy="36894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𝛼𝛽𝛾𝛿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5247" y="407950"/>
                <a:ext cx="918753" cy="368947"/>
              </a:xfrm>
              <a:prstGeom prst="rect">
                <a:avLst/>
              </a:prstGeom>
              <a:blipFill>
                <a:blip r:embed="rId6"/>
                <a:stretch>
                  <a:fillRect b="-6250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403426" y="4219302"/>
                <a:ext cx="3654767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Roots are: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−2+4</m:t>
                    </m:r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𝑖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−2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−</m:t>
                    </m:r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4</m:t>
                    </m:r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𝑖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3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−</m:t>
                    </m:r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1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</a:t>
                </a: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426" y="4219302"/>
                <a:ext cx="3654767" cy="246221"/>
              </a:xfrm>
              <a:prstGeom prst="rect">
                <a:avLst/>
              </a:prstGeom>
              <a:blipFill>
                <a:blip r:embed="rId7"/>
                <a:stretch>
                  <a:fillRect l="-1000" t="-21951" b="-5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933405" y="4367348"/>
                <a:ext cx="3087189" cy="36888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𝛼𝛽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𝛽𝛾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𝛾𝛼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𝛾𝛿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𝛼𝛿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𝛽𝛿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3405" y="4367348"/>
                <a:ext cx="3087189" cy="368884"/>
              </a:xfrm>
              <a:prstGeom prst="rect">
                <a:avLst/>
              </a:prstGeom>
              <a:blipFill>
                <a:blip r:embed="rId8"/>
                <a:stretch>
                  <a:fillRect b="-9836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0" y="4963884"/>
                <a:ext cx="7829005" cy="36753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(−2+4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𝑖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)(−2−4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𝑖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)+(−2+4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𝑖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)(3)+(−2+4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𝑖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)(−1)+(−2−4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𝑖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)(3)+(−2−4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𝑖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)(−1)+(3)(−1)=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963884"/>
                <a:ext cx="7829005" cy="367537"/>
              </a:xfrm>
              <a:prstGeom prst="rect">
                <a:avLst/>
              </a:prstGeom>
              <a:blipFill>
                <a:blip r:embed="rId9"/>
                <a:stretch>
                  <a:fillRect l="-545" t="-1639" r="-312" b="-13115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7141029" y="5556066"/>
                <a:ext cx="896984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9=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1029" y="5556066"/>
                <a:ext cx="896984" cy="215444"/>
              </a:xfrm>
              <a:prstGeom prst="rect">
                <a:avLst/>
              </a:prstGeom>
              <a:blipFill>
                <a:blip r:embed="rId10"/>
                <a:stretch>
                  <a:fillRect b="-22222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Arc 46"/>
          <p:cNvSpPr/>
          <p:nvPr/>
        </p:nvSpPr>
        <p:spPr>
          <a:xfrm>
            <a:off x="7847734" y="4598125"/>
            <a:ext cx="251237" cy="492035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TextBox 47"/>
          <p:cNvSpPr txBox="1"/>
          <p:nvPr/>
        </p:nvSpPr>
        <p:spPr>
          <a:xfrm>
            <a:off x="7990117" y="4623194"/>
            <a:ext cx="857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9" name="Arc 48"/>
          <p:cNvSpPr/>
          <p:nvPr/>
        </p:nvSpPr>
        <p:spPr>
          <a:xfrm>
            <a:off x="7817254" y="5194662"/>
            <a:ext cx="251237" cy="492035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Box 49"/>
          <p:cNvSpPr txBox="1"/>
          <p:nvPr/>
        </p:nvSpPr>
        <p:spPr>
          <a:xfrm>
            <a:off x="7977054" y="5211022"/>
            <a:ext cx="1288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To cut a long story short…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519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31" grpId="0"/>
      <p:bldP spid="32" grpId="0"/>
      <p:bldP spid="33" grpId="0"/>
      <p:bldP spid="47" grpId="0" animBg="1"/>
      <p:bldP spid="48" grpId="0"/>
      <p:bldP spid="49" grpId="0" animBg="1"/>
      <p:bldP spid="5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Roots of Polynomials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175657"/>
                <a:ext cx="3871776" cy="5001305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recognize some patterns involving the roots of quartic equations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equation 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+2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𝑝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𝑞𝑥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−60=0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ℂ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𝑝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,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𝑞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∈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ℝ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has roots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𝛼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𝛽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𝛾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𝛿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. Given that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𝛾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=−2+4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𝑖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𝛿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𝛾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Hence, find all the roots of the equation and the values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𝑝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𝑞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.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175657"/>
                <a:ext cx="3871776" cy="5001305"/>
              </a:xfrm>
              <a:blipFill>
                <a:blip r:embed="rId2"/>
                <a:stretch>
                  <a:fillRect l="-472" t="-732" r="-28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0" y="357051"/>
                <a:ext cx="1654628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𝛾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𝛿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=−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57051"/>
                <a:ext cx="1654628" cy="409023"/>
              </a:xfrm>
              <a:prstGeom prst="rect">
                <a:avLst/>
              </a:prstGeom>
              <a:blipFill>
                <a:blip r:embed="rId3"/>
                <a:stretch>
                  <a:fillRect b="-563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0" y="0"/>
                <a:ext cx="2751909" cy="36888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𝛼𝛽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𝛽𝛾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𝛾𝛼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𝛾𝛿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𝛼𝛿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𝛽𝛿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751909" cy="368884"/>
              </a:xfrm>
              <a:prstGeom prst="rect">
                <a:avLst/>
              </a:prstGeom>
              <a:blipFill>
                <a:blip r:embed="rId4"/>
                <a:stretch>
                  <a:fillRect l="-440" b="-4615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6670766" y="0"/>
                <a:ext cx="2473234" cy="40902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𝛼𝛽𝛾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𝛼𝛽𝛿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𝛼𝛾𝛿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𝛽𝛾𝛿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0766" y="0"/>
                <a:ext cx="2473234" cy="409023"/>
              </a:xfrm>
              <a:prstGeom prst="rect">
                <a:avLst/>
              </a:prstGeom>
              <a:blipFill>
                <a:blip r:embed="rId5"/>
                <a:stretch>
                  <a:fillRect l="-732" b="-563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8225247" y="407950"/>
                <a:ext cx="918753" cy="36894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𝛼𝛽𝛾𝛿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5247" y="407950"/>
                <a:ext cx="918753" cy="368947"/>
              </a:xfrm>
              <a:prstGeom prst="rect">
                <a:avLst/>
              </a:prstGeom>
              <a:blipFill>
                <a:blip r:embed="rId6"/>
                <a:stretch>
                  <a:fillRect b="-6250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403426" y="4219302"/>
                <a:ext cx="3654767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Roots are: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−2+4</m:t>
                    </m:r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𝑖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−2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−</m:t>
                    </m:r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4</m:t>
                    </m:r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𝑖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3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−</m:t>
                    </m:r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1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</a:t>
                </a: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426" y="4219302"/>
                <a:ext cx="3654767" cy="246221"/>
              </a:xfrm>
              <a:prstGeom prst="rect">
                <a:avLst/>
              </a:prstGeom>
              <a:blipFill>
                <a:blip r:embed="rId7"/>
                <a:stretch>
                  <a:fillRect l="-1000" t="-21951" b="-5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907280" y="4367348"/>
                <a:ext cx="3087189" cy="40902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𝛼𝛽𝛾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𝛼𝛽𝛿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𝛼𝛾𝛿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𝛽𝛾𝛿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=−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7280" y="4367348"/>
                <a:ext cx="3087189" cy="409023"/>
              </a:xfrm>
              <a:prstGeom prst="rect">
                <a:avLst/>
              </a:prstGeom>
              <a:blipFill>
                <a:blip r:embed="rId8"/>
                <a:stretch>
                  <a:fillRect b="-8824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0" y="4972593"/>
                <a:ext cx="7750629" cy="36753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−2+4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𝑖</m:t>
                          </m:r>
                        </m:e>
                      </m:d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−2−4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𝑖</m:t>
                          </m:r>
                        </m:e>
                      </m:d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3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−2+4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𝑖</m:t>
                          </m:r>
                        </m:e>
                      </m:d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−2−4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𝑖</m:t>
                          </m:r>
                        </m:e>
                      </m:d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−1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−2+4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𝑖</m:t>
                          </m:r>
                        </m:e>
                      </m:d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−1</m:t>
                          </m:r>
                        </m:e>
                      </m:d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3</m:t>
                          </m:r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−2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−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4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𝑖</m:t>
                          </m:r>
                        </m:e>
                      </m:d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−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1</m:t>
                          </m:r>
                        </m:e>
                      </m:d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3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=−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972593"/>
                <a:ext cx="7750629" cy="367537"/>
              </a:xfrm>
              <a:prstGeom prst="rect">
                <a:avLst/>
              </a:prstGeom>
              <a:blipFill>
                <a:blip r:embed="rId9"/>
                <a:stretch>
                  <a:fillRect t="-3333" b="-15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688182" y="5573484"/>
                <a:ext cx="896984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−52=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𝑞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8182" y="5573484"/>
                <a:ext cx="896984" cy="215444"/>
              </a:xfrm>
              <a:prstGeom prst="rect">
                <a:avLst/>
              </a:prstGeom>
              <a:blipFill>
                <a:blip r:embed="rId10"/>
                <a:stretch>
                  <a:fillRect b="-22222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979716" y="3304900"/>
                <a:ext cx="896984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𝑝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=9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9716" y="3304900"/>
                <a:ext cx="896984" cy="246221"/>
              </a:xfrm>
              <a:prstGeom prst="rect">
                <a:avLst/>
              </a:prstGeom>
              <a:blipFill>
                <a:blip r:embed="rId11"/>
                <a:stretch>
                  <a:fillRect b="-21951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Arc 46"/>
          <p:cNvSpPr/>
          <p:nvPr/>
        </p:nvSpPr>
        <p:spPr>
          <a:xfrm>
            <a:off x="7664853" y="4624251"/>
            <a:ext cx="251237" cy="492035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TextBox 47"/>
          <p:cNvSpPr txBox="1"/>
          <p:nvPr/>
        </p:nvSpPr>
        <p:spPr>
          <a:xfrm>
            <a:off x="7807236" y="4658028"/>
            <a:ext cx="857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9" name="Arc 48"/>
          <p:cNvSpPr/>
          <p:nvPr/>
        </p:nvSpPr>
        <p:spPr>
          <a:xfrm>
            <a:off x="7669209" y="5185953"/>
            <a:ext cx="251237" cy="492035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Box 49"/>
          <p:cNvSpPr txBox="1"/>
          <p:nvPr/>
        </p:nvSpPr>
        <p:spPr>
          <a:xfrm>
            <a:off x="7794175" y="5106518"/>
            <a:ext cx="1419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To cut another long story short…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242459" y="3287484"/>
                <a:ext cx="896984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𝑞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=−52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2459" y="3287484"/>
                <a:ext cx="896984" cy="246221"/>
              </a:xfrm>
              <a:prstGeom prst="rect">
                <a:avLst/>
              </a:prstGeom>
              <a:blipFill>
                <a:blip r:embed="rId12"/>
                <a:stretch>
                  <a:fillRect l="-680" b="-21951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3279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47" grpId="0" animBg="1"/>
      <p:bldP spid="48" grpId="0"/>
      <p:bldP spid="49" grpId="0" animBg="1"/>
      <p:bldP spid="50" grpId="0"/>
      <p:bldP spid="18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F07F2AB-0437-4CBE-A22F-DF275D412F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DF3B013-6D17-40E6-B1C9-FFCDC56416E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6104860-CD27-4829-A86E-75EB065F5DA8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1273</TotalTime>
  <Words>2030</Words>
  <Application>Microsoft Office PowerPoint</Application>
  <PresentationFormat>On-screen Show (4:3)</PresentationFormat>
  <Paragraphs>157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Segoe UI Black</vt:lpstr>
      <vt:lpstr>Wingdings</vt:lpstr>
      <vt:lpstr>Office テーマ</vt:lpstr>
      <vt:lpstr>PowerPoint Presentation</vt:lpstr>
      <vt:lpstr>Roots of Polynomials</vt:lpstr>
      <vt:lpstr>Roots of Polynomials</vt:lpstr>
      <vt:lpstr>Roots of Polynomials</vt:lpstr>
      <vt:lpstr>Roots of Polynomials</vt:lpstr>
      <vt:lpstr>Roots of Polynomials</vt:lpstr>
      <vt:lpstr>Roots of Polynomials</vt:lpstr>
      <vt:lpstr>Roots of Polynomials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178</cp:revision>
  <dcterms:created xsi:type="dcterms:W3CDTF">2017-08-14T15:35:38Z</dcterms:created>
  <dcterms:modified xsi:type="dcterms:W3CDTF">2021-08-27T06:38:01Z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