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D9840-0D51-45E7-AAD0-DD471B5BE228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6D252-D7BF-459C-AA2C-F8271A569C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87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png"/><Relationship Id="rId3" Type="http://schemas.openxmlformats.org/officeDocument/2006/relationships/image" Target="../media/image153.png"/><Relationship Id="rId7" Type="http://schemas.openxmlformats.org/officeDocument/2006/relationships/image" Target="../media/image157.png"/><Relationship Id="rId2" Type="http://schemas.openxmlformats.org/officeDocument/2006/relationships/image" Target="../media/image1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6.png"/><Relationship Id="rId5" Type="http://schemas.openxmlformats.org/officeDocument/2006/relationships/image" Target="../media/image155.png"/><Relationship Id="rId4" Type="http://schemas.openxmlformats.org/officeDocument/2006/relationships/image" Target="../media/image15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png"/><Relationship Id="rId13" Type="http://schemas.openxmlformats.org/officeDocument/2006/relationships/image" Target="../media/image169.png"/><Relationship Id="rId3" Type="http://schemas.openxmlformats.org/officeDocument/2006/relationships/image" Target="../media/image159.png"/><Relationship Id="rId7" Type="http://schemas.openxmlformats.org/officeDocument/2006/relationships/image" Target="../media/image163.png"/><Relationship Id="rId12" Type="http://schemas.openxmlformats.org/officeDocument/2006/relationships/image" Target="../media/image168.png"/><Relationship Id="rId2" Type="http://schemas.openxmlformats.org/officeDocument/2006/relationships/image" Target="../media/image152.png"/><Relationship Id="rId16" Type="http://schemas.openxmlformats.org/officeDocument/2006/relationships/image" Target="../media/image1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2.png"/><Relationship Id="rId11" Type="http://schemas.openxmlformats.org/officeDocument/2006/relationships/image" Target="../media/image167.png"/><Relationship Id="rId5" Type="http://schemas.openxmlformats.org/officeDocument/2006/relationships/image" Target="../media/image161.png"/><Relationship Id="rId15" Type="http://schemas.openxmlformats.org/officeDocument/2006/relationships/image" Target="../media/image171.png"/><Relationship Id="rId10" Type="http://schemas.openxmlformats.org/officeDocument/2006/relationships/image" Target="../media/image166.png"/><Relationship Id="rId4" Type="http://schemas.openxmlformats.org/officeDocument/2006/relationships/image" Target="../media/image160.png"/><Relationship Id="rId9" Type="http://schemas.openxmlformats.org/officeDocument/2006/relationships/image" Target="../media/image165.png"/><Relationship Id="rId14" Type="http://schemas.openxmlformats.org/officeDocument/2006/relationships/image" Target="../media/image17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9.png"/><Relationship Id="rId13" Type="http://schemas.openxmlformats.org/officeDocument/2006/relationships/image" Target="../media/image184.png"/><Relationship Id="rId3" Type="http://schemas.openxmlformats.org/officeDocument/2006/relationships/image" Target="../media/image174.png"/><Relationship Id="rId7" Type="http://schemas.openxmlformats.org/officeDocument/2006/relationships/image" Target="../media/image178.png"/><Relationship Id="rId12" Type="http://schemas.openxmlformats.org/officeDocument/2006/relationships/image" Target="../media/image183.png"/><Relationship Id="rId17" Type="http://schemas.openxmlformats.org/officeDocument/2006/relationships/image" Target="../media/image188.png"/><Relationship Id="rId2" Type="http://schemas.openxmlformats.org/officeDocument/2006/relationships/image" Target="../media/image173.png"/><Relationship Id="rId16" Type="http://schemas.openxmlformats.org/officeDocument/2006/relationships/image" Target="../media/image1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7.png"/><Relationship Id="rId11" Type="http://schemas.openxmlformats.org/officeDocument/2006/relationships/image" Target="../media/image182.png"/><Relationship Id="rId5" Type="http://schemas.openxmlformats.org/officeDocument/2006/relationships/image" Target="../media/image176.png"/><Relationship Id="rId15" Type="http://schemas.openxmlformats.org/officeDocument/2006/relationships/image" Target="../media/image186.png"/><Relationship Id="rId10" Type="http://schemas.openxmlformats.org/officeDocument/2006/relationships/image" Target="../media/image181.png"/><Relationship Id="rId4" Type="http://schemas.openxmlformats.org/officeDocument/2006/relationships/image" Target="../media/image175.png"/><Relationship Id="rId9" Type="http://schemas.openxmlformats.org/officeDocument/2006/relationships/image" Target="../media/image180.png"/><Relationship Id="rId14" Type="http://schemas.openxmlformats.org/officeDocument/2006/relationships/image" Target="../media/image18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1.png"/><Relationship Id="rId13" Type="http://schemas.openxmlformats.org/officeDocument/2006/relationships/image" Target="../media/image196.png"/><Relationship Id="rId3" Type="http://schemas.openxmlformats.org/officeDocument/2006/relationships/image" Target="../media/image180.png"/><Relationship Id="rId7" Type="http://schemas.openxmlformats.org/officeDocument/2006/relationships/image" Target="../media/image190.png"/><Relationship Id="rId12" Type="http://schemas.openxmlformats.org/officeDocument/2006/relationships/image" Target="../media/image195.png"/><Relationship Id="rId2" Type="http://schemas.openxmlformats.org/officeDocument/2006/relationships/image" Target="../media/image1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3.png"/><Relationship Id="rId11" Type="http://schemas.openxmlformats.org/officeDocument/2006/relationships/image" Target="../media/image194.png"/><Relationship Id="rId5" Type="http://schemas.openxmlformats.org/officeDocument/2006/relationships/image" Target="../media/image182.png"/><Relationship Id="rId15" Type="http://schemas.openxmlformats.org/officeDocument/2006/relationships/image" Target="../media/image198.png"/><Relationship Id="rId10" Type="http://schemas.openxmlformats.org/officeDocument/2006/relationships/image" Target="../media/image193.png"/><Relationship Id="rId4" Type="http://schemas.openxmlformats.org/officeDocument/2006/relationships/image" Target="../media/image181.png"/><Relationship Id="rId9" Type="http://schemas.openxmlformats.org/officeDocument/2006/relationships/image" Target="../media/image192.png"/><Relationship Id="rId14" Type="http://schemas.openxmlformats.org/officeDocument/2006/relationships/image" Target="../media/image19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13" Type="http://schemas.openxmlformats.org/officeDocument/2006/relationships/image" Target="../media/image205.png"/><Relationship Id="rId3" Type="http://schemas.openxmlformats.org/officeDocument/2006/relationships/image" Target="../media/image180.png"/><Relationship Id="rId7" Type="http://schemas.openxmlformats.org/officeDocument/2006/relationships/image" Target="../media/image199.png"/><Relationship Id="rId12" Type="http://schemas.openxmlformats.org/officeDocument/2006/relationships/image" Target="../media/image204.png"/><Relationship Id="rId2" Type="http://schemas.openxmlformats.org/officeDocument/2006/relationships/image" Target="../media/image189.png"/><Relationship Id="rId16" Type="http://schemas.openxmlformats.org/officeDocument/2006/relationships/image" Target="../media/image2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3.png"/><Relationship Id="rId11" Type="http://schemas.openxmlformats.org/officeDocument/2006/relationships/image" Target="../media/image203.png"/><Relationship Id="rId5" Type="http://schemas.openxmlformats.org/officeDocument/2006/relationships/image" Target="../media/image182.png"/><Relationship Id="rId15" Type="http://schemas.openxmlformats.org/officeDocument/2006/relationships/image" Target="../media/image207.png"/><Relationship Id="rId10" Type="http://schemas.openxmlformats.org/officeDocument/2006/relationships/image" Target="../media/image202.png"/><Relationship Id="rId4" Type="http://schemas.openxmlformats.org/officeDocument/2006/relationships/image" Target="../media/image181.png"/><Relationship Id="rId9" Type="http://schemas.openxmlformats.org/officeDocument/2006/relationships/image" Target="../media/image201.png"/><Relationship Id="rId14" Type="http://schemas.openxmlformats.org/officeDocument/2006/relationships/image" Target="../media/image20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1.png"/><Relationship Id="rId3" Type="http://schemas.openxmlformats.org/officeDocument/2006/relationships/image" Target="../media/image180.png"/><Relationship Id="rId7" Type="http://schemas.openxmlformats.org/officeDocument/2006/relationships/image" Target="../media/image210.png"/><Relationship Id="rId2" Type="http://schemas.openxmlformats.org/officeDocument/2006/relationships/image" Target="../media/image20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3.png"/><Relationship Id="rId5" Type="http://schemas.openxmlformats.org/officeDocument/2006/relationships/image" Target="../media/image182.png"/><Relationship Id="rId10" Type="http://schemas.openxmlformats.org/officeDocument/2006/relationships/image" Target="../media/image213.png"/><Relationship Id="rId4" Type="http://schemas.openxmlformats.org/officeDocument/2006/relationships/image" Target="../media/image181.png"/><Relationship Id="rId9" Type="http://schemas.openxmlformats.org/officeDocument/2006/relationships/image" Target="../media/image2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4.png"/><Relationship Id="rId3" Type="http://schemas.openxmlformats.org/officeDocument/2006/relationships/image" Target="../media/image180.png"/><Relationship Id="rId7" Type="http://schemas.openxmlformats.org/officeDocument/2006/relationships/image" Target="../media/image210.png"/><Relationship Id="rId12" Type="http://schemas.openxmlformats.org/officeDocument/2006/relationships/image" Target="../media/image218.png"/><Relationship Id="rId2" Type="http://schemas.openxmlformats.org/officeDocument/2006/relationships/image" Target="../media/image20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3.png"/><Relationship Id="rId11" Type="http://schemas.openxmlformats.org/officeDocument/2006/relationships/image" Target="../media/image217.png"/><Relationship Id="rId5" Type="http://schemas.openxmlformats.org/officeDocument/2006/relationships/image" Target="../media/image182.png"/><Relationship Id="rId10" Type="http://schemas.openxmlformats.org/officeDocument/2006/relationships/image" Target="../media/image216.png"/><Relationship Id="rId4" Type="http://schemas.openxmlformats.org/officeDocument/2006/relationships/image" Target="../media/image181.png"/><Relationship Id="rId9" Type="http://schemas.openxmlformats.org/officeDocument/2006/relationships/image" Target="../media/image2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437031" y="2035187"/>
            <a:ext cx="6269985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4C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510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175657"/>
                <a:ext cx="3871776" cy="500130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quartic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roots of a quartic equation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can be represented by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175657"/>
                <a:ext cx="3871776" cy="5001305"/>
              </a:xfrm>
              <a:blipFill>
                <a:blip r:embed="rId2"/>
                <a:stretch>
                  <a:fillRect l="-472" t="-732" r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3766" y="4015330"/>
                <a:ext cx="400314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𝑎𝑥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𝑏𝑥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𝑐𝑥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𝑑𝑥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𝑒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</m:t>
                      </m:r>
                      <m:d>
                        <m:d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</m:t>
                          </m:r>
                        </m:e>
                      </m:d>
                      <m:d>
                        <m:d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</m:d>
                      <m:d>
                        <m:d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</m:t>
                          </m:r>
                        </m:e>
                      </m:d>
                      <m:d>
                        <m:d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𝛿</m:t>
                          </m:r>
                        </m:e>
                      </m:d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66" y="4015330"/>
                <a:ext cx="4003147" cy="184666"/>
              </a:xfrm>
              <a:prstGeom prst="rect">
                <a:avLst/>
              </a:prstGeom>
              <a:blipFill>
                <a:blip r:embed="rId3"/>
                <a:stretch>
                  <a:fillRect t="-3333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54326" y="3135086"/>
                <a:ext cx="832421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the quartic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sup>
                    </m:sSup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𝑏𝑥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𝑑𝑥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𝑒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the roots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then the following relationship can be written…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326" y="3135086"/>
                <a:ext cx="8324211" cy="584775"/>
              </a:xfrm>
              <a:prstGeom prst="rect">
                <a:avLst/>
              </a:prstGeom>
              <a:blipFill>
                <a:blip r:embed="rId4"/>
                <a:stretch>
                  <a:fillRect t="-2083" r="-146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7783" y="4436173"/>
                <a:ext cx="6350450" cy="4149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𝑎𝑥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𝑏𝑥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𝑐𝑥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𝑑𝑥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𝑒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</m:t>
                      </m:r>
                      <m:d>
                        <m:d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𝛾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𝛿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𝛼𝛽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𝛽</m:t>
                                  </m:r>
                                  <m:r>
                                    <a:rPr lang="en-US" sz="1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𝛾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𝛾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𝛼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𝛾𝛿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𝛼</m:t>
                                  </m:r>
                                  <m:r>
                                    <a:rPr lang="en-US" sz="1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𝛽</m:t>
                                  </m:r>
                                  <m:r>
                                    <a:rPr lang="en-US" sz="1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𝛼𝛽𝛾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𝛼𝛽𝛿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𝛼𝛾𝛿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𝛽𝛾𝛿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𝛼𝛽𝛾</m:t>
                              </m:r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𝛿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83" y="4436173"/>
                <a:ext cx="6350450" cy="414985"/>
              </a:xfrm>
              <a:prstGeom prst="rect">
                <a:avLst/>
              </a:prstGeom>
              <a:blipFill>
                <a:blip r:embed="rId5"/>
                <a:stretch>
                  <a:fillRect l="-96" b="-147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0699" y="5029243"/>
                <a:ext cx="8691238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𝑎𝑥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𝑏𝑥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𝑐𝑥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𝑑𝑥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𝑒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</m:t>
                      </m:r>
                      <m:d>
                        <m:d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(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)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+(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𝛼𝛽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𝛽𝛾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𝛾𝛼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𝛾𝛿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)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𝛼𝛽𝛾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𝛼𝛽𝛿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𝛼𝛾𝛿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𝛽𝛾𝛿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𝛼𝛽𝛾𝛿</m:t>
                          </m:r>
                        </m:e>
                      </m:d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99" y="5029243"/>
                <a:ext cx="8691238" cy="184666"/>
              </a:xfrm>
              <a:prstGeom prst="rect">
                <a:avLst/>
              </a:prstGeom>
              <a:blipFill>
                <a:blip r:embed="rId6"/>
                <a:stretch>
                  <a:fillRect l="-211" b="-4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1511" y="5469026"/>
                <a:ext cx="8533849" cy="361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𝛿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𝛽𝛾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𝛾𝛼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)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𝛼𝛽𝛾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𝛼𝛾𝛿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𝛽𝛾𝛿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𝛼𝛽𝛾𝛿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11" y="5469026"/>
                <a:ext cx="8533849" cy="361637"/>
              </a:xfrm>
              <a:prstGeom prst="rect">
                <a:avLst/>
              </a:prstGeom>
              <a:blipFill>
                <a:blip r:embed="rId7"/>
                <a:stretch>
                  <a:fillRect t="-3390" r="-286" b="-8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9"/>
          <p:cNvSpPr/>
          <p:nvPr/>
        </p:nvSpPr>
        <p:spPr>
          <a:xfrm>
            <a:off x="6397757" y="4162697"/>
            <a:ext cx="212049" cy="51380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501629" y="4144224"/>
            <a:ext cx="1100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Arc 11"/>
          <p:cNvSpPr/>
          <p:nvPr/>
        </p:nvSpPr>
        <p:spPr>
          <a:xfrm>
            <a:off x="8744717" y="4576354"/>
            <a:ext cx="212049" cy="51380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8043046" y="4078909"/>
            <a:ext cx="1100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like terms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Arc 13"/>
          <p:cNvSpPr/>
          <p:nvPr/>
        </p:nvSpPr>
        <p:spPr>
          <a:xfrm>
            <a:off x="8696819" y="5155474"/>
            <a:ext cx="212049" cy="51380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934189" y="5807560"/>
                <a:ext cx="120981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189" y="5807560"/>
                <a:ext cx="1209811" cy="307777"/>
              </a:xfrm>
              <a:prstGeom prst="rect">
                <a:avLst/>
              </a:prstGeom>
              <a:blipFill>
                <a:blip r:embed="rId8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2390502" y="4419600"/>
            <a:ext cx="1754778" cy="2307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2333896" y="5007428"/>
            <a:ext cx="1419498" cy="24384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284616" y="4423955"/>
            <a:ext cx="1959429" cy="2307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451463" y="4646023"/>
            <a:ext cx="962298" cy="2307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3918858" y="5007429"/>
            <a:ext cx="2055222" cy="2307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6361613" y="5003075"/>
            <a:ext cx="1702524" cy="2307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405052" y="4650378"/>
            <a:ext cx="2107473" cy="2307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99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6" grpId="1" animBg="1"/>
      <p:bldP spid="17" grpId="0" animBg="1"/>
      <p:bldP spid="17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175657"/>
                <a:ext cx="3871776" cy="500130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quartic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roots of a quartic equation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can be represented by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175657"/>
                <a:ext cx="3871776" cy="5001305"/>
              </a:xfrm>
              <a:blipFill>
                <a:blip r:embed="rId2"/>
                <a:stretch>
                  <a:fillRect l="-472" t="-732" r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31476" y="3213506"/>
                <a:ext cx="8533849" cy="361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𝛿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𝛽𝛾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𝛾𝛼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)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𝛼𝛽𝛾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𝛼𝛾𝛿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𝛽𝛾𝛿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𝛼𝛽𝛾𝛿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476" y="3213506"/>
                <a:ext cx="8533849" cy="361637"/>
              </a:xfrm>
              <a:prstGeom prst="rect">
                <a:avLst/>
              </a:prstGeom>
              <a:blipFill>
                <a:blip r:embed="rId3"/>
                <a:stretch>
                  <a:fillRect t="-3390" r="-286" b="-8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 flipH="1">
            <a:off x="1706883" y="3683727"/>
            <a:ext cx="975359" cy="47026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6092" y="3657599"/>
                <a:ext cx="166333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Compare coefficients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092" y="3657599"/>
                <a:ext cx="1663337" cy="461665"/>
              </a:xfrm>
              <a:prstGeom prst="rect">
                <a:avLst/>
              </a:prstGeom>
              <a:blipFill>
                <a:blip r:embed="rId4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7563393" y="3686701"/>
            <a:ext cx="1153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Compare constants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3910148" y="3707093"/>
            <a:ext cx="858651" cy="46431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40587" y="4320343"/>
                <a:ext cx="1488356" cy="3506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𝛿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587" y="4320343"/>
                <a:ext cx="1488356" cy="350609"/>
              </a:xfrm>
              <a:prstGeom prst="rect">
                <a:avLst/>
              </a:prstGeom>
              <a:blipFill>
                <a:blip r:embed="rId5"/>
                <a:stretch>
                  <a:fillRect l="-2049" t="-3509"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88906" y="4948752"/>
                <a:ext cx="1386277" cy="3506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𝛿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906" y="4948752"/>
                <a:ext cx="1386277" cy="350609"/>
              </a:xfrm>
              <a:prstGeom prst="rect">
                <a:avLst/>
              </a:prstGeom>
              <a:blipFill>
                <a:blip r:embed="rId6"/>
                <a:stretch>
                  <a:fillRect t="-3509" r="-1754"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594821" y="4355728"/>
                <a:ext cx="2323713" cy="3161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𝛾𝛿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𝛼𝛿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𝛽𝛿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4821" y="4355728"/>
                <a:ext cx="2323713" cy="316177"/>
              </a:xfrm>
              <a:prstGeom prst="rect">
                <a:avLst/>
              </a:prstGeom>
              <a:blipFill>
                <a:blip r:embed="rId7"/>
                <a:stretch>
                  <a:fillRect l="-525" t="-1961" r="-1575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345105" y="4320344"/>
                <a:ext cx="2195858" cy="3506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𝛼𝛽𝛾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𝛼𝛾𝛿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𝛽𝛾𝛿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105" y="4320344"/>
                <a:ext cx="2195858" cy="350609"/>
              </a:xfrm>
              <a:prstGeom prst="rect">
                <a:avLst/>
              </a:prstGeom>
              <a:blipFill>
                <a:blip r:embed="rId8"/>
                <a:stretch>
                  <a:fillRect l="-1389" t="-3509"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961191" y="4361743"/>
                <a:ext cx="1174101" cy="3162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𝛿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1191" y="4361743"/>
                <a:ext cx="1174101" cy="316240"/>
              </a:xfrm>
              <a:prstGeom prst="rect">
                <a:avLst/>
              </a:prstGeom>
              <a:blipFill>
                <a:blip r:embed="rId9"/>
                <a:stretch>
                  <a:fillRect t="-1961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1913" y="5645270"/>
                <a:ext cx="2171029" cy="543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of the ‘single roots’ is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13" y="5645270"/>
                <a:ext cx="2171029" cy="54303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040759" y="5671396"/>
                <a:ext cx="2171029" cy="543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of the ‘triple roots’ is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759" y="5671396"/>
                <a:ext cx="2171029" cy="54303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559769" y="5654729"/>
                <a:ext cx="2171029" cy="524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of the ‘double roots’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9769" y="5654729"/>
                <a:ext cx="2171029" cy="524118"/>
              </a:xfrm>
              <a:prstGeom prst="rect">
                <a:avLst/>
              </a:prstGeom>
              <a:blipFill>
                <a:blip r:embed="rId12"/>
                <a:stretch>
                  <a:fillRect t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603862" y="3683725"/>
                <a:ext cx="159366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Compare coefficients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3862" y="3683725"/>
                <a:ext cx="1593668" cy="461665"/>
              </a:xfrm>
              <a:prstGeom prst="rect">
                <a:avLst/>
              </a:prstGeom>
              <a:blipFill>
                <a:blip r:embed="rId13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 flipH="1">
            <a:off x="6335487" y="3728865"/>
            <a:ext cx="858651" cy="46431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029201" y="3705497"/>
                <a:ext cx="159366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Compare coefficients of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1" y="3705497"/>
                <a:ext cx="1593668" cy="461665"/>
              </a:xfrm>
              <a:prstGeom prst="rect">
                <a:avLst/>
              </a:prstGeom>
              <a:blipFill>
                <a:blip r:embed="rId14"/>
                <a:stretch>
                  <a:fillRect t="-1316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210123" y="4951715"/>
                <a:ext cx="2093778" cy="3506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𝛼𝛽𝛿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𝛼𝛾𝛿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𝛽𝛾𝛿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123" y="4951715"/>
                <a:ext cx="2093778" cy="350609"/>
              </a:xfrm>
              <a:prstGeom prst="rect">
                <a:avLst/>
              </a:prstGeom>
              <a:blipFill>
                <a:blip r:embed="rId15"/>
                <a:stretch>
                  <a:fillRect l="-292" t="-3448" r="-1749" b="-103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/>
          <p:nvPr/>
        </p:nvCxnSpPr>
        <p:spPr>
          <a:xfrm>
            <a:off x="8609280" y="3707094"/>
            <a:ext cx="663" cy="53993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170005" y="5693166"/>
                <a:ext cx="2171029" cy="524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of the ‘quadruple roots’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0005" y="5693166"/>
                <a:ext cx="2171029" cy="524118"/>
              </a:xfrm>
              <a:prstGeom prst="rect">
                <a:avLst/>
              </a:prstGeom>
              <a:blipFill>
                <a:blip r:embed="rId16"/>
                <a:stretch>
                  <a:fillRect t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690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0" grpId="0"/>
      <p:bldP spid="41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some patterns involving the roots of cubic equations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63338" y="2377440"/>
            <a:ext cx="63161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Comparing the patterns between quadratics, </a:t>
            </a:r>
            <a:r>
              <a:rPr lang="en-US" sz="1600" u="sng" dirty="0" err="1">
                <a:latin typeface="Comic Sans MS" panose="030F0702030302020204" pitchFamily="66" charset="0"/>
              </a:rPr>
              <a:t>cubics</a:t>
            </a:r>
            <a:r>
              <a:rPr lang="en-US" sz="1600" u="sng" dirty="0">
                <a:latin typeface="Comic Sans MS" panose="030F0702030302020204" pitchFamily="66" charset="0"/>
              </a:rPr>
              <a:t> and </a:t>
            </a:r>
            <a:r>
              <a:rPr lang="en-US" sz="1600" u="sng" dirty="0" err="1">
                <a:latin typeface="Comic Sans MS" panose="030F0702030302020204" pitchFamily="66" charset="0"/>
              </a:rPr>
              <a:t>quartics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60069" y="3606607"/>
                <a:ext cx="1375953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069" y="3606607"/>
                <a:ext cx="1375953" cy="5259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87943" y="4435507"/>
                <a:ext cx="772456" cy="47429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943" y="4435507"/>
                <a:ext cx="772456" cy="4742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4173" y="3011929"/>
                <a:ext cx="196919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173" y="3011929"/>
                <a:ext cx="1969193" cy="307777"/>
              </a:xfrm>
              <a:prstGeom prst="rect">
                <a:avLst/>
              </a:prstGeom>
              <a:blipFill>
                <a:blip r:embed="rId4"/>
                <a:stretch>
                  <a:fillRect l="-1548" t="-1961" r="-2477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547430" y="3008684"/>
                <a:ext cx="270022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430" y="3008684"/>
                <a:ext cx="2700226" cy="307777"/>
              </a:xfrm>
              <a:prstGeom prst="rect">
                <a:avLst/>
              </a:prstGeom>
              <a:blipFill>
                <a:blip r:embed="rId5"/>
                <a:stretch>
                  <a:fillRect l="-903" t="-4000" r="-1580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738845" y="3592243"/>
                <a:ext cx="2103120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8845" y="3592243"/>
                <a:ext cx="2103120" cy="5259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930607" y="4408057"/>
                <a:ext cx="1858073" cy="47429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0607" y="4408057"/>
                <a:ext cx="1858073" cy="4742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043645" y="5086690"/>
                <a:ext cx="1510937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645" y="5086690"/>
                <a:ext cx="1510937" cy="5259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911633" y="3535679"/>
            <a:ext cx="9405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Sum of ‘singles’</a:t>
            </a:r>
            <a:endParaRPr lang="en-GB" sz="1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15883" y="4362993"/>
            <a:ext cx="1114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Sum of ‘doubles’</a:t>
            </a:r>
            <a:endParaRPr lang="en-GB" sz="1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454434" y="5055324"/>
            <a:ext cx="1180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Sum of ‘triples’</a:t>
            </a:r>
            <a:endParaRPr lang="en-GB" sz="1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358538" y="3544389"/>
            <a:ext cx="505097" cy="67926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4201886" y="3513909"/>
            <a:ext cx="505097" cy="67926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4580709" y="4380413"/>
            <a:ext cx="243840" cy="566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1336767" y="4376060"/>
            <a:ext cx="243840" cy="566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0" y="357051"/>
                <a:ext cx="165462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7051"/>
                <a:ext cx="1654628" cy="409023"/>
              </a:xfrm>
              <a:prstGeom prst="rect">
                <a:avLst/>
              </a:prstGeom>
              <a:blipFill>
                <a:blip r:embed="rId9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0" y="0"/>
                <a:ext cx="2751909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51909" cy="368884"/>
              </a:xfrm>
              <a:prstGeom prst="rect">
                <a:avLst/>
              </a:prstGeom>
              <a:blipFill>
                <a:blip r:embed="rId10"/>
                <a:stretch>
                  <a:fillRect l="-440" b="-46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670766" y="0"/>
                <a:ext cx="2473234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766" y="0"/>
                <a:ext cx="2473234" cy="409023"/>
              </a:xfrm>
              <a:prstGeom prst="rect">
                <a:avLst/>
              </a:prstGeom>
              <a:blipFill>
                <a:blip r:embed="rId11"/>
                <a:stretch>
                  <a:fillRect l="-732"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225247" y="407950"/>
                <a:ext cx="918753" cy="36894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5247" y="407950"/>
                <a:ext cx="918753" cy="368947"/>
              </a:xfrm>
              <a:prstGeom prst="rect">
                <a:avLst/>
              </a:prstGeom>
              <a:blipFill>
                <a:blip r:embed="rId12"/>
                <a:stretch>
                  <a:fillRect b="-625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634619" y="3004330"/>
                <a:ext cx="340881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4619" y="3004330"/>
                <a:ext cx="3408818" cy="307777"/>
              </a:xfrm>
              <a:prstGeom prst="rect">
                <a:avLst/>
              </a:prstGeom>
              <a:blipFill>
                <a:blip r:embed="rId13"/>
                <a:stretch>
                  <a:fillRect l="-536" t="-4000" r="-1250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191794" y="3614015"/>
                <a:ext cx="2103120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794" y="3614015"/>
                <a:ext cx="2103120" cy="52591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486573" y="4394994"/>
                <a:ext cx="3481787" cy="47429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𝛾𝛿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𝛼𝛿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573" y="4394994"/>
                <a:ext cx="3481787" cy="47429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573486" y="5082336"/>
                <a:ext cx="3283131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𝛼𝛽𝛿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𝛼𝛾𝛿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486" y="5082336"/>
                <a:ext cx="3283131" cy="52591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7872548" y="3518264"/>
            <a:ext cx="444138" cy="67926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8704217" y="4341224"/>
            <a:ext cx="300445" cy="566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527075" y="5870462"/>
                <a:ext cx="1371600" cy="4743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7075" y="5870462"/>
                <a:ext cx="1371600" cy="47436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8368937" y="5059681"/>
            <a:ext cx="444137" cy="566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3958045" y="5072744"/>
            <a:ext cx="444137" cy="566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4563290" y="5765073"/>
            <a:ext cx="1349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Sum of ‘quadruples’</a:t>
            </a:r>
            <a:endParaRPr lang="en-GB" sz="1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75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6" grpId="0"/>
      <p:bldP spid="43" grpId="0"/>
      <p:bldP spid="44" grpId="0"/>
      <p:bldP spid="47" grpId="0"/>
      <p:bldP spid="48" grpId="0"/>
      <p:bldP spid="7" grpId="0"/>
      <p:bldP spid="7" grpId="1"/>
      <p:bldP spid="7" grpId="2"/>
      <p:bldP spid="49" grpId="0"/>
      <p:bldP spid="49" grpId="1"/>
      <p:bldP spid="49" grpId="2"/>
      <p:bldP spid="50" grpId="0"/>
      <p:bldP spid="50" grpId="1"/>
      <p:bldP spid="50" grpId="2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60" grpId="0" animBg="1"/>
      <p:bldP spid="60" grpId="1" animBg="1"/>
      <p:bldP spid="60" grpId="2" animBg="1"/>
      <p:bldP spid="32" grpId="0"/>
      <p:bldP spid="33" grpId="0"/>
      <p:bldP spid="36" grpId="0"/>
      <p:bldP spid="37" grpId="0"/>
      <p:bldP spid="40" grpId="0" animBg="1"/>
      <p:bldP spid="40" grpId="1" animBg="1"/>
      <p:bldP spid="40" grpId="2" animBg="1"/>
      <p:bldP spid="42" grpId="0" animBg="1"/>
      <p:bldP spid="42" grpId="1" animBg="1"/>
      <p:bldP spid="42" grpId="2" animBg="1"/>
      <p:bldP spid="45" grpId="0"/>
      <p:bldP spid="46" grpId="0" animBg="1"/>
      <p:bldP spid="46" grpId="1" animBg="1"/>
      <p:bldP spid="46" grpId="2" animBg="1"/>
      <p:bldP spid="55" grpId="0" animBg="1"/>
      <p:bldP spid="55" grpId="1" animBg="1"/>
      <p:bldP spid="55" grpId="2" animBg="1"/>
      <p:bldP spid="56" grpId="0"/>
      <p:bldP spid="56" grpId="1"/>
      <p:bldP spid="56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175657"/>
                <a:ext cx="3871776" cy="500130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quartic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equation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𝑞𝑥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−60=0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ℂ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𝑞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has roots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=−2+4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−2=0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that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+3=0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Hence, find all the roots of the equation and the values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𝑞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175657"/>
                <a:ext cx="3871776" cy="5001305"/>
              </a:xfrm>
              <a:blipFill>
                <a:blip r:embed="rId2"/>
                <a:stretch>
                  <a:fillRect l="-472" t="-732" r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0" y="357051"/>
                <a:ext cx="165462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7051"/>
                <a:ext cx="1654628" cy="409023"/>
              </a:xfrm>
              <a:prstGeom prst="rect">
                <a:avLst/>
              </a:prstGeom>
              <a:blipFill>
                <a:blip r:embed="rId3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0" y="0"/>
                <a:ext cx="2751909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51909" cy="368884"/>
              </a:xfrm>
              <a:prstGeom prst="rect">
                <a:avLst/>
              </a:prstGeom>
              <a:blipFill>
                <a:blip r:embed="rId4"/>
                <a:stretch>
                  <a:fillRect l="-440" b="-46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670766" y="0"/>
                <a:ext cx="2473234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766" y="0"/>
                <a:ext cx="2473234" cy="409023"/>
              </a:xfrm>
              <a:prstGeom prst="rect">
                <a:avLst/>
              </a:prstGeom>
              <a:blipFill>
                <a:blip r:embed="rId5"/>
                <a:stretch>
                  <a:fillRect l="-732"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225247" y="407950"/>
                <a:ext cx="918753" cy="36894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5247" y="407950"/>
                <a:ext cx="918753" cy="368947"/>
              </a:xfrm>
              <a:prstGeom prst="rect">
                <a:avLst/>
              </a:prstGeom>
              <a:blipFill>
                <a:blip r:embed="rId6"/>
                <a:stretch>
                  <a:fillRect b="-625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421085" y="1310640"/>
                <a:ext cx="1737361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085" y="1310640"/>
                <a:ext cx="1737361" cy="409023"/>
              </a:xfrm>
              <a:prstGeom prst="rect">
                <a:avLst/>
              </a:prstGeom>
              <a:blipFill>
                <a:blip r:embed="rId7"/>
                <a:stretch>
                  <a:fillRect b="-895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36572" y="1924595"/>
                <a:ext cx="2987040" cy="40331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+(−2+4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)+(−2−4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)=−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572" y="1924595"/>
                <a:ext cx="2987040" cy="403316"/>
              </a:xfrm>
              <a:prstGeom prst="rect">
                <a:avLst/>
              </a:prstGeom>
              <a:blipFill>
                <a:blip r:embed="rId8"/>
                <a:stretch>
                  <a:fillRect t="-1515" b="-136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647508" y="2669178"/>
                <a:ext cx="1537063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−4=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508" y="2669178"/>
                <a:ext cx="1537063" cy="215444"/>
              </a:xfrm>
              <a:prstGeom prst="rect">
                <a:avLst/>
              </a:prstGeom>
              <a:blipFill>
                <a:blip r:embed="rId9"/>
                <a:stretch>
                  <a:fillRect b="-314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721532" y="3248298"/>
                <a:ext cx="1271452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−2=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1532" y="3248298"/>
                <a:ext cx="1271452" cy="215444"/>
              </a:xfrm>
              <a:prstGeom prst="rect">
                <a:avLst/>
              </a:prstGeom>
              <a:blipFill>
                <a:blip r:embed="rId10"/>
                <a:stretch>
                  <a:fillRect b="-314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7090088" y="1589314"/>
            <a:ext cx="212049" cy="51380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245532" y="1536006"/>
            <a:ext cx="1463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that we know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Arc 51"/>
          <p:cNvSpPr/>
          <p:nvPr/>
        </p:nvSpPr>
        <p:spPr>
          <a:xfrm>
            <a:off x="7085734" y="2194560"/>
            <a:ext cx="212049" cy="51380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7081380" y="2808515"/>
            <a:ext cx="212049" cy="51380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7319555" y="2132544"/>
            <a:ext cx="1092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/ 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262949" y="2929378"/>
            <a:ext cx="7576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900057" y="3705498"/>
                <a:ext cx="988422" cy="36894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0057" y="3705498"/>
                <a:ext cx="988422" cy="368947"/>
              </a:xfrm>
              <a:prstGeom prst="rect">
                <a:avLst/>
              </a:prstGeom>
              <a:blipFill>
                <a:blip r:embed="rId11"/>
                <a:stretch>
                  <a:fillRect b="-1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293325" y="3596641"/>
            <a:ext cx="4493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511040" y="4249783"/>
                <a:ext cx="2656114" cy="40331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(−2+4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)(−2−4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−60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040" y="4249783"/>
                <a:ext cx="2656114" cy="403316"/>
              </a:xfrm>
              <a:prstGeom prst="rect">
                <a:avLst/>
              </a:prstGeom>
              <a:blipFill>
                <a:blip r:embed="rId12"/>
                <a:stretch>
                  <a:fillRect b="-136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821679" y="4924697"/>
                <a:ext cx="1188721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(20)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−60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679" y="4924697"/>
                <a:ext cx="1188721" cy="215444"/>
              </a:xfrm>
              <a:prstGeom prst="rect">
                <a:avLst/>
              </a:prstGeom>
              <a:blipFill>
                <a:blip r:embed="rId13"/>
                <a:stretch>
                  <a:fillRect l="-4103" r="-2564" b="-314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148251" y="5477691"/>
                <a:ext cx="80119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8251" y="5477691"/>
                <a:ext cx="801190" cy="215444"/>
              </a:xfrm>
              <a:prstGeom prst="rect">
                <a:avLst/>
              </a:prstGeom>
              <a:blipFill>
                <a:blip r:embed="rId14"/>
                <a:stretch>
                  <a:fillRect l="-3053" r="-763" b="-314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856513" y="6004560"/>
                <a:ext cx="927464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513" y="6004560"/>
                <a:ext cx="927464" cy="215444"/>
              </a:xfrm>
              <a:prstGeom prst="rect">
                <a:avLst/>
              </a:prstGeom>
              <a:blipFill>
                <a:blip r:embed="rId15"/>
                <a:stretch>
                  <a:fillRect l="-5921" r="-3289" b="-314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7033483" y="3936275"/>
            <a:ext cx="212049" cy="51380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7188926" y="3926510"/>
            <a:ext cx="1406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that we know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Arc 62"/>
          <p:cNvSpPr/>
          <p:nvPr/>
        </p:nvSpPr>
        <p:spPr>
          <a:xfrm>
            <a:off x="7046545" y="4506687"/>
            <a:ext cx="212049" cy="51380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7201988" y="4488213"/>
            <a:ext cx="1558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parts / 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5" name="Arc 64"/>
          <p:cNvSpPr/>
          <p:nvPr/>
        </p:nvSpPr>
        <p:spPr>
          <a:xfrm>
            <a:off x="6998647" y="5068390"/>
            <a:ext cx="212049" cy="51380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7136673" y="5154418"/>
            <a:ext cx="1371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6933333" y="5603968"/>
            <a:ext cx="212049" cy="51380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7114902" y="5724831"/>
            <a:ext cx="7576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010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49" grpId="0"/>
      <p:bldP spid="50" grpId="0" animBg="1"/>
      <p:bldP spid="51" grpId="0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 animBg="1"/>
      <p:bldP spid="62" grpId="0"/>
      <p:bldP spid="63" grpId="0" animBg="1"/>
      <p:bldP spid="64" grpId="0"/>
      <p:bldP spid="65" grpId="0" animBg="1"/>
      <p:bldP spid="66" grpId="0"/>
      <p:bldP spid="67" grpId="0" animBg="1"/>
      <p:bldP spid="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175657"/>
                <a:ext cx="3871776" cy="500130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quartic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equation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𝑞𝑥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−60=0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ℂ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𝑞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has roots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=−2+4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−2=0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that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+3=0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Hence, find all the roots of the equation and the values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𝑞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175657"/>
                <a:ext cx="3871776" cy="5001305"/>
              </a:xfrm>
              <a:blipFill>
                <a:blip r:embed="rId2"/>
                <a:stretch>
                  <a:fillRect l="-472" t="-732" r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0" y="357051"/>
                <a:ext cx="165462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7051"/>
                <a:ext cx="1654628" cy="409023"/>
              </a:xfrm>
              <a:prstGeom prst="rect">
                <a:avLst/>
              </a:prstGeom>
              <a:blipFill>
                <a:blip r:embed="rId3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0" y="0"/>
                <a:ext cx="2751909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51909" cy="368884"/>
              </a:xfrm>
              <a:prstGeom prst="rect">
                <a:avLst/>
              </a:prstGeom>
              <a:blipFill>
                <a:blip r:embed="rId4"/>
                <a:stretch>
                  <a:fillRect l="-440" b="-46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670766" y="0"/>
                <a:ext cx="2473234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766" y="0"/>
                <a:ext cx="2473234" cy="409023"/>
              </a:xfrm>
              <a:prstGeom prst="rect">
                <a:avLst/>
              </a:prstGeom>
              <a:blipFill>
                <a:blip r:embed="rId5"/>
                <a:stretch>
                  <a:fillRect l="-732"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225247" y="407950"/>
                <a:ext cx="918753" cy="36894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5247" y="407950"/>
                <a:ext cx="918753" cy="368947"/>
              </a:xfrm>
              <a:prstGeom prst="rect">
                <a:avLst/>
              </a:prstGeom>
              <a:blipFill>
                <a:blip r:embed="rId6"/>
                <a:stretch>
                  <a:fillRect b="-625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41073" y="1428205"/>
                <a:ext cx="14534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−2=0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073" y="1428205"/>
                <a:ext cx="1453475" cy="276999"/>
              </a:xfrm>
              <a:prstGeom prst="rect">
                <a:avLst/>
              </a:prstGeom>
              <a:blipFill>
                <a:blip r:embed="rId7"/>
                <a:stretch>
                  <a:fillRect l="-2101" t="-2174" r="-3361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270011" y="1423851"/>
                <a:ext cx="11868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+3=0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0011" y="1423851"/>
                <a:ext cx="1186800" cy="276999"/>
              </a:xfrm>
              <a:prstGeom prst="rect">
                <a:avLst/>
              </a:prstGeom>
              <a:blipFill>
                <a:blip r:embed="rId8"/>
                <a:stretch>
                  <a:fillRect l="-9278" t="-2222" r="-1031" b="-3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055324" y="1867988"/>
                <a:ext cx="104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=2−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5324" y="1867988"/>
                <a:ext cx="1049518" cy="276999"/>
              </a:xfrm>
              <a:prstGeom prst="rect">
                <a:avLst/>
              </a:prstGeom>
              <a:blipFill>
                <a:blip r:embed="rId9"/>
                <a:stretch>
                  <a:fillRect l="-2907" t="-2174" r="-697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31141" y="3265714"/>
                <a:ext cx="196965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2−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+3=0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1141" y="3265714"/>
                <a:ext cx="1969659" cy="276999"/>
              </a:xfrm>
              <a:prstGeom prst="rect">
                <a:avLst/>
              </a:prstGeom>
              <a:blipFill>
                <a:blip r:embed="rId10"/>
                <a:stretch>
                  <a:fillRect l="-619" t="-2222" b="-3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101576" y="2764971"/>
                <a:ext cx="11868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+3=0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1576" y="2764971"/>
                <a:ext cx="1186800" cy="276999"/>
              </a:xfrm>
              <a:prstGeom prst="rect">
                <a:avLst/>
              </a:prstGeom>
              <a:blipFill>
                <a:blip r:embed="rId11"/>
                <a:stretch>
                  <a:fillRect l="-9231" t="-2222" r="-513" b="-3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5992808" y="1541417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209212" y="1631801"/>
            <a:ext cx="9318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Arc 39"/>
          <p:cNvSpPr/>
          <p:nvPr/>
        </p:nvSpPr>
        <p:spPr>
          <a:xfrm>
            <a:off x="6188750" y="2904308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405154" y="2994692"/>
            <a:ext cx="709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Arc 41"/>
          <p:cNvSpPr/>
          <p:nvPr/>
        </p:nvSpPr>
        <p:spPr>
          <a:xfrm>
            <a:off x="6201813" y="3439885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348549" y="3425766"/>
            <a:ext cx="931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483392" y="3796937"/>
                <a:ext cx="196965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+3=0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392" y="3796937"/>
                <a:ext cx="1969659" cy="276999"/>
              </a:xfrm>
              <a:prstGeom prst="rect">
                <a:avLst/>
              </a:prstGeom>
              <a:blipFill>
                <a:blip r:embed="rId12"/>
                <a:stretch>
                  <a:fillRect t="-2222" b="-3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479037" y="4315097"/>
                <a:ext cx="196965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+3=0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037" y="4315097"/>
                <a:ext cx="1969659" cy="276999"/>
              </a:xfrm>
              <a:prstGeom prst="rect">
                <a:avLst/>
              </a:prstGeom>
              <a:blipFill>
                <a:blip r:embed="rId13"/>
                <a:stretch>
                  <a:fillRect t="-2222" b="-3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335346" y="4868092"/>
                <a:ext cx="196965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−3)(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+1)=0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346" y="4868092"/>
                <a:ext cx="1969659" cy="276999"/>
              </a:xfrm>
              <a:prstGeom prst="rect">
                <a:avLst/>
              </a:prstGeom>
              <a:blipFill>
                <a:blip r:embed="rId14"/>
                <a:stretch>
                  <a:fillRect l="-5263" t="-2222" r="-619" b="-3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426786" y="5473337"/>
                <a:ext cx="196965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=3</m:t>
                    </m:r>
                  </m:oMath>
                </a14:m>
                <a:r>
                  <a:rPr lang="en-US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or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=−1</m:t>
                    </m:r>
                  </m:oMath>
                </a14:m>
                <a:endParaRPr lang="en-US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6786" y="5473337"/>
                <a:ext cx="1969659" cy="276999"/>
              </a:xfrm>
              <a:prstGeom prst="rect">
                <a:avLst/>
              </a:prstGeom>
              <a:blipFill>
                <a:blip r:embed="rId15"/>
                <a:stretch>
                  <a:fillRect t="-26667" b="-5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Arc 72"/>
          <p:cNvSpPr/>
          <p:nvPr/>
        </p:nvSpPr>
        <p:spPr>
          <a:xfrm>
            <a:off x="6214876" y="3992879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Arc 73"/>
          <p:cNvSpPr/>
          <p:nvPr/>
        </p:nvSpPr>
        <p:spPr>
          <a:xfrm>
            <a:off x="6219231" y="4537165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6444343" y="4087617"/>
            <a:ext cx="12017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-1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466116" y="4640611"/>
            <a:ext cx="857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409369" y="5943600"/>
                <a:ext cx="196965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=−1</m:t>
                    </m:r>
                  </m:oMath>
                </a14:m>
                <a:r>
                  <a:rPr lang="en-US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or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=3</m:t>
                    </m:r>
                  </m:oMath>
                </a14:m>
                <a:endParaRPr lang="en-US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9369" y="5943600"/>
                <a:ext cx="1969659" cy="276999"/>
              </a:xfrm>
              <a:prstGeom prst="rect">
                <a:avLst/>
              </a:prstGeom>
              <a:blipFill>
                <a:blip r:embed="rId16"/>
                <a:stretch>
                  <a:fillRect t="-26667" b="-5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61852" y="5495109"/>
            <a:ext cx="19333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Notice that we actually only have 2 roots here!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621280" y="5791200"/>
            <a:ext cx="1785257" cy="43544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27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/>
      <p:bldP spid="35" grpId="0"/>
      <p:bldP spid="36" grpId="0"/>
      <p:bldP spid="37" grpId="0"/>
      <p:bldP spid="38" grpId="0" animBg="1"/>
      <p:bldP spid="39" grpId="0"/>
      <p:bldP spid="40" grpId="0" animBg="1"/>
      <p:bldP spid="41" grpId="0"/>
      <p:bldP spid="42" grpId="0" animBg="1"/>
      <p:bldP spid="43" grpId="0"/>
      <p:bldP spid="69" grpId="0"/>
      <p:bldP spid="70" grpId="0"/>
      <p:bldP spid="71" grpId="0"/>
      <p:bldP spid="72" grpId="0"/>
      <p:bldP spid="73" grpId="0" animBg="1"/>
      <p:bldP spid="74" grpId="0" animBg="1"/>
      <p:bldP spid="75" grpId="0"/>
      <p:bldP spid="76" grpId="0"/>
      <p:bldP spid="77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175657"/>
                <a:ext cx="3871776" cy="500130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quartic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equation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𝑞𝑥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−60=0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ℂ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𝑞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has roots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=−2+4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Hence, find all the roots of the equation and the values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𝑞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175657"/>
                <a:ext cx="3871776" cy="5001305"/>
              </a:xfrm>
              <a:blipFill>
                <a:blip r:embed="rId2"/>
                <a:stretch>
                  <a:fillRect l="-472" t="-732" r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0" y="357051"/>
                <a:ext cx="165462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7051"/>
                <a:ext cx="1654628" cy="409023"/>
              </a:xfrm>
              <a:prstGeom prst="rect">
                <a:avLst/>
              </a:prstGeom>
              <a:blipFill>
                <a:blip r:embed="rId3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0" y="0"/>
                <a:ext cx="2751909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51909" cy="368884"/>
              </a:xfrm>
              <a:prstGeom prst="rect">
                <a:avLst/>
              </a:prstGeom>
              <a:blipFill>
                <a:blip r:embed="rId4"/>
                <a:stretch>
                  <a:fillRect l="-440" b="-46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670766" y="0"/>
                <a:ext cx="2473234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766" y="0"/>
                <a:ext cx="2473234" cy="409023"/>
              </a:xfrm>
              <a:prstGeom prst="rect">
                <a:avLst/>
              </a:prstGeom>
              <a:blipFill>
                <a:blip r:embed="rId5"/>
                <a:stretch>
                  <a:fillRect l="-732"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225247" y="407950"/>
                <a:ext cx="918753" cy="36894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5247" y="407950"/>
                <a:ext cx="918753" cy="368947"/>
              </a:xfrm>
              <a:prstGeom prst="rect">
                <a:avLst/>
              </a:prstGeom>
              <a:blipFill>
                <a:blip r:embed="rId6"/>
                <a:stretch>
                  <a:fillRect b="-625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03426" y="4219302"/>
                <a:ext cx="3654767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Roots are: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−2+4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−2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4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3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1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26" y="4219302"/>
                <a:ext cx="3654767" cy="246221"/>
              </a:xfrm>
              <a:prstGeom prst="rect">
                <a:avLst/>
              </a:prstGeom>
              <a:blipFill>
                <a:blip r:embed="rId7"/>
                <a:stretch>
                  <a:fillRect l="-1000" t="-21951" b="-5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933405" y="4367348"/>
                <a:ext cx="3087189" cy="3688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3405" y="4367348"/>
                <a:ext cx="3087189" cy="368884"/>
              </a:xfrm>
              <a:prstGeom prst="rect">
                <a:avLst/>
              </a:prstGeom>
              <a:blipFill>
                <a:blip r:embed="rId8"/>
                <a:stretch>
                  <a:fillRect b="-98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4963884"/>
                <a:ext cx="7829005" cy="36753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(−2+4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)(−2−4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)+(−2+4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)(3)+(−2+4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)(−1)+(−2−4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)(3)+(−2−4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)(−1)+(3)(−1)=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63884"/>
                <a:ext cx="7829005" cy="367537"/>
              </a:xfrm>
              <a:prstGeom prst="rect">
                <a:avLst/>
              </a:prstGeom>
              <a:blipFill>
                <a:blip r:embed="rId9"/>
                <a:stretch>
                  <a:fillRect l="-545" t="-1639" r="-312" b="-1311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141029" y="5556066"/>
                <a:ext cx="896984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9=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1029" y="5556066"/>
                <a:ext cx="896984" cy="215444"/>
              </a:xfrm>
              <a:prstGeom prst="rect">
                <a:avLst/>
              </a:prstGeom>
              <a:blipFill>
                <a:blip r:embed="rId10"/>
                <a:stretch>
                  <a:fillRect b="-222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7847734" y="4598125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990117" y="4623194"/>
            <a:ext cx="857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7817254" y="5194662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7977054" y="5211022"/>
            <a:ext cx="128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To cut a long story short…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51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31" grpId="0"/>
      <p:bldP spid="32" grpId="0"/>
      <p:bldP spid="33" grpId="0"/>
      <p:bldP spid="47" grpId="0" animBg="1"/>
      <p:bldP spid="48" grpId="0"/>
      <p:bldP spid="49" grpId="0" animBg="1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175657"/>
                <a:ext cx="3871776" cy="500130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quartic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equation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𝑞𝑥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−60=0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ℂ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𝑞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has roots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=−2+4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Hence, find all the roots of the equation and the values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𝑞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175657"/>
                <a:ext cx="3871776" cy="5001305"/>
              </a:xfrm>
              <a:blipFill>
                <a:blip r:embed="rId2"/>
                <a:stretch>
                  <a:fillRect l="-472" t="-732" r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0" y="357051"/>
                <a:ext cx="165462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7051"/>
                <a:ext cx="1654628" cy="409023"/>
              </a:xfrm>
              <a:prstGeom prst="rect">
                <a:avLst/>
              </a:prstGeom>
              <a:blipFill>
                <a:blip r:embed="rId3"/>
                <a:stretch>
                  <a:fillRect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0" y="0"/>
                <a:ext cx="2751909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51909" cy="368884"/>
              </a:xfrm>
              <a:prstGeom prst="rect">
                <a:avLst/>
              </a:prstGeom>
              <a:blipFill>
                <a:blip r:embed="rId4"/>
                <a:stretch>
                  <a:fillRect l="-440" b="-46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670766" y="0"/>
                <a:ext cx="2473234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766" y="0"/>
                <a:ext cx="2473234" cy="409023"/>
              </a:xfrm>
              <a:prstGeom prst="rect">
                <a:avLst/>
              </a:prstGeom>
              <a:blipFill>
                <a:blip r:embed="rId5"/>
                <a:stretch>
                  <a:fillRect l="-732" b="-563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225247" y="407950"/>
                <a:ext cx="918753" cy="36894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5247" y="407950"/>
                <a:ext cx="918753" cy="368947"/>
              </a:xfrm>
              <a:prstGeom prst="rect">
                <a:avLst/>
              </a:prstGeom>
              <a:blipFill>
                <a:blip r:embed="rId6"/>
                <a:stretch>
                  <a:fillRect b="-625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03426" y="4219302"/>
                <a:ext cx="3654767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Roots are: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−2+4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−2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4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3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1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26" y="4219302"/>
                <a:ext cx="3654767" cy="246221"/>
              </a:xfrm>
              <a:prstGeom prst="rect">
                <a:avLst/>
              </a:prstGeom>
              <a:blipFill>
                <a:blip r:embed="rId7"/>
                <a:stretch>
                  <a:fillRect l="-1000" t="-21951" b="-5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907280" y="4367348"/>
                <a:ext cx="3087189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280" y="4367348"/>
                <a:ext cx="3087189" cy="409023"/>
              </a:xfrm>
              <a:prstGeom prst="rect">
                <a:avLst/>
              </a:prstGeom>
              <a:blipFill>
                <a:blip r:embed="rId8"/>
                <a:stretch>
                  <a:fillRect b="-88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4972593"/>
                <a:ext cx="7750629" cy="36753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−2+4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−2−4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−2+4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−2−4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−1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−2+4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72593"/>
                <a:ext cx="7750629" cy="367537"/>
              </a:xfrm>
              <a:prstGeom prst="rect">
                <a:avLst/>
              </a:prstGeom>
              <a:blipFill>
                <a:blip r:embed="rId9"/>
                <a:stretch>
                  <a:fillRect t="-3333" b="-1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88182" y="5573484"/>
                <a:ext cx="896984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−52=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8182" y="5573484"/>
                <a:ext cx="896984" cy="215444"/>
              </a:xfrm>
              <a:prstGeom prst="rect">
                <a:avLst/>
              </a:prstGeom>
              <a:blipFill>
                <a:blip r:embed="rId10"/>
                <a:stretch>
                  <a:fillRect b="-222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979716" y="3304900"/>
                <a:ext cx="896984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𝑝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=9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716" y="3304900"/>
                <a:ext cx="896984" cy="246221"/>
              </a:xfrm>
              <a:prstGeom prst="rect">
                <a:avLst/>
              </a:prstGeom>
              <a:blipFill>
                <a:blip r:embed="rId11"/>
                <a:stretch>
                  <a:fillRect b="-2195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7664853" y="4624251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807236" y="4658028"/>
            <a:ext cx="857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7669209" y="5185953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7794175" y="5106518"/>
            <a:ext cx="1419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To cut another long story short…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242459" y="3287484"/>
                <a:ext cx="896984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𝑞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=−52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2459" y="3287484"/>
                <a:ext cx="896984" cy="246221"/>
              </a:xfrm>
              <a:prstGeom prst="rect">
                <a:avLst/>
              </a:prstGeom>
              <a:blipFill>
                <a:blip r:embed="rId12"/>
                <a:stretch>
                  <a:fillRect l="-680" b="-2195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327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47" grpId="0" animBg="1"/>
      <p:bldP spid="48" grpId="0"/>
      <p:bldP spid="49" grpId="0" animBg="1"/>
      <p:bldP spid="50" grpId="0"/>
      <p:bldP spid="1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07F2AB-0437-4CBE-A22F-DF275D412F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F3B013-6D17-40E6-B1C9-FFCDC56416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104860-CD27-4829-A86E-75EB065F5DA8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1273</TotalTime>
  <Words>2030</Words>
  <Application>Microsoft Office PowerPoint</Application>
  <PresentationFormat>On-screen Show (4:3)</PresentationFormat>
  <Paragraphs>157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PowerPoint Presentation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178</cp:revision>
  <dcterms:created xsi:type="dcterms:W3CDTF">2017-08-14T15:35:38Z</dcterms:created>
  <dcterms:modified xsi:type="dcterms:W3CDTF">2021-08-27T06:38:01Z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