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D9840-0D51-45E7-AAD0-DD471B5BE22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36D252-D7BF-459C-AA2C-F8271A569C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870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7000">
              <a:schemeClr val="accent6">
                <a:lumMod val="20000"/>
                <a:lumOff val="80000"/>
              </a:schemeClr>
            </a:gs>
            <a:gs pos="95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58.png"/><Relationship Id="rId21" Type="http://schemas.openxmlformats.org/officeDocument/2006/relationships/image" Target="../media/image81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25" Type="http://schemas.openxmlformats.org/officeDocument/2006/relationships/image" Target="../media/image85.png"/><Relationship Id="rId2" Type="http://schemas.openxmlformats.org/officeDocument/2006/relationships/image" Target="../media/image64.png"/><Relationship Id="rId16" Type="http://schemas.openxmlformats.org/officeDocument/2006/relationships/image" Target="../media/image76.png"/><Relationship Id="rId20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24" Type="http://schemas.openxmlformats.org/officeDocument/2006/relationships/image" Target="../media/image84.png"/><Relationship Id="rId5" Type="http://schemas.openxmlformats.org/officeDocument/2006/relationships/image" Target="../media/image65.png"/><Relationship Id="rId15" Type="http://schemas.openxmlformats.org/officeDocument/2006/relationships/image" Target="../media/image75.png"/><Relationship Id="rId23" Type="http://schemas.openxmlformats.org/officeDocument/2006/relationships/image" Target="../media/image83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59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8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13" Type="http://schemas.openxmlformats.org/officeDocument/2006/relationships/image" Target="../media/image93.png"/><Relationship Id="rId18" Type="http://schemas.openxmlformats.org/officeDocument/2006/relationships/image" Target="../media/image98.png"/><Relationship Id="rId3" Type="http://schemas.openxmlformats.org/officeDocument/2006/relationships/image" Target="../media/image58.png"/><Relationship Id="rId21" Type="http://schemas.openxmlformats.org/officeDocument/2006/relationships/image" Target="../media/image101.png"/><Relationship Id="rId7" Type="http://schemas.openxmlformats.org/officeDocument/2006/relationships/image" Target="../media/image87.png"/><Relationship Id="rId12" Type="http://schemas.openxmlformats.org/officeDocument/2006/relationships/image" Target="../media/image92.png"/><Relationship Id="rId17" Type="http://schemas.openxmlformats.org/officeDocument/2006/relationships/image" Target="../media/image97.png"/><Relationship Id="rId2" Type="http://schemas.openxmlformats.org/officeDocument/2006/relationships/image" Target="../media/image86.png"/><Relationship Id="rId16" Type="http://schemas.openxmlformats.org/officeDocument/2006/relationships/image" Target="../media/image96.png"/><Relationship Id="rId20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91.png"/><Relationship Id="rId5" Type="http://schemas.openxmlformats.org/officeDocument/2006/relationships/image" Target="../media/image65.png"/><Relationship Id="rId15" Type="http://schemas.openxmlformats.org/officeDocument/2006/relationships/image" Target="../media/image95.png"/><Relationship Id="rId10" Type="http://schemas.openxmlformats.org/officeDocument/2006/relationships/image" Target="../media/image90.png"/><Relationship Id="rId19" Type="http://schemas.openxmlformats.org/officeDocument/2006/relationships/image" Target="../media/image99.png"/><Relationship Id="rId4" Type="http://schemas.openxmlformats.org/officeDocument/2006/relationships/image" Target="../media/image59.png"/><Relationship Id="rId9" Type="http://schemas.openxmlformats.org/officeDocument/2006/relationships/image" Target="../media/image89.png"/><Relationship Id="rId14" Type="http://schemas.openxmlformats.org/officeDocument/2006/relationships/image" Target="../media/image9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1.png"/><Relationship Id="rId13" Type="http://schemas.openxmlformats.org/officeDocument/2006/relationships/image" Target="../media/image86.png"/><Relationship Id="rId18" Type="http://schemas.openxmlformats.org/officeDocument/2006/relationships/image" Target="../media/image110.png"/><Relationship Id="rId3" Type="http://schemas.openxmlformats.org/officeDocument/2006/relationships/image" Target="../media/image59.png"/><Relationship Id="rId7" Type="http://schemas.openxmlformats.org/officeDocument/2006/relationships/image" Target="../media/image90.png"/><Relationship Id="rId12" Type="http://schemas.openxmlformats.org/officeDocument/2006/relationships/image" Target="../media/image105.png"/><Relationship Id="rId17" Type="http://schemas.openxmlformats.org/officeDocument/2006/relationships/image" Target="../media/image109.png"/><Relationship Id="rId2" Type="http://schemas.openxmlformats.org/officeDocument/2006/relationships/image" Target="../media/image58.png"/><Relationship Id="rId16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9.png"/><Relationship Id="rId11" Type="http://schemas.openxmlformats.org/officeDocument/2006/relationships/image" Target="../media/image104.png"/><Relationship Id="rId5" Type="http://schemas.openxmlformats.org/officeDocument/2006/relationships/image" Target="../media/image66.png"/><Relationship Id="rId15" Type="http://schemas.openxmlformats.org/officeDocument/2006/relationships/image" Target="../media/image107.png"/><Relationship Id="rId10" Type="http://schemas.openxmlformats.org/officeDocument/2006/relationships/image" Target="../media/image103.png"/><Relationship Id="rId19" Type="http://schemas.openxmlformats.org/officeDocument/2006/relationships/image" Target="../media/image111.png"/><Relationship Id="rId4" Type="http://schemas.openxmlformats.org/officeDocument/2006/relationships/image" Target="../media/image65.png"/><Relationship Id="rId9" Type="http://schemas.openxmlformats.org/officeDocument/2006/relationships/image" Target="../media/image102.png"/><Relationship Id="rId14" Type="http://schemas.openxmlformats.org/officeDocument/2006/relationships/image" Target="../media/image10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B38A01E-7DA4-41D7-9E3C-DDAA32F18184}"/>
              </a:ext>
            </a:extLst>
          </p:cNvPr>
          <p:cNvSpPr/>
          <p:nvPr/>
        </p:nvSpPr>
        <p:spPr>
          <a:xfrm>
            <a:off x="1278333" y="2035187"/>
            <a:ext cx="6587381" cy="2285241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72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4C</a:t>
            </a:r>
            <a:endParaRPr lang="ja-JP" altLang="en-US" sz="72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accent6">
                  <a:lumMod val="75000"/>
                </a:schemeClr>
              </a:solidFill>
              <a:latin typeface="Segoe UI Black" panose="020B0A02040204020203" pitchFamily="34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8321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292783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You can adjust the formula for volume of revolution so it can be used for equations given parametrically such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𝑔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292783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C0C3BCF-0089-45C6-A1F7-9F076FACE3DD}"/>
                  </a:ext>
                </a:extLst>
              </p:cNvPr>
              <p:cNvSpPr txBox="1"/>
              <p:nvPr/>
            </p:nvSpPr>
            <p:spPr>
              <a:xfrm>
                <a:off x="1031289" y="3881022"/>
                <a:ext cx="1603581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1C0C3BCF-0089-45C6-A1F7-9F076FACE3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1289" y="3881022"/>
                <a:ext cx="1603581" cy="5584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1023891" y="4850167"/>
                <a:ext cx="1837618" cy="5774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3891" y="4850167"/>
                <a:ext cx="1837618" cy="577402"/>
              </a:xfrm>
              <a:prstGeom prst="rect">
                <a:avLst/>
              </a:prstGeom>
              <a:blipFill>
                <a:blip r:embed="rId6"/>
                <a:stretch>
                  <a:fillRect b="-106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82B97B2A-EA26-4FD8-BF07-291279D4FF33}"/>
              </a:ext>
            </a:extLst>
          </p:cNvPr>
          <p:cNvCxnSpPr>
            <a:cxnSpLocks/>
          </p:cNvCxnSpPr>
          <p:nvPr/>
        </p:nvCxnSpPr>
        <p:spPr>
          <a:xfrm flipH="1" flipV="1">
            <a:off x="2077378" y="3941687"/>
            <a:ext cx="994296" cy="1686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95D9E38-DDB9-4259-8B69-2AABCD84367D}"/>
              </a:ext>
            </a:extLst>
          </p:cNvPr>
          <p:cNvCxnSpPr>
            <a:cxnSpLocks/>
          </p:cNvCxnSpPr>
          <p:nvPr/>
        </p:nvCxnSpPr>
        <p:spPr>
          <a:xfrm flipH="1">
            <a:off x="2114367" y="4243526"/>
            <a:ext cx="966184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FF5C1FC-160E-4FBF-A917-37A71AC49D5F}"/>
                  </a:ext>
                </a:extLst>
              </p:cNvPr>
              <p:cNvSpPr txBox="1"/>
              <p:nvPr/>
            </p:nvSpPr>
            <p:spPr>
              <a:xfrm>
                <a:off x="2867487" y="3897298"/>
                <a:ext cx="21483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limits given are the lines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4FF5C1FC-160E-4FBF-A917-37A71AC49D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7487" y="3897298"/>
                <a:ext cx="2148396" cy="461665"/>
              </a:xfrm>
              <a:prstGeom prst="rect">
                <a:avLst/>
              </a:prstGeom>
              <a:blipFill>
                <a:blip r:embed="rId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EDC61490-EE59-4F56-B473-E9FDD5968C17}"/>
              </a:ext>
            </a:extLst>
          </p:cNvPr>
          <p:cNvCxnSpPr>
            <a:cxnSpLocks/>
          </p:cNvCxnSpPr>
          <p:nvPr/>
        </p:nvCxnSpPr>
        <p:spPr>
          <a:xfrm flipH="1" flipV="1">
            <a:off x="2105491" y="4928588"/>
            <a:ext cx="994296" cy="16867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A66D4229-2126-4F6F-9F54-8DB64CA57704}"/>
              </a:ext>
            </a:extLst>
          </p:cNvPr>
          <p:cNvCxnSpPr>
            <a:cxnSpLocks/>
          </p:cNvCxnSpPr>
          <p:nvPr/>
        </p:nvCxnSpPr>
        <p:spPr>
          <a:xfrm flipH="1">
            <a:off x="2142480" y="5230427"/>
            <a:ext cx="966184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DEA7055-44A6-4D0F-8725-7A9D20A712DD}"/>
                  </a:ext>
                </a:extLst>
              </p:cNvPr>
              <p:cNvSpPr txBox="1"/>
              <p:nvPr/>
            </p:nvSpPr>
            <p:spPr>
              <a:xfrm>
                <a:off x="3040456" y="4919710"/>
                <a:ext cx="298009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With parametric equations, the limits need to be adjusted for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instead…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DEA7055-44A6-4D0F-8725-7A9D20A712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0456" y="4919710"/>
                <a:ext cx="2980099" cy="461665"/>
              </a:xfrm>
              <a:prstGeom prst="rect">
                <a:avLst/>
              </a:prstGeom>
              <a:blipFill>
                <a:blip r:embed="rId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B70C1A6-D725-4CDD-B96E-D74A3C7E7A27}"/>
              </a:ext>
            </a:extLst>
          </p:cNvPr>
          <p:cNvCxnSpPr>
            <a:cxnSpLocks/>
          </p:cNvCxnSpPr>
          <p:nvPr/>
        </p:nvCxnSpPr>
        <p:spPr>
          <a:xfrm flipH="1">
            <a:off x="2325951" y="520231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F558FC70-F1F0-45C9-843E-36C434EABFF5}"/>
              </a:ext>
            </a:extLst>
          </p:cNvPr>
          <p:cNvCxnSpPr>
            <a:cxnSpLocks/>
          </p:cNvCxnSpPr>
          <p:nvPr/>
        </p:nvCxnSpPr>
        <p:spPr>
          <a:xfrm flipH="1">
            <a:off x="2610036" y="5042516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BED525C-A580-404B-A210-04B0BB12BA97}"/>
              </a:ext>
            </a:extLst>
          </p:cNvPr>
          <p:cNvSpPr txBox="1"/>
          <p:nvPr/>
        </p:nvSpPr>
        <p:spPr>
          <a:xfrm>
            <a:off x="-163403" y="4300214"/>
            <a:ext cx="1077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equivalent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7" name="円弧 26">
            <a:extLst>
              <a:ext uri="{FF2B5EF4-FFF2-40B4-BE49-F238E27FC236}">
                <a16:creationId xmlns:a16="http://schemas.microsoft.com/office/drawing/2014/main" id="{5A601AB9-1A70-493E-9DFC-B01DDF50772D}"/>
              </a:ext>
            </a:extLst>
          </p:cNvPr>
          <p:cNvSpPr/>
          <p:nvPr/>
        </p:nvSpPr>
        <p:spPr>
          <a:xfrm flipH="1">
            <a:off x="816744" y="4157525"/>
            <a:ext cx="424279" cy="92937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</p:spTree>
    <p:extLst>
      <p:ext uri="{BB962C8B-B14F-4D97-AF65-F5344CB8AC3E}">
        <p14:creationId xmlns:p14="http://schemas.microsoft.com/office/powerpoint/2010/main" val="294950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5" grpId="0"/>
      <p:bldP spid="21" grpId="0"/>
      <p:bldP spid="26" grpId="0"/>
      <p:bldP spid="2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C7906D1E-70D1-4E5C-911F-9C9FBB7FAD79}"/>
              </a:ext>
            </a:extLst>
          </p:cNvPr>
          <p:cNvSpPr/>
          <p:nvPr/>
        </p:nvSpPr>
        <p:spPr>
          <a:xfrm>
            <a:off x="6677025" y="1933575"/>
            <a:ext cx="1219200" cy="1466850"/>
          </a:xfrm>
          <a:custGeom>
            <a:avLst/>
            <a:gdLst>
              <a:gd name="connsiteX0" fmla="*/ 0 w 1219200"/>
              <a:gd name="connsiteY0" fmla="*/ 0 h 1466850"/>
              <a:gd name="connsiteX1" fmla="*/ 9525 w 1219200"/>
              <a:gd name="connsiteY1" fmla="*/ 1466850 h 1466850"/>
              <a:gd name="connsiteX2" fmla="*/ 1219200 w 1219200"/>
              <a:gd name="connsiteY2" fmla="*/ 1466850 h 1466850"/>
              <a:gd name="connsiteX3" fmla="*/ 1214438 w 1219200"/>
              <a:gd name="connsiteY3" fmla="*/ 876300 h 1466850"/>
              <a:gd name="connsiteX4" fmla="*/ 1052513 w 1219200"/>
              <a:gd name="connsiteY4" fmla="*/ 828675 h 1466850"/>
              <a:gd name="connsiteX5" fmla="*/ 842963 w 1219200"/>
              <a:gd name="connsiteY5" fmla="*/ 723900 h 1466850"/>
              <a:gd name="connsiteX6" fmla="*/ 647700 w 1219200"/>
              <a:gd name="connsiteY6" fmla="*/ 614363 h 1466850"/>
              <a:gd name="connsiteX7" fmla="*/ 423863 w 1219200"/>
              <a:gd name="connsiteY7" fmla="*/ 461963 h 1466850"/>
              <a:gd name="connsiteX8" fmla="*/ 257175 w 1219200"/>
              <a:gd name="connsiteY8" fmla="*/ 295275 h 1466850"/>
              <a:gd name="connsiteX9" fmla="*/ 138113 w 1219200"/>
              <a:gd name="connsiteY9" fmla="*/ 166688 h 1466850"/>
              <a:gd name="connsiteX10" fmla="*/ 0 w 1219200"/>
              <a:gd name="connsiteY10" fmla="*/ 0 h 14668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" h="1466850">
                <a:moveTo>
                  <a:pt x="0" y="0"/>
                </a:moveTo>
                <a:lnTo>
                  <a:pt x="9525" y="1466850"/>
                </a:lnTo>
                <a:lnTo>
                  <a:pt x="1219200" y="1466850"/>
                </a:lnTo>
                <a:cubicBezTo>
                  <a:pt x="1217613" y="1270000"/>
                  <a:pt x="1216025" y="1073150"/>
                  <a:pt x="1214438" y="876300"/>
                </a:cubicBezTo>
                <a:lnTo>
                  <a:pt x="1052513" y="828675"/>
                </a:lnTo>
                <a:lnTo>
                  <a:pt x="842963" y="723900"/>
                </a:lnTo>
                <a:lnTo>
                  <a:pt x="647700" y="614363"/>
                </a:lnTo>
                <a:lnTo>
                  <a:pt x="423863" y="461963"/>
                </a:lnTo>
                <a:lnTo>
                  <a:pt x="257175" y="295275"/>
                </a:lnTo>
                <a:lnTo>
                  <a:pt x="138113" y="166688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need to use the formula: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GB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GB" sz="1400" dirty="0">
                    <a:latin typeface="Comic Sans MS" panose="030F0702030302020204" pitchFamily="66" charset="0"/>
                  </a:rPr>
                  <a:t>Therefore, we need to find the new limits, as well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2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E1E94BE2-B91E-40E6-A487-3219B1E42A0D}"/>
              </a:ext>
            </a:extLst>
          </p:cNvPr>
          <p:cNvCxnSpPr>
            <a:cxnSpLocks/>
          </p:cNvCxnSpPr>
          <p:nvPr/>
        </p:nvCxnSpPr>
        <p:spPr>
          <a:xfrm rot="5400000" flipV="1">
            <a:off x="7543522" y="2374129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950DC6A-1FB8-4745-AD99-19AF28547F7F}"/>
                  </a:ext>
                </a:extLst>
              </p:cNvPr>
              <p:cNvSpPr txBox="1"/>
              <p:nvPr/>
            </p:nvSpPr>
            <p:spPr>
              <a:xfrm>
                <a:off x="8527279" y="2794431"/>
                <a:ext cx="133370" cy="1846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E950DC6A-1FB8-4745-AD99-19AF28547F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7279" y="2794431"/>
                <a:ext cx="133370" cy="184666"/>
              </a:xfrm>
              <a:prstGeom prst="rect">
                <a:avLst/>
              </a:prstGeom>
              <a:blipFill>
                <a:blip r:embed="rId7"/>
                <a:stretch>
                  <a:fillRect l="-27273" r="-22727" b="-3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5A68136-3D64-4B94-A10E-9A034299A7F4}"/>
                  </a:ext>
                </a:extLst>
              </p:cNvPr>
              <p:cNvSpPr txBox="1"/>
              <p:nvPr/>
            </p:nvSpPr>
            <p:spPr>
              <a:xfrm>
                <a:off x="6640959" y="1311768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D5A68136-3D64-4B94-A10E-9A034299A7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0959" y="1311768"/>
                <a:ext cx="113043" cy="169277"/>
              </a:xfrm>
              <a:prstGeom prst="rect">
                <a:avLst/>
              </a:prstGeom>
              <a:blipFill>
                <a:blip r:embed="rId8"/>
                <a:stretch>
                  <a:fillRect l="-26316" r="-3157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9BCB372-B20D-4747-95D4-1EDCB8B14D2C}"/>
                  </a:ext>
                </a:extLst>
              </p:cNvPr>
              <p:cNvSpPr txBox="1"/>
              <p:nvPr/>
            </p:nvSpPr>
            <p:spPr>
              <a:xfrm>
                <a:off x="8602924" y="3309244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9BCB372-B20D-4747-95D4-1EDCB8B14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924" y="3309244"/>
                <a:ext cx="113043" cy="169277"/>
              </a:xfrm>
              <a:prstGeom prst="rect">
                <a:avLst/>
              </a:prstGeom>
              <a:blipFill>
                <a:blip r:embed="rId9"/>
                <a:stretch>
                  <a:fillRect l="-15789" r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EC38F70-D98E-420B-B989-40180AC1F2D6}"/>
                  </a:ext>
                </a:extLst>
              </p:cNvPr>
              <p:cNvSpPr txBox="1"/>
              <p:nvPr/>
            </p:nvSpPr>
            <p:spPr>
              <a:xfrm>
                <a:off x="6534427" y="3406899"/>
                <a:ext cx="13170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9EC38F70-D98E-420B-B989-40180AC1F2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34427" y="3406899"/>
                <a:ext cx="131703" cy="169277"/>
              </a:xfrm>
              <a:prstGeom prst="rect">
                <a:avLst/>
              </a:prstGeom>
              <a:blipFill>
                <a:blip r:embed="rId10"/>
                <a:stretch>
                  <a:fillRect l="-22727" r="-22727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21FC0ACB-D11E-4331-BB30-D50227412E87}"/>
              </a:ext>
            </a:extLst>
          </p:cNvPr>
          <p:cNvCxnSpPr>
            <a:cxnSpLocks/>
            <a:stCxn id="13" idx="2"/>
          </p:cNvCxnSpPr>
          <p:nvPr/>
        </p:nvCxnSpPr>
        <p:spPr>
          <a:xfrm flipV="1">
            <a:off x="7896225" y="2809875"/>
            <a:ext cx="0" cy="59055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>
            <a:extLst>
              <a:ext uri="{FF2B5EF4-FFF2-40B4-BE49-F238E27FC236}">
                <a16:creationId xmlns:a16="http://schemas.microsoft.com/office/drawing/2014/main" id="{1C435E55-5FE1-4ECE-9E6F-E70C71A9633E}"/>
              </a:ext>
            </a:extLst>
          </p:cNvPr>
          <p:cNvSpPr/>
          <p:nvPr/>
        </p:nvSpPr>
        <p:spPr>
          <a:xfrm rot="10800000">
            <a:off x="6300462" y="-1586142"/>
            <a:ext cx="4394447" cy="4483222"/>
          </a:xfrm>
          <a:prstGeom prst="arc">
            <a:avLst>
              <a:gd name="adj1" fmla="val 16200000"/>
              <a:gd name="adj2" fmla="val 1950827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00855EF-7AB0-47A4-B1DD-4EC030DDDD31}"/>
                  </a:ext>
                </a:extLst>
              </p:cNvPr>
              <p:cNvSpPr txBox="1"/>
              <p:nvPr/>
            </p:nvSpPr>
            <p:spPr>
              <a:xfrm>
                <a:off x="7168379" y="2886506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A00855EF-7AB0-47A4-B1DD-4EC030DDD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8379" y="2886506"/>
                <a:ext cx="159146" cy="215444"/>
              </a:xfrm>
              <a:prstGeom prst="rect">
                <a:avLst/>
              </a:prstGeom>
              <a:blipFill>
                <a:blip r:embed="rId11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7C19B79A-881B-4252-8792-08DF7B5AD5E9}"/>
              </a:ext>
            </a:extLst>
          </p:cNvPr>
          <p:cNvCxnSpPr>
            <a:cxnSpLocks/>
          </p:cNvCxnSpPr>
          <p:nvPr/>
        </p:nvCxnSpPr>
        <p:spPr>
          <a:xfrm flipV="1">
            <a:off x="6680908" y="1502638"/>
            <a:ext cx="0" cy="20507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FFACFE0-CBEA-44AC-89C5-374ACE084D0A}"/>
                  </a:ext>
                </a:extLst>
              </p:cNvPr>
              <p:cNvSpPr txBox="1"/>
              <p:nvPr/>
            </p:nvSpPr>
            <p:spPr>
              <a:xfrm>
                <a:off x="7850449" y="3394969"/>
                <a:ext cx="113043" cy="1692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1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11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6FFACFE0-CBEA-44AC-89C5-374ACE084D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0449" y="3394969"/>
                <a:ext cx="113043" cy="169277"/>
              </a:xfrm>
              <a:prstGeom prst="rect">
                <a:avLst/>
              </a:prstGeom>
              <a:blipFill>
                <a:blip r:embed="rId12"/>
                <a:stretch>
                  <a:fillRect l="-27778" r="-33333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3B49AD-EF53-4228-8D9C-76BBF0B95B58}"/>
                  </a:ext>
                </a:extLst>
              </p:cNvPr>
              <p:cNvSpPr txBox="1"/>
              <p:nvPr/>
            </p:nvSpPr>
            <p:spPr>
              <a:xfrm>
                <a:off x="1102126" y="507682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1F3B49AD-EF53-4228-8D9C-76BBF0B95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126" y="5076825"/>
                <a:ext cx="1593449" cy="50526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F05D1BB-91CC-4399-9061-E29739957A48}"/>
                  </a:ext>
                </a:extLst>
              </p:cNvPr>
              <p:cNvSpPr txBox="1"/>
              <p:nvPr/>
            </p:nvSpPr>
            <p:spPr>
              <a:xfrm>
                <a:off x="4460080" y="18393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F05D1BB-91CC-4399-9061-E29739957A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080" y="1839396"/>
                <a:ext cx="1131095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5D63D18-F5CC-4BAA-BD07-34C18117D785}"/>
              </a:ext>
            </a:extLst>
          </p:cNvPr>
          <p:cNvCxnSpPr>
            <a:cxnSpLocks/>
          </p:cNvCxnSpPr>
          <p:nvPr/>
        </p:nvCxnSpPr>
        <p:spPr>
          <a:xfrm flipH="1">
            <a:off x="4505325" y="2195836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1A28FB-5610-40E1-B338-826CEC876BFB}"/>
                  </a:ext>
                </a:extLst>
              </p:cNvPr>
              <p:cNvSpPr txBox="1"/>
              <p:nvPr/>
            </p:nvSpPr>
            <p:spPr>
              <a:xfrm>
                <a:off x="4181937" y="2182798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B91A28FB-5610-40E1-B338-826CEC876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937" y="2182798"/>
                <a:ext cx="561513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7E1D39AC-DECD-48A6-9471-683E8DF4E341}"/>
              </a:ext>
            </a:extLst>
          </p:cNvPr>
          <p:cNvCxnSpPr>
            <a:cxnSpLocks/>
          </p:cNvCxnSpPr>
          <p:nvPr/>
        </p:nvCxnSpPr>
        <p:spPr>
          <a:xfrm>
            <a:off x="5114925" y="2186311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EC46FA5-4507-4058-8791-825C9DA0361F}"/>
                  </a:ext>
                </a:extLst>
              </p:cNvPr>
              <p:cNvSpPr txBox="1"/>
              <p:nvPr/>
            </p:nvSpPr>
            <p:spPr>
              <a:xfrm>
                <a:off x="5324937" y="2173273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4EC46FA5-4507-4058-8791-825C9DA03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4937" y="2173273"/>
                <a:ext cx="561513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FD7AEB6-444D-4089-AACA-411D19C7ABEA}"/>
                  </a:ext>
                </a:extLst>
              </p:cNvPr>
              <p:cNvSpPr txBox="1"/>
              <p:nvPr/>
            </p:nvSpPr>
            <p:spPr>
              <a:xfrm>
                <a:off x="3602830" y="26394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0=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8FD7AEB6-444D-4089-AACA-411D19C7AB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2830" y="2639496"/>
                <a:ext cx="1131095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F425832-8097-44DE-BE84-BA573148E747}"/>
                  </a:ext>
                </a:extLst>
              </p:cNvPr>
              <p:cNvSpPr txBox="1"/>
              <p:nvPr/>
            </p:nvSpPr>
            <p:spPr>
              <a:xfrm>
                <a:off x="3536155" y="2963346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=0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−1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BF425832-8097-44DE-BE84-BA573148E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6155" y="2963346"/>
                <a:ext cx="1321595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BA5E053F-007B-4792-AB2C-A7B3F8BA11B9}"/>
                  </a:ext>
                </a:extLst>
              </p:cNvPr>
              <p:cNvSpPr txBox="1"/>
              <p:nvPr/>
            </p:nvSpPr>
            <p:spPr>
              <a:xfrm>
                <a:off x="5222080" y="2629971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BA5E053F-007B-4792-AB2C-A7B3F8BA1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2080" y="2629971"/>
                <a:ext cx="1131095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8B50F53A-DB38-4140-A1C3-21EDAFF1264D}"/>
                  </a:ext>
                </a:extLst>
              </p:cNvPr>
              <p:cNvSpPr txBox="1"/>
              <p:nvPr/>
            </p:nvSpPr>
            <p:spPr>
              <a:xfrm>
                <a:off x="5155405" y="2953821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8B50F53A-DB38-4140-A1C3-21EDAFF126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5405" y="2953821"/>
                <a:ext cx="1321595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02B6F68-089A-44BB-B78F-5E5C382131F9}"/>
                  </a:ext>
                </a:extLst>
              </p:cNvPr>
              <p:cNvSpPr txBox="1"/>
              <p:nvPr/>
            </p:nvSpPr>
            <p:spPr>
              <a:xfrm>
                <a:off x="5145880" y="3277671"/>
                <a:ext cx="13215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=−2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 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02B6F68-089A-44BB-B78F-5E5C382131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880" y="3277671"/>
                <a:ext cx="1321595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3F6BEE3A-0F41-41FD-8208-3EAECB9F825D}"/>
              </a:ext>
            </a:extLst>
          </p:cNvPr>
          <p:cNvCxnSpPr>
            <a:cxnSpLocks/>
          </p:cNvCxnSpPr>
          <p:nvPr/>
        </p:nvCxnSpPr>
        <p:spPr>
          <a:xfrm flipH="1">
            <a:off x="4383351" y="303061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FB6D23BF-2E9B-4611-9E48-4E7C2FAC36C5}"/>
              </a:ext>
            </a:extLst>
          </p:cNvPr>
          <p:cNvCxnSpPr>
            <a:cxnSpLocks/>
          </p:cNvCxnSpPr>
          <p:nvPr/>
        </p:nvCxnSpPr>
        <p:spPr>
          <a:xfrm flipH="1">
            <a:off x="5650176" y="3354464"/>
            <a:ext cx="257451" cy="16867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9235771E-04A9-447B-8C38-3B6F08152E54}"/>
              </a:ext>
            </a:extLst>
          </p:cNvPr>
          <p:cNvSpPr/>
          <p:nvPr/>
        </p:nvSpPr>
        <p:spPr>
          <a:xfrm>
            <a:off x="2619375" y="2943226"/>
            <a:ext cx="523875" cy="352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DA7BA4BC-DE2E-4CAE-B5CB-746E084FAE03}"/>
                  </a:ext>
                </a:extLst>
              </p:cNvPr>
              <p:cNvSpPr txBox="1"/>
              <p:nvPr/>
            </p:nvSpPr>
            <p:spPr>
              <a:xfrm>
                <a:off x="4460080" y="450639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1+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DA7BA4BC-DE2E-4CAE-B5CB-746E084FA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0080" y="4506396"/>
                <a:ext cx="1131095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27FD84F7-2404-4846-B7EC-1C6435CA384F}"/>
              </a:ext>
            </a:extLst>
          </p:cNvPr>
          <p:cNvSpPr txBox="1"/>
          <p:nvPr/>
        </p:nvSpPr>
        <p:spPr>
          <a:xfrm>
            <a:off x="4117179" y="1334571"/>
            <a:ext cx="181689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Finding the limits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07C985E-247F-42E3-A128-C3935361E93F}"/>
                  </a:ext>
                </a:extLst>
              </p:cNvPr>
              <p:cNvSpPr txBox="1"/>
              <p:nvPr/>
            </p:nvSpPr>
            <p:spPr>
              <a:xfrm>
                <a:off x="4488654" y="3953946"/>
                <a:ext cx="1178721" cy="4160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u="sng" dirty="0">
                    <a:latin typeface="Comic Sans MS" panose="030F0702030302020204" pitchFamily="66" charset="0"/>
                  </a:rPr>
                  <a:t>Finding</a:t>
                </a:r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den>
                    </m:f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E07C985E-247F-42E3-A128-C3935361E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8654" y="3953946"/>
                <a:ext cx="1178721" cy="416076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305C236-42FF-4847-8C5A-0FD5F48F1719}"/>
                  </a:ext>
                </a:extLst>
              </p:cNvPr>
              <p:cNvSpPr txBox="1"/>
              <p:nvPr/>
            </p:nvSpPr>
            <p:spPr>
              <a:xfrm>
                <a:off x="4402930" y="4944546"/>
                <a:ext cx="1131095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+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𝑡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305C236-42FF-4847-8C5A-0FD5F48F17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930" y="4944546"/>
                <a:ext cx="1131095" cy="276999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/>
              <p:nvPr/>
            </p:nvSpPr>
            <p:spPr>
              <a:xfrm>
                <a:off x="4374355" y="5306496"/>
                <a:ext cx="1131095" cy="453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=1+2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355" y="5306496"/>
                <a:ext cx="1131095" cy="45397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円弧 58">
            <a:extLst>
              <a:ext uri="{FF2B5EF4-FFF2-40B4-BE49-F238E27FC236}">
                <a16:creationId xmlns:a16="http://schemas.microsoft.com/office/drawing/2014/main" id="{310A4E10-906A-4F61-9910-4837C7D537F8}"/>
              </a:ext>
            </a:extLst>
          </p:cNvPr>
          <p:cNvSpPr/>
          <p:nvPr/>
        </p:nvSpPr>
        <p:spPr>
          <a:xfrm>
            <a:off x="5448302" y="4629151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B02C99C-8016-403D-9842-6EE5BD3DAB04}"/>
              </a:ext>
            </a:extLst>
          </p:cNvPr>
          <p:cNvSpPr txBox="1"/>
          <p:nvPr/>
        </p:nvSpPr>
        <p:spPr>
          <a:xfrm>
            <a:off x="5572125" y="4676775"/>
            <a:ext cx="137159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bracket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円弧 60">
            <a:extLst>
              <a:ext uri="{FF2B5EF4-FFF2-40B4-BE49-F238E27FC236}">
                <a16:creationId xmlns:a16="http://schemas.microsoft.com/office/drawing/2014/main" id="{7EC220BA-08A3-42E9-A54B-794E0826ECC1}"/>
              </a:ext>
            </a:extLst>
          </p:cNvPr>
          <p:cNvSpPr/>
          <p:nvPr/>
        </p:nvSpPr>
        <p:spPr>
          <a:xfrm>
            <a:off x="5334002" y="5095876"/>
            <a:ext cx="180974" cy="45719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DA70311D-06A1-4DC4-8A1F-27D74BE07B64}"/>
              </a:ext>
            </a:extLst>
          </p:cNvPr>
          <p:cNvSpPr txBox="1"/>
          <p:nvPr/>
        </p:nvSpPr>
        <p:spPr>
          <a:xfrm>
            <a:off x="5438775" y="5219700"/>
            <a:ext cx="12382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798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2" grpId="0" animBg="1"/>
      <p:bldP spid="52" grpId="1" animBg="1"/>
      <p:bldP spid="52" grpId="2" animBg="1"/>
      <p:bldP spid="52" grpId="3" animBg="1"/>
      <p:bldP spid="54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2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/>
              <p:nvPr/>
            </p:nvSpPr>
            <p:spPr>
              <a:xfrm>
                <a:off x="1431130" y="4811196"/>
                <a:ext cx="1131095" cy="50135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=1+2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F7917B94-729A-489F-8CBB-C2ACCE3A8E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130" y="4811196"/>
                <a:ext cx="1131095" cy="501356"/>
              </a:xfrm>
              <a:prstGeom prst="rect">
                <a:avLst/>
              </a:prstGeom>
              <a:blipFill>
                <a:blip r:embed="rId7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0BE0CF1-4DAF-4A46-83B4-CA5128D75676}"/>
                  </a:ext>
                </a:extLst>
              </p:cNvPr>
              <p:cNvSpPr txBox="1"/>
              <p:nvPr/>
            </p:nvSpPr>
            <p:spPr>
              <a:xfrm>
                <a:off x="1135855" y="4496871"/>
                <a:ext cx="18835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Interval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0,1</m:t>
                        </m:r>
                      </m:e>
                    </m:d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90BE0CF1-4DAF-4A46-83B4-CA5128D75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5855" y="4496871"/>
                <a:ext cx="1883570" cy="307777"/>
              </a:xfrm>
              <a:prstGeom prst="rect">
                <a:avLst/>
              </a:prstGeom>
              <a:blipFill>
                <a:blip r:embed="rId8"/>
                <a:stretch>
                  <a:fillRect l="-971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/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/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1+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/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F667E1-FB9A-466C-95C1-39854C0E470A}"/>
              </a:ext>
            </a:extLst>
          </p:cNvPr>
          <p:cNvSpPr txBox="1"/>
          <p:nvPr/>
        </p:nvSpPr>
        <p:spPr>
          <a:xfrm>
            <a:off x="6708469" y="1747235"/>
            <a:ext cx="145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and limits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19BFEECB-8239-44D5-A666-0893709FA182}"/>
              </a:ext>
            </a:extLst>
          </p:cNvPr>
          <p:cNvSpPr/>
          <p:nvPr/>
        </p:nvSpPr>
        <p:spPr>
          <a:xfrm>
            <a:off x="6621449" y="1660124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72000B82-3BB8-4A18-BC11-539448001007}"/>
              </a:ext>
            </a:extLst>
          </p:cNvPr>
          <p:cNvCxnSpPr/>
          <p:nvPr/>
        </p:nvCxnSpPr>
        <p:spPr>
          <a:xfrm>
            <a:off x="4238625" y="3432266"/>
            <a:ext cx="459105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7D2DF352-4BD6-47B8-9378-159E6C7477E0}"/>
                  </a:ext>
                </a:extLst>
              </p:cNvPr>
              <p:cNvSpPr txBox="1"/>
              <p:nvPr/>
            </p:nvSpPr>
            <p:spPr>
              <a:xfrm>
                <a:off x="5244669" y="3800476"/>
                <a:ext cx="2118593" cy="4351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7D2DF352-4BD6-47B8-9378-159E6C747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4669" y="3800476"/>
                <a:ext cx="2118593" cy="435184"/>
              </a:xfrm>
              <a:prstGeom prst="rect">
                <a:avLst/>
              </a:prstGeom>
              <a:blipFill>
                <a:blip r:embed="rId12"/>
                <a:stretch>
                  <a:fillRect b="-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62AC2F9-3639-4C04-BEAC-10AE2EB0D336}"/>
                  </a:ext>
                </a:extLst>
              </p:cNvPr>
              <p:cNvSpPr txBox="1"/>
              <p:nvPr/>
            </p:nvSpPr>
            <p:spPr>
              <a:xfrm>
                <a:off x="5378019" y="4476751"/>
                <a:ext cx="175214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(1+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B62AC2F9-3639-4C04-BEAC-10AE2EB0D3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8019" y="4476751"/>
                <a:ext cx="1752146" cy="215444"/>
              </a:xfrm>
              <a:prstGeom prst="rect">
                <a:avLst/>
              </a:prstGeom>
              <a:blipFill>
                <a:blip r:embed="rId13"/>
                <a:stretch>
                  <a:fillRect l="-1736" r="-1389" b="-30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627C2BF-EAB4-40F4-AB58-80418AE39665}"/>
                  </a:ext>
                </a:extLst>
              </p:cNvPr>
              <p:cNvSpPr txBox="1"/>
              <p:nvPr/>
            </p:nvSpPr>
            <p:spPr>
              <a:xfrm>
                <a:off x="5101794" y="5232401"/>
                <a:ext cx="63196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テキスト ボックス 69">
                <a:extLst>
                  <a:ext uri="{FF2B5EF4-FFF2-40B4-BE49-F238E27FC236}">
                    <a16:creationId xmlns:a16="http://schemas.microsoft.com/office/drawing/2014/main" id="{2627C2BF-EAB4-40F4-AB58-80418AE396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1794" y="5232401"/>
                <a:ext cx="631968" cy="215444"/>
              </a:xfrm>
              <a:prstGeom prst="rect">
                <a:avLst/>
              </a:prstGeom>
              <a:blipFill>
                <a:blip r:embed="rId14"/>
                <a:stretch>
                  <a:fillRect l="-962" r="-4808" b="-27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AD8E4476-492E-4380-9319-E7CC71DEF722}"/>
                  </a:ext>
                </a:extLst>
              </p:cNvPr>
              <p:cNvSpPr txBox="1"/>
              <p:nvPr/>
            </p:nvSpPr>
            <p:spPr>
              <a:xfrm>
                <a:off x="6120969" y="5229226"/>
                <a:ext cx="82727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AD8E4476-492E-4380-9319-E7CC71DEF7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0969" y="5229226"/>
                <a:ext cx="827278" cy="215444"/>
              </a:xfrm>
              <a:prstGeom prst="rect">
                <a:avLst/>
              </a:prstGeom>
              <a:blipFill>
                <a:blip r:embed="rId15"/>
                <a:stretch>
                  <a:fillRect l="-4412" r="-3676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8183BBDD-ACCD-4D68-AEE8-CD51C4A599D2}"/>
              </a:ext>
            </a:extLst>
          </p:cNvPr>
          <p:cNvCxnSpPr>
            <a:cxnSpLocks/>
          </p:cNvCxnSpPr>
          <p:nvPr/>
        </p:nvCxnSpPr>
        <p:spPr>
          <a:xfrm flipH="1">
            <a:off x="5552243" y="4786637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AFDE804E-E387-4F2B-A3A6-07611804851D}"/>
                  </a:ext>
                </a:extLst>
              </p:cNvPr>
              <p:cNvSpPr txBox="1"/>
              <p:nvPr/>
            </p:nvSpPr>
            <p:spPr>
              <a:xfrm>
                <a:off x="5157926" y="4773599"/>
                <a:ext cx="68358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AFDE804E-E387-4F2B-A3A6-0761180485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926" y="4773599"/>
                <a:ext cx="683581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162DC080-1D1C-48A5-A2EE-C00CE4441B7A}"/>
              </a:ext>
            </a:extLst>
          </p:cNvPr>
          <p:cNvCxnSpPr>
            <a:cxnSpLocks/>
          </p:cNvCxnSpPr>
          <p:nvPr/>
        </p:nvCxnSpPr>
        <p:spPr>
          <a:xfrm>
            <a:off x="6161843" y="4777112"/>
            <a:ext cx="442774" cy="40448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F9265FFB-312B-4989-AD32-5F61A939BE91}"/>
                  </a:ext>
                </a:extLst>
              </p:cNvPr>
              <p:cNvSpPr txBox="1"/>
              <p:nvPr/>
            </p:nvSpPr>
            <p:spPr>
              <a:xfrm>
                <a:off x="6371855" y="4764074"/>
                <a:ext cx="56151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2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F9265FFB-312B-4989-AD32-5F61A939BE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1855" y="4764074"/>
                <a:ext cx="561513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98592F9-2112-40A9-B094-7FCAADF9324B}"/>
                  </a:ext>
                </a:extLst>
              </p:cNvPr>
              <p:cNvSpPr txBox="1"/>
              <p:nvPr/>
            </p:nvSpPr>
            <p:spPr>
              <a:xfrm>
                <a:off x="6131327" y="5541424"/>
                <a:ext cx="497316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D98592F9-2112-40A9-B094-7FCAADF932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1327" y="5541424"/>
                <a:ext cx="497316" cy="215444"/>
              </a:xfrm>
              <a:prstGeom prst="rect">
                <a:avLst/>
              </a:prstGeom>
              <a:blipFill>
                <a:blip r:embed="rId18"/>
                <a:stretch>
                  <a:fillRect l="-7407" r="-6173" b="-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6609D1D-7148-408E-941B-5338D8ADBFC6}"/>
                  </a:ext>
                </a:extLst>
              </p:cNvPr>
              <p:cNvSpPr txBox="1"/>
              <p:nvPr/>
            </p:nvSpPr>
            <p:spPr>
              <a:xfrm>
                <a:off x="7063576" y="5253917"/>
                <a:ext cx="784285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know </a:t>
                </a:r>
                <a14:m>
                  <m:oMath xmlns:m="http://schemas.openxmlformats.org/officeDocument/2006/math"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1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=−1</m:t>
                    </m:r>
                  </m:oMath>
                </a14:m>
                <a:endParaRPr lang="en-GB" sz="11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テキスト ボックス 80">
                <a:extLst>
                  <a:ext uri="{FF2B5EF4-FFF2-40B4-BE49-F238E27FC236}">
                    <a16:creationId xmlns:a16="http://schemas.microsoft.com/office/drawing/2014/main" id="{26609D1D-7148-408E-941B-5338D8ADBF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3576" y="5253917"/>
                <a:ext cx="784285" cy="430887"/>
              </a:xfrm>
              <a:prstGeom prst="rect">
                <a:avLst/>
              </a:prstGeom>
              <a:blipFill>
                <a:blip r:embed="rId19"/>
                <a:stretch>
                  <a:fillRect r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円弧 81">
            <a:extLst>
              <a:ext uri="{FF2B5EF4-FFF2-40B4-BE49-F238E27FC236}">
                <a16:creationId xmlns:a16="http://schemas.microsoft.com/office/drawing/2014/main" id="{AAE2AEF5-A91A-4417-AD81-E796A1F371C4}"/>
              </a:ext>
            </a:extLst>
          </p:cNvPr>
          <p:cNvSpPr/>
          <p:nvPr/>
        </p:nvSpPr>
        <p:spPr>
          <a:xfrm>
            <a:off x="6887780" y="5342047"/>
            <a:ext cx="187723" cy="31302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A0A1C739-D0F9-462D-914A-E3BE891FC7C1}"/>
                  </a:ext>
                </a:extLst>
              </p:cNvPr>
              <p:cNvSpPr txBox="1"/>
              <p:nvPr/>
            </p:nvSpPr>
            <p:spPr>
              <a:xfrm>
                <a:off x="5255026" y="6181171"/>
                <a:ext cx="2118592" cy="43518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テキスト ボックス 82">
                <a:extLst>
                  <a:ext uri="{FF2B5EF4-FFF2-40B4-BE49-F238E27FC236}">
                    <a16:creationId xmlns:a16="http://schemas.microsoft.com/office/drawing/2014/main" id="{A0A1C739-D0F9-462D-914A-E3BE891FC7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5026" y="6181171"/>
                <a:ext cx="2118592" cy="435184"/>
              </a:xfrm>
              <a:prstGeom prst="rect">
                <a:avLst/>
              </a:prstGeom>
              <a:blipFill>
                <a:blip r:embed="rId20"/>
                <a:stretch>
                  <a:fillRect b="-563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6289C63-C2EC-4DB8-84B6-FDD063041506}"/>
              </a:ext>
            </a:extLst>
          </p:cNvPr>
          <p:cNvSpPr txBox="1"/>
          <p:nvPr/>
        </p:nvSpPr>
        <p:spPr>
          <a:xfrm>
            <a:off x="4820575" y="5830966"/>
            <a:ext cx="3027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partial fractions will be: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3D32BD45-FF1D-4D06-89D7-F77C0C34F69E}"/>
              </a:ext>
            </a:extLst>
          </p:cNvPr>
          <p:cNvSpPr/>
          <p:nvPr/>
        </p:nvSpPr>
        <p:spPr>
          <a:xfrm>
            <a:off x="5202777" y="3777727"/>
            <a:ext cx="2156811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1D061FE7-9C41-4534-AC56-5914D69E6FC0}"/>
              </a:ext>
            </a:extLst>
          </p:cNvPr>
          <p:cNvSpPr/>
          <p:nvPr/>
        </p:nvSpPr>
        <p:spPr>
          <a:xfrm>
            <a:off x="5248645" y="6149544"/>
            <a:ext cx="2156811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1C4A4EBB-7AA6-4E0B-B64B-6CB16BAAE48B}"/>
              </a:ext>
            </a:extLst>
          </p:cNvPr>
          <p:cNvSpPr txBox="1"/>
          <p:nvPr/>
        </p:nvSpPr>
        <p:spPr>
          <a:xfrm>
            <a:off x="4802821" y="3469505"/>
            <a:ext cx="30271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We need to use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8" name="円弧 87">
            <a:extLst>
              <a:ext uri="{FF2B5EF4-FFF2-40B4-BE49-F238E27FC236}">
                <a16:creationId xmlns:a16="http://schemas.microsoft.com/office/drawing/2014/main" id="{85DA0519-D367-492C-9F43-7435278F829C}"/>
              </a:ext>
            </a:extLst>
          </p:cNvPr>
          <p:cNvSpPr/>
          <p:nvPr/>
        </p:nvSpPr>
        <p:spPr>
          <a:xfrm>
            <a:off x="6569663" y="2398450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33B15A7-5E2B-49BB-A402-21B2E35C25AF}"/>
              </a:ext>
            </a:extLst>
          </p:cNvPr>
          <p:cNvSpPr txBox="1"/>
          <p:nvPr/>
        </p:nvSpPr>
        <p:spPr>
          <a:xfrm>
            <a:off x="6779491" y="2608370"/>
            <a:ext cx="810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46C0287F-6787-49BD-AE5D-7AD9F3FD63D7}"/>
              </a:ext>
            </a:extLst>
          </p:cNvPr>
          <p:cNvSpPr/>
          <p:nvPr/>
        </p:nvSpPr>
        <p:spPr>
          <a:xfrm>
            <a:off x="4893538" y="1408869"/>
            <a:ext cx="353165" cy="5190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949CDEFB-1707-46F1-A937-070C2F7B1372}"/>
              </a:ext>
            </a:extLst>
          </p:cNvPr>
          <p:cNvSpPr/>
          <p:nvPr/>
        </p:nvSpPr>
        <p:spPr>
          <a:xfrm>
            <a:off x="1198486" y="4509855"/>
            <a:ext cx="1661604" cy="31367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3E408ED7-78E0-4566-83AD-FF5AE500C864}"/>
              </a:ext>
            </a:extLst>
          </p:cNvPr>
          <p:cNvSpPr/>
          <p:nvPr/>
        </p:nvSpPr>
        <p:spPr>
          <a:xfrm>
            <a:off x="4884198" y="2105487"/>
            <a:ext cx="193829" cy="531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932BC13A-DD38-4DAD-B2DE-84703B157A50}"/>
              </a:ext>
            </a:extLst>
          </p:cNvPr>
          <p:cNvSpPr/>
          <p:nvPr/>
        </p:nvSpPr>
        <p:spPr>
          <a:xfrm>
            <a:off x="5134251" y="2098089"/>
            <a:ext cx="636233" cy="53118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A0E537A5-FCBD-41C7-862D-E95CF86C22DC}"/>
              </a:ext>
            </a:extLst>
          </p:cNvPr>
          <p:cNvSpPr/>
          <p:nvPr/>
        </p:nvSpPr>
        <p:spPr>
          <a:xfrm>
            <a:off x="5215630" y="1522521"/>
            <a:ext cx="226382" cy="2530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A6CD6ED3-32FD-49EA-B4BA-1BF1B9A9B217}"/>
              </a:ext>
            </a:extLst>
          </p:cNvPr>
          <p:cNvSpPr/>
          <p:nvPr/>
        </p:nvSpPr>
        <p:spPr>
          <a:xfrm>
            <a:off x="5801556" y="2290439"/>
            <a:ext cx="625877" cy="2249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2DB21668-05DC-41DD-A698-5BC2D851A231}"/>
              </a:ext>
            </a:extLst>
          </p:cNvPr>
          <p:cNvSpPr/>
          <p:nvPr/>
        </p:nvSpPr>
        <p:spPr>
          <a:xfrm>
            <a:off x="5447928" y="1430785"/>
            <a:ext cx="269291" cy="43352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13DBA4D1-75AA-475F-8FEF-5A8E602F02D6}"/>
              </a:ext>
            </a:extLst>
          </p:cNvPr>
          <p:cNvSpPr/>
          <p:nvPr/>
        </p:nvSpPr>
        <p:spPr>
          <a:xfrm>
            <a:off x="1913136" y="2947386"/>
            <a:ext cx="696899" cy="34031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54193B3B-4E8F-4A44-889B-17304DB48F85}"/>
              </a:ext>
            </a:extLst>
          </p:cNvPr>
          <p:cNvSpPr/>
          <p:nvPr/>
        </p:nvSpPr>
        <p:spPr>
          <a:xfrm>
            <a:off x="1515120" y="4848687"/>
            <a:ext cx="952872" cy="460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円弧 99">
            <a:extLst>
              <a:ext uri="{FF2B5EF4-FFF2-40B4-BE49-F238E27FC236}">
                <a16:creationId xmlns:a16="http://schemas.microsoft.com/office/drawing/2014/main" id="{2B540657-033C-4B77-8024-45A3B83BFBEF}"/>
              </a:ext>
            </a:extLst>
          </p:cNvPr>
          <p:cNvSpPr/>
          <p:nvPr/>
        </p:nvSpPr>
        <p:spPr>
          <a:xfrm>
            <a:off x="7343500" y="4060054"/>
            <a:ext cx="175886" cy="494191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127F1C5B-9052-4B0E-9B4F-234C13FFE8AA}"/>
                  </a:ext>
                </a:extLst>
              </p:cNvPr>
              <p:cNvSpPr txBox="1"/>
              <p:nvPr/>
            </p:nvSpPr>
            <p:spPr>
              <a:xfrm>
                <a:off x="7455673" y="4048032"/>
                <a:ext cx="114678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Multiply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127F1C5B-9052-4B0E-9B4F-234C13FFE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5673" y="4048032"/>
                <a:ext cx="1146789" cy="461665"/>
              </a:xfrm>
              <a:prstGeom prst="rect">
                <a:avLst/>
              </a:prstGeom>
              <a:blipFill>
                <a:blip r:embed="rId21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237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  <p:bldP spid="64" grpId="0"/>
      <p:bldP spid="65" grpId="0"/>
      <p:bldP spid="66" grpId="0"/>
      <p:bldP spid="67" grpId="0" animBg="1"/>
      <p:bldP spid="68" grpId="0"/>
      <p:bldP spid="69" grpId="0"/>
      <p:bldP spid="70" grpId="0"/>
      <p:bldP spid="71" grpId="0"/>
      <p:bldP spid="77" grpId="0"/>
      <p:bldP spid="79" grpId="0"/>
      <p:bldP spid="80" grpId="0"/>
      <p:bldP spid="81" grpId="0"/>
      <p:bldP spid="82" grpId="0" animBg="1"/>
      <p:bldP spid="83" grpId="0"/>
      <p:bldP spid="84" grpId="0"/>
      <p:bldP spid="85" grpId="0" animBg="1"/>
      <p:bldP spid="85" grpId="1" animBg="1"/>
      <p:bldP spid="86" grpId="0" animBg="1"/>
      <p:bldP spid="86" grpId="1" animBg="1"/>
      <p:bldP spid="87" grpId="0"/>
      <p:bldP spid="88" grpId="0" animBg="1"/>
      <p:bldP spid="89" grpId="0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Volumes of Revolution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4C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BE57715-21A0-48B0-9A91-50438738CC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227323" cy="4886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/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E8E65B25-C6E7-4BFC-BFFF-8EE945487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85775"/>
                <a:ext cx="1270861" cy="4886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/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9C8CF69-F3B3-4285-B811-CEA0D68D3B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0551" y="0"/>
                <a:ext cx="1593449" cy="50526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/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547C1C7-2082-4578-9386-D99DCAB566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1897" y="505485"/>
                <a:ext cx="1592103" cy="50526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/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3AE424B7-1D0B-4636-B5C8-E9FE0D66C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626" y="1400175"/>
                <a:ext cx="1593449" cy="50526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/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1+</m:t>
                                      </m:r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sym typeface="Wingdings" panose="05000000000000000000" pitchFamily="2" charset="2"/>
                                        </a:rPr>
                                        <m:t>𝑡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1+2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sym typeface="Wingdings" panose="05000000000000000000" pitchFamily="2" charset="2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945038CC-8D7B-4DF3-B146-39AC94E232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095500"/>
                <a:ext cx="2207912" cy="526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/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en-US" sz="14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EFD7AD62-459A-41D3-A89C-014AA4531A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976" y="2857500"/>
                <a:ext cx="1488741" cy="4839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FF667E1-FB9A-466C-95C1-39854C0E470A}"/>
              </a:ext>
            </a:extLst>
          </p:cNvPr>
          <p:cNvSpPr txBox="1"/>
          <p:nvPr/>
        </p:nvSpPr>
        <p:spPr>
          <a:xfrm>
            <a:off x="6708469" y="1747235"/>
            <a:ext cx="1450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and limits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円弧 66">
            <a:extLst>
              <a:ext uri="{FF2B5EF4-FFF2-40B4-BE49-F238E27FC236}">
                <a16:creationId xmlns:a16="http://schemas.microsoft.com/office/drawing/2014/main" id="{19BFEECB-8239-44D5-A666-0893709FA182}"/>
              </a:ext>
            </a:extLst>
          </p:cNvPr>
          <p:cNvSpPr/>
          <p:nvPr/>
        </p:nvSpPr>
        <p:spPr>
          <a:xfrm>
            <a:off x="6621449" y="1660124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円弧 87">
            <a:extLst>
              <a:ext uri="{FF2B5EF4-FFF2-40B4-BE49-F238E27FC236}">
                <a16:creationId xmlns:a16="http://schemas.microsoft.com/office/drawing/2014/main" id="{85DA0519-D367-492C-9F43-7435278F829C}"/>
              </a:ext>
            </a:extLst>
          </p:cNvPr>
          <p:cNvSpPr/>
          <p:nvPr/>
        </p:nvSpPr>
        <p:spPr>
          <a:xfrm>
            <a:off x="6569663" y="2398450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33B15A7-5E2B-49BB-A402-21B2E35C25AF}"/>
              </a:ext>
            </a:extLst>
          </p:cNvPr>
          <p:cNvSpPr txBox="1"/>
          <p:nvPr/>
        </p:nvSpPr>
        <p:spPr>
          <a:xfrm>
            <a:off x="6779491" y="2608370"/>
            <a:ext cx="8109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C029A0E-281F-4F9D-A9BE-B16A6AC7B726}"/>
                  </a:ext>
                </a:extLst>
              </p:cNvPr>
              <p:cNvSpPr txBox="1"/>
              <p:nvPr/>
            </p:nvSpPr>
            <p:spPr>
              <a:xfrm>
                <a:off x="4500609" y="3567714"/>
                <a:ext cx="2252924" cy="4903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en-US" sz="14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EC029A0E-281F-4F9D-A9BE-B16A6AC7B7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0609" y="3567714"/>
                <a:ext cx="2252924" cy="4903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円弧 46">
            <a:extLst>
              <a:ext uri="{FF2B5EF4-FFF2-40B4-BE49-F238E27FC236}">
                <a16:creationId xmlns:a16="http://schemas.microsoft.com/office/drawing/2014/main" id="{F9432BCE-36B5-438D-B984-77AE7A2B59EB}"/>
              </a:ext>
            </a:extLst>
          </p:cNvPr>
          <p:cNvSpPr/>
          <p:nvPr/>
        </p:nvSpPr>
        <p:spPr>
          <a:xfrm>
            <a:off x="6810840" y="3127899"/>
            <a:ext cx="205480" cy="705405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895FDC0-0F61-4ADE-B37D-FC91E8335E39}"/>
              </a:ext>
            </a:extLst>
          </p:cNvPr>
          <p:cNvSpPr txBox="1"/>
          <p:nvPr/>
        </p:nvSpPr>
        <p:spPr>
          <a:xfrm>
            <a:off x="6974800" y="3194296"/>
            <a:ext cx="13968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partial fractions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D85FDBE-4ED2-46CD-91DF-E0790D933274}"/>
                  </a:ext>
                </a:extLst>
              </p:cNvPr>
              <p:cNvSpPr txBox="1"/>
              <p:nvPr/>
            </p:nvSpPr>
            <p:spPr>
              <a:xfrm>
                <a:off x="4484333" y="4199508"/>
                <a:ext cx="1994520" cy="50020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𝑡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FD85FDBE-4ED2-46CD-91DF-E0790D9332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4333" y="4199508"/>
                <a:ext cx="1994520" cy="50020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円弧 49">
            <a:extLst>
              <a:ext uri="{FF2B5EF4-FFF2-40B4-BE49-F238E27FC236}">
                <a16:creationId xmlns:a16="http://schemas.microsoft.com/office/drawing/2014/main" id="{070898B4-3EC1-4CBD-8BA0-4C6F4F6F9C1E}"/>
              </a:ext>
            </a:extLst>
          </p:cNvPr>
          <p:cNvSpPr/>
          <p:nvPr/>
        </p:nvSpPr>
        <p:spPr>
          <a:xfrm>
            <a:off x="6679154" y="3848470"/>
            <a:ext cx="209917" cy="65250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B6E4831D-02A8-45D6-ABC0-9B350F362494}"/>
              </a:ext>
            </a:extLst>
          </p:cNvPr>
          <p:cNvSpPr txBox="1"/>
          <p:nvPr/>
        </p:nvSpPr>
        <p:spPr>
          <a:xfrm>
            <a:off x="6886023" y="3931142"/>
            <a:ext cx="12725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each term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5AA4553-E677-4C5F-BD2F-3DF602966C58}"/>
              </a:ext>
            </a:extLst>
          </p:cNvPr>
          <p:cNvSpPr/>
          <p:nvPr/>
        </p:nvSpPr>
        <p:spPr>
          <a:xfrm>
            <a:off x="5175681" y="3588058"/>
            <a:ext cx="435005" cy="46016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3EBED78C-215A-4C51-85DE-C6347F6276F8}"/>
              </a:ext>
            </a:extLst>
          </p:cNvPr>
          <p:cNvSpPr/>
          <p:nvPr/>
        </p:nvSpPr>
        <p:spPr>
          <a:xfrm>
            <a:off x="4890113" y="4326384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12CF742-BC1A-4C3A-8E2C-CE7A9C85D152}"/>
                  </a:ext>
                </a:extLst>
              </p:cNvPr>
              <p:cNvSpPr txBox="1"/>
              <p:nvPr/>
            </p:nvSpPr>
            <p:spPr>
              <a:xfrm>
                <a:off x="792660" y="4574906"/>
                <a:ext cx="1042658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C12CF742-BC1A-4C3A-8E2C-CE7A9C85D1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660" y="4574906"/>
                <a:ext cx="1042658" cy="215444"/>
              </a:xfrm>
              <a:prstGeom prst="rect">
                <a:avLst/>
              </a:prstGeom>
              <a:blipFill>
                <a:blip r:embed="rId11"/>
                <a:stretch>
                  <a:fillRect l="-3509" b="-222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7242E6B-1FED-4B71-BA03-BB9236C41B51}"/>
                  </a:ext>
                </a:extLst>
              </p:cNvPr>
              <p:cNvSpPr txBox="1"/>
              <p:nvPr/>
            </p:nvSpPr>
            <p:spPr>
              <a:xfrm>
                <a:off x="703883" y="4974402"/>
                <a:ext cx="869020" cy="41261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A7242E6B-1FED-4B71-BA03-BB9236C41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883" y="4974402"/>
                <a:ext cx="869020" cy="412613"/>
              </a:xfrm>
              <a:prstGeom prst="rect">
                <a:avLst/>
              </a:prstGeom>
              <a:blipFill>
                <a:blip r:embed="rId12"/>
                <a:stretch>
                  <a:fillRect l="-6294" t="-2941" r="-3497" b="-1323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円弧 56">
            <a:extLst>
              <a:ext uri="{FF2B5EF4-FFF2-40B4-BE49-F238E27FC236}">
                <a16:creationId xmlns:a16="http://schemas.microsoft.com/office/drawing/2014/main" id="{F90B18CC-05B7-413B-9E89-EFC51A5283E3}"/>
              </a:ext>
            </a:extLst>
          </p:cNvPr>
          <p:cNvSpPr/>
          <p:nvPr/>
        </p:nvSpPr>
        <p:spPr>
          <a:xfrm>
            <a:off x="1799353" y="4686987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490B35F0-F4C8-4852-BEAA-A8CFB3257B09}"/>
              </a:ext>
            </a:extLst>
          </p:cNvPr>
          <p:cNvSpPr txBox="1"/>
          <p:nvPr/>
        </p:nvSpPr>
        <p:spPr>
          <a:xfrm>
            <a:off x="1926322" y="4831802"/>
            <a:ext cx="127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3B3D1136-B2E6-4E66-AB60-C5E908EE7DAB}"/>
              </a:ext>
            </a:extLst>
          </p:cNvPr>
          <p:cNvSpPr txBox="1"/>
          <p:nvPr/>
        </p:nvSpPr>
        <p:spPr>
          <a:xfrm>
            <a:off x="239564" y="5595281"/>
            <a:ext cx="26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half of what we want, so double the original ‘guess’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37F6230B-FB3A-4D73-BBCB-0971450989DC}"/>
              </a:ext>
            </a:extLst>
          </p:cNvPr>
          <p:cNvSpPr/>
          <p:nvPr/>
        </p:nvSpPr>
        <p:spPr>
          <a:xfrm>
            <a:off x="1109662" y="4559740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E1D77393-218D-4B23-9CA6-D566AEBD1AF1}"/>
              </a:ext>
            </a:extLst>
          </p:cNvPr>
          <p:cNvSpPr/>
          <p:nvPr/>
        </p:nvSpPr>
        <p:spPr>
          <a:xfrm>
            <a:off x="1136295" y="4968113"/>
            <a:ext cx="463123" cy="43204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コンテンツ プレースホルダー 2">
                <a:extLst>
                  <a:ext uri="{FF2B5EF4-FFF2-40B4-BE49-F238E27FC236}">
                    <a16:creationId xmlns:a16="http://schemas.microsoft.com/office/drawing/2014/main" id="{9E3386BB-DE1F-46B6-93C2-B2201C81D90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can find the volumes of even more solids when the curves are defined parametrically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The curve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shown to the right has parametric equations: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1+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𝑡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, 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𝑡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≥0</m:t>
                    </m:r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anose="030F0702030302020204" pitchFamily="66" charset="0"/>
                  </a:rPr>
                  <a:t>The region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bounded by the curve, the x-axis and the lines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. Find the exact volume of the solid formed when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rotated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radians about the x-axis.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コンテンツ プレースホルダー 2">
                <a:extLst>
                  <a:ext uri="{FF2B5EF4-FFF2-40B4-BE49-F238E27FC236}">
                    <a16:creationId xmlns:a16="http://schemas.microsoft.com/office/drawing/2014/main" id="{9E3386BB-DE1F-46B6-93C2-B2201C81D90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552825" cy="5343525"/>
              </a:xfrm>
              <a:blipFill>
                <a:blip r:embed="rId13"/>
                <a:stretch>
                  <a:fillRect t="-685" r="-12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9C43CB6B-F952-4141-B79C-114EC8E3EAD5}"/>
              </a:ext>
            </a:extLst>
          </p:cNvPr>
          <p:cNvSpPr/>
          <p:nvPr/>
        </p:nvSpPr>
        <p:spPr>
          <a:xfrm>
            <a:off x="5617029" y="3573261"/>
            <a:ext cx="819283" cy="4838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1ECA3987-B1E8-4D53-9245-A41C9D0CC3C5}"/>
              </a:ext>
            </a:extLst>
          </p:cNvPr>
          <p:cNvSpPr/>
          <p:nvPr/>
        </p:nvSpPr>
        <p:spPr>
          <a:xfrm>
            <a:off x="5869617" y="4234648"/>
            <a:ext cx="442406" cy="44536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4C5CCEB-A407-4B7E-80BE-13660811B5FA}"/>
                  </a:ext>
                </a:extLst>
              </p:cNvPr>
              <p:cNvSpPr txBox="1"/>
              <p:nvPr/>
            </p:nvSpPr>
            <p:spPr>
              <a:xfrm>
                <a:off x="794731" y="4557869"/>
                <a:ext cx="1093633" cy="21544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E4C5CCEB-A407-4B7E-80BE-13660811B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731" y="4557869"/>
                <a:ext cx="1093633" cy="215444"/>
              </a:xfrm>
              <a:prstGeom prst="rect">
                <a:avLst/>
              </a:prstGeom>
              <a:blipFill>
                <a:blip r:embed="rId14"/>
                <a:stretch>
                  <a:fillRect l="-3333" r="-556" b="-2571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6E48A08A-21B8-43C7-957F-7ABC43C53BBA}"/>
                  </a:ext>
                </a:extLst>
              </p:cNvPr>
              <p:cNvSpPr txBox="1"/>
              <p:nvPr/>
            </p:nvSpPr>
            <p:spPr>
              <a:xfrm>
                <a:off x="705954" y="4957365"/>
                <a:ext cx="1678729" cy="4090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テキスト ボックス 92">
                <a:extLst>
                  <a:ext uri="{FF2B5EF4-FFF2-40B4-BE49-F238E27FC236}">
                    <a16:creationId xmlns:a16="http://schemas.microsoft.com/office/drawing/2014/main" id="{6E48A08A-21B8-43C7-957F-7ABC43C53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954" y="4957365"/>
                <a:ext cx="1678729" cy="409023"/>
              </a:xfrm>
              <a:prstGeom prst="rect">
                <a:avLst/>
              </a:prstGeom>
              <a:blipFill>
                <a:blip r:embed="rId15"/>
                <a:stretch>
                  <a:fillRect l="-3273" t="-2985" r="-3273" b="-149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円弧 101">
            <a:extLst>
              <a:ext uri="{FF2B5EF4-FFF2-40B4-BE49-F238E27FC236}">
                <a16:creationId xmlns:a16="http://schemas.microsoft.com/office/drawing/2014/main" id="{95B659E2-C3C7-4475-9731-BE2AE38DD8F3}"/>
              </a:ext>
            </a:extLst>
          </p:cNvPr>
          <p:cNvSpPr/>
          <p:nvPr/>
        </p:nvSpPr>
        <p:spPr>
          <a:xfrm>
            <a:off x="2341355" y="4669950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D2887B9D-F9D0-4D6C-8B6A-E90E6E7B99A8}"/>
              </a:ext>
            </a:extLst>
          </p:cNvPr>
          <p:cNvSpPr txBox="1"/>
          <p:nvPr/>
        </p:nvSpPr>
        <p:spPr>
          <a:xfrm>
            <a:off x="2503158" y="4762513"/>
            <a:ext cx="12725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A25727F9-3251-46FD-88A1-8AE0B6075AFF}"/>
              </a:ext>
            </a:extLst>
          </p:cNvPr>
          <p:cNvSpPr txBox="1"/>
          <p:nvPr/>
        </p:nvSpPr>
        <p:spPr>
          <a:xfrm>
            <a:off x="354847" y="6078526"/>
            <a:ext cx="2611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exactly what we want!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(be careful with the negatives)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C74EF9D3-329A-4671-B91F-BE084660E788}"/>
              </a:ext>
            </a:extLst>
          </p:cNvPr>
          <p:cNvSpPr/>
          <p:nvPr/>
        </p:nvSpPr>
        <p:spPr>
          <a:xfrm>
            <a:off x="1111733" y="4542703"/>
            <a:ext cx="773839" cy="26337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BDDA4A3D-13E5-4CA2-B9D8-837D2EE12700}"/>
              </a:ext>
            </a:extLst>
          </p:cNvPr>
          <p:cNvSpPr/>
          <p:nvPr/>
        </p:nvSpPr>
        <p:spPr>
          <a:xfrm>
            <a:off x="1129658" y="5456173"/>
            <a:ext cx="855896" cy="544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D0BB166-D64B-4954-87BB-CD5FBD1B6F5B}"/>
                  </a:ext>
                </a:extLst>
              </p:cNvPr>
              <p:cNvSpPr txBox="1"/>
              <p:nvPr/>
            </p:nvSpPr>
            <p:spPr>
              <a:xfrm>
                <a:off x="684183" y="5484234"/>
                <a:ext cx="1312732" cy="4525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2D0BB166-D64B-4954-87BB-CD5FBD1B6F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83" y="5484234"/>
                <a:ext cx="1312732" cy="452560"/>
              </a:xfrm>
              <a:prstGeom prst="rect">
                <a:avLst/>
              </a:prstGeom>
              <a:blipFill>
                <a:blip r:embed="rId16"/>
                <a:stretch>
                  <a:fillRect l="-2315" t="-2703" b="-270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6F5D99C8-EE78-413A-9832-A85EEA4615E5}"/>
              </a:ext>
            </a:extLst>
          </p:cNvPr>
          <p:cNvSpPr/>
          <p:nvPr/>
        </p:nvSpPr>
        <p:spPr>
          <a:xfrm>
            <a:off x="2310875" y="5205527"/>
            <a:ext cx="190682" cy="526742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A3B69F-C7FF-4650-A4AA-9CB9A1A2ACAB}"/>
              </a:ext>
            </a:extLst>
          </p:cNvPr>
          <p:cNvSpPr txBox="1"/>
          <p:nvPr/>
        </p:nvSpPr>
        <p:spPr>
          <a:xfrm>
            <a:off x="2503159" y="5311153"/>
            <a:ext cx="7538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428F4E28-D8B9-4777-8250-52E8BF3FCA2C}"/>
              </a:ext>
            </a:extLst>
          </p:cNvPr>
          <p:cNvSpPr/>
          <p:nvPr/>
        </p:nvSpPr>
        <p:spPr>
          <a:xfrm>
            <a:off x="8399096" y="4497259"/>
            <a:ext cx="209917" cy="652509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122DD0A-C665-45AD-A76C-B3F9496C9BE2}"/>
              </a:ext>
            </a:extLst>
          </p:cNvPr>
          <p:cNvSpPr txBox="1"/>
          <p:nvPr/>
        </p:nvSpPr>
        <p:spPr>
          <a:xfrm>
            <a:off x="8525691" y="4427531"/>
            <a:ext cx="705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03F2D3F-9E39-4FCA-8CC8-B195AC44DBAA}"/>
                  </a:ext>
                </a:extLst>
              </p:cNvPr>
              <p:cNvSpPr txBox="1"/>
              <p:nvPr/>
            </p:nvSpPr>
            <p:spPr>
              <a:xfrm>
                <a:off x="4497395" y="4848296"/>
                <a:ext cx="4040465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begChr m:val="|"/>
                                  <m:endChr m:val="|"/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B03F2D3F-9E39-4FCA-8CC8-B195AC44D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395" y="4848296"/>
                <a:ext cx="4040465" cy="55681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12BF2726-F0A0-47F2-A1E0-56CFFC6B8986}"/>
                  </a:ext>
                </a:extLst>
              </p:cNvPr>
              <p:cNvSpPr txBox="1"/>
              <p:nvPr/>
            </p:nvSpPr>
            <p:spPr>
              <a:xfrm>
                <a:off x="4501749" y="5505793"/>
                <a:ext cx="2236831" cy="5568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𝑙𝑛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0+</m:t>
                              </m:r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12BF2726-F0A0-47F2-A1E0-56CFFC6B89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749" y="5505793"/>
                <a:ext cx="2236831" cy="55681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0BD34DE-4222-4B08-B864-17CD0B410B09}"/>
                  </a:ext>
                </a:extLst>
              </p:cNvPr>
              <p:cNvSpPr txBox="1"/>
              <p:nvPr/>
            </p:nvSpPr>
            <p:spPr>
              <a:xfrm>
                <a:off x="4514812" y="6154582"/>
                <a:ext cx="1241430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0BD34DE-4222-4B08-B864-17CD0B410B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4812" y="6154582"/>
                <a:ext cx="1241430" cy="484043"/>
              </a:xfrm>
              <a:prstGeom prst="rect">
                <a:avLst/>
              </a:prstGeom>
              <a:blipFill>
                <a:blip r:embed="rId19"/>
                <a:stretch>
                  <a:fillRect l="-14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円弧 67">
            <a:extLst>
              <a:ext uri="{FF2B5EF4-FFF2-40B4-BE49-F238E27FC236}">
                <a16:creationId xmlns:a16="http://schemas.microsoft.com/office/drawing/2014/main" id="{BE03F1E2-47FD-40C4-9592-52E2124BD094}"/>
              </a:ext>
            </a:extLst>
          </p:cNvPr>
          <p:cNvSpPr/>
          <p:nvPr/>
        </p:nvSpPr>
        <p:spPr>
          <a:xfrm>
            <a:off x="8386034" y="5198299"/>
            <a:ext cx="191909" cy="558068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円弧 68">
            <a:extLst>
              <a:ext uri="{FF2B5EF4-FFF2-40B4-BE49-F238E27FC236}">
                <a16:creationId xmlns:a16="http://schemas.microsoft.com/office/drawing/2014/main" id="{9E5D16C8-0E4A-49FA-9D80-CE586AA76DC0}"/>
              </a:ext>
            </a:extLst>
          </p:cNvPr>
          <p:cNvSpPr/>
          <p:nvPr/>
        </p:nvSpPr>
        <p:spPr>
          <a:xfrm>
            <a:off x="6661737" y="5799190"/>
            <a:ext cx="191909" cy="558068"/>
          </a:xfrm>
          <a:prstGeom prst="arc">
            <a:avLst>
              <a:gd name="adj1" fmla="val 16200000"/>
              <a:gd name="adj2" fmla="val 5588182"/>
            </a:avLst>
          </a:prstGeom>
          <a:ln w="25400">
            <a:solidFill>
              <a:srgbClr val="FF0000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19C7D8A-EF0E-419F-9B51-8171CAAED4B1}"/>
              </a:ext>
            </a:extLst>
          </p:cNvPr>
          <p:cNvSpPr txBox="1"/>
          <p:nvPr/>
        </p:nvSpPr>
        <p:spPr>
          <a:xfrm>
            <a:off x="8525691" y="5333222"/>
            <a:ext cx="7053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AC41182-0D8D-40CC-B5CE-E59C12FDE1DF}"/>
              </a:ext>
            </a:extLst>
          </p:cNvPr>
          <p:cNvSpPr txBox="1"/>
          <p:nvPr/>
        </p:nvSpPr>
        <p:spPr>
          <a:xfrm>
            <a:off x="6766560" y="5829610"/>
            <a:ext cx="8098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more</a:t>
            </a:r>
            <a:endParaRPr lang="en-GB" sz="11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280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7" grpId="0" animBg="1"/>
      <p:bldP spid="48" grpId="0"/>
      <p:bldP spid="49" grpId="0"/>
      <p:bldP spid="50" grpId="0" animBg="1"/>
      <p:bldP spid="51" grpId="0"/>
      <p:bldP spid="52" grpId="0" animBg="1"/>
      <p:bldP spid="52" grpId="1" animBg="1"/>
      <p:bldP spid="54" grpId="0" animBg="1"/>
      <p:bldP spid="54" grpId="1" animBg="1"/>
      <p:bldP spid="55" grpId="0"/>
      <p:bldP spid="55" grpId="1"/>
      <p:bldP spid="56" grpId="0"/>
      <p:bldP spid="56" grpId="1"/>
      <p:bldP spid="57" grpId="0" animBg="1"/>
      <p:bldP spid="57" grpId="1" animBg="1"/>
      <p:bldP spid="59" grpId="0"/>
      <p:bldP spid="59" grpId="1"/>
      <p:bldP spid="60" grpId="0"/>
      <p:bldP spid="60" grpId="1"/>
      <p:bldP spid="61" grpId="0" animBg="1"/>
      <p:bldP spid="61" grpId="1" animBg="1"/>
      <p:bldP spid="62" grpId="0" animBg="1"/>
      <p:bldP spid="62" grpId="1" animBg="1"/>
      <p:bldP spid="73" grpId="0" animBg="1"/>
      <p:bldP spid="73" grpId="1" animBg="1"/>
      <p:bldP spid="74" grpId="0" animBg="1"/>
      <p:bldP spid="74" grpId="1" animBg="1"/>
      <p:bldP spid="75" grpId="0"/>
      <p:bldP spid="75" grpId="1"/>
      <p:bldP spid="93" grpId="0"/>
      <p:bldP spid="93" grpId="1"/>
      <p:bldP spid="102" grpId="0" animBg="1"/>
      <p:bldP spid="102" grpId="1" animBg="1"/>
      <p:bldP spid="103" grpId="0"/>
      <p:bldP spid="103" grpId="1"/>
      <p:bldP spid="104" grpId="0"/>
      <p:bldP spid="104" grpId="1"/>
      <p:bldP spid="105" grpId="0" animBg="1"/>
      <p:bldP spid="105" grpId="1" animBg="1"/>
      <p:bldP spid="106" grpId="0" animBg="1"/>
      <p:bldP spid="106" grpId="1" animBg="1"/>
      <p:bldP spid="40" grpId="0"/>
      <p:bldP spid="40" grpId="1"/>
      <p:bldP spid="41" grpId="0" animBg="1"/>
      <p:bldP spid="41" grpId="1" animBg="1"/>
      <p:bldP spid="42" grpId="0"/>
      <p:bldP spid="42" grpId="1"/>
      <p:bldP spid="43" grpId="0" animBg="1"/>
      <p:bldP spid="44" grpId="0"/>
      <p:bldP spid="45" grpId="0"/>
      <p:bldP spid="53" grpId="0"/>
      <p:bldP spid="58" grpId="0"/>
      <p:bldP spid="68" grpId="0" animBg="1"/>
      <p:bldP spid="69" grpId="0" animBg="1"/>
      <p:bldP spid="70" grpId="0"/>
      <p:bldP spid="7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B590398-1709-475C-867C-F199DD117C7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F44FC0-8BA8-463B-B18F-FA9F49B1549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4856AD-F85C-4AF4-8103-F2D497BAB490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1540</TotalTime>
  <Words>1385</Words>
  <Application>Microsoft Office PowerPoint</Application>
  <PresentationFormat>On-screen Show (4:3)</PresentationFormat>
  <Paragraphs>119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Segoe UI Black</vt:lpstr>
      <vt:lpstr>Wingdings</vt:lpstr>
      <vt:lpstr>Office テーマ</vt:lpstr>
      <vt:lpstr>PowerPoint Presentation</vt:lpstr>
      <vt:lpstr>Volumes of Revolution</vt:lpstr>
      <vt:lpstr>Volumes of Revolution</vt:lpstr>
      <vt:lpstr>Volumes of Revolution</vt:lpstr>
      <vt:lpstr>Volumes of Revolution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220</cp:revision>
  <dcterms:created xsi:type="dcterms:W3CDTF">2017-08-14T15:35:38Z</dcterms:created>
  <dcterms:modified xsi:type="dcterms:W3CDTF">2021-08-27T07:55:25Z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