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CC99"/>
    <a:srgbClr val="FF3300"/>
    <a:srgbClr val="CCCCFF"/>
    <a:srgbClr val="A50021"/>
    <a:srgbClr val="FFFFCC"/>
    <a:srgbClr val="CC00CC"/>
    <a:srgbClr val="FF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02" autoAdjust="0"/>
    <p:restoredTop sz="94660"/>
  </p:normalViewPr>
  <p:slideViewPr>
    <p:cSldViewPr snapToGrid="0">
      <p:cViewPr varScale="1">
        <p:scale>
          <a:sx n="105" d="100"/>
          <a:sy n="105" d="100"/>
        </p:scale>
        <p:origin x="1542"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794ADF-6854-472D-9D91-887B699CAC06}" type="datetimeFigureOut">
              <a:rPr lang="en-GB" smtClean="0"/>
              <a:t>27/08/2021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A84CD9-F56F-46D9-9D61-F5559C1DFCE0}" type="slidenum">
              <a:rPr lang="en-GB" smtClean="0"/>
              <a:t>‹#›</a:t>
            </a:fld>
            <a:endParaRPr lang="en-GB"/>
          </a:p>
        </p:txBody>
      </p:sp>
    </p:spTree>
    <p:extLst>
      <p:ext uri="{BB962C8B-B14F-4D97-AF65-F5344CB8AC3E}">
        <p14:creationId xmlns:p14="http://schemas.microsoft.com/office/powerpoint/2010/main" val="1660592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F676C3-D4DA-458B-87AB-7C949E81B849}" type="slidenum">
              <a:rPr lang="en-GB" smtClean="0"/>
              <a:t>7</a:t>
            </a:fld>
            <a:endParaRPr lang="en-GB"/>
          </a:p>
        </p:txBody>
      </p:sp>
    </p:spTree>
    <p:extLst>
      <p:ext uri="{BB962C8B-B14F-4D97-AF65-F5344CB8AC3E}">
        <p14:creationId xmlns:p14="http://schemas.microsoft.com/office/powerpoint/2010/main" val="1823849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F676C3-D4DA-458B-87AB-7C949E81B849}" type="slidenum">
              <a:rPr lang="en-GB" smtClean="0"/>
              <a:t>8</a:t>
            </a:fld>
            <a:endParaRPr lang="en-GB"/>
          </a:p>
        </p:txBody>
      </p:sp>
    </p:spTree>
    <p:extLst>
      <p:ext uri="{BB962C8B-B14F-4D97-AF65-F5344CB8AC3E}">
        <p14:creationId xmlns:p14="http://schemas.microsoft.com/office/powerpoint/2010/main" val="235910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F676C3-D4DA-458B-87AB-7C949E81B849}" type="slidenum">
              <a:rPr lang="en-GB" smtClean="0"/>
              <a:t>9</a:t>
            </a:fld>
            <a:endParaRPr lang="en-GB"/>
          </a:p>
        </p:txBody>
      </p:sp>
    </p:spTree>
    <p:extLst>
      <p:ext uri="{BB962C8B-B14F-4D97-AF65-F5344CB8AC3E}">
        <p14:creationId xmlns:p14="http://schemas.microsoft.com/office/powerpoint/2010/main" val="1751299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30000" dirty="0"/>
          </a:p>
        </p:txBody>
      </p:sp>
      <p:sp>
        <p:nvSpPr>
          <p:cNvPr id="4" name="Slide Number Placeholder 3"/>
          <p:cNvSpPr>
            <a:spLocks noGrp="1"/>
          </p:cNvSpPr>
          <p:nvPr>
            <p:ph type="sldNum" sz="quarter" idx="10"/>
          </p:nvPr>
        </p:nvSpPr>
        <p:spPr/>
        <p:txBody>
          <a:bodyPr/>
          <a:lstStyle/>
          <a:p>
            <a:fld id="{ABF676C3-D4DA-458B-87AB-7C949E81B849}" type="slidenum">
              <a:rPr lang="en-GB" smtClean="0"/>
              <a:t>10</a:t>
            </a:fld>
            <a:endParaRPr lang="en-GB"/>
          </a:p>
        </p:txBody>
      </p:sp>
    </p:spTree>
    <p:extLst>
      <p:ext uri="{BB962C8B-B14F-4D97-AF65-F5344CB8AC3E}">
        <p14:creationId xmlns:p14="http://schemas.microsoft.com/office/powerpoint/2010/main" val="3047125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30000" dirty="0"/>
          </a:p>
        </p:txBody>
      </p:sp>
      <p:sp>
        <p:nvSpPr>
          <p:cNvPr id="4" name="Slide Number Placeholder 3"/>
          <p:cNvSpPr>
            <a:spLocks noGrp="1"/>
          </p:cNvSpPr>
          <p:nvPr>
            <p:ph type="sldNum" sz="quarter" idx="10"/>
          </p:nvPr>
        </p:nvSpPr>
        <p:spPr/>
        <p:txBody>
          <a:bodyPr/>
          <a:lstStyle/>
          <a:p>
            <a:fld id="{ABF676C3-D4DA-458B-87AB-7C949E81B849}" type="slidenum">
              <a:rPr lang="en-GB" smtClean="0"/>
              <a:t>11</a:t>
            </a:fld>
            <a:endParaRPr lang="en-GB"/>
          </a:p>
        </p:txBody>
      </p:sp>
    </p:spTree>
    <p:extLst>
      <p:ext uri="{BB962C8B-B14F-4D97-AF65-F5344CB8AC3E}">
        <p14:creationId xmlns:p14="http://schemas.microsoft.com/office/powerpoint/2010/main" val="135913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27/08/2021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9793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27/08/2021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850667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27/08/2021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445268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27/08/2021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169759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50C350-365A-4F35-859D-17F134836970}" type="datetimeFigureOut">
              <a:rPr lang="en-GB" smtClean="0"/>
              <a:t>27/08/2021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90413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50C350-365A-4F35-859D-17F134836970}" type="datetimeFigureOut">
              <a:rPr lang="en-GB" smtClean="0"/>
              <a:t>27/08/2021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97365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50C350-365A-4F35-859D-17F134836970}" type="datetimeFigureOut">
              <a:rPr lang="en-GB" smtClean="0"/>
              <a:t>27/08/2021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53397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50C350-365A-4F35-859D-17F134836970}" type="datetimeFigureOut">
              <a:rPr lang="en-GB" smtClean="0"/>
              <a:t>27/08/2021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70438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0C350-365A-4F35-859D-17F134836970}" type="datetimeFigureOut">
              <a:rPr lang="en-GB" smtClean="0"/>
              <a:t>27/08/2021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234014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27/08/2021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252038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27/08/2021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10077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7000">
              <a:schemeClr val="accent6">
                <a:lumMod val="20000"/>
                <a:lumOff val="80000"/>
              </a:schemeClr>
            </a:gs>
            <a:gs pos="95000">
              <a:schemeClr val="accent6">
                <a:lumMod val="20000"/>
                <a:lumOff val="80000"/>
              </a:schemeClr>
            </a:gs>
            <a:gs pos="100000">
              <a:schemeClr val="accent4">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0C350-365A-4F35-859D-17F134836970}" type="datetimeFigureOut">
              <a:rPr lang="en-GB" smtClean="0"/>
              <a:t>27/08/2021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5662A-1E8C-41A9-AAAB-2F6E2B9C335B}" type="slidenum">
              <a:rPr lang="en-GB" smtClean="0"/>
              <a:t>‹#›</a:t>
            </a:fld>
            <a:endParaRPr lang="en-GB"/>
          </a:p>
        </p:txBody>
      </p:sp>
    </p:spTree>
    <p:extLst>
      <p:ext uri="{BB962C8B-B14F-4D97-AF65-F5344CB8AC3E}">
        <p14:creationId xmlns:p14="http://schemas.microsoft.com/office/powerpoint/2010/main" val="1849973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3" Type="http://schemas.openxmlformats.org/officeDocument/2006/relationships/image" Target="../media/image368.png"/><Relationship Id="rId18" Type="http://schemas.openxmlformats.org/officeDocument/2006/relationships/image" Target="../media/image4.png"/><Relationship Id="rId3" Type="http://schemas.openxmlformats.org/officeDocument/2006/relationships/notesSlide" Target="../notesSlides/notesSlide4.xml"/><Relationship Id="rId12" Type="http://schemas.openxmlformats.org/officeDocument/2006/relationships/image" Target="../media/image367.png"/><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hyperlink" Target="http://lectureonline.cl.msu.edu/~mmp/kap6/cd157a.htm" TargetMode="External"/><Relationship Id="rId1" Type="http://schemas.openxmlformats.org/officeDocument/2006/relationships/tags" Target="../tags/tag9.xml"/><Relationship Id="rId11" Type="http://schemas.openxmlformats.org/officeDocument/2006/relationships/image" Target="../media/image366.png"/><Relationship Id="rId15" Type="http://schemas.openxmlformats.org/officeDocument/2006/relationships/image" Target="../media/image510.png"/><Relationship Id="rId10" Type="http://schemas.openxmlformats.org/officeDocument/2006/relationships/image" Target="../media/image365.png"/><Relationship Id="rId19" Type="http://schemas.openxmlformats.org/officeDocument/2006/relationships/image" Target="../media/image2.png"/><Relationship Id="rId14" Type="http://schemas.openxmlformats.org/officeDocument/2006/relationships/image" Target="../media/image7.png"/></Relationships>
</file>

<file path=ppt/slides/_rels/slide11.xml.rels><?xml version="1.0" encoding="UTF-8" standalone="yes"?>
<Relationships xmlns="http://schemas.openxmlformats.org/package/2006/relationships"><Relationship Id="rId13" Type="http://schemas.openxmlformats.org/officeDocument/2006/relationships/image" Target="../media/image372.png"/><Relationship Id="rId18" Type="http://schemas.openxmlformats.org/officeDocument/2006/relationships/image" Target="../media/image510.png"/><Relationship Id="rId3" Type="http://schemas.openxmlformats.org/officeDocument/2006/relationships/notesSlide" Target="../notesSlides/notesSlide5.xml"/><Relationship Id="rId21" Type="http://schemas.openxmlformats.org/officeDocument/2006/relationships/image" Target="../media/image4.png"/><Relationship Id="rId12" Type="http://schemas.openxmlformats.org/officeDocument/2006/relationships/image" Target="../media/image371.png"/><Relationship Id="rId17" Type="http://schemas.openxmlformats.org/officeDocument/2006/relationships/image" Target="../media/image7.png"/><Relationship Id="rId2" Type="http://schemas.openxmlformats.org/officeDocument/2006/relationships/slideLayout" Target="../slideLayouts/slideLayout2.xml"/><Relationship Id="rId16" Type="http://schemas.openxmlformats.org/officeDocument/2006/relationships/image" Target="../media/image375.png"/><Relationship Id="rId20" Type="http://schemas.openxmlformats.org/officeDocument/2006/relationships/image" Target="../media/image1.png"/><Relationship Id="rId1" Type="http://schemas.openxmlformats.org/officeDocument/2006/relationships/tags" Target="../tags/tag10.xml"/><Relationship Id="rId11" Type="http://schemas.openxmlformats.org/officeDocument/2006/relationships/image" Target="../media/image370.png"/><Relationship Id="rId15" Type="http://schemas.openxmlformats.org/officeDocument/2006/relationships/image" Target="../media/image374.png"/><Relationship Id="rId23" Type="http://schemas.openxmlformats.org/officeDocument/2006/relationships/hyperlink" Target="http://lectureonline.cl.msu.edu/~mmp/kap6/cd157a.htm" TargetMode="External"/><Relationship Id="rId19" Type="http://schemas.openxmlformats.org/officeDocument/2006/relationships/image" Target="../media/image3.png"/><Relationship Id="rId14" Type="http://schemas.openxmlformats.org/officeDocument/2006/relationships/image" Target="../media/image373.png"/><Relationship Id="rId22" Type="http://schemas.openxmlformats.org/officeDocument/2006/relationships/image" Target="../media/image2.png"/></Relationships>
</file>

<file path=ppt/slides/_rels/slide2.xml.rels><?xml version="1.0" encoding="UTF-8" standalone="yes"?>
<Relationships xmlns="http://schemas.openxmlformats.org/package/2006/relationships"><Relationship Id="rId13" Type="http://schemas.openxmlformats.org/officeDocument/2006/relationships/image" Target="../media/image510.png"/><Relationship Id="rId18" Type="http://schemas.openxmlformats.org/officeDocument/2006/relationships/hyperlink" Target="http://lectureonline.cl.msu.edu/~mmp/kap6/cd157a.htm" TargetMode="External"/><Relationship Id="rId12" Type="http://schemas.openxmlformats.org/officeDocument/2006/relationships/image" Target="../media/image304.png"/><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tags" Target="../tags/tag1.xml"/><Relationship Id="rId11" Type="http://schemas.openxmlformats.org/officeDocument/2006/relationships/image" Target="../media/image303.png"/><Relationship Id="rId15" Type="http://schemas.openxmlformats.org/officeDocument/2006/relationships/image" Target="../media/image1.png"/><Relationship Id="rId10" Type="http://schemas.openxmlformats.org/officeDocument/2006/relationships/image" Target="../media/image302.png"/><Relationship Id="rId9" Type="http://schemas.openxmlformats.org/officeDocument/2006/relationships/image" Target="../media/image301.png"/><Relationship Id="rId14" Type="http://schemas.openxmlformats.org/officeDocument/2006/relationships/image" Target="../media/image3.png"/></Relationships>
</file>

<file path=ppt/slides/_rels/slide3.xml.rels><?xml version="1.0" encoding="UTF-8" standalone="yes"?>
<Relationships xmlns="http://schemas.openxmlformats.org/package/2006/relationships"><Relationship Id="rId13" Type="http://schemas.openxmlformats.org/officeDocument/2006/relationships/image" Target="../media/image308.png"/><Relationship Id="rId18" Type="http://schemas.openxmlformats.org/officeDocument/2006/relationships/image" Target="../media/image2.png"/><Relationship Id="rId12" Type="http://schemas.openxmlformats.org/officeDocument/2006/relationships/image" Target="../media/image307.png"/><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tags" Target="../tags/tag2.xml"/><Relationship Id="rId11" Type="http://schemas.openxmlformats.org/officeDocument/2006/relationships/image" Target="../media/image306.png"/><Relationship Id="rId15" Type="http://schemas.openxmlformats.org/officeDocument/2006/relationships/image" Target="../media/image3.png"/><Relationship Id="rId10" Type="http://schemas.openxmlformats.org/officeDocument/2006/relationships/image" Target="../media/image305.png"/><Relationship Id="rId19" Type="http://schemas.openxmlformats.org/officeDocument/2006/relationships/hyperlink" Target="http://lectureonline.cl.msu.edu/~mmp/kap6/cd157a.htm" TargetMode="External"/><Relationship Id="rId9" Type="http://schemas.openxmlformats.org/officeDocument/2006/relationships/image" Target="../media/image304.png"/><Relationship Id="rId14" Type="http://schemas.openxmlformats.org/officeDocument/2006/relationships/image" Target="../media/image510.png"/></Relationships>
</file>

<file path=ppt/slides/_rels/slide4.xml.rels><?xml version="1.0" encoding="UTF-8" standalone="yes"?>
<Relationships xmlns="http://schemas.openxmlformats.org/package/2006/relationships"><Relationship Id="rId13" Type="http://schemas.openxmlformats.org/officeDocument/2006/relationships/image" Target="../media/image311.png"/><Relationship Id="rId18" Type="http://schemas.openxmlformats.org/officeDocument/2006/relationships/image" Target="../media/image316.png"/><Relationship Id="rId26" Type="http://schemas.openxmlformats.org/officeDocument/2006/relationships/image" Target="../media/image322.png"/><Relationship Id="rId21" Type="http://schemas.openxmlformats.org/officeDocument/2006/relationships/image" Target="../media/image319.png"/><Relationship Id="rId12" Type="http://schemas.openxmlformats.org/officeDocument/2006/relationships/image" Target="../media/image310.png"/><Relationship Id="rId17" Type="http://schemas.openxmlformats.org/officeDocument/2006/relationships/image" Target="../media/image315.png"/><Relationship Id="rId25" Type="http://schemas.openxmlformats.org/officeDocument/2006/relationships/image" Target="../media/image313.png"/><Relationship Id="rId2" Type="http://schemas.openxmlformats.org/officeDocument/2006/relationships/slideLayout" Target="../slideLayouts/slideLayout2.xml"/><Relationship Id="rId16" Type="http://schemas.openxmlformats.org/officeDocument/2006/relationships/image" Target="../media/image314.png"/><Relationship Id="rId20" Type="http://schemas.openxmlformats.org/officeDocument/2006/relationships/image" Target="../media/image318.png"/><Relationship Id="rId29" Type="http://schemas.openxmlformats.org/officeDocument/2006/relationships/image" Target="../media/image1.png"/><Relationship Id="rId1" Type="http://schemas.openxmlformats.org/officeDocument/2006/relationships/tags" Target="../tags/tag3.xml"/><Relationship Id="rId11" Type="http://schemas.openxmlformats.org/officeDocument/2006/relationships/image" Target="../media/image309.png"/><Relationship Id="rId32" Type="http://schemas.openxmlformats.org/officeDocument/2006/relationships/hyperlink" Target="http://lectureonline.cl.msu.edu/~mmp/kap6/cd157a.htm" TargetMode="External"/><Relationship Id="rId23" Type="http://schemas.openxmlformats.org/officeDocument/2006/relationships/image" Target="../media/image321.png"/><Relationship Id="rId28" Type="http://schemas.openxmlformats.org/officeDocument/2006/relationships/image" Target="../media/image3.png"/><Relationship Id="rId10" Type="http://schemas.openxmlformats.org/officeDocument/2006/relationships/image" Target="../media/image308.png"/><Relationship Id="rId19" Type="http://schemas.openxmlformats.org/officeDocument/2006/relationships/image" Target="../media/image317.png"/><Relationship Id="rId31" Type="http://schemas.openxmlformats.org/officeDocument/2006/relationships/image" Target="../media/image2.png"/><Relationship Id="rId9" Type="http://schemas.openxmlformats.org/officeDocument/2006/relationships/image" Target="../media/image304.png"/><Relationship Id="rId14" Type="http://schemas.openxmlformats.org/officeDocument/2006/relationships/image" Target="../media/image312.png"/><Relationship Id="rId22" Type="http://schemas.openxmlformats.org/officeDocument/2006/relationships/image" Target="../media/image320.png"/><Relationship Id="rId27" Type="http://schemas.openxmlformats.org/officeDocument/2006/relationships/image" Target="../media/image510.png"/><Relationship Id="rId30" Type="http://schemas.openxmlformats.org/officeDocument/2006/relationships/image" Target="../media/image4.png"/></Relationships>
</file>

<file path=ppt/slides/_rels/slide5.xml.rels><?xml version="1.0" encoding="UTF-8" standalone="yes"?>
<Relationships xmlns="http://schemas.openxmlformats.org/package/2006/relationships"><Relationship Id="rId13" Type="http://schemas.openxmlformats.org/officeDocument/2006/relationships/image" Target="../media/image320.png"/><Relationship Id="rId18" Type="http://schemas.openxmlformats.org/officeDocument/2006/relationships/image" Target="../media/image325.png"/><Relationship Id="rId21" Type="http://schemas.openxmlformats.org/officeDocument/2006/relationships/image" Target="../media/image3.png"/><Relationship Id="rId12" Type="http://schemas.openxmlformats.org/officeDocument/2006/relationships/image" Target="../media/image319.png"/><Relationship Id="rId17" Type="http://schemas.openxmlformats.org/officeDocument/2006/relationships/image" Target="../media/image324.png"/><Relationship Id="rId25"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6" Type="http://schemas.openxmlformats.org/officeDocument/2006/relationships/image" Target="../media/image323.png"/><Relationship Id="rId20" Type="http://schemas.openxmlformats.org/officeDocument/2006/relationships/image" Target="../media/image510.png"/><Relationship Id="rId1" Type="http://schemas.openxmlformats.org/officeDocument/2006/relationships/tags" Target="../tags/tag4.xml"/><Relationship Id="rId11" Type="http://schemas.openxmlformats.org/officeDocument/2006/relationships/image" Target="../media/image318.png"/><Relationship Id="rId24" Type="http://schemas.openxmlformats.org/officeDocument/2006/relationships/image" Target="../media/image2.png"/><Relationship Id="rId15" Type="http://schemas.openxmlformats.org/officeDocument/2006/relationships/image" Target="../media/image3220.png"/><Relationship Id="rId23" Type="http://schemas.openxmlformats.org/officeDocument/2006/relationships/image" Target="../media/image4.png"/><Relationship Id="rId10" Type="http://schemas.openxmlformats.org/officeDocument/2006/relationships/image" Target="../media/image308.png"/><Relationship Id="rId19" Type="http://schemas.openxmlformats.org/officeDocument/2006/relationships/image" Target="../media/image326.png"/><Relationship Id="rId9" Type="http://schemas.openxmlformats.org/officeDocument/2006/relationships/image" Target="../media/image304.png"/><Relationship Id="rId14" Type="http://schemas.openxmlformats.org/officeDocument/2006/relationships/image" Target="../media/image321.png"/><Relationship Id="rId22" Type="http://schemas.openxmlformats.org/officeDocument/2006/relationships/image" Target="../media/image1.png"/></Relationships>
</file>

<file path=ppt/slides/_rels/slide6.xml.rels><?xml version="1.0" encoding="UTF-8" standalone="yes"?>
<Relationships xmlns="http://schemas.openxmlformats.org/package/2006/relationships"><Relationship Id="rId13" Type="http://schemas.openxmlformats.org/officeDocument/2006/relationships/image" Target="../media/image320.png"/><Relationship Id="rId18" Type="http://schemas.openxmlformats.org/officeDocument/2006/relationships/image" Target="../media/image329.png"/><Relationship Id="rId21" Type="http://schemas.openxmlformats.org/officeDocument/2006/relationships/image" Target="../media/image3.png"/><Relationship Id="rId12" Type="http://schemas.openxmlformats.org/officeDocument/2006/relationships/image" Target="../media/image319.png"/><Relationship Id="rId17" Type="http://schemas.openxmlformats.org/officeDocument/2006/relationships/image" Target="../media/image328.png"/><Relationship Id="rId25"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6" Type="http://schemas.openxmlformats.org/officeDocument/2006/relationships/image" Target="../media/image327.png"/><Relationship Id="rId20" Type="http://schemas.openxmlformats.org/officeDocument/2006/relationships/image" Target="../media/image510.png"/><Relationship Id="rId1" Type="http://schemas.openxmlformats.org/officeDocument/2006/relationships/tags" Target="../tags/tag5.xml"/><Relationship Id="rId11" Type="http://schemas.openxmlformats.org/officeDocument/2006/relationships/image" Target="../media/image318.png"/><Relationship Id="rId24" Type="http://schemas.openxmlformats.org/officeDocument/2006/relationships/image" Target="../media/image2.png"/><Relationship Id="rId15" Type="http://schemas.openxmlformats.org/officeDocument/2006/relationships/image" Target="../media/image3220.png"/><Relationship Id="rId23" Type="http://schemas.openxmlformats.org/officeDocument/2006/relationships/image" Target="../media/image4.png"/><Relationship Id="rId10" Type="http://schemas.openxmlformats.org/officeDocument/2006/relationships/image" Target="../media/image308.png"/><Relationship Id="rId19" Type="http://schemas.openxmlformats.org/officeDocument/2006/relationships/image" Target="../media/image330.png"/><Relationship Id="rId9" Type="http://schemas.openxmlformats.org/officeDocument/2006/relationships/image" Target="../media/image304.png"/><Relationship Id="rId14" Type="http://schemas.openxmlformats.org/officeDocument/2006/relationships/image" Target="../media/image321.png"/><Relationship Id="rId22" Type="http://schemas.openxmlformats.org/officeDocument/2006/relationships/image" Target="../media/image1.png"/></Relationships>
</file>

<file path=ppt/slides/_rels/slide7.xml.rels><?xml version="1.0" encoding="UTF-8" standalone="yes"?>
<Relationships xmlns="http://schemas.openxmlformats.org/package/2006/relationships"><Relationship Id="rId13" Type="http://schemas.openxmlformats.org/officeDocument/2006/relationships/image" Target="../media/image333.png"/><Relationship Id="rId18" Type="http://schemas.openxmlformats.org/officeDocument/2006/relationships/image" Target="../media/image3.png"/><Relationship Id="rId3" Type="http://schemas.openxmlformats.org/officeDocument/2006/relationships/notesSlide" Target="../notesSlides/notesSlide1.xml"/><Relationship Id="rId21" Type="http://schemas.openxmlformats.org/officeDocument/2006/relationships/image" Target="../media/image2.png"/><Relationship Id="rId12" Type="http://schemas.openxmlformats.org/officeDocument/2006/relationships/image" Target="../media/image332.png"/><Relationship Id="rId17" Type="http://schemas.openxmlformats.org/officeDocument/2006/relationships/image" Target="../media/image510.png"/><Relationship Id="rId2" Type="http://schemas.openxmlformats.org/officeDocument/2006/relationships/slideLayout" Target="../slideLayouts/slideLayout2.xml"/><Relationship Id="rId16" Type="http://schemas.openxmlformats.org/officeDocument/2006/relationships/image" Target="../media/image336.png"/><Relationship Id="rId20" Type="http://schemas.openxmlformats.org/officeDocument/2006/relationships/image" Target="../media/image4.png"/><Relationship Id="rId1" Type="http://schemas.openxmlformats.org/officeDocument/2006/relationships/tags" Target="../tags/tag6.xml"/><Relationship Id="rId11" Type="http://schemas.openxmlformats.org/officeDocument/2006/relationships/image" Target="../media/image331.png"/><Relationship Id="rId15" Type="http://schemas.openxmlformats.org/officeDocument/2006/relationships/image" Target="../media/image335.png"/><Relationship Id="rId19" Type="http://schemas.openxmlformats.org/officeDocument/2006/relationships/image" Target="../media/image1.png"/><Relationship Id="rId4" Type="http://schemas.openxmlformats.org/officeDocument/2006/relationships/image" Target="../media/image1.wmf"/><Relationship Id="rId14" Type="http://schemas.openxmlformats.org/officeDocument/2006/relationships/image" Target="../media/image334.png"/><Relationship Id="rId22" Type="http://schemas.openxmlformats.org/officeDocument/2006/relationships/hyperlink" Target="http://lectureonline.cl.msu.edu/~mmp/kap6/cd157a.htm" TargetMode="External"/></Relationships>
</file>

<file path=ppt/slides/_rels/slide8.xml.rels><?xml version="1.0" encoding="UTF-8" standalone="yes"?>
<Relationships xmlns="http://schemas.openxmlformats.org/package/2006/relationships"><Relationship Id="rId13" Type="http://schemas.openxmlformats.org/officeDocument/2006/relationships/image" Target="../media/image338.png"/><Relationship Id="rId18" Type="http://schemas.openxmlformats.org/officeDocument/2006/relationships/image" Target="../media/image343.png"/><Relationship Id="rId3" Type="http://schemas.openxmlformats.org/officeDocument/2006/relationships/notesSlide" Target="../notesSlides/notesSlide2.xml"/><Relationship Id="rId21" Type="http://schemas.openxmlformats.org/officeDocument/2006/relationships/image" Target="../media/image3.png"/><Relationship Id="rId12" Type="http://schemas.openxmlformats.org/officeDocument/2006/relationships/image" Target="../media/image337.png"/><Relationship Id="rId17" Type="http://schemas.openxmlformats.org/officeDocument/2006/relationships/image" Target="../media/image342.png"/><Relationship Id="rId25" Type="http://schemas.openxmlformats.org/officeDocument/2006/relationships/hyperlink" Target="http://lectureonline.cl.msu.edu/~mmp/kap6/cd157a.htm" TargetMode="External"/><Relationship Id="rId2" Type="http://schemas.openxmlformats.org/officeDocument/2006/relationships/slideLayout" Target="../slideLayouts/slideLayout2.xml"/><Relationship Id="rId16" Type="http://schemas.openxmlformats.org/officeDocument/2006/relationships/image" Target="../media/image341.png"/><Relationship Id="rId20" Type="http://schemas.openxmlformats.org/officeDocument/2006/relationships/image" Target="../media/image510.png"/><Relationship Id="rId1" Type="http://schemas.openxmlformats.org/officeDocument/2006/relationships/tags" Target="../tags/tag7.xml"/><Relationship Id="rId11" Type="http://schemas.openxmlformats.org/officeDocument/2006/relationships/image" Target="../media/image336.png"/><Relationship Id="rId24" Type="http://schemas.openxmlformats.org/officeDocument/2006/relationships/image" Target="../media/image2.png"/><Relationship Id="rId15" Type="http://schemas.openxmlformats.org/officeDocument/2006/relationships/image" Target="../media/image340.png"/><Relationship Id="rId23" Type="http://schemas.openxmlformats.org/officeDocument/2006/relationships/image" Target="../media/image4.png"/><Relationship Id="rId19" Type="http://schemas.openxmlformats.org/officeDocument/2006/relationships/image" Target="../media/image344.png"/><Relationship Id="rId4" Type="http://schemas.openxmlformats.org/officeDocument/2006/relationships/image" Target="../media/image1.wmf"/><Relationship Id="rId14" Type="http://schemas.openxmlformats.org/officeDocument/2006/relationships/image" Target="../media/image339.png"/><Relationship Id="rId22" Type="http://schemas.openxmlformats.org/officeDocument/2006/relationships/image" Target="../media/image1.png"/></Relationships>
</file>

<file path=ppt/slides/_rels/slide9.xml.rels><?xml version="1.0" encoding="UTF-8" standalone="yes"?>
<Relationships xmlns="http://schemas.openxmlformats.org/package/2006/relationships"><Relationship Id="rId13" Type="http://schemas.openxmlformats.org/officeDocument/2006/relationships/image" Target="../media/image344.png"/><Relationship Id="rId18" Type="http://schemas.openxmlformats.org/officeDocument/2006/relationships/image" Target="../media/image510.png"/><Relationship Id="rId3" Type="http://schemas.openxmlformats.org/officeDocument/2006/relationships/notesSlide" Target="../notesSlides/notesSlide3.xml"/><Relationship Id="rId21" Type="http://schemas.openxmlformats.org/officeDocument/2006/relationships/image" Target="../media/image4.png"/><Relationship Id="rId12" Type="http://schemas.openxmlformats.org/officeDocument/2006/relationships/image" Target="../media/image343.png"/><Relationship Id="rId17" Type="http://schemas.openxmlformats.org/officeDocument/2006/relationships/image" Target="../media/image348.png"/><Relationship Id="rId2" Type="http://schemas.openxmlformats.org/officeDocument/2006/relationships/slideLayout" Target="../slideLayouts/slideLayout2.xml"/><Relationship Id="rId16" Type="http://schemas.openxmlformats.org/officeDocument/2006/relationships/image" Target="../media/image347.png"/><Relationship Id="rId20" Type="http://schemas.openxmlformats.org/officeDocument/2006/relationships/image" Target="../media/image1.png"/><Relationship Id="rId1" Type="http://schemas.openxmlformats.org/officeDocument/2006/relationships/tags" Target="../tags/tag8.xml"/><Relationship Id="rId11" Type="http://schemas.openxmlformats.org/officeDocument/2006/relationships/image" Target="../media/image336.png"/><Relationship Id="rId15" Type="http://schemas.openxmlformats.org/officeDocument/2006/relationships/image" Target="../media/image346.png"/><Relationship Id="rId23" Type="http://schemas.openxmlformats.org/officeDocument/2006/relationships/hyperlink" Target="http://lectureonline.cl.msu.edu/~mmp/kap6/cd157a.htm" TargetMode="External"/><Relationship Id="rId19" Type="http://schemas.openxmlformats.org/officeDocument/2006/relationships/image" Target="../media/image3.png"/><Relationship Id="rId4" Type="http://schemas.openxmlformats.org/officeDocument/2006/relationships/image" Target="../media/image1.wmf"/><Relationship Id="rId14" Type="http://schemas.openxmlformats.org/officeDocument/2006/relationships/image" Target="../media/image345.png"/><Relationship Id="rId2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9C1568B-E78F-4828-A04B-76140F6FC83F}"/>
              </a:ext>
            </a:extLst>
          </p:cNvPr>
          <p:cNvSpPr/>
          <p:nvPr/>
        </p:nvSpPr>
        <p:spPr>
          <a:xfrm>
            <a:off x="1264803" y="2212739"/>
            <a:ext cx="6632265" cy="2531462"/>
          </a:xfrm>
          <a:prstGeom prst="rect">
            <a:avLst/>
          </a:prstGeom>
          <a:noFill/>
        </p:spPr>
        <p:txBody>
          <a:bodyPr wrap="none" lIns="68580" tIns="34290" rIns="68580" bIns="34290">
            <a:spAutoFit/>
          </a:bodyPr>
          <a:lstStyle/>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Teachings for </a:t>
            </a:r>
          </a:p>
          <a:p>
            <a:pPr algn="ctr"/>
            <a:r>
              <a:rPr lang="en-US" altLang="ja-JP"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rPr>
              <a:t>exercise 4C</a:t>
            </a:r>
            <a:endParaRPr lang="ja-JP" altLang="en-US" sz="8000" b="1" dirty="0">
              <a:ln w="38100">
                <a:solidFill>
                  <a:schemeClr val="tx1"/>
                </a:solidFill>
                <a:prstDash val="solid"/>
              </a:ln>
              <a:solidFill>
                <a:srgbClr val="006600"/>
              </a:solidFill>
              <a:effectLst>
                <a:outerShdw blurRad="50800" dist="38100" dir="16200000" rotWithShape="0">
                  <a:prstClr val="black">
                    <a:alpha val="40000"/>
                  </a:prstClr>
                </a:outerShdw>
              </a:effectLst>
              <a:latin typeface="Papyrus" panose="03070502060502030205"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3109464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800600"/>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particles, A and B, of mass 200g and 300g respectively, are connected by a light inextensible string. The particles are side-by-side on a smooth floor and A is projected with speed 6ms</a:t>
            </a:r>
            <a:r>
              <a:rPr lang="en-GB" sz="1400" baseline="30000" dirty="0">
                <a:latin typeface="Comic Sans MS" pitchFamily="66" charset="0"/>
              </a:rPr>
              <a:t>-1</a:t>
            </a:r>
            <a:r>
              <a:rPr lang="en-GB" sz="1400" dirty="0">
                <a:latin typeface="Comic Sans MS" pitchFamily="66" charset="0"/>
              </a:rPr>
              <a:t> away from B. When the string become taut, particle B is jerked into motion and A and B then move a common speed in the direction of A’s original motion.</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a:t>
            </a:r>
          </a:p>
          <a:p>
            <a:pPr algn="ctr">
              <a:buAutoNum type="alphaLcParenR"/>
            </a:pPr>
            <a:r>
              <a:rPr lang="en-GB" sz="1400" dirty="0">
                <a:latin typeface="Comic Sans MS" pitchFamily="66" charset="0"/>
              </a:rPr>
              <a:t>The common speed of the particles after the string becomes taut</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The loss of kinetic energy as a result of the jerk</a:t>
            </a:r>
          </a:p>
        </p:txBody>
      </p:sp>
      <p:cxnSp>
        <p:nvCxnSpPr>
          <p:cNvPr id="11" name="Straight Connector 10"/>
          <p:cNvCxnSpPr/>
          <p:nvPr/>
        </p:nvCxnSpPr>
        <p:spPr>
          <a:xfrm>
            <a:off x="4267200" y="1295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672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267200" y="1295400"/>
            <a:ext cx="1524000" cy="292388"/>
          </a:xfrm>
          <a:prstGeom prst="rect">
            <a:avLst/>
          </a:prstGeom>
          <a:noFill/>
        </p:spPr>
        <p:txBody>
          <a:bodyPr wrap="square" rtlCol="0">
            <a:spAutoFit/>
          </a:bodyPr>
          <a:lstStyle/>
          <a:p>
            <a:pPr algn="ctr"/>
            <a:r>
              <a:rPr lang="en-GB" sz="1300" b="1" dirty="0">
                <a:latin typeface="Comic Sans MS" pitchFamily="66" charset="0"/>
              </a:rPr>
              <a:t>Before</a:t>
            </a:r>
          </a:p>
        </p:txBody>
      </p:sp>
      <p:sp>
        <p:nvSpPr>
          <p:cNvPr id="14" name="TextBox 13"/>
          <p:cNvSpPr txBox="1"/>
          <p:nvPr/>
        </p:nvSpPr>
        <p:spPr>
          <a:xfrm>
            <a:off x="5791200" y="1295400"/>
            <a:ext cx="1524000" cy="292388"/>
          </a:xfrm>
          <a:prstGeom prst="rect">
            <a:avLst/>
          </a:prstGeom>
          <a:noFill/>
        </p:spPr>
        <p:txBody>
          <a:bodyPr wrap="square" rtlCol="0">
            <a:spAutoFit/>
          </a:bodyPr>
          <a:lstStyle/>
          <a:p>
            <a:pPr algn="ctr"/>
            <a:r>
              <a:rPr lang="en-GB" sz="1300" b="1" dirty="0">
                <a:latin typeface="Comic Sans MS" pitchFamily="66" charset="0"/>
              </a:rPr>
              <a:t>After</a:t>
            </a:r>
          </a:p>
        </p:txBody>
      </p:sp>
      <p:cxnSp>
        <p:nvCxnSpPr>
          <p:cNvPr id="15" name="Straight Connector 14"/>
          <p:cNvCxnSpPr/>
          <p:nvPr/>
        </p:nvCxnSpPr>
        <p:spPr>
          <a:xfrm>
            <a:off x="5791200" y="12954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315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91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267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495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257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6019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781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419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95800" y="1600200"/>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5" name="Straight Arrow Connector 24"/>
          <p:cNvCxnSpPr/>
          <p:nvPr/>
        </p:nvCxnSpPr>
        <p:spPr>
          <a:xfrm>
            <a:off x="6705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793021" y="1600200"/>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cxnSp>
        <p:nvCxnSpPr>
          <p:cNvPr id="27" name="Straight Connector 26"/>
          <p:cNvCxnSpPr/>
          <p:nvPr/>
        </p:nvCxnSpPr>
        <p:spPr>
          <a:xfrm>
            <a:off x="4267200" y="2590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419600" y="1981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29" name="TextBox 28"/>
          <p:cNvSpPr txBox="1"/>
          <p:nvPr/>
        </p:nvSpPr>
        <p:spPr>
          <a:xfrm>
            <a:off x="5943600" y="1981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0" name="TextBox 29"/>
          <p:cNvSpPr txBox="1"/>
          <p:nvPr/>
        </p:nvSpPr>
        <p:spPr>
          <a:xfrm>
            <a:off x="5181600" y="1981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1" name="TextBox 30"/>
          <p:cNvSpPr txBox="1"/>
          <p:nvPr/>
        </p:nvSpPr>
        <p:spPr>
          <a:xfrm>
            <a:off x="6705600" y="1981200"/>
            <a:ext cx="457200" cy="307777"/>
          </a:xfrm>
          <a:prstGeom prst="rect">
            <a:avLst/>
          </a:prstGeom>
          <a:noFill/>
        </p:spPr>
        <p:txBody>
          <a:bodyPr wrap="square" rtlCol="0">
            <a:spAutoFit/>
          </a:bodyPr>
          <a:lstStyle/>
          <a:p>
            <a:pPr algn="ctr"/>
            <a:r>
              <a:rPr lang="en-GB" sz="1400" dirty="0">
                <a:latin typeface="Comic Sans MS" pitchFamily="66" charset="0"/>
              </a:rPr>
              <a:t>A</a:t>
            </a:r>
          </a:p>
        </p:txBody>
      </p:sp>
      <p:cxnSp>
        <p:nvCxnSpPr>
          <p:cNvPr id="32" name="Straight Arrow Connector 31"/>
          <p:cNvCxnSpPr/>
          <p:nvPr/>
        </p:nvCxnSpPr>
        <p:spPr>
          <a:xfrm>
            <a:off x="5181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57800" y="1600200"/>
            <a:ext cx="293670" cy="307777"/>
          </a:xfrm>
          <a:prstGeom prst="rect">
            <a:avLst/>
          </a:prstGeom>
          <a:noFill/>
        </p:spPr>
        <p:txBody>
          <a:bodyPr wrap="none" rtlCol="0">
            <a:spAutoFit/>
          </a:bodyPr>
          <a:lstStyle/>
          <a:p>
            <a:pPr algn="ctr"/>
            <a:r>
              <a:rPr lang="en-GB" sz="1400" dirty="0">
                <a:latin typeface="Comic Sans MS" pitchFamily="66" charset="0"/>
              </a:rPr>
              <a:t>6</a:t>
            </a:r>
          </a:p>
        </p:txBody>
      </p:sp>
      <p:cxnSp>
        <p:nvCxnSpPr>
          <p:cNvPr id="34" name="Straight Arrow Connector 33"/>
          <p:cNvCxnSpPr/>
          <p:nvPr/>
        </p:nvCxnSpPr>
        <p:spPr>
          <a:xfrm>
            <a:off x="5943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031021" y="1600200"/>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4343402" y="2286000"/>
            <a:ext cx="606255"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7" name="TextBox 36"/>
          <p:cNvSpPr txBox="1"/>
          <p:nvPr/>
        </p:nvSpPr>
        <p:spPr>
          <a:xfrm>
            <a:off x="5867400" y="2286000"/>
            <a:ext cx="606256"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8" name="TextBox 37"/>
          <p:cNvSpPr txBox="1"/>
          <p:nvPr/>
        </p:nvSpPr>
        <p:spPr>
          <a:xfrm>
            <a:off x="5105401" y="22860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39" name="TextBox 38"/>
          <p:cNvSpPr txBox="1"/>
          <p:nvPr/>
        </p:nvSpPr>
        <p:spPr>
          <a:xfrm>
            <a:off x="6629401" y="22860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41" name="Freeform 40"/>
          <p:cNvSpPr/>
          <p:nvPr/>
        </p:nvSpPr>
        <p:spPr>
          <a:xfrm>
            <a:off x="4803112" y="2044840"/>
            <a:ext cx="467248" cy="166981"/>
          </a:xfrm>
          <a:custGeom>
            <a:avLst/>
            <a:gdLst>
              <a:gd name="connsiteX0" fmla="*/ 0 w 467248"/>
              <a:gd name="connsiteY0" fmla="*/ 65314 h 166981"/>
              <a:gd name="connsiteX1" fmla="*/ 60290 w 467248"/>
              <a:gd name="connsiteY1" fmla="*/ 70338 h 166981"/>
              <a:gd name="connsiteX2" fmla="*/ 75363 w 467248"/>
              <a:gd name="connsiteY2" fmla="*/ 75362 h 166981"/>
              <a:gd name="connsiteX3" fmla="*/ 95459 w 467248"/>
              <a:gd name="connsiteY3" fmla="*/ 100483 h 166981"/>
              <a:gd name="connsiteX4" fmla="*/ 105508 w 467248"/>
              <a:gd name="connsiteY4" fmla="*/ 110531 h 166981"/>
              <a:gd name="connsiteX5" fmla="*/ 125604 w 467248"/>
              <a:gd name="connsiteY5" fmla="*/ 150725 h 166981"/>
              <a:gd name="connsiteX6" fmla="*/ 130629 w 467248"/>
              <a:gd name="connsiteY6" fmla="*/ 165797 h 166981"/>
              <a:gd name="connsiteX7" fmla="*/ 190919 w 467248"/>
              <a:gd name="connsiteY7" fmla="*/ 155749 h 166981"/>
              <a:gd name="connsiteX8" fmla="*/ 211015 w 467248"/>
              <a:gd name="connsiteY8" fmla="*/ 125604 h 166981"/>
              <a:gd name="connsiteX9" fmla="*/ 226088 w 467248"/>
              <a:gd name="connsiteY9" fmla="*/ 45217 h 166981"/>
              <a:gd name="connsiteX10" fmla="*/ 236136 w 467248"/>
              <a:gd name="connsiteY10" fmla="*/ 30145 h 166981"/>
              <a:gd name="connsiteX11" fmla="*/ 251209 w 467248"/>
              <a:gd name="connsiteY11" fmla="*/ 25120 h 166981"/>
              <a:gd name="connsiteX12" fmla="*/ 276330 w 467248"/>
              <a:gd name="connsiteY12" fmla="*/ 5024 h 166981"/>
              <a:gd name="connsiteX13" fmla="*/ 291402 w 467248"/>
              <a:gd name="connsiteY13" fmla="*/ 0 h 166981"/>
              <a:gd name="connsiteX14" fmla="*/ 341644 w 467248"/>
              <a:gd name="connsiteY14" fmla="*/ 5024 h 166981"/>
              <a:gd name="connsiteX15" fmla="*/ 371789 w 467248"/>
              <a:gd name="connsiteY15" fmla="*/ 15072 h 166981"/>
              <a:gd name="connsiteX16" fmla="*/ 376813 w 467248"/>
              <a:gd name="connsiteY16" fmla="*/ 30145 h 166981"/>
              <a:gd name="connsiteX17" fmla="*/ 386862 w 467248"/>
              <a:gd name="connsiteY17" fmla="*/ 40193 h 166981"/>
              <a:gd name="connsiteX18" fmla="*/ 396910 w 467248"/>
              <a:gd name="connsiteY18" fmla="*/ 70338 h 166981"/>
              <a:gd name="connsiteX19" fmla="*/ 401934 w 467248"/>
              <a:gd name="connsiteY19" fmla="*/ 85411 h 166981"/>
              <a:gd name="connsiteX20" fmla="*/ 411983 w 467248"/>
              <a:gd name="connsiteY20" fmla="*/ 95459 h 166981"/>
              <a:gd name="connsiteX21" fmla="*/ 432079 w 467248"/>
              <a:gd name="connsiteY21" fmla="*/ 120580 h 166981"/>
              <a:gd name="connsiteX22" fmla="*/ 467248 w 467248"/>
              <a:gd name="connsiteY22" fmla="*/ 130628 h 16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67248" h="166981">
                <a:moveTo>
                  <a:pt x="0" y="65314"/>
                </a:moveTo>
                <a:cubicBezTo>
                  <a:pt x="20097" y="66989"/>
                  <a:pt x="40301" y="67673"/>
                  <a:pt x="60290" y="70338"/>
                </a:cubicBezTo>
                <a:cubicBezTo>
                  <a:pt x="65540" y="71038"/>
                  <a:pt x="70822" y="72637"/>
                  <a:pt x="75363" y="75362"/>
                </a:cubicBezTo>
                <a:cubicBezTo>
                  <a:pt x="84693" y="80960"/>
                  <a:pt x="89141" y="92586"/>
                  <a:pt x="95459" y="100483"/>
                </a:cubicBezTo>
                <a:cubicBezTo>
                  <a:pt x="98418" y="104182"/>
                  <a:pt x="102158" y="107182"/>
                  <a:pt x="105508" y="110531"/>
                </a:cubicBezTo>
                <a:cubicBezTo>
                  <a:pt x="117054" y="145170"/>
                  <a:pt x="108067" y="133186"/>
                  <a:pt x="125604" y="150725"/>
                </a:cubicBezTo>
                <a:cubicBezTo>
                  <a:pt x="127279" y="155749"/>
                  <a:pt x="125436" y="164758"/>
                  <a:pt x="130629" y="165797"/>
                </a:cubicBezTo>
                <a:cubicBezTo>
                  <a:pt x="151662" y="170003"/>
                  <a:pt x="171743" y="162141"/>
                  <a:pt x="190919" y="155749"/>
                </a:cubicBezTo>
                <a:cubicBezTo>
                  <a:pt x="197618" y="145701"/>
                  <a:pt x="209813" y="137621"/>
                  <a:pt x="211015" y="125604"/>
                </a:cubicBezTo>
                <a:cubicBezTo>
                  <a:pt x="212783" y="107928"/>
                  <a:pt x="213431" y="64203"/>
                  <a:pt x="226088" y="45217"/>
                </a:cubicBezTo>
                <a:cubicBezTo>
                  <a:pt x="229437" y="40193"/>
                  <a:pt x="231421" y="33917"/>
                  <a:pt x="236136" y="30145"/>
                </a:cubicBezTo>
                <a:cubicBezTo>
                  <a:pt x="240272" y="26836"/>
                  <a:pt x="246472" y="27489"/>
                  <a:pt x="251209" y="25120"/>
                </a:cubicBezTo>
                <a:cubicBezTo>
                  <a:pt x="311548" y="-5050"/>
                  <a:pt x="229591" y="33066"/>
                  <a:pt x="276330" y="5024"/>
                </a:cubicBezTo>
                <a:cubicBezTo>
                  <a:pt x="280871" y="2299"/>
                  <a:pt x="286378" y="1675"/>
                  <a:pt x="291402" y="0"/>
                </a:cubicBezTo>
                <a:cubicBezTo>
                  <a:pt x="308149" y="1675"/>
                  <a:pt x="325101" y="1922"/>
                  <a:pt x="341644" y="5024"/>
                </a:cubicBezTo>
                <a:cubicBezTo>
                  <a:pt x="352054" y="6976"/>
                  <a:pt x="371789" y="15072"/>
                  <a:pt x="371789" y="15072"/>
                </a:cubicBezTo>
                <a:cubicBezTo>
                  <a:pt x="373464" y="20096"/>
                  <a:pt x="374088" y="25604"/>
                  <a:pt x="376813" y="30145"/>
                </a:cubicBezTo>
                <a:cubicBezTo>
                  <a:pt x="379250" y="34207"/>
                  <a:pt x="384744" y="35956"/>
                  <a:pt x="386862" y="40193"/>
                </a:cubicBezTo>
                <a:cubicBezTo>
                  <a:pt x="391599" y="49667"/>
                  <a:pt x="393561" y="60290"/>
                  <a:pt x="396910" y="70338"/>
                </a:cubicBezTo>
                <a:cubicBezTo>
                  <a:pt x="398585" y="75362"/>
                  <a:pt x="398189" y="81666"/>
                  <a:pt x="401934" y="85411"/>
                </a:cubicBezTo>
                <a:cubicBezTo>
                  <a:pt x="405284" y="88760"/>
                  <a:pt x="409024" y="91760"/>
                  <a:pt x="411983" y="95459"/>
                </a:cubicBezTo>
                <a:cubicBezTo>
                  <a:pt x="416715" y="101374"/>
                  <a:pt x="423993" y="116537"/>
                  <a:pt x="432079" y="120580"/>
                </a:cubicBezTo>
                <a:cubicBezTo>
                  <a:pt x="453234" y="131158"/>
                  <a:pt x="453305" y="130628"/>
                  <a:pt x="467248" y="13062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6324600" y="2133600"/>
            <a:ext cx="457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TextBox 45"/>
              <p:cNvSpPr txBox="1"/>
              <p:nvPr/>
            </p:nvSpPr>
            <p:spPr>
              <a:xfrm>
                <a:off x="3962400" y="3429000"/>
                <a:ext cx="342446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400" b="0" i="1" smtClean="0">
                              <a:latin typeface="Cambria Math" panose="02040503050406030204" pitchFamily="18" charset="0"/>
                            </a:rPr>
                          </m:ctrlPr>
                        </m:dPr>
                        <m:e>
                          <m:r>
                            <a:rPr lang="en-GB" sz="1400" b="0" i="1" smtClean="0">
                              <a:latin typeface="Cambria Math"/>
                            </a:rPr>
                            <m:t>0.3</m:t>
                          </m:r>
                        </m:e>
                      </m:d>
                      <m:d>
                        <m:dPr>
                          <m:ctrlPr>
                            <a:rPr lang="en-GB" sz="1400" b="0" i="1" smtClean="0">
                              <a:latin typeface="Cambria Math" panose="02040503050406030204" pitchFamily="18" charset="0"/>
                            </a:rPr>
                          </m:ctrlPr>
                        </m:dPr>
                        <m:e>
                          <m:r>
                            <a:rPr lang="en-GB" sz="1400" b="0" i="1" smtClean="0">
                              <a:latin typeface="Cambria Math"/>
                            </a:rPr>
                            <m:t>0</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0.2</m:t>
                          </m:r>
                        </m:e>
                      </m:d>
                      <m:d>
                        <m:dPr>
                          <m:ctrlPr>
                            <a:rPr lang="en-GB" sz="1400" b="0" i="1" smtClean="0">
                              <a:latin typeface="Cambria Math" panose="02040503050406030204" pitchFamily="18" charset="0"/>
                            </a:rPr>
                          </m:ctrlPr>
                        </m:dPr>
                        <m:e>
                          <m:r>
                            <a:rPr lang="en-GB" sz="1400" b="0" i="1" smtClean="0">
                              <a:latin typeface="Cambria Math"/>
                            </a:rPr>
                            <m:t>6</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0.3</m:t>
                          </m:r>
                        </m:e>
                      </m:d>
                      <m:d>
                        <m:dPr>
                          <m:ctrlPr>
                            <a:rPr lang="en-GB" sz="1400" b="0" i="1" smtClean="0">
                              <a:latin typeface="Cambria Math" panose="02040503050406030204" pitchFamily="18" charset="0"/>
                            </a:rPr>
                          </m:ctrlPr>
                        </m:dPr>
                        <m:e>
                          <m:r>
                            <a:rPr lang="en-GB" sz="1400" b="0" i="1" smtClean="0">
                              <a:latin typeface="Cambria Math"/>
                            </a:rPr>
                            <m:t>𝑣</m:t>
                          </m:r>
                        </m:e>
                      </m:d>
                      <m:r>
                        <a:rPr lang="en-GB" sz="1400" b="0" i="1" smtClean="0">
                          <a:latin typeface="Cambria Math"/>
                        </a:rPr>
                        <m:t>+(0.2)(</m:t>
                      </m:r>
                      <m:r>
                        <a:rPr lang="en-GB" sz="1400" b="0" i="1" smtClean="0">
                          <a:latin typeface="Cambria Math"/>
                        </a:rPr>
                        <m:t>𝑣</m:t>
                      </m:r>
                      <m:r>
                        <a:rPr lang="en-GB" sz="1400" b="0" i="1" smtClean="0">
                          <a:latin typeface="Cambria Math"/>
                        </a:rPr>
                        <m:t>)</m:t>
                      </m:r>
                    </m:oMath>
                  </m:oMathPara>
                </a14:m>
                <a:endParaRPr lang="en-GB" sz="1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3962400" y="3429000"/>
                <a:ext cx="3424464" cy="307777"/>
              </a:xfrm>
              <a:prstGeom prst="rect">
                <a:avLst/>
              </a:prstGeom>
              <a:blipFill rotWithShape="1">
                <a:blip r:embed="rId10"/>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191000" y="2895600"/>
                <a:ext cx="2971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191000" y="2895600"/>
                <a:ext cx="2971800"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5181600" y="3886200"/>
                <a:ext cx="110968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1.2=0.5</m:t>
                      </m:r>
                      <m:r>
                        <a:rPr lang="en-GB" sz="1400" b="0" i="1" smtClean="0">
                          <a:latin typeface="Cambria Math"/>
                        </a:rPr>
                        <m:t>𝑣</m:t>
                      </m:r>
                    </m:oMath>
                  </m:oMathPara>
                </a14:m>
                <a:endParaRPr lang="en-GB" sz="1400" dirty="0"/>
              </a:p>
            </p:txBody>
          </p:sp>
        </mc:Choice>
        <mc:Fallback xmlns="">
          <p:sp>
            <p:nvSpPr>
              <p:cNvPr id="48" name="TextBox 47"/>
              <p:cNvSpPr txBox="1">
                <a:spLocks noRot="1" noChangeAspect="1" noMove="1" noResize="1" noEditPoints="1" noAdjustHandles="1" noChangeArrowheads="1" noChangeShapeType="1" noTextEdit="1"/>
              </p:cNvSpPr>
              <p:nvPr/>
            </p:nvSpPr>
            <p:spPr>
              <a:xfrm>
                <a:off x="5181600" y="3886200"/>
                <a:ext cx="1109688" cy="307777"/>
              </a:xfrm>
              <a:prstGeom prst="rect">
                <a:avLst/>
              </a:prstGeom>
              <a:blipFill rotWithShape="1">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5105400" y="4343400"/>
                <a:ext cx="990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2.4=</m:t>
                      </m:r>
                      <m:r>
                        <a:rPr lang="en-GB" sz="1400" b="0" i="1" smtClean="0">
                          <a:latin typeface="Cambria Math"/>
                        </a:rPr>
                        <m:t>𝑣</m:t>
                      </m:r>
                    </m:oMath>
                  </m:oMathPara>
                </a14:m>
                <a:endParaRPr lang="en-GB" sz="1400" dirty="0"/>
              </a:p>
            </p:txBody>
          </p:sp>
        </mc:Choice>
        <mc:Fallback xmlns="">
          <p:sp>
            <p:nvSpPr>
              <p:cNvPr id="49" name="TextBox 48"/>
              <p:cNvSpPr txBox="1">
                <a:spLocks noRot="1" noChangeAspect="1" noMove="1" noResize="1" noEditPoints="1" noAdjustHandles="1" noChangeArrowheads="1" noChangeShapeType="1" noTextEdit="1"/>
              </p:cNvSpPr>
              <p:nvPr/>
            </p:nvSpPr>
            <p:spPr>
              <a:xfrm>
                <a:off x="5105400" y="4343400"/>
                <a:ext cx="990600" cy="307777"/>
              </a:xfrm>
              <a:prstGeom prst="rect">
                <a:avLst/>
              </a:prstGeom>
              <a:blipFill rotWithShape="1">
                <a:blip r:embed="rId13"/>
                <a:stretch>
                  <a:fillRect/>
                </a:stretch>
              </a:blipFill>
            </p:spPr>
            <p:txBody>
              <a:bodyPr/>
              <a:lstStyle/>
              <a:p>
                <a:r>
                  <a:rPr lang="en-GB">
                    <a:noFill/>
                  </a:rPr>
                  <a:t> </a:t>
                </a:r>
              </a:p>
            </p:txBody>
          </p:sp>
        </mc:Fallback>
      </mc:AlternateContent>
      <p:sp>
        <p:nvSpPr>
          <p:cNvPr id="50" name="Arc 49"/>
          <p:cNvSpPr/>
          <p:nvPr/>
        </p:nvSpPr>
        <p:spPr>
          <a:xfrm>
            <a:off x="7086600" y="31242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TextBox 50"/>
          <p:cNvSpPr txBox="1"/>
          <p:nvPr/>
        </p:nvSpPr>
        <p:spPr>
          <a:xfrm>
            <a:off x="7543800" y="32004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2" name="Arc 51"/>
          <p:cNvSpPr/>
          <p:nvPr/>
        </p:nvSpPr>
        <p:spPr>
          <a:xfrm>
            <a:off x="7086600" y="3581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Arc 52"/>
          <p:cNvSpPr/>
          <p:nvPr/>
        </p:nvSpPr>
        <p:spPr>
          <a:xfrm>
            <a:off x="6096000" y="4038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TextBox 53"/>
          <p:cNvSpPr txBox="1"/>
          <p:nvPr/>
        </p:nvSpPr>
        <p:spPr>
          <a:xfrm>
            <a:off x="7467600" y="3657600"/>
            <a:ext cx="1143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Simplify</a:t>
            </a:r>
            <a:endParaRPr lang="en-GB" sz="1400" b="1" baseline="-25000" dirty="0">
              <a:solidFill>
                <a:srgbClr val="FF0000"/>
              </a:solidFill>
              <a:latin typeface="Comic Sans MS" pitchFamily="66" charset="0"/>
            </a:endParaRPr>
          </a:p>
        </p:txBody>
      </p:sp>
      <p:sp>
        <p:nvSpPr>
          <p:cNvPr id="55" name="TextBox 54"/>
          <p:cNvSpPr txBox="1"/>
          <p:nvPr/>
        </p:nvSpPr>
        <p:spPr>
          <a:xfrm>
            <a:off x="6629400" y="41148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2</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6" name="TextBox 55"/>
              <p:cNvSpPr txBox="1"/>
              <p:nvPr/>
            </p:nvSpPr>
            <p:spPr>
              <a:xfrm>
                <a:off x="1447800" y="5242560"/>
                <a:ext cx="12192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𝑣</m:t>
                      </m:r>
                      <m:r>
                        <a:rPr lang="en-GB" sz="1400" b="0" i="1" smtClean="0">
                          <a:solidFill>
                            <a:srgbClr val="FF0000"/>
                          </a:solidFill>
                          <a:latin typeface="Cambria Math"/>
                        </a:rPr>
                        <m:t>=2.4</m:t>
                      </m:r>
                      <m:r>
                        <a:rPr lang="en-GB" sz="1400" b="0" i="1" smtClean="0">
                          <a:solidFill>
                            <a:srgbClr val="FF0000"/>
                          </a:solidFill>
                          <a:latin typeface="Cambria Math"/>
                        </a:rPr>
                        <m:t>𝑚</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a:rPr>
                            <m:t>𝑠</m:t>
                          </m:r>
                        </m:e>
                        <m:sup>
                          <m:r>
                            <a:rPr lang="en-GB" sz="1400" b="0" i="1" smtClean="0">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1447800" y="5242560"/>
                <a:ext cx="1219200" cy="307777"/>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8" name="TextBox 57"/>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9" name="TextBox 58"/>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0" name="TextBox 59"/>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1" name="TextBox 60"/>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2" name="TextBox 61"/>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9"/>
                <a:stretch>
                  <a:fillRect b="-3846"/>
                </a:stretch>
              </a:blipFill>
            </p:spPr>
            <p:txBody>
              <a:bodyPr/>
              <a:lstStyle/>
              <a:p>
                <a:r>
                  <a:rPr lang="en-GB">
                    <a:noFill/>
                  </a:rPr>
                  <a:t> </a:t>
                </a:r>
              </a:p>
            </p:txBody>
          </p:sp>
        </mc:Fallback>
      </mc:AlternateContent>
      <p:sp>
        <p:nvSpPr>
          <p:cNvPr id="63" name="TextBox 62"/>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0"/>
              </a:rPr>
              <a:t>Applet for collision demonstrations</a:t>
            </a:r>
            <a:endParaRPr lang="en-GB" sz="1400" dirty="0">
              <a:latin typeface="Comic Sans MS" pitchFamily="66" charset="0"/>
            </a:endParaRPr>
          </a:p>
        </p:txBody>
      </p:sp>
      <p:sp>
        <p:nvSpPr>
          <p:cNvPr id="64"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5"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26041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par>
                                <p:cTn id="23" presetID="3" presetClass="entr" presetSubtype="1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linds(horizontal)">
                                      <p:cBhvr>
                                        <p:cTn id="25" dur="500"/>
                                        <p:tgtEl>
                                          <p:spTgt spid="17"/>
                                        </p:tgtEl>
                                      </p:cBhvr>
                                    </p:animEffect>
                                  </p:childTnLst>
                                </p:cTn>
                              </p:par>
                              <p:par>
                                <p:cTn id="26" presetID="3" presetClass="entr" presetSubtype="1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blinds(horizontal)">
                                      <p:cBhvr>
                                        <p:cTn id="28" dur="500"/>
                                        <p:tgtEl>
                                          <p:spTgt spid="18"/>
                                        </p:tgtEl>
                                      </p:cBhvr>
                                    </p:animEffect>
                                  </p:childTnLst>
                                </p:cTn>
                              </p:par>
                              <p:par>
                                <p:cTn id="29" presetID="3" presetClass="entr" presetSubtype="1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blinds(horizontal)">
                                      <p:cBhvr>
                                        <p:cTn id="31" dur="500"/>
                                        <p:tgtEl>
                                          <p:spTgt spid="27"/>
                                        </p:tgtEl>
                                      </p:cBhvr>
                                    </p:animEffect>
                                  </p:childTnLst>
                                </p:cTn>
                              </p:par>
                              <p:par>
                                <p:cTn id="32" presetID="3" presetClass="entr" presetSubtype="1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par>
                                <p:cTn id="35" presetID="3" presetClass="entr" presetSubtype="1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par>
                                <p:cTn id="38" presetID="3" presetClass="entr" presetSubtype="10" fill="hold"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blinds(horizontal)">
                                      <p:cBhvr>
                                        <p:cTn id="40" dur="500"/>
                                        <p:tgtEl>
                                          <p:spTgt spid="12"/>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linds(horizontal)">
                                      <p:cBhvr>
                                        <p:cTn id="43" dur="500"/>
                                        <p:tgtEl>
                                          <p:spTgt spid="13"/>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blinds(horizontal)">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blinds(horizontal)">
                                      <p:cBhvr>
                                        <p:cTn id="51" dur="500"/>
                                        <p:tgtEl>
                                          <p:spTgt spid="19"/>
                                        </p:tgtEl>
                                      </p:cBhvr>
                                    </p:animEffect>
                                  </p:childTnLst>
                                </p:cTn>
                              </p:par>
                              <p:par>
                                <p:cTn id="52" presetID="3" presetClass="entr" presetSubtype="10" fill="hold"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blinds(horizontal)">
                                      <p:cBhvr>
                                        <p:cTn id="54" dur="500"/>
                                        <p:tgtEl>
                                          <p:spTgt spid="23"/>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linds(horizontal)">
                                      <p:cBhvr>
                                        <p:cTn id="57" dur="500"/>
                                        <p:tgtEl>
                                          <p:spTgt spid="24"/>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blinds(horizontal)">
                                      <p:cBhvr>
                                        <p:cTn id="60" dur="500"/>
                                        <p:tgtEl>
                                          <p:spTgt spid="28"/>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blinds(horizontal)">
                                      <p:cBhvr>
                                        <p:cTn id="63" dur="500"/>
                                        <p:tgtEl>
                                          <p:spTgt spid="36"/>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blinds(horizontal)">
                                      <p:cBhvr>
                                        <p:cTn id="68" dur="500"/>
                                        <p:tgtEl>
                                          <p:spTgt spid="20"/>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blinds(horizontal)">
                                      <p:cBhvr>
                                        <p:cTn id="71" dur="500"/>
                                        <p:tgtEl>
                                          <p:spTgt spid="30"/>
                                        </p:tgtEl>
                                      </p:cBhvr>
                                    </p:animEffect>
                                  </p:childTnLst>
                                </p:cTn>
                              </p:par>
                              <p:par>
                                <p:cTn id="72" presetID="3" presetClass="entr" presetSubtype="10" fill="hold" nodeType="with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blinds(horizontal)">
                                      <p:cBhvr>
                                        <p:cTn id="74" dur="500"/>
                                        <p:tgtEl>
                                          <p:spTgt spid="32"/>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blinds(horizontal)">
                                      <p:cBhvr>
                                        <p:cTn id="77" dur="500"/>
                                        <p:tgtEl>
                                          <p:spTgt spid="33"/>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blinds(horizontal)">
                                      <p:cBhvr>
                                        <p:cTn id="80" dur="500"/>
                                        <p:tgtEl>
                                          <p:spTgt spid="38"/>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blinds(horizontal)">
                                      <p:cBhvr>
                                        <p:cTn id="85" dur="500"/>
                                        <p:tgtEl>
                                          <p:spTgt spid="41"/>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21"/>
                                        </p:tgtEl>
                                        <p:attrNameLst>
                                          <p:attrName>style.visibility</p:attrName>
                                        </p:attrNameLst>
                                      </p:cBhvr>
                                      <p:to>
                                        <p:strVal val="visible"/>
                                      </p:to>
                                    </p:set>
                                    <p:animEffect transition="in" filter="blinds(horizontal)">
                                      <p:cBhvr>
                                        <p:cTn id="90" dur="500"/>
                                        <p:tgtEl>
                                          <p:spTgt spid="21"/>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29"/>
                                        </p:tgtEl>
                                        <p:attrNameLst>
                                          <p:attrName>style.visibility</p:attrName>
                                        </p:attrNameLst>
                                      </p:cBhvr>
                                      <p:to>
                                        <p:strVal val="visible"/>
                                      </p:to>
                                    </p:set>
                                    <p:animEffect transition="in" filter="blinds(horizontal)">
                                      <p:cBhvr>
                                        <p:cTn id="93" dur="500"/>
                                        <p:tgtEl>
                                          <p:spTgt spid="29"/>
                                        </p:tgtEl>
                                      </p:cBhvr>
                                    </p:animEffect>
                                  </p:childTnLst>
                                </p:cTn>
                              </p:par>
                              <p:par>
                                <p:cTn id="94" presetID="3" presetClass="entr" presetSubtype="10" fill="hold" nodeType="withEffect">
                                  <p:stCondLst>
                                    <p:cond delay="0"/>
                                  </p:stCondLst>
                                  <p:childTnLst>
                                    <p:set>
                                      <p:cBhvr>
                                        <p:cTn id="95" dur="1" fill="hold">
                                          <p:stCondLst>
                                            <p:cond delay="0"/>
                                          </p:stCondLst>
                                        </p:cTn>
                                        <p:tgtEl>
                                          <p:spTgt spid="34"/>
                                        </p:tgtEl>
                                        <p:attrNameLst>
                                          <p:attrName>style.visibility</p:attrName>
                                        </p:attrNameLst>
                                      </p:cBhvr>
                                      <p:to>
                                        <p:strVal val="visible"/>
                                      </p:to>
                                    </p:set>
                                    <p:animEffect transition="in" filter="blinds(horizontal)">
                                      <p:cBhvr>
                                        <p:cTn id="96" dur="500"/>
                                        <p:tgtEl>
                                          <p:spTgt spid="34"/>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blinds(horizontal)">
                                      <p:cBhvr>
                                        <p:cTn id="99" dur="500"/>
                                        <p:tgtEl>
                                          <p:spTgt spid="35"/>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37"/>
                                        </p:tgtEl>
                                        <p:attrNameLst>
                                          <p:attrName>style.visibility</p:attrName>
                                        </p:attrNameLst>
                                      </p:cBhvr>
                                      <p:to>
                                        <p:strVal val="visible"/>
                                      </p:to>
                                    </p:set>
                                    <p:animEffect transition="in" filter="blinds(horizontal)">
                                      <p:cBhvr>
                                        <p:cTn id="102" dur="500"/>
                                        <p:tgtEl>
                                          <p:spTgt spid="37"/>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2"/>
                                        </p:tgtEl>
                                        <p:attrNameLst>
                                          <p:attrName>style.visibility</p:attrName>
                                        </p:attrNameLst>
                                      </p:cBhvr>
                                      <p:to>
                                        <p:strVal val="visible"/>
                                      </p:to>
                                    </p:set>
                                    <p:animEffect transition="in" filter="blinds(horizontal)">
                                      <p:cBhvr>
                                        <p:cTn id="107" dur="500"/>
                                        <p:tgtEl>
                                          <p:spTgt spid="22"/>
                                        </p:tgtEl>
                                      </p:cBhvr>
                                    </p:animEffect>
                                  </p:childTnLst>
                                </p:cTn>
                              </p:par>
                              <p:par>
                                <p:cTn id="108" presetID="3" presetClass="entr" presetSubtype="10" fill="hold" nodeType="withEffect">
                                  <p:stCondLst>
                                    <p:cond delay="0"/>
                                  </p:stCondLst>
                                  <p:childTnLst>
                                    <p:set>
                                      <p:cBhvr>
                                        <p:cTn id="109" dur="1" fill="hold">
                                          <p:stCondLst>
                                            <p:cond delay="0"/>
                                          </p:stCondLst>
                                        </p:cTn>
                                        <p:tgtEl>
                                          <p:spTgt spid="25"/>
                                        </p:tgtEl>
                                        <p:attrNameLst>
                                          <p:attrName>style.visibility</p:attrName>
                                        </p:attrNameLst>
                                      </p:cBhvr>
                                      <p:to>
                                        <p:strVal val="visible"/>
                                      </p:to>
                                    </p:set>
                                    <p:animEffect transition="in" filter="blinds(horizontal)">
                                      <p:cBhvr>
                                        <p:cTn id="110" dur="500"/>
                                        <p:tgtEl>
                                          <p:spTgt spid="25"/>
                                        </p:tgtEl>
                                      </p:cBhvr>
                                    </p:animEffect>
                                  </p:childTnLst>
                                </p:cTn>
                              </p:par>
                              <p:par>
                                <p:cTn id="111" presetID="3" presetClass="entr" presetSubtype="10" fill="hold" grpId="0" nodeType="withEffect">
                                  <p:stCondLst>
                                    <p:cond delay="0"/>
                                  </p:stCondLst>
                                  <p:childTnLst>
                                    <p:set>
                                      <p:cBhvr>
                                        <p:cTn id="112" dur="1" fill="hold">
                                          <p:stCondLst>
                                            <p:cond delay="0"/>
                                          </p:stCondLst>
                                        </p:cTn>
                                        <p:tgtEl>
                                          <p:spTgt spid="26"/>
                                        </p:tgtEl>
                                        <p:attrNameLst>
                                          <p:attrName>style.visibility</p:attrName>
                                        </p:attrNameLst>
                                      </p:cBhvr>
                                      <p:to>
                                        <p:strVal val="visible"/>
                                      </p:to>
                                    </p:set>
                                    <p:animEffect transition="in" filter="blinds(horizontal)">
                                      <p:cBhvr>
                                        <p:cTn id="113" dur="500"/>
                                        <p:tgtEl>
                                          <p:spTgt spid="26"/>
                                        </p:tgtEl>
                                      </p:cBhvr>
                                    </p:animEffect>
                                  </p:childTnLst>
                                </p:cTn>
                              </p:par>
                              <p:par>
                                <p:cTn id="114" presetID="3" presetClass="entr" presetSubtype="10" fill="hold" grpId="0" nodeType="withEffect">
                                  <p:stCondLst>
                                    <p:cond delay="0"/>
                                  </p:stCondLst>
                                  <p:childTnLst>
                                    <p:set>
                                      <p:cBhvr>
                                        <p:cTn id="115" dur="1" fill="hold">
                                          <p:stCondLst>
                                            <p:cond delay="0"/>
                                          </p:stCondLst>
                                        </p:cTn>
                                        <p:tgtEl>
                                          <p:spTgt spid="31"/>
                                        </p:tgtEl>
                                        <p:attrNameLst>
                                          <p:attrName>style.visibility</p:attrName>
                                        </p:attrNameLst>
                                      </p:cBhvr>
                                      <p:to>
                                        <p:strVal val="visible"/>
                                      </p:to>
                                    </p:set>
                                    <p:animEffect transition="in" filter="blinds(horizontal)">
                                      <p:cBhvr>
                                        <p:cTn id="116" dur="500"/>
                                        <p:tgtEl>
                                          <p:spTgt spid="31"/>
                                        </p:tgtEl>
                                      </p:cBhvr>
                                    </p:animEffect>
                                  </p:childTnLst>
                                </p:cTn>
                              </p:par>
                              <p:par>
                                <p:cTn id="117" presetID="3" presetClass="entr" presetSubtype="10" fill="hold" grpId="0" nodeType="with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blinds(horizontal)">
                                      <p:cBhvr>
                                        <p:cTn id="119" dur="500"/>
                                        <p:tgtEl>
                                          <p:spTgt spid="39"/>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5" fill="hold" nodeType="clickEffect">
                                  <p:stCondLst>
                                    <p:cond delay="0"/>
                                  </p:stCondLst>
                                  <p:childTnLst>
                                    <p:set>
                                      <p:cBhvr>
                                        <p:cTn id="123" dur="1" fill="hold">
                                          <p:stCondLst>
                                            <p:cond delay="0"/>
                                          </p:stCondLst>
                                        </p:cTn>
                                        <p:tgtEl>
                                          <p:spTgt spid="43"/>
                                        </p:tgtEl>
                                        <p:attrNameLst>
                                          <p:attrName>style.visibility</p:attrName>
                                        </p:attrNameLst>
                                      </p:cBhvr>
                                      <p:to>
                                        <p:strVal val="visible"/>
                                      </p:to>
                                    </p:set>
                                    <p:animEffect transition="in" filter="blinds(vertical)">
                                      <p:cBhvr>
                                        <p:cTn id="124" dur="500"/>
                                        <p:tgtEl>
                                          <p:spTgt spid="43"/>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7"/>
                                        </p:tgtEl>
                                        <p:attrNameLst>
                                          <p:attrName>style.visibility</p:attrName>
                                        </p:attrNameLst>
                                      </p:cBhvr>
                                      <p:to>
                                        <p:strVal val="visible"/>
                                      </p:to>
                                    </p:set>
                                    <p:animEffect transition="in" filter="blinds(horizontal)">
                                      <p:cBhvr>
                                        <p:cTn id="129" dur="500"/>
                                        <p:tgtEl>
                                          <p:spTgt spid="47"/>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50"/>
                                        </p:tgtEl>
                                        <p:attrNameLst>
                                          <p:attrName>style.visibility</p:attrName>
                                        </p:attrNameLst>
                                      </p:cBhvr>
                                      <p:to>
                                        <p:strVal val="visible"/>
                                      </p:to>
                                    </p:set>
                                    <p:animEffect transition="in" filter="blinds(horizontal)">
                                      <p:cBhvr>
                                        <p:cTn id="134" dur="500"/>
                                        <p:tgtEl>
                                          <p:spTgt spid="50"/>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51"/>
                                        </p:tgtEl>
                                        <p:attrNameLst>
                                          <p:attrName>style.visibility</p:attrName>
                                        </p:attrNameLst>
                                      </p:cBhvr>
                                      <p:to>
                                        <p:strVal val="visible"/>
                                      </p:to>
                                    </p:set>
                                    <p:animEffect transition="in" filter="blinds(horizontal)">
                                      <p:cBhvr>
                                        <p:cTn id="139" dur="500"/>
                                        <p:tgtEl>
                                          <p:spTgt spid="51"/>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46"/>
                                        </p:tgtEl>
                                        <p:attrNameLst>
                                          <p:attrName>style.visibility</p:attrName>
                                        </p:attrNameLst>
                                      </p:cBhvr>
                                      <p:to>
                                        <p:strVal val="visible"/>
                                      </p:to>
                                    </p:set>
                                    <p:animEffect transition="in" filter="blinds(horizontal)">
                                      <p:cBhvr>
                                        <p:cTn id="144" dur="500"/>
                                        <p:tgtEl>
                                          <p:spTgt spid="46"/>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52"/>
                                        </p:tgtEl>
                                        <p:attrNameLst>
                                          <p:attrName>style.visibility</p:attrName>
                                        </p:attrNameLst>
                                      </p:cBhvr>
                                      <p:to>
                                        <p:strVal val="visible"/>
                                      </p:to>
                                    </p:set>
                                    <p:animEffect transition="in" filter="blinds(horizontal)">
                                      <p:cBhvr>
                                        <p:cTn id="149" dur="500"/>
                                        <p:tgtEl>
                                          <p:spTgt spid="52"/>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54"/>
                                        </p:tgtEl>
                                        <p:attrNameLst>
                                          <p:attrName>style.visibility</p:attrName>
                                        </p:attrNameLst>
                                      </p:cBhvr>
                                      <p:to>
                                        <p:strVal val="visible"/>
                                      </p:to>
                                    </p:set>
                                    <p:animEffect transition="in" filter="blinds(horizontal)">
                                      <p:cBhvr>
                                        <p:cTn id="154" dur="500"/>
                                        <p:tgtEl>
                                          <p:spTgt spid="54"/>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48"/>
                                        </p:tgtEl>
                                        <p:attrNameLst>
                                          <p:attrName>style.visibility</p:attrName>
                                        </p:attrNameLst>
                                      </p:cBhvr>
                                      <p:to>
                                        <p:strVal val="visible"/>
                                      </p:to>
                                    </p:set>
                                    <p:animEffect transition="in" filter="blinds(horizontal)">
                                      <p:cBhvr>
                                        <p:cTn id="159" dur="500"/>
                                        <p:tgtEl>
                                          <p:spTgt spid="48"/>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53"/>
                                        </p:tgtEl>
                                        <p:attrNameLst>
                                          <p:attrName>style.visibility</p:attrName>
                                        </p:attrNameLst>
                                      </p:cBhvr>
                                      <p:to>
                                        <p:strVal val="visible"/>
                                      </p:to>
                                    </p:set>
                                    <p:animEffect transition="in" filter="blinds(horizontal)">
                                      <p:cBhvr>
                                        <p:cTn id="164" dur="500"/>
                                        <p:tgtEl>
                                          <p:spTgt spid="53"/>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55"/>
                                        </p:tgtEl>
                                        <p:attrNameLst>
                                          <p:attrName>style.visibility</p:attrName>
                                        </p:attrNameLst>
                                      </p:cBhvr>
                                      <p:to>
                                        <p:strVal val="visible"/>
                                      </p:to>
                                    </p:set>
                                    <p:animEffect transition="in" filter="blinds(horizontal)">
                                      <p:cBhvr>
                                        <p:cTn id="169" dur="500"/>
                                        <p:tgtEl>
                                          <p:spTgt spid="55"/>
                                        </p:tgtEl>
                                      </p:cBhvr>
                                    </p:animEffect>
                                  </p:childTnLst>
                                </p:cTn>
                              </p:par>
                            </p:childTnLst>
                          </p:cTn>
                        </p:par>
                      </p:childTnLst>
                    </p:cTn>
                  </p:par>
                  <p:par>
                    <p:cTn id="170" fill="hold">
                      <p:stCondLst>
                        <p:cond delay="indefinite"/>
                      </p:stCondLst>
                      <p:childTnLst>
                        <p:par>
                          <p:cTn id="171" fill="hold">
                            <p:stCondLst>
                              <p:cond delay="0"/>
                            </p:stCondLst>
                            <p:childTnLst>
                              <p:par>
                                <p:cTn id="172" presetID="3" presetClass="entr" presetSubtype="10" fill="hold" grpId="0" nodeType="clickEffect">
                                  <p:stCondLst>
                                    <p:cond delay="0"/>
                                  </p:stCondLst>
                                  <p:childTnLst>
                                    <p:set>
                                      <p:cBhvr>
                                        <p:cTn id="173" dur="1" fill="hold">
                                          <p:stCondLst>
                                            <p:cond delay="0"/>
                                          </p:stCondLst>
                                        </p:cTn>
                                        <p:tgtEl>
                                          <p:spTgt spid="49"/>
                                        </p:tgtEl>
                                        <p:attrNameLst>
                                          <p:attrName>style.visibility</p:attrName>
                                        </p:attrNameLst>
                                      </p:cBhvr>
                                      <p:to>
                                        <p:strVal val="visible"/>
                                      </p:to>
                                    </p:set>
                                    <p:animEffect transition="in" filter="blinds(horizontal)">
                                      <p:cBhvr>
                                        <p:cTn id="174" dur="500"/>
                                        <p:tgtEl>
                                          <p:spTgt spid="49"/>
                                        </p:tgtEl>
                                      </p:cBhvr>
                                    </p:animEffect>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grpId="0" nodeType="clickEffect">
                                  <p:stCondLst>
                                    <p:cond delay="0"/>
                                  </p:stCondLst>
                                  <p:childTnLst>
                                    <p:set>
                                      <p:cBhvr>
                                        <p:cTn id="178" dur="1" fill="hold">
                                          <p:stCondLst>
                                            <p:cond delay="0"/>
                                          </p:stCondLst>
                                        </p:cTn>
                                        <p:tgtEl>
                                          <p:spTgt spid="56"/>
                                        </p:tgtEl>
                                        <p:attrNameLst>
                                          <p:attrName>style.visibility</p:attrName>
                                        </p:attrNameLst>
                                      </p:cBhvr>
                                      <p:to>
                                        <p:strVal val="visible"/>
                                      </p:to>
                                    </p:set>
                                    <p:animEffect transition="in" filter="blinds(horizontal)">
                                      <p:cBhvr>
                                        <p:cTn id="17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9" grpId="0" animBg="1"/>
      <p:bldP spid="20" grpId="0" animBg="1"/>
      <p:bldP spid="21" grpId="0" animBg="1"/>
      <p:bldP spid="22" grpId="0" animBg="1"/>
      <p:bldP spid="24" grpId="0"/>
      <p:bldP spid="26" grpId="0"/>
      <p:bldP spid="28" grpId="0"/>
      <p:bldP spid="29" grpId="0"/>
      <p:bldP spid="30" grpId="0"/>
      <p:bldP spid="31" grpId="0"/>
      <p:bldP spid="33" grpId="0"/>
      <p:bldP spid="35" grpId="0"/>
      <p:bldP spid="36" grpId="0"/>
      <p:bldP spid="37" grpId="0"/>
      <p:bldP spid="38" grpId="0"/>
      <p:bldP spid="39" grpId="0"/>
      <p:bldP spid="41" grpId="0" animBg="1"/>
      <p:bldP spid="46" grpId="0"/>
      <p:bldP spid="47" grpId="0"/>
      <p:bldP spid="48" grpId="0"/>
      <p:bldP spid="49" grpId="0"/>
      <p:bldP spid="50" grpId="0" animBg="1"/>
      <p:bldP spid="51" grpId="0"/>
      <p:bldP spid="52" grpId="0" animBg="1"/>
      <p:bldP spid="53" grpId="0" animBg="1"/>
      <p:bldP spid="54" grpId="0"/>
      <p:bldP spid="55" grpId="0"/>
      <p:bldP spid="5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800600"/>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particles, A and B, of mass 200g and 300g respectively, are connected by a light inextensible string. The particles are side-by-side on a smooth floor and A is projected with speed 6ms</a:t>
            </a:r>
            <a:r>
              <a:rPr lang="en-GB" sz="1400" baseline="30000" dirty="0">
                <a:latin typeface="Comic Sans MS" pitchFamily="66" charset="0"/>
              </a:rPr>
              <a:t>-1</a:t>
            </a:r>
            <a:r>
              <a:rPr lang="en-GB" sz="1400" dirty="0">
                <a:latin typeface="Comic Sans MS" pitchFamily="66" charset="0"/>
              </a:rPr>
              <a:t> away from B. When the string become taut, particle B is jerked into motion and A and B then move a common speed in the direction of A’s original motion.</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Find:</a:t>
            </a:r>
          </a:p>
          <a:p>
            <a:pPr algn="ctr">
              <a:buAutoNum type="alphaLcParenR"/>
            </a:pPr>
            <a:r>
              <a:rPr lang="en-GB" sz="1400" dirty="0">
                <a:latin typeface="Comic Sans MS" pitchFamily="66" charset="0"/>
              </a:rPr>
              <a:t>The common speed of the particles after the string becomes taut</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The loss of kinetic energy as a result of the jerk</a:t>
            </a:r>
          </a:p>
        </p:txBody>
      </p:sp>
      <p:cxnSp>
        <p:nvCxnSpPr>
          <p:cNvPr id="11" name="Straight Connector 10"/>
          <p:cNvCxnSpPr/>
          <p:nvPr/>
        </p:nvCxnSpPr>
        <p:spPr>
          <a:xfrm>
            <a:off x="4267200" y="12954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67200" y="16002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267200" y="1295400"/>
            <a:ext cx="1524000" cy="292388"/>
          </a:xfrm>
          <a:prstGeom prst="rect">
            <a:avLst/>
          </a:prstGeom>
          <a:noFill/>
        </p:spPr>
        <p:txBody>
          <a:bodyPr wrap="square" rtlCol="0">
            <a:spAutoFit/>
          </a:bodyPr>
          <a:lstStyle/>
          <a:p>
            <a:pPr algn="ctr"/>
            <a:r>
              <a:rPr lang="en-GB" sz="1300" b="1" dirty="0">
                <a:latin typeface="Comic Sans MS" pitchFamily="66" charset="0"/>
              </a:rPr>
              <a:t>Before</a:t>
            </a:r>
          </a:p>
        </p:txBody>
      </p:sp>
      <p:sp>
        <p:nvSpPr>
          <p:cNvPr id="14" name="TextBox 13"/>
          <p:cNvSpPr txBox="1"/>
          <p:nvPr/>
        </p:nvSpPr>
        <p:spPr>
          <a:xfrm>
            <a:off x="5791200" y="1295400"/>
            <a:ext cx="1524000" cy="292388"/>
          </a:xfrm>
          <a:prstGeom prst="rect">
            <a:avLst/>
          </a:prstGeom>
          <a:noFill/>
        </p:spPr>
        <p:txBody>
          <a:bodyPr wrap="square" rtlCol="0">
            <a:spAutoFit/>
          </a:bodyPr>
          <a:lstStyle/>
          <a:p>
            <a:pPr algn="ctr"/>
            <a:r>
              <a:rPr lang="en-GB" sz="1300" b="1" dirty="0">
                <a:latin typeface="Comic Sans MS" pitchFamily="66" charset="0"/>
              </a:rPr>
              <a:t>After</a:t>
            </a:r>
          </a:p>
        </p:txBody>
      </p:sp>
      <p:cxnSp>
        <p:nvCxnSpPr>
          <p:cNvPr id="15" name="Straight Connector 14"/>
          <p:cNvCxnSpPr/>
          <p:nvPr/>
        </p:nvCxnSpPr>
        <p:spPr>
          <a:xfrm>
            <a:off x="5791200" y="12954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315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91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267200" y="1295400"/>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495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257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6019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781800" y="1981200"/>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419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95800" y="1600200"/>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5" name="Straight Arrow Connector 24"/>
          <p:cNvCxnSpPr/>
          <p:nvPr/>
        </p:nvCxnSpPr>
        <p:spPr>
          <a:xfrm>
            <a:off x="6705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793021" y="1600200"/>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cxnSp>
        <p:nvCxnSpPr>
          <p:cNvPr id="27" name="Straight Connector 26"/>
          <p:cNvCxnSpPr/>
          <p:nvPr/>
        </p:nvCxnSpPr>
        <p:spPr>
          <a:xfrm>
            <a:off x="4267200" y="2590800"/>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419600" y="1981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29" name="TextBox 28"/>
          <p:cNvSpPr txBox="1"/>
          <p:nvPr/>
        </p:nvSpPr>
        <p:spPr>
          <a:xfrm>
            <a:off x="5943600" y="1981200"/>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0" name="TextBox 29"/>
          <p:cNvSpPr txBox="1"/>
          <p:nvPr/>
        </p:nvSpPr>
        <p:spPr>
          <a:xfrm>
            <a:off x="5181600" y="1981200"/>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1" name="TextBox 30"/>
          <p:cNvSpPr txBox="1"/>
          <p:nvPr/>
        </p:nvSpPr>
        <p:spPr>
          <a:xfrm>
            <a:off x="6705600" y="1981200"/>
            <a:ext cx="457200" cy="307777"/>
          </a:xfrm>
          <a:prstGeom prst="rect">
            <a:avLst/>
          </a:prstGeom>
          <a:noFill/>
        </p:spPr>
        <p:txBody>
          <a:bodyPr wrap="square" rtlCol="0">
            <a:spAutoFit/>
          </a:bodyPr>
          <a:lstStyle/>
          <a:p>
            <a:pPr algn="ctr"/>
            <a:r>
              <a:rPr lang="en-GB" sz="1400" dirty="0">
                <a:latin typeface="Comic Sans MS" pitchFamily="66" charset="0"/>
              </a:rPr>
              <a:t>A</a:t>
            </a:r>
          </a:p>
        </p:txBody>
      </p:sp>
      <p:cxnSp>
        <p:nvCxnSpPr>
          <p:cNvPr id="32" name="Straight Arrow Connector 31"/>
          <p:cNvCxnSpPr/>
          <p:nvPr/>
        </p:nvCxnSpPr>
        <p:spPr>
          <a:xfrm>
            <a:off x="5181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57800" y="1600200"/>
            <a:ext cx="293670" cy="307777"/>
          </a:xfrm>
          <a:prstGeom prst="rect">
            <a:avLst/>
          </a:prstGeom>
          <a:noFill/>
        </p:spPr>
        <p:txBody>
          <a:bodyPr wrap="none" rtlCol="0">
            <a:spAutoFit/>
          </a:bodyPr>
          <a:lstStyle/>
          <a:p>
            <a:pPr algn="ctr"/>
            <a:r>
              <a:rPr lang="en-GB" sz="1400" dirty="0">
                <a:latin typeface="Comic Sans MS" pitchFamily="66" charset="0"/>
              </a:rPr>
              <a:t>6</a:t>
            </a:r>
          </a:p>
        </p:txBody>
      </p:sp>
      <p:cxnSp>
        <p:nvCxnSpPr>
          <p:cNvPr id="34" name="Straight Arrow Connector 33"/>
          <p:cNvCxnSpPr/>
          <p:nvPr/>
        </p:nvCxnSpPr>
        <p:spPr>
          <a:xfrm>
            <a:off x="5943600" y="1905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031021" y="1600200"/>
            <a:ext cx="271228" cy="307777"/>
          </a:xfrm>
          <a:prstGeom prst="rect">
            <a:avLst/>
          </a:prstGeom>
          <a:noFill/>
        </p:spPr>
        <p:txBody>
          <a:bodyPr wrap="none" rtlCol="0">
            <a:spAutoFit/>
          </a:bodyPr>
          <a:lstStyle/>
          <a:p>
            <a:pPr algn="ctr"/>
            <a:r>
              <a:rPr lang="en-GB" sz="1400" dirty="0">
                <a:latin typeface="Comic Sans MS" pitchFamily="66" charset="0"/>
              </a:rPr>
              <a:t>v</a:t>
            </a:r>
            <a:endParaRPr lang="en-GB" sz="1400" baseline="-25000" dirty="0">
              <a:latin typeface="Comic Sans MS" pitchFamily="66" charset="0"/>
            </a:endParaRPr>
          </a:p>
        </p:txBody>
      </p:sp>
      <p:sp>
        <p:nvSpPr>
          <p:cNvPr id="36" name="TextBox 35"/>
          <p:cNvSpPr txBox="1"/>
          <p:nvPr/>
        </p:nvSpPr>
        <p:spPr>
          <a:xfrm>
            <a:off x="4343402" y="2286000"/>
            <a:ext cx="606255"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7" name="TextBox 36"/>
          <p:cNvSpPr txBox="1"/>
          <p:nvPr/>
        </p:nvSpPr>
        <p:spPr>
          <a:xfrm>
            <a:off x="5867400" y="2286000"/>
            <a:ext cx="606256" cy="307777"/>
          </a:xfrm>
          <a:prstGeom prst="rect">
            <a:avLst/>
          </a:prstGeom>
          <a:noFill/>
        </p:spPr>
        <p:txBody>
          <a:bodyPr wrap="none" rtlCol="0">
            <a:spAutoFit/>
          </a:bodyPr>
          <a:lstStyle/>
          <a:p>
            <a:pPr algn="ctr"/>
            <a:r>
              <a:rPr lang="en-GB" sz="1400" dirty="0">
                <a:latin typeface="Comic Sans MS" pitchFamily="66" charset="0"/>
              </a:rPr>
              <a:t>300g</a:t>
            </a:r>
          </a:p>
        </p:txBody>
      </p:sp>
      <p:sp>
        <p:nvSpPr>
          <p:cNvPr id="38" name="TextBox 37"/>
          <p:cNvSpPr txBox="1"/>
          <p:nvPr/>
        </p:nvSpPr>
        <p:spPr>
          <a:xfrm>
            <a:off x="5105401" y="22860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39" name="TextBox 38"/>
          <p:cNvSpPr txBox="1"/>
          <p:nvPr/>
        </p:nvSpPr>
        <p:spPr>
          <a:xfrm>
            <a:off x="6629401" y="2286000"/>
            <a:ext cx="606256" cy="307777"/>
          </a:xfrm>
          <a:prstGeom prst="rect">
            <a:avLst/>
          </a:prstGeom>
          <a:noFill/>
        </p:spPr>
        <p:txBody>
          <a:bodyPr wrap="none" rtlCol="0">
            <a:spAutoFit/>
          </a:bodyPr>
          <a:lstStyle/>
          <a:p>
            <a:pPr algn="ctr"/>
            <a:r>
              <a:rPr lang="en-GB" sz="1400" dirty="0">
                <a:latin typeface="Comic Sans MS" pitchFamily="66" charset="0"/>
              </a:rPr>
              <a:t>200g</a:t>
            </a:r>
          </a:p>
        </p:txBody>
      </p:sp>
      <p:sp>
        <p:nvSpPr>
          <p:cNvPr id="41" name="Freeform 40"/>
          <p:cNvSpPr/>
          <p:nvPr/>
        </p:nvSpPr>
        <p:spPr>
          <a:xfrm>
            <a:off x="4803112" y="2044840"/>
            <a:ext cx="467248" cy="166981"/>
          </a:xfrm>
          <a:custGeom>
            <a:avLst/>
            <a:gdLst>
              <a:gd name="connsiteX0" fmla="*/ 0 w 467248"/>
              <a:gd name="connsiteY0" fmla="*/ 65314 h 166981"/>
              <a:gd name="connsiteX1" fmla="*/ 60290 w 467248"/>
              <a:gd name="connsiteY1" fmla="*/ 70338 h 166981"/>
              <a:gd name="connsiteX2" fmla="*/ 75363 w 467248"/>
              <a:gd name="connsiteY2" fmla="*/ 75362 h 166981"/>
              <a:gd name="connsiteX3" fmla="*/ 95459 w 467248"/>
              <a:gd name="connsiteY3" fmla="*/ 100483 h 166981"/>
              <a:gd name="connsiteX4" fmla="*/ 105508 w 467248"/>
              <a:gd name="connsiteY4" fmla="*/ 110531 h 166981"/>
              <a:gd name="connsiteX5" fmla="*/ 125604 w 467248"/>
              <a:gd name="connsiteY5" fmla="*/ 150725 h 166981"/>
              <a:gd name="connsiteX6" fmla="*/ 130629 w 467248"/>
              <a:gd name="connsiteY6" fmla="*/ 165797 h 166981"/>
              <a:gd name="connsiteX7" fmla="*/ 190919 w 467248"/>
              <a:gd name="connsiteY7" fmla="*/ 155749 h 166981"/>
              <a:gd name="connsiteX8" fmla="*/ 211015 w 467248"/>
              <a:gd name="connsiteY8" fmla="*/ 125604 h 166981"/>
              <a:gd name="connsiteX9" fmla="*/ 226088 w 467248"/>
              <a:gd name="connsiteY9" fmla="*/ 45217 h 166981"/>
              <a:gd name="connsiteX10" fmla="*/ 236136 w 467248"/>
              <a:gd name="connsiteY10" fmla="*/ 30145 h 166981"/>
              <a:gd name="connsiteX11" fmla="*/ 251209 w 467248"/>
              <a:gd name="connsiteY11" fmla="*/ 25120 h 166981"/>
              <a:gd name="connsiteX12" fmla="*/ 276330 w 467248"/>
              <a:gd name="connsiteY12" fmla="*/ 5024 h 166981"/>
              <a:gd name="connsiteX13" fmla="*/ 291402 w 467248"/>
              <a:gd name="connsiteY13" fmla="*/ 0 h 166981"/>
              <a:gd name="connsiteX14" fmla="*/ 341644 w 467248"/>
              <a:gd name="connsiteY14" fmla="*/ 5024 h 166981"/>
              <a:gd name="connsiteX15" fmla="*/ 371789 w 467248"/>
              <a:gd name="connsiteY15" fmla="*/ 15072 h 166981"/>
              <a:gd name="connsiteX16" fmla="*/ 376813 w 467248"/>
              <a:gd name="connsiteY16" fmla="*/ 30145 h 166981"/>
              <a:gd name="connsiteX17" fmla="*/ 386862 w 467248"/>
              <a:gd name="connsiteY17" fmla="*/ 40193 h 166981"/>
              <a:gd name="connsiteX18" fmla="*/ 396910 w 467248"/>
              <a:gd name="connsiteY18" fmla="*/ 70338 h 166981"/>
              <a:gd name="connsiteX19" fmla="*/ 401934 w 467248"/>
              <a:gd name="connsiteY19" fmla="*/ 85411 h 166981"/>
              <a:gd name="connsiteX20" fmla="*/ 411983 w 467248"/>
              <a:gd name="connsiteY20" fmla="*/ 95459 h 166981"/>
              <a:gd name="connsiteX21" fmla="*/ 432079 w 467248"/>
              <a:gd name="connsiteY21" fmla="*/ 120580 h 166981"/>
              <a:gd name="connsiteX22" fmla="*/ 467248 w 467248"/>
              <a:gd name="connsiteY22" fmla="*/ 130628 h 16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67248" h="166981">
                <a:moveTo>
                  <a:pt x="0" y="65314"/>
                </a:moveTo>
                <a:cubicBezTo>
                  <a:pt x="20097" y="66989"/>
                  <a:pt x="40301" y="67673"/>
                  <a:pt x="60290" y="70338"/>
                </a:cubicBezTo>
                <a:cubicBezTo>
                  <a:pt x="65540" y="71038"/>
                  <a:pt x="70822" y="72637"/>
                  <a:pt x="75363" y="75362"/>
                </a:cubicBezTo>
                <a:cubicBezTo>
                  <a:pt x="84693" y="80960"/>
                  <a:pt x="89141" y="92586"/>
                  <a:pt x="95459" y="100483"/>
                </a:cubicBezTo>
                <a:cubicBezTo>
                  <a:pt x="98418" y="104182"/>
                  <a:pt x="102158" y="107182"/>
                  <a:pt x="105508" y="110531"/>
                </a:cubicBezTo>
                <a:cubicBezTo>
                  <a:pt x="117054" y="145170"/>
                  <a:pt x="108067" y="133186"/>
                  <a:pt x="125604" y="150725"/>
                </a:cubicBezTo>
                <a:cubicBezTo>
                  <a:pt x="127279" y="155749"/>
                  <a:pt x="125436" y="164758"/>
                  <a:pt x="130629" y="165797"/>
                </a:cubicBezTo>
                <a:cubicBezTo>
                  <a:pt x="151662" y="170003"/>
                  <a:pt x="171743" y="162141"/>
                  <a:pt x="190919" y="155749"/>
                </a:cubicBezTo>
                <a:cubicBezTo>
                  <a:pt x="197618" y="145701"/>
                  <a:pt x="209813" y="137621"/>
                  <a:pt x="211015" y="125604"/>
                </a:cubicBezTo>
                <a:cubicBezTo>
                  <a:pt x="212783" y="107928"/>
                  <a:pt x="213431" y="64203"/>
                  <a:pt x="226088" y="45217"/>
                </a:cubicBezTo>
                <a:cubicBezTo>
                  <a:pt x="229437" y="40193"/>
                  <a:pt x="231421" y="33917"/>
                  <a:pt x="236136" y="30145"/>
                </a:cubicBezTo>
                <a:cubicBezTo>
                  <a:pt x="240272" y="26836"/>
                  <a:pt x="246472" y="27489"/>
                  <a:pt x="251209" y="25120"/>
                </a:cubicBezTo>
                <a:cubicBezTo>
                  <a:pt x="311548" y="-5050"/>
                  <a:pt x="229591" y="33066"/>
                  <a:pt x="276330" y="5024"/>
                </a:cubicBezTo>
                <a:cubicBezTo>
                  <a:pt x="280871" y="2299"/>
                  <a:pt x="286378" y="1675"/>
                  <a:pt x="291402" y="0"/>
                </a:cubicBezTo>
                <a:cubicBezTo>
                  <a:pt x="308149" y="1675"/>
                  <a:pt x="325101" y="1922"/>
                  <a:pt x="341644" y="5024"/>
                </a:cubicBezTo>
                <a:cubicBezTo>
                  <a:pt x="352054" y="6976"/>
                  <a:pt x="371789" y="15072"/>
                  <a:pt x="371789" y="15072"/>
                </a:cubicBezTo>
                <a:cubicBezTo>
                  <a:pt x="373464" y="20096"/>
                  <a:pt x="374088" y="25604"/>
                  <a:pt x="376813" y="30145"/>
                </a:cubicBezTo>
                <a:cubicBezTo>
                  <a:pt x="379250" y="34207"/>
                  <a:pt x="384744" y="35956"/>
                  <a:pt x="386862" y="40193"/>
                </a:cubicBezTo>
                <a:cubicBezTo>
                  <a:pt x="391599" y="49667"/>
                  <a:pt x="393561" y="60290"/>
                  <a:pt x="396910" y="70338"/>
                </a:cubicBezTo>
                <a:cubicBezTo>
                  <a:pt x="398585" y="75362"/>
                  <a:pt x="398189" y="81666"/>
                  <a:pt x="401934" y="85411"/>
                </a:cubicBezTo>
                <a:cubicBezTo>
                  <a:pt x="405284" y="88760"/>
                  <a:pt x="409024" y="91760"/>
                  <a:pt x="411983" y="95459"/>
                </a:cubicBezTo>
                <a:cubicBezTo>
                  <a:pt x="416715" y="101374"/>
                  <a:pt x="423993" y="116537"/>
                  <a:pt x="432079" y="120580"/>
                </a:cubicBezTo>
                <a:cubicBezTo>
                  <a:pt x="453234" y="131158"/>
                  <a:pt x="453305" y="130628"/>
                  <a:pt x="467248" y="13062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6324600" y="2133600"/>
            <a:ext cx="457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6706344" y="190500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705600" y="1600200"/>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2.4</a:t>
            </a:r>
            <a:endParaRPr lang="en-GB" sz="1400" baseline="-25000" dirty="0">
              <a:solidFill>
                <a:srgbClr val="FF0000"/>
              </a:solidFill>
              <a:latin typeface="Comic Sans MS" pitchFamily="66" charset="0"/>
            </a:endParaRPr>
          </a:p>
        </p:txBody>
      </p:sp>
      <p:cxnSp>
        <p:nvCxnSpPr>
          <p:cNvPr id="59" name="Straight Arrow Connector 58"/>
          <p:cNvCxnSpPr/>
          <p:nvPr/>
        </p:nvCxnSpPr>
        <p:spPr>
          <a:xfrm>
            <a:off x="5944344" y="190500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943600" y="1600200"/>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2.4</a:t>
            </a:r>
            <a:endParaRPr lang="en-GB" sz="1400" baseline="-25000" dirty="0">
              <a:solidFill>
                <a:srgbClr val="FF0000"/>
              </a:solidFill>
              <a:latin typeface="Comic Sans MS" pitchFamily="66" charset="0"/>
            </a:endParaRPr>
          </a:p>
        </p:txBody>
      </p:sp>
      <p:sp>
        <p:nvSpPr>
          <p:cNvPr id="40" name="TextBox 39"/>
          <p:cNvSpPr txBox="1"/>
          <p:nvPr/>
        </p:nvSpPr>
        <p:spPr>
          <a:xfrm>
            <a:off x="4191000" y="2667000"/>
            <a:ext cx="1786066" cy="307777"/>
          </a:xfrm>
          <a:prstGeom prst="rect">
            <a:avLst/>
          </a:prstGeom>
          <a:noFill/>
        </p:spPr>
        <p:txBody>
          <a:bodyPr wrap="none" rtlCol="0">
            <a:spAutoFit/>
          </a:bodyPr>
          <a:lstStyle/>
          <a:p>
            <a:r>
              <a:rPr lang="en-GB" sz="1400" u="sng" dirty="0">
                <a:latin typeface="Comic Sans MS" pitchFamily="66" charset="0"/>
              </a:rPr>
              <a:t>KE before the jerk</a:t>
            </a:r>
          </a:p>
        </p:txBody>
      </p:sp>
      <mc:AlternateContent xmlns:mc="http://schemas.openxmlformats.org/markup-compatibility/2006" xmlns:a14="http://schemas.microsoft.com/office/drawing/2010/main">
        <mc:Choice Requires="a14">
          <p:sp>
            <p:nvSpPr>
              <p:cNvPr id="62" name="TextBox 61"/>
              <p:cNvSpPr txBox="1"/>
              <p:nvPr/>
            </p:nvSpPr>
            <p:spPr>
              <a:xfrm>
                <a:off x="4191000" y="3505200"/>
                <a:ext cx="1545488"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(0.2)(</m:t>
                      </m:r>
                      <m:sSup>
                        <m:sSupPr>
                          <m:ctrlPr>
                            <a:rPr lang="en-GB" sz="1400" b="0" i="1" smtClean="0">
                              <a:latin typeface="Cambria Math" panose="02040503050406030204" pitchFamily="18" charset="0"/>
                            </a:rPr>
                          </m:ctrlPr>
                        </m:sSupPr>
                        <m:e>
                          <m:r>
                            <a:rPr lang="en-GB" sz="1400" b="0" i="1" smtClean="0">
                              <a:latin typeface="Cambria Math"/>
                            </a:rPr>
                            <m:t>6)</m:t>
                          </m:r>
                        </m:e>
                        <m:sup>
                          <m:r>
                            <a:rPr lang="en-GB" sz="1400" b="0" i="1" smtClean="0">
                              <a:latin typeface="Cambria Math"/>
                            </a:rPr>
                            <m:t>2</m:t>
                          </m:r>
                        </m:sup>
                      </m:sSup>
                    </m:oMath>
                  </m:oMathPara>
                </a14:m>
                <a:endParaRPr lang="en-GB" sz="1400" dirty="0"/>
              </a:p>
            </p:txBody>
          </p:sp>
        </mc:Choice>
        <mc:Fallback xmlns="">
          <p:sp>
            <p:nvSpPr>
              <p:cNvPr id="62" name="TextBox 61"/>
              <p:cNvSpPr txBox="1">
                <a:spLocks noRot="1" noChangeAspect="1" noMove="1" noResize="1" noEditPoints="1" noAdjustHandles="1" noChangeArrowheads="1" noChangeShapeType="1" noTextEdit="1"/>
              </p:cNvSpPr>
              <p:nvPr/>
            </p:nvSpPr>
            <p:spPr>
              <a:xfrm>
                <a:off x="4191000" y="3505200"/>
                <a:ext cx="1545488" cy="495649"/>
              </a:xfrm>
              <a:prstGeom prst="rect">
                <a:avLst/>
              </a:prstGeom>
              <a:blipFill rotWithShape="1">
                <a:blip r:embed="rId11"/>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4191000" y="4114800"/>
                <a:ext cx="101149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=3.6</m:t>
                      </m:r>
                      <m:r>
                        <a:rPr lang="en-GB" sz="1400" b="0" i="1" smtClean="0">
                          <a:latin typeface="Cambria Math"/>
                        </a:rPr>
                        <m:t>𝐽</m:t>
                      </m:r>
                    </m:oMath>
                  </m:oMathPara>
                </a14:m>
                <a:endParaRPr lang="en-GB" sz="1400" dirty="0"/>
              </a:p>
            </p:txBody>
          </p:sp>
        </mc:Choice>
        <mc:Fallback xmlns="">
          <p:sp>
            <p:nvSpPr>
              <p:cNvPr id="63" name="TextBox 62"/>
              <p:cNvSpPr txBox="1">
                <a:spLocks noRot="1" noChangeAspect="1" noMove="1" noResize="1" noEditPoints="1" noAdjustHandles="1" noChangeArrowheads="1" noChangeShapeType="1" noTextEdit="1"/>
              </p:cNvSpPr>
              <p:nvPr/>
            </p:nvSpPr>
            <p:spPr>
              <a:xfrm>
                <a:off x="4191000" y="4114800"/>
                <a:ext cx="1011495" cy="307777"/>
              </a:xfrm>
              <a:prstGeom prst="rect">
                <a:avLst/>
              </a:prstGeom>
              <a:blipFill rotWithShape="1">
                <a:blip r:embed="rId12"/>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4191000" y="29718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64" name="TextBox 63"/>
              <p:cNvSpPr txBox="1">
                <a:spLocks noRot="1" noChangeAspect="1" noMove="1" noResize="1" noEditPoints="1" noAdjustHandles="1" noChangeArrowheads="1" noChangeShapeType="1" noTextEdit="1"/>
              </p:cNvSpPr>
              <p:nvPr/>
            </p:nvSpPr>
            <p:spPr>
              <a:xfrm>
                <a:off x="4191000" y="2971800"/>
                <a:ext cx="1177566" cy="495649"/>
              </a:xfrm>
              <a:prstGeom prst="rect">
                <a:avLst/>
              </a:prstGeom>
              <a:blipFill rotWithShape="1">
                <a:blip r:embed="rId13"/>
                <a:stretch>
                  <a:fillRect/>
                </a:stretch>
              </a:blipFill>
            </p:spPr>
            <p:txBody>
              <a:bodyPr/>
              <a:lstStyle/>
              <a:p>
                <a:r>
                  <a:rPr lang="en-GB">
                    <a:noFill/>
                  </a:rPr>
                  <a:t> </a:t>
                </a:r>
              </a:p>
            </p:txBody>
          </p:sp>
        </mc:Fallback>
      </mc:AlternateContent>
      <p:sp>
        <p:nvSpPr>
          <p:cNvPr id="65" name="Arc 64"/>
          <p:cNvSpPr/>
          <p:nvPr/>
        </p:nvSpPr>
        <p:spPr>
          <a:xfrm>
            <a:off x="5791200" y="3276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Arc 65"/>
          <p:cNvSpPr/>
          <p:nvPr/>
        </p:nvSpPr>
        <p:spPr>
          <a:xfrm>
            <a:off x="5791200" y="3810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TextBox 66"/>
          <p:cNvSpPr txBox="1"/>
          <p:nvPr/>
        </p:nvSpPr>
        <p:spPr>
          <a:xfrm>
            <a:off x="6172200" y="3200400"/>
            <a:ext cx="2743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 – particle A is the only one with a velocity</a:t>
            </a:r>
            <a:endParaRPr lang="en-GB" sz="1400" b="1" baseline="-25000" dirty="0">
              <a:solidFill>
                <a:srgbClr val="FF0000"/>
              </a:solidFill>
              <a:latin typeface="Comic Sans MS" pitchFamily="66" charset="0"/>
            </a:endParaRPr>
          </a:p>
        </p:txBody>
      </p:sp>
      <p:sp>
        <p:nvSpPr>
          <p:cNvPr id="68" name="TextBox 67"/>
          <p:cNvSpPr txBox="1"/>
          <p:nvPr/>
        </p:nvSpPr>
        <p:spPr>
          <a:xfrm>
            <a:off x="6248400" y="38862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70" name="TextBox 69"/>
          <p:cNvSpPr txBox="1"/>
          <p:nvPr/>
        </p:nvSpPr>
        <p:spPr>
          <a:xfrm>
            <a:off x="4191000" y="4495800"/>
            <a:ext cx="1656223" cy="307777"/>
          </a:xfrm>
          <a:prstGeom prst="rect">
            <a:avLst/>
          </a:prstGeom>
          <a:noFill/>
        </p:spPr>
        <p:txBody>
          <a:bodyPr wrap="none" rtlCol="0">
            <a:spAutoFit/>
          </a:bodyPr>
          <a:lstStyle/>
          <a:p>
            <a:r>
              <a:rPr lang="en-GB" sz="1400" u="sng" dirty="0">
                <a:latin typeface="Comic Sans MS" pitchFamily="66" charset="0"/>
              </a:rPr>
              <a:t>KE after the jerk</a:t>
            </a:r>
          </a:p>
        </p:txBody>
      </p:sp>
      <mc:AlternateContent xmlns:mc="http://schemas.openxmlformats.org/markup-compatibility/2006" xmlns:a14="http://schemas.microsoft.com/office/drawing/2010/main">
        <mc:Choice Requires="a14">
          <p:sp>
            <p:nvSpPr>
              <p:cNvPr id="71" name="TextBox 70"/>
              <p:cNvSpPr txBox="1"/>
              <p:nvPr/>
            </p:nvSpPr>
            <p:spPr>
              <a:xfrm>
                <a:off x="4191000" y="5334000"/>
                <a:ext cx="168174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(0.5)(</m:t>
                      </m:r>
                      <m:sSup>
                        <m:sSupPr>
                          <m:ctrlPr>
                            <a:rPr lang="en-GB" sz="1400" b="0" i="1" smtClean="0">
                              <a:latin typeface="Cambria Math" panose="02040503050406030204" pitchFamily="18" charset="0"/>
                            </a:rPr>
                          </m:ctrlPr>
                        </m:sSupPr>
                        <m:e>
                          <m:r>
                            <a:rPr lang="en-GB" sz="1400" b="0" i="1" smtClean="0">
                              <a:latin typeface="Cambria Math"/>
                            </a:rPr>
                            <m:t>2.4)</m:t>
                          </m:r>
                        </m:e>
                        <m:sup>
                          <m:r>
                            <a:rPr lang="en-GB" sz="1400" b="0" i="1" smtClean="0">
                              <a:latin typeface="Cambria Math"/>
                            </a:rPr>
                            <m:t>2</m:t>
                          </m:r>
                        </m:sup>
                      </m:sSup>
                    </m:oMath>
                  </m:oMathPara>
                </a14:m>
                <a:endParaRPr lang="en-GB" sz="1400" dirty="0"/>
              </a:p>
            </p:txBody>
          </p:sp>
        </mc:Choice>
        <mc:Fallback xmlns="">
          <p:sp>
            <p:nvSpPr>
              <p:cNvPr id="71" name="TextBox 70"/>
              <p:cNvSpPr txBox="1">
                <a:spLocks noRot="1" noChangeAspect="1" noMove="1" noResize="1" noEditPoints="1" noAdjustHandles="1" noChangeArrowheads="1" noChangeShapeType="1" noTextEdit="1"/>
              </p:cNvSpPr>
              <p:nvPr/>
            </p:nvSpPr>
            <p:spPr>
              <a:xfrm>
                <a:off x="4191000" y="5334000"/>
                <a:ext cx="1681742" cy="495649"/>
              </a:xfrm>
              <a:prstGeom prst="rect">
                <a:avLst/>
              </a:prstGeom>
              <a:blipFill rotWithShape="1">
                <a:blip r:embed="rId14"/>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4191000" y="5943600"/>
                <a:ext cx="111088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=1.44</m:t>
                      </m:r>
                      <m:r>
                        <a:rPr lang="en-GB" sz="1400" b="0" i="1" smtClean="0">
                          <a:latin typeface="Cambria Math"/>
                        </a:rPr>
                        <m:t>𝐽</m:t>
                      </m:r>
                    </m:oMath>
                  </m:oMathPara>
                </a14:m>
                <a:endParaRPr lang="en-GB" sz="1400" dirty="0"/>
              </a:p>
            </p:txBody>
          </p:sp>
        </mc:Choice>
        <mc:Fallback xmlns="">
          <p:sp>
            <p:nvSpPr>
              <p:cNvPr id="72" name="TextBox 71"/>
              <p:cNvSpPr txBox="1">
                <a:spLocks noRot="1" noChangeAspect="1" noMove="1" noResize="1" noEditPoints="1" noAdjustHandles="1" noChangeArrowheads="1" noChangeShapeType="1" noTextEdit="1"/>
              </p:cNvSpPr>
              <p:nvPr/>
            </p:nvSpPr>
            <p:spPr>
              <a:xfrm>
                <a:off x="4191000" y="5943600"/>
                <a:ext cx="1110882" cy="307777"/>
              </a:xfrm>
              <a:prstGeom prst="rect">
                <a:avLst/>
              </a:prstGeom>
              <a:blipFill rotWithShape="1">
                <a:blip r:embed="rId15"/>
                <a:stretch>
                  <a:fillRect b="-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3" name="TextBox 72"/>
              <p:cNvSpPr txBox="1"/>
              <p:nvPr/>
            </p:nvSpPr>
            <p:spPr>
              <a:xfrm>
                <a:off x="4191000" y="48006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73" name="TextBox 72"/>
              <p:cNvSpPr txBox="1">
                <a:spLocks noRot="1" noChangeAspect="1" noMove="1" noResize="1" noEditPoints="1" noAdjustHandles="1" noChangeArrowheads="1" noChangeShapeType="1" noTextEdit="1"/>
              </p:cNvSpPr>
              <p:nvPr/>
            </p:nvSpPr>
            <p:spPr>
              <a:xfrm>
                <a:off x="4191000" y="4800600"/>
                <a:ext cx="1177566" cy="495649"/>
              </a:xfrm>
              <a:prstGeom prst="rect">
                <a:avLst/>
              </a:prstGeom>
              <a:blipFill rotWithShape="1">
                <a:blip r:embed="rId13"/>
                <a:stretch>
                  <a:fillRect/>
                </a:stretch>
              </a:blipFill>
            </p:spPr>
            <p:txBody>
              <a:bodyPr/>
              <a:lstStyle/>
              <a:p>
                <a:r>
                  <a:rPr lang="en-GB">
                    <a:noFill/>
                  </a:rPr>
                  <a:t> </a:t>
                </a:r>
              </a:p>
            </p:txBody>
          </p:sp>
        </mc:Fallback>
      </mc:AlternateContent>
      <p:sp>
        <p:nvSpPr>
          <p:cNvPr id="74" name="Arc 73"/>
          <p:cNvSpPr/>
          <p:nvPr/>
        </p:nvSpPr>
        <p:spPr>
          <a:xfrm>
            <a:off x="57912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Arc 74"/>
          <p:cNvSpPr/>
          <p:nvPr/>
        </p:nvSpPr>
        <p:spPr>
          <a:xfrm>
            <a:off x="5791200" y="5638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6" name="TextBox 75"/>
          <p:cNvSpPr txBox="1"/>
          <p:nvPr/>
        </p:nvSpPr>
        <p:spPr>
          <a:xfrm>
            <a:off x="6248400" y="5029200"/>
            <a:ext cx="2743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 – model the two joined particles as a single one</a:t>
            </a:r>
            <a:endParaRPr lang="en-GB" sz="1400" b="1" baseline="-25000" dirty="0">
              <a:solidFill>
                <a:srgbClr val="FF0000"/>
              </a:solidFill>
              <a:latin typeface="Comic Sans MS" pitchFamily="66" charset="0"/>
            </a:endParaRPr>
          </a:p>
        </p:txBody>
      </p:sp>
      <p:sp>
        <p:nvSpPr>
          <p:cNvPr id="77" name="TextBox 76"/>
          <p:cNvSpPr txBox="1"/>
          <p:nvPr/>
        </p:nvSpPr>
        <p:spPr>
          <a:xfrm>
            <a:off x="6248400" y="57150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78" name="TextBox 77"/>
              <p:cNvSpPr txBox="1"/>
              <p:nvPr/>
            </p:nvSpPr>
            <p:spPr>
              <a:xfrm>
                <a:off x="4191000" y="6248400"/>
                <a:ext cx="411221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𝑇h𝑒</m:t>
                      </m:r>
                      <m:r>
                        <a:rPr lang="en-GB" sz="1600" b="0" i="1" smtClean="0">
                          <a:solidFill>
                            <a:srgbClr val="FF0000"/>
                          </a:solidFill>
                          <a:latin typeface="Cambria Math"/>
                        </a:rPr>
                        <m:t> </m:t>
                      </m:r>
                      <m:r>
                        <a:rPr lang="en-GB" sz="1600" b="0" i="1" smtClean="0">
                          <a:solidFill>
                            <a:srgbClr val="FF0000"/>
                          </a:solidFill>
                          <a:latin typeface="Cambria Math"/>
                        </a:rPr>
                        <m:t>𝑘𝑖𝑛𝑒𝑡𝑖𝑐</m:t>
                      </m:r>
                      <m:r>
                        <a:rPr lang="en-GB" sz="1600" b="0" i="1" smtClean="0">
                          <a:solidFill>
                            <a:srgbClr val="FF0000"/>
                          </a:solidFill>
                          <a:latin typeface="Cambria Math"/>
                        </a:rPr>
                        <m:t> </m:t>
                      </m:r>
                      <m:r>
                        <a:rPr lang="en-GB" sz="1600" b="0" i="1" smtClean="0">
                          <a:solidFill>
                            <a:srgbClr val="FF0000"/>
                          </a:solidFill>
                          <a:latin typeface="Cambria Math"/>
                        </a:rPr>
                        <m:t>𝑒𝑛𝑒𝑟𝑔𝑦</m:t>
                      </m:r>
                      <m:r>
                        <a:rPr lang="en-GB" sz="1600" b="0" i="1" smtClean="0">
                          <a:solidFill>
                            <a:srgbClr val="FF0000"/>
                          </a:solidFill>
                          <a:latin typeface="Cambria Math"/>
                        </a:rPr>
                        <m:t> </m:t>
                      </m:r>
                      <m:r>
                        <a:rPr lang="en-GB" sz="1600" b="0" i="1" smtClean="0">
                          <a:solidFill>
                            <a:srgbClr val="FF0000"/>
                          </a:solidFill>
                          <a:latin typeface="Cambria Math"/>
                        </a:rPr>
                        <m:t>𝑙𝑜𝑠𝑡</m:t>
                      </m:r>
                      <m:r>
                        <a:rPr lang="en-GB" sz="1600" b="0" i="1" smtClean="0">
                          <a:solidFill>
                            <a:srgbClr val="FF0000"/>
                          </a:solidFill>
                          <a:latin typeface="Cambria Math"/>
                        </a:rPr>
                        <m:t> </m:t>
                      </m:r>
                      <m:r>
                        <a:rPr lang="en-GB" sz="1600" b="0" i="1" smtClean="0">
                          <a:solidFill>
                            <a:srgbClr val="FF0000"/>
                          </a:solidFill>
                          <a:latin typeface="Cambria Math"/>
                        </a:rPr>
                        <m:t>𝑖𝑛</m:t>
                      </m:r>
                      <m:r>
                        <a:rPr lang="en-GB" sz="1600" b="0" i="1" smtClean="0">
                          <a:solidFill>
                            <a:srgbClr val="FF0000"/>
                          </a:solidFill>
                          <a:latin typeface="Cambria Math"/>
                        </a:rPr>
                        <m:t> </m:t>
                      </m:r>
                      <m:r>
                        <a:rPr lang="en-GB" sz="1600" b="0" i="1" smtClean="0">
                          <a:solidFill>
                            <a:srgbClr val="FF0000"/>
                          </a:solidFill>
                          <a:latin typeface="Cambria Math"/>
                        </a:rPr>
                        <m:t>𝑡h𝑒</m:t>
                      </m:r>
                      <m:r>
                        <a:rPr lang="en-GB" sz="1600" b="0" i="1" smtClean="0">
                          <a:solidFill>
                            <a:srgbClr val="FF0000"/>
                          </a:solidFill>
                          <a:latin typeface="Cambria Math"/>
                        </a:rPr>
                        <m:t> </m:t>
                      </m:r>
                      <m:r>
                        <a:rPr lang="en-GB" sz="1600" b="0" i="1" smtClean="0">
                          <a:solidFill>
                            <a:srgbClr val="FF0000"/>
                          </a:solidFill>
                          <a:latin typeface="Cambria Math"/>
                        </a:rPr>
                        <m:t>𝑗𝑒𝑟𝑘</m:t>
                      </m:r>
                      <m:r>
                        <a:rPr lang="en-GB" sz="1600" b="0" i="1" smtClean="0">
                          <a:solidFill>
                            <a:srgbClr val="FF0000"/>
                          </a:solidFill>
                          <a:latin typeface="Cambria Math"/>
                        </a:rPr>
                        <m:t> </m:t>
                      </m:r>
                      <m:r>
                        <a:rPr lang="en-GB" sz="1600" b="0" i="1" smtClean="0">
                          <a:solidFill>
                            <a:srgbClr val="FF0000"/>
                          </a:solidFill>
                          <a:latin typeface="Cambria Math"/>
                        </a:rPr>
                        <m:t>𝑖𝑠</m:t>
                      </m:r>
                      <m:r>
                        <a:rPr lang="en-GB" sz="1600" b="0" i="1" smtClean="0">
                          <a:solidFill>
                            <a:srgbClr val="FF0000"/>
                          </a:solidFill>
                          <a:latin typeface="Cambria Math"/>
                        </a:rPr>
                        <m:t> 2.16</m:t>
                      </m:r>
                      <m:r>
                        <a:rPr lang="en-GB" sz="1600" b="0" i="1" smtClean="0">
                          <a:solidFill>
                            <a:srgbClr val="FF0000"/>
                          </a:solidFill>
                          <a:latin typeface="Cambria Math"/>
                        </a:rPr>
                        <m:t>𝐽</m:t>
                      </m:r>
                    </m:oMath>
                  </m:oMathPara>
                </a14:m>
                <a:endParaRPr lang="en-GB" sz="1600" dirty="0">
                  <a:solidFill>
                    <a:srgbClr val="FF0000"/>
                  </a:solidFill>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4191000" y="6248400"/>
                <a:ext cx="4112215" cy="338554"/>
              </a:xfrm>
              <a:prstGeom prst="rect">
                <a:avLst/>
              </a:prstGeom>
              <a:blipFill rotWithShape="1">
                <a:blip r:embed="rId16"/>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1447800" y="5242560"/>
                <a:ext cx="12192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𝑣</m:t>
                      </m:r>
                      <m:r>
                        <a:rPr lang="en-GB" sz="1400" b="0" i="1" smtClean="0">
                          <a:solidFill>
                            <a:srgbClr val="FF0000"/>
                          </a:solidFill>
                          <a:latin typeface="Cambria Math"/>
                        </a:rPr>
                        <m:t>=2.4</m:t>
                      </m:r>
                      <m:r>
                        <a:rPr lang="en-GB" sz="1400" b="0" i="1" smtClean="0">
                          <a:solidFill>
                            <a:srgbClr val="FF0000"/>
                          </a:solidFill>
                          <a:latin typeface="Cambria Math"/>
                        </a:rPr>
                        <m:t>𝑚</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a:rPr>
                            <m:t>𝑠</m:t>
                          </m:r>
                        </m:e>
                        <m:sup>
                          <m:r>
                            <a:rPr lang="en-GB" sz="1400" b="0" i="1" smtClean="0">
                              <a:solidFill>
                                <a:srgbClr val="FF0000"/>
                              </a:solidFill>
                              <a:latin typeface="Cambria Math"/>
                            </a:rPr>
                            <m:t>−1</m:t>
                          </m:r>
                        </m:sup>
                      </m:sSup>
                    </m:oMath>
                  </m:oMathPara>
                </a14:m>
                <a:endParaRPr lang="en-GB" sz="1400" dirty="0">
                  <a:solidFill>
                    <a:srgbClr val="FF0000"/>
                  </a:solidFill>
                </a:endParaRPr>
              </a:p>
            </p:txBody>
          </p:sp>
        </mc:Choice>
        <mc:Fallback xmlns="">
          <p:sp>
            <p:nvSpPr>
              <p:cNvPr id="79" name="TextBox 78"/>
              <p:cNvSpPr txBox="1">
                <a:spLocks noRot="1" noChangeAspect="1" noMove="1" noResize="1" noEditPoints="1" noAdjustHandles="1" noChangeArrowheads="1" noChangeShapeType="1" noTextEdit="1"/>
              </p:cNvSpPr>
              <p:nvPr/>
            </p:nvSpPr>
            <p:spPr>
              <a:xfrm>
                <a:off x="1447800" y="5242560"/>
                <a:ext cx="1219200" cy="307777"/>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80" name="TextBox 79"/>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81" name="TextBox 80"/>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2" name="TextBox 81"/>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82" name="TextBox 81"/>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83" name="TextBox 82"/>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84" name="TextBox 83"/>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2"/>
                <a:stretch>
                  <a:fillRect b="-3846"/>
                </a:stretch>
              </a:blipFill>
            </p:spPr>
            <p:txBody>
              <a:bodyPr/>
              <a:lstStyle/>
              <a:p>
                <a:r>
                  <a:rPr lang="en-GB">
                    <a:noFill/>
                  </a:rPr>
                  <a:t> </a:t>
                </a:r>
              </a:p>
            </p:txBody>
          </p:sp>
        </mc:Fallback>
      </mc:AlternateContent>
      <p:sp>
        <p:nvSpPr>
          <p:cNvPr id="85" name="TextBox 84"/>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3"/>
              </a:rPr>
              <a:t>Applet for collision demonstrations</a:t>
            </a:r>
            <a:endParaRPr lang="en-GB" sz="1400" dirty="0">
              <a:latin typeface="Comic Sans MS" pitchFamily="66" charset="0"/>
            </a:endParaRPr>
          </a:p>
        </p:txBody>
      </p:sp>
      <p:sp>
        <p:nvSpPr>
          <p:cNvPr id="86"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7"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74130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34"/>
                                        </p:tgtEl>
                                      </p:cBhvr>
                                    </p:animEffect>
                                    <p:set>
                                      <p:cBhvr>
                                        <p:cTn id="7" dur="1" fill="hold">
                                          <p:stCondLst>
                                            <p:cond delay="499"/>
                                          </p:stCondLst>
                                        </p:cTn>
                                        <p:tgtEl>
                                          <p:spTgt spid="34"/>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35"/>
                                        </p:tgtEl>
                                      </p:cBhvr>
                                    </p:animEffect>
                                    <p:set>
                                      <p:cBhvr>
                                        <p:cTn id="10" dur="1" fill="hold">
                                          <p:stCondLst>
                                            <p:cond delay="499"/>
                                          </p:stCondLst>
                                        </p:cTn>
                                        <p:tgtEl>
                                          <p:spTgt spid="3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blinds(horizontal)">
                                      <p:cBhvr>
                                        <p:cTn id="15" dur="500"/>
                                        <p:tgtEl>
                                          <p:spTgt spid="59"/>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blinds(horizontal)">
                                      <p:cBhvr>
                                        <p:cTn id="18" dur="500"/>
                                        <p:tgtEl>
                                          <p:spTgt spid="6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xit" presetSubtype="10" fill="hold" nodeType="clickEffect">
                                  <p:stCondLst>
                                    <p:cond delay="0"/>
                                  </p:stCondLst>
                                  <p:childTnLst>
                                    <p:animEffect transition="out" filter="blinds(horizontal)">
                                      <p:cBhvr>
                                        <p:cTn id="22" dur="500"/>
                                        <p:tgtEl>
                                          <p:spTgt spid="25"/>
                                        </p:tgtEl>
                                      </p:cBhvr>
                                    </p:animEffect>
                                    <p:set>
                                      <p:cBhvr>
                                        <p:cTn id="23" dur="1" fill="hold">
                                          <p:stCondLst>
                                            <p:cond delay="499"/>
                                          </p:stCondLst>
                                        </p:cTn>
                                        <p:tgtEl>
                                          <p:spTgt spid="25"/>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26"/>
                                        </p:tgtEl>
                                      </p:cBhvr>
                                    </p:animEffect>
                                    <p:set>
                                      <p:cBhvr>
                                        <p:cTn id="26" dur="1" fill="hold">
                                          <p:stCondLst>
                                            <p:cond delay="499"/>
                                          </p:stCondLst>
                                        </p:cTn>
                                        <p:tgtEl>
                                          <p:spTgt spid="2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blinds(horizontal)">
                                      <p:cBhvr>
                                        <p:cTn id="31" dur="500"/>
                                        <p:tgtEl>
                                          <p:spTgt spid="5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blinds(horizontal)">
                                      <p:cBhvr>
                                        <p:cTn id="34" dur="500"/>
                                        <p:tgtEl>
                                          <p:spTgt spid="5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animEffect transition="in" filter="blinds(horizontal)">
                                      <p:cBhvr>
                                        <p:cTn id="39" dur="500"/>
                                        <p:tgtEl>
                                          <p:spTgt spid="40"/>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64"/>
                                        </p:tgtEl>
                                        <p:attrNameLst>
                                          <p:attrName>style.visibility</p:attrName>
                                        </p:attrNameLst>
                                      </p:cBhvr>
                                      <p:to>
                                        <p:strVal val="visible"/>
                                      </p:to>
                                    </p:set>
                                    <p:animEffect transition="in" filter="blinds(horizontal)">
                                      <p:cBhvr>
                                        <p:cTn id="44" dur="500"/>
                                        <p:tgtEl>
                                          <p:spTgt spid="64"/>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65"/>
                                        </p:tgtEl>
                                        <p:attrNameLst>
                                          <p:attrName>style.visibility</p:attrName>
                                        </p:attrNameLst>
                                      </p:cBhvr>
                                      <p:to>
                                        <p:strVal val="visible"/>
                                      </p:to>
                                    </p:set>
                                    <p:animEffect transition="in" filter="blinds(horizontal)">
                                      <p:cBhvr>
                                        <p:cTn id="49" dur="500"/>
                                        <p:tgtEl>
                                          <p:spTgt spid="65"/>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67"/>
                                        </p:tgtEl>
                                        <p:attrNameLst>
                                          <p:attrName>style.visibility</p:attrName>
                                        </p:attrNameLst>
                                      </p:cBhvr>
                                      <p:to>
                                        <p:strVal val="visible"/>
                                      </p:to>
                                    </p:set>
                                    <p:animEffect transition="in" filter="blinds(horizontal)">
                                      <p:cBhvr>
                                        <p:cTn id="54" dur="500"/>
                                        <p:tgtEl>
                                          <p:spTgt spid="67"/>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blinds(horizontal)">
                                      <p:cBhvr>
                                        <p:cTn id="59" dur="500"/>
                                        <p:tgtEl>
                                          <p:spTgt spid="62"/>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66"/>
                                        </p:tgtEl>
                                        <p:attrNameLst>
                                          <p:attrName>style.visibility</p:attrName>
                                        </p:attrNameLst>
                                      </p:cBhvr>
                                      <p:to>
                                        <p:strVal val="visible"/>
                                      </p:to>
                                    </p:set>
                                    <p:animEffect transition="in" filter="blinds(horizontal)">
                                      <p:cBhvr>
                                        <p:cTn id="64" dur="500"/>
                                        <p:tgtEl>
                                          <p:spTgt spid="66"/>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68"/>
                                        </p:tgtEl>
                                        <p:attrNameLst>
                                          <p:attrName>style.visibility</p:attrName>
                                        </p:attrNameLst>
                                      </p:cBhvr>
                                      <p:to>
                                        <p:strVal val="visible"/>
                                      </p:to>
                                    </p:set>
                                    <p:animEffect transition="in" filter="blinds(horizontal)">
                                      <p:cBhvr>
                                        <p:cTn id="69" dur="500"/>
                                        <p:tgtEl>
                                          <p:spTgt spid="68"/>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63"/>
                                        </p:tgtEl>
                                        <p:attrNameLst>
                                          <p:attrName>style.visibility</p:attrName>
                                        </p:attrNameLst>
                                      </p:cBhvr>
                                      <p:to>
                                        <p:strVal val="visible"/>
                                      </p:to>
                                    </p:set>
                                    <p:animEffect transition="in" filter="blinds(horizontal)">
                                      <p:cBhvr>
                                        <p:cTn id="74" dur="500"/>
                                        <p:tgtEl>
                                          <p:spTgt spid="63"/>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70"/>
                                        </p:tgtEl>
                                        <p:attrNameLst>
                                          <p:attrName>style.visibility</p:attrName>
                                        </p:attrNameLst>
                                      </p:cBhvr>
                                      <p:to>
                                        <p:strVal val="visible"/>
                                      </p:to>
                                    </p:set>
                                    <p:animEffect transition="in" filter="blinds(horizontal)">
                                      <p:cBhvr>
                                        <p:cTn id="79" dur="500"/>
                                        <p:tgtEl>
                                          <p:spTgt spid="70"/>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73"/>
                                        </p:tgtEl>
                                        <p:attrNameLst>
                                          <p:attrName>style.visibility</p:attrName>
                                        </p:attrNameLst>
                                      </p:cBhvr>
                                      <p:to>
                                        <p:strVal val="visible"/>
                                      </p:to>
                                    </p:set>
                                    <p:animEffect transition="in" filter="blinds(horizontal)">
                                      <p:cBhvr>
                                        <p:cTn id="84" dur="500"/>
                                        <p:tgtEl>
                                          <p:spTgt spid="73"/>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74"/>
                                        </p:tgtEl>
                                        <p:attrNameLst>
                                          <p:attrName>style.visibility</p:attrName>
                                        </p:attrNameLst>
                                      </p:cBhvr>
                                      <p:to>
                                        <p:strVal val="visible"/>
                                      </p:to>
                                    </p:set>
                                    <p:animEffect transition="in" filter="blinds(horizontal)">
                                      <p:cBhvr>
                                        <p:cTn id="89" dur="500"/>
                                        <p:tgtEl>
                                          <p:spTgt spid="74"/>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76"/>
                                        </p:tgtEl>
                                        <p:attrNameLst>
                                          <p:attrName>style.visibility</p:attrName>
                                        </p:attrNameLst>
                                      </p:cBhvr>
                                      <p:to>
                                        <p:strVal val="visible"/>
                                      </p:to>
                                    </p:set>
                                    <p:animEffect transition="in" filter="blinds(horizontal)">
                                      <p:cBhvr>
                                        <p:cTn id="94" dur="500"/>
                                        <p:tgtEl>
                                          <p:spTgt spid="76"/>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71"/>
                                        </p:tgtEl>
                                        <p:attrNameLst>
                                          <p:attrName>style.visibility</p:attrName>
                                        </p:attrNameLst>
                                      </p:cBhvr>
                                      <p:to>
                                        <p:strVal val="visible"/>
                                      </p:to>
                                    </p:set>
                                    <p:animEffect transition="in" filter="blinds(horizontal)">
                                      <p:cBhvr>
                                        <p:cTn id="99" dur="500"/>
                                        <p:tgtEl>
                                          <p:spTgt spid="71"/>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75"/>
                                        </p:tgtEl>
                                        <p:attrNameLst>
                                          <p:attrName>style.visibility</p:attrName>
                                        </p:attrNameLst>
                                      </p:cBhvr>
                                      <p:to>
                                        <p:strVal val="visible"/>
                                      </p:to>
                                    </p:set>
                                    <p:animEffect transition="in" filter="blinds(horizontal)">
                                      <p:cBhvr>
                                        <p:cTn id="104" dur="500"/>
                                        <p:tgtEl>
                                          <p:spTgt spid="75"/>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77"/>
                                        </p:tgtEl>
                                        <p:attrNameLst>
                                          <p:attrName>style.visibility</p:attrName>
                                        </p:attrNameLst>
                                      </p:cBhvr>
                                      <p:to>
                                        <p:strVal val="visible"/>
                                      </p:to>
                                    </p:set>
                                    <p:animEffect transition="in" filter="blinds(horizontal)">
                                      <p:cBhvr>
                                        <p:cTn id="109" dur="500"/>
                                        <p:tgtEl>
                                          <p:spTgt spid="77"/>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72"/>
                                        </p:tgtEl>
                                        <p:attrNameLst>
                                          <p:attrName>style.visibility</p:attrName>
                                        </p:attrNameLst>
                                      </p:cBhvr>
                                      <p:to>
                                        <p:strVal val="visible"/>
                                      </p:to>
                                    </p:set>
                                    <p:animEffect transition="in" filter="blinds(horizontal)">
                                      <p:cBhvr>
                                        <p:cTn id="114" dur="500"/>
                                        <p:tgtEl>
                                          <p:spTgt spid="72"/>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78"/>
                                        </p:tgtEl>
                                        <p:attrNameLst>
                                          <p:attrName>style.visibility</p:attrName>
                                        </p:attrNameLst>
                                      </p:cBhvr>
                                      <p:to>
                                        <p:strVal val="visible"/>
                                      </p:to>
                                    </p:set>
                                    <p:animEffect transition="in" filter="blinds(horizontal)">
                                      <p:cBhvr>
                                        <p:cTn id="119"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5" grpId="0"/>
      <p:bldP spid="58" grpId="0"/>
      <p:bldP spid="60" grpId="0"/>
      <p:bldP spid="40" grpId="0"/>
      <p:bldP spid="62" grpId="0"/>
      <p:bldP spid="63" grpId="0"/>
      <p:bldP spid="64" grpId="0"/>
      <p:bldP spid="65" grpId="0" animBg="1"/>
      <p:bldP spid="66" grpId="0" animBg="1"/>
      <p:bldP spid="67" grpId="0"/>
      <p:bldP spid="68" grpId="0"/>
      <p:bldP spid="70" grpId="0"/>
      <p:bldP spid="71" grpId="0"/>
      <p:bldP spid="72" grpId="0"/>
      <p:bldP spid="73" grpId="0"/>
      <p:bldP spid="74" grpId="0" animBg="1"/>
      <p:bldP spid="75" grpId="0" animBg="1"/>
      <p:bldP spid="76" grpId="0"/>
      <p:bldP spid="77" grpId="0"/>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3976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76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76048" y="1422779"/>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500048" y="1422779"/>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500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76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20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66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2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204648" y="1727579"/>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98663" y="1727579"/>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3976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28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52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90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14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4890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66648" y="1727579"/>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30251" y="1727579"/>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4113163"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5637162"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4875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6399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40" name="TextBox 39"/>
              <p:cNvSpPr txBox="1"/>
              <p:nvPr/>
            </p:nvSpPr>
            <p:spPr>
              <a:xfrm>
                <a:off x="3886200" y="3352800"/>
                <a:ext cx="3198376" cy="5396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𝑠𝑒𝑝𝑎𝑟𝑎𝑡𝑖𝑜𝑛</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num>
                        <m:den>
                          <m:r>
                            <a:rPr lang="en-GB" sz="1400" b="0" i="1" smtClean="0">
                              <a:latin typeface="Cambria Math"/>
                            </a:rPr>
                            <m:t>𝑠𝑝𝑒𝑒𝑑</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𝑎𝑝𝑝𝑟𝑜𝑎𝑐h</m:t>
                          </m:r>
                          <m:r>
                            <a:rPr lang="en-GB" sz="1400" b="0" i="1" smtClean="0">
                              <a:latin typeface="Cambria Math"/>
                            </a:rPr>
                            <m:t> </m:t>
                          </m:r>
                          <m:r>
                            <a:rPr lang="en-GB" sz="1400" b="0" i="1" smtClean="0">
                              <a:latin typeface="Cambria Math"/>
                            </a:rPr>
                            <m:t>𝑜𝑓</m:t>
                          </m:r>
                          <m:r>
                            <a:rPr lang="en-GB" sz="1400" b="0" i="1" smtClean="0">
                              <a:latin typeface="Cambria Math"/>
                            </a:rPr>
                            <m:t> </m:t>
                          </m:r>
                          <m:r>
                            <a:rPr lang="en-GB" sz="1400" b="0" i="1" smtClean="0">
                              <a:latin typeface="Cambria Math"/>
                            </a:rPr>
                            <m:t>𝑝𝑎𝑟𝑡𝑖𝑐𝑙𝑒𝑠</m:t>
                          </m:r>
                        </m:den>
                      </m:f>
                    </m:oMath>
                  </m:oMathPara>
                </a14:m>
                <a:endParaRPr lang="en-GB" sz="1400" dirty="0"/>
              </a:p>
            </p:txBody>
          </p:sp>
        </mc:Choice>
        <mc:Fallback xmlns="">
          <p:sp>
            <p:nvSpPr>
              <p:cNvPr id="40" name="TextBox 39"/>
              <p:cNvSpPr txBox="1">
                <a:spLocks noRot="1" noChangeAspect="1" noMove="1" noResize="1" noEditPoints="1" noAdjustHandles="1" noChangeArrowheads="1" noChangeShapeType="1" noTextEdit="1"/>
              </p:cNvSpPr>
              <p:nvPr/>
            </p:nvSpPr>
            <p:spPr>
              <a:xfrm>
                <a:off x="3886200" y="3352800"/>
                <a:ext cx="3198376" cy="539635"/>
              </a:xfrm>
              <a:prstGeom prst="rect">
                <a:avLst/>
              </a:prstGeom>
              <a:blipFill rotWithShape="1">
                <a:blip r:embed="rId9"/>
                <a:stretch>
                  <a:fillRect b="-4494"/>
                </a:stretch>
              </a:blipFill>
            </p:spPr>
            <p:txBody>
              <a:bodyPr/>
              <a:lstStyle/>
              <a:p>
                <a:r>
                  <a:rPr lang="en-GB">
                    <a:noFill/>
                  </a:rPr>
                  <a:t> </a:t>
                </a:r>
              </a:p>
            </p:txBody>
          </p:sp>
        </mc:Fallback>
      </mc:AlternateContent>
      <p:sp>
        <p:nvSpPr>
          <p:cNvPr id="41" name="TextBox 40"/>
          <p:cNvSpPr txBox="1"/>
          <p:nvPr/>
        </p:nvSpPr>
        <p:spPr>
          <a:xfrm>
            <a:off x="4247163" y="2743200"/>
            <a:ext cx="1018227" cy="523220"/>
          </a:xfrm>
          <a:prstGeom prst="rect">
            <a:avLst/>
          </a:prstGeom>
          <a:noFill/>
        </p:spPr>
        <p:txBody>
          <a:bodyPr wrap="none" rtlCol="0">
            <a:spAutoFit/>
          </a:bodyPr>
          <a:lstStyle/>
          <a:p>
            <a:pPr algn="ctr"/>
            <a:r>
              <a:rPr lang="en-GB" sz="1400" dirty="0">
                <a:solidFill>
                  <a:srgbClr val="FF0000"/>
                </a:solidFill>
                <a:latin typeface="Comic Sans MS" pitchFamily="66" charset="0"/>
              </a:rPr>
              <a:t>Approach</a:t>
            </a:r>
          </a:p>
          <a:p>
            <a:pPr algn="ctr"/>
            <a:r>
              <a:rPr lang="en-GB" sz="1400" dirty="0">
                <a:solidFill>
                  <a:srgbClr val="FF0000"/>
                </a:solidFill>
                <a:latin typeface="Comic Sans MS" pitchFamily="66" charset="0"/>
              </a:rPr>
              <a:t>3 - - 2 = 5</a:t>
            </a:r>
          </a:p>
        </p:txBody>
      </p:sp>
      <p:sp>
        <p:nvSpPr>
          <p:cNvPr id="42" name="TextBox 41"/>
          <p:cNvSpPr txBox="1"/>
          <p:nvPr/>
        </p:nvSpPr>
        <p:spPr>
          <a:xfrm>
            <a:off x="5715000" y="2743200"/>
            <a:ext cx="1096775" cy="523220"/>
          </a:xfrm>
          <a:prstGeom prst="rect">
            <a:avLst/>
          </a:prstGeom>
          <a:noFill/>
        </p:spPr>
        <p:txBody>
          <a:bodyPr wrap="none" rtlCol="0">
            <a:spAutoFit/>
          </a:bodyPr>
          <a:lstStyle/>
          <a:p>
            <a:pPr algn="ctr"/>
            <a:r>
              <a:rPr lang="en-GB" sz="1400" dirty="0">
                <a:solidFill>
                  <a:srgbClr val="FF0000"/>
                </a:solidFill>
                <a:latin typeface="Comic Sans MS" pitchFamily="66" charset="0"/>
              </a:rPr>
              <a:t>Separation</a:t>
            </a:r>
          </a:p>
          <a:p>
            <a:pPr algn="ctr"/>
            <a:r>
              <a:rPr lang="en-GB" sz="1400" dirty="0">
                <a:solidFill>
                  <a:srgbClr val="FF0000"/>
                </a:solidFill>
                <a:latin typeface="Comic Sans MS" pitchFamily="66" charset="0"/>
              </a:rPr>
              <a:t>y - x</a:t>
            </a:r>
          </a:p>
        </p:txBody>
      </p:sp>
      <mc:AlternateContent xmlns:mc="http://schemas.openxmlformats.org/markup-compatibility/2006" xmlns:a14="http://schemas.microsoft.com/office/drawing/2010/main">
        <mc:Choice Requires="a14">
          <p:sp>
            <p:nvSpPr>
              <p:cNvPr id="43" name="TextBox 42"/>
              <p:cNvSpPr txBox="1"/>
              <p:nvPr/>
            </p:nvSpPr>
            <p:spPr>
              <a:xfrm>
                <a:off x="3886200" y="4038600"/>
                <a:ext cx="978666" cy="4970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3</m:t>
                          </m:r>
                        </m:num>
                        <m:den>
                          <m:r>
                            <a:rPr lang="en-GB" sz="1400" b="0" i="1" smtClean="0">
                              <a:latin typeface="Cambria Math"/>
                            </a:rPr>
                            <m:t>5</m:t>
                          </m:r>
                        </m:den>
                      </m:f>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𝑦</m:t>
                          </m:r>
                          <m:r>
                            <a:rPr lang="en-GB" sz="1400" b="0" i="1" smtClean="0">
                              <a:latin typeface="Cambria Math"/>
                            </a:rPr>
                            <m:t>−</m:t>
                          </m:r>
                          <m:r>
                            <a:rPr lang="en-GB" sz="1400" b="0" i="1" smtClean="0">
                              <a:latin typeface="Cambria Math"/>
                            </a:rPr>
                            <m:t>𝑥</m:t>
                          </m:r>
                        </m:num>
                        <m:den>
                          <m:r>
                            <a:rPr lang="en-GB" sz="1400" b="0" i="1" smtClean="0">
                              <a:latin typeface="Cambria Math"/>
                            </a:rPr>
                            <m:t>5</m:t>
                          </m:r>
                        </m:den>
                      </m:f>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3886200" y="4038600"/>
                <a:ext cx="978666" cy="497059"/>
              </a:xfrm>
              <a:prstGeom prst="rect">
                <a:avLst/>
              </a:prstGeom>
              <a:blipFill rotWithShape="1">
                <a:blip r:embed="rId10"/>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3886200" y="4724400"/>
                <a:ext cx="97866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3=</m:t>
                      </m:r>
                      <m:r>
                        <a:rPr lang="en-GB" sz="1400" b="0" i="1" smtClean="0">
                          <a:latin typeface="Cambria Math"/>
                        </a:rPr>
                        <m:t>𝑦</m:t>
                      </m:r>
                      <m:r>
                        <a:rPr lang="en-GB" sz="1400" b="0" i="1" smtClean="0">
                          <a:latin typeface="Cambria Math"/>
                        </a:rPr>
                        <m:t>−</m:t>
                      </m:r>
                      <m:r>
                        <a:rPr lang="en-GB" sz="1400" b="0" i="1" smtClean="0">
                          <a:latin typeface="Cambria Math"/>
                        </a:rPr>
                        <m:t>𝑥</m:t>
                      </m:r>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3886200" y="4724400"/>
                <a:ext cx="978666" cy="307777"/>
              </a:xfrm>
              <a:prstGeom prst="rect">
                <a:avLst/>
              </a:prstGeom>
              <a:blipFill rotWithShape="1">
                <a:blip r:embed="rId11"/>
                <a:stretch>
                  <a:fillRect b="-2000"/>
                </a:stretch>
              </a:blipFill>
            </p:spPr>
            <p:txBody>
              <a:bodyPr/>
              <a:lstStyle/>
              <a:p>
                <a:r>
                  <a:rPr lang="en-GB">
                    <a:noFill/>
                  </a:rPr>
                  <a:t> </a:t>
                </a:r>
              </a:p>
            </p:txBody>
          </p:sp>
        </mc:Fallback>
      </mc:AlternateContent>
      <p:sp>
        <p:nvSpPr>
          <p:cNvPr id="45" name="Arc 44"/>
          <p:cNvSpPr/>
          <p:nvPr/>
        </p:nvSpPr>
        <p:spPr>
          <a:xfrm>
            <a:off x="4724400" y="4343400"/>
            <a:ext cx="5334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TextBox 45"/>
          <p:cNvSpPr txBox="1"/>
          <p:nvPr/>
        </p:nvSpPr>
        <p:spPr>
          <a:xfrm>
            <a:off x="7315200" y="37338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48" name="Arc 47"/>
          <p:cNvSpPr/>
          <p:nvPr/>
        </p:nvSpPr>
        <p:spPr>
          <a:xfrm>
            <a:off x="6858000" y="3657600"/>
            <a:ext cx="533400" cy="5334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TextBox 48"/>
          <p:cNvSpPr txBox="1"/>
          <p:nvPr/>
        </p:nvSpPr>
        <p:spPr>
          <a:xfrm>
            <a:off x="5181600" y="44196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by 5</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0" name="TextBox 49"/>
              <p:cNvSpPr txBox="1"/>
              <p:nvPr/>
            </p:nvSpPr>
            <p:spPr>
              <a:xfrm>
                <a:off x="7391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𝑦</m:t>
                      </m:r>
                      <m:r>
                        <a:rPr lang="en-GB" sz="1600" b="0" i="1" smtClean="0">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391400" y="1447800"/>
                <a:ext cx="1092094" cy="338554"/>
              </a:xfrm>
              <a:prstGeom prst="rect">
                <a:avLst/>
              </a:prstGeom>
              <a:blipFill rotWithShape="1">
                <a:blip r:embed="rId12"/>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3" name="TextBox 52"/>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54" name="TextBox 53"/>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55" name="TextBox 54"/>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56" name="TextBox 55"/>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7"/>
                <a:stretch>
                  <a:fillRect b="-3846"/>
                </a:stretch>
              </a:blipFill>
            </p:spPr>
            <p:txBody>
              <a:bodyPr/>
              <a:lstStyle/>
              <a:p>
                <a:r>
                  <a:rPr lang="en-GB">
                    <a:noFill/>
                  </a:rPr>
                  <a:t> </a:t>
                </a:r>
              </a:p>
            </p:txBody>
          </p:sp>
        </mc:Fallback>
      </mc:AlternateContent>
      <p:sp>
        <p:nvSpPr>
          <p:cNvPr id="57" name="TextBox 56"/>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8"/>
              </a:rPr>
              <a:t>Applet for collision demonstrations</a:t>
            </a:r>
            <a:endParaRPr lang="en-GB" sz="1400" dirty="0">
              <a:latin typeface="Comic Sans MS" pitchFamily="66" charset="0"/>
            </a:endParaRPr>
          </a:p>
        </p:txBody>
      </p:sp>
      <p:sp>
        <p:nvSpPr>
          <p:cNvPr id="58"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59"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418026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par>
                                <p:cTn id="18" presetID="3" presetClass="entr" presetSubtype="10"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linds(horizontal)">
                                      <p:cBhvr>
                                        <p:cTn id="20" dur="500"/>
                                        <p:tgtEl>
                                          <p:spTgt spid="17"/>
                                        </p:tgtEl>
                                      </p:cBhvr>
                                    </p:animEffect>
                                  </p:childTnLst>
                                </p:cTn>
                              </p:par>
                              <p:par>
                                <p:cTn id="21" presetID="3" presetClass="entr" presetSubtype="1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blinds(horizontal)">
                                      <p:cBhvr>
                                        <p:cTn id="23" dur="500"/>
                                        <p:tgtEl>
                                          <p:spTgt spid="18"/>
                                        </p:tgtEl>
                                      </p:cBhvr>
                                    </p:animEffect>
                                  </p:childTnLst>
                                </p:cTn>
                              </p:par>
                              <p:par>
                                <p:cTn id="24" presetID="3" presetClass="entr" presetSubtype="10" fill="hold"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blinds(horizontal)">
                                      <p:cBhvr>
                                        <p:cTn id="26" dur="500"/>
                                        <p:tgtEl>
                                          <p:spTgt spid="27"/>
                                        </p:tgtEl>
                                      </p:cBhvr>
                                    </p:animEffect>
                                  </p:childTnLst>
                                </p:cTn>
                              </p:par>
                              <p:par>
                                <p:cTn id="27" presetID="3" presetClass="entr" presetSubtype="1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linds(horizontal)">
                                      <p:cBhvr>
                                        <p:cTn id="29" dur="500"/>
                                        <p:tgtEl>
                                          <p:spTgt spid="11"/>
                                        </p:tgtEl>
                                      </p:cBhvr>
                                    </p:animEffect>
                                  </p:childTnLst>
                                </p:cTn>
                              </p:par>
                              <p:par>
                                <p:cTn id="30" presetID="3" presetClass="entr" presetSubtype="1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par>
                                <p:cTn id="33" presetID="3" presetClass="entr" presetSubtype="1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linds(horizontal)">
                                      <p:cBhvr>
                                        <p:cTn id="35" dur="500"/>
                                        <p:tgtEl>
                                          <p:spTgt spid="12"/>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blinds(horizontal)">
                                      <p:cBhvr>
                                        <p:cTn id="38" dur="500"/>
                                        <p:tgtEl>
                                          <p:spTgt spid="13"/>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blinds(horizontal)">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blinds(horizontal)">
                                      <p:cBhvr>
                                        <p:cTn id="46" dur="500"/>
                                        <p:tgtEl>
                                          <p:spTgt spid="19"/>
                                        </p:tgtEl>
                                      </p:cBhvr>
                                    </p:animEffect>
                                  </p:childTnLst>
                                </p:cTn>
                              </p:par>
                              <p:par>
                                <p:cTn id="47" presetID="3" presetClass="entr" presetSubtype="1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blinds(horizontal)">
                                      <p:cBhvr>
                                        <p:cTn id="49" dur="500"/>
                                        <p:tgtEl>
                                          <p:spTgt spid="23"/>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blinds(horizontal)">
                                      <p:cBhvr>
                                        <p:cTn id="52" dur="500"/>
                                        <p:tgtEl>
                                          <p:spTgt spid="24"/>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blinds(horizontal)">
                                      <p:cBhvr>
                                        <p:cTn id="55" dur="500"/>
                                        <p:tgtEl>
                                          <p:spTgt spid="28"/>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linds(horizontal)">
                                      <p:cBhvr>
                                        <p:cTn id="58" dur="500"/>
                                        <p:tgtEl>
                                          <p:spTgt spid="36"/>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linds(horizontal)">
                                      <p:cBhvr>
                                        <p:cTn id="63" dur="500"/>
                                        <p:tgtEl>
                                          <p:spTgt spid="20"/>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blinds(horizontal)">
                                      <p:cBhvr>
                                        <p:cTn id="66" dur="500"/>
                                        <p:tgtEl>
                                          <p:spTgt spid="30"/>
                                        </p:tgtEl>
                                      </p:cBhvr>
                                    </p:animEffect>
                                  </p:childTnLst>
                                </p:cTn>
                              </p:par>
                              <p:par>
                                <p:cTn id="67" presetID="3" presetClass="entr" presetSubtype="10" fill="hold" nodeType="with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blinds(horizontal)">
                                      <p:cBhvr>
                                        <p:cTn id="69" dur="500"/>
                                        <p:tgtEl>
                                          <p:spTgt spid="32"/>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blinds(horizontal)">
                                      <p:cBhvr>
                                        <p:cTn id="72" dur="500"/>
                                        <p:tgtEl>
                                          <p:spTgt spid="33"/>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blinds(horizontal)">
                                      <p:cBhvr>
                                        <p:cTn id="75" dur="500"/>
                                        <p:tgtEl>
                                          <p:spTgt spid="38"/>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blinds(horizontal)">
                                      <p:cBhvr>
                                        <p:cTn id="80" dur="500"/>
                                        <p:tgtEl>
                                          <p:spTgt spid="21"/>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blinds(horizontal)">
                                      <p:cBhvr>
                                        <p:cTn id="83" dur="500"/>
                                        <p:tgtEl>
                                          <p:spTgt spid="29"/>
                                        </p:tgtEl>
                                      </p:cBhvr>
                                    </p:animEffect>
                                  </p:childTnLst>
                                </p:cTn>
                              </p:par>
                              <p:par>
                                <p:cTn id="84" presetID="3" presetClass="entr" presetSubtype="10" fill="hold" nodeType="with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blinds(horizontal)">
                                      <p:cBhvr>
                                        <p:cTn id="86" dur="500"/>
                                        <p:tgtEl>
                                          <p:spTgt spid="34"/>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35"/>
                                        </p:tgtEl>
                                        <p:attrNameLst>
                                          <p:attrName>style.visibility</p:attrName>
                                        </p:attrNameLst>
                                      </p:cBhvr>
                                      <p:to>
                                        <p:strVal val="visible"/>
                                      </p:to>
                                    </p:set>
                                    <p:animEffect transition="in" filter="blinds(horizontal)">
                                      <p:cBhvr>
                                        <p:cTn id="89" dur="500"/>
                                        <p:tgtEl>
                                          <p:spTgt spid="35"/>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37"/>
                                        </p:tgtEl>
                                        <p:attrNameLst>
                                          <p:attrName>style.visibility</p:attrName>
                                        </p:attrNameLst>
                                      </p:cBhvr>
                                      <p:to>
                                        <p:strVal val="visible"/>
                                      </p:to>
                                    </p:set>
                                    <p:animEffect transition="in" filter="blinds(horizontal)">
                                      <p:cBhvr>
                                        <p:cTn id="92" dur="500"/>
                                        <p:tgtEl>
                                          <p:spTgt spid="37"/>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blinds(horizontal)">
                                      <p:cBhvr>
                                        <p:cTn id="97" dur="500"/>
                                        <p:tgtEl>
                                          <p:spTgt spid="22"/>
                                        </p:tgtEl>
                                      </p:cBhvr>
                                    </p:animEffect>
                                  </p:childTnLst>
                                </p:cTn>
                              </p:par>
                              <p:par>
                                <p:cTn id="98" presetID="3" presetClass="entr" presetSubtype="10" fill="hold" nodeType="withEffect">
                                  <p:stCondLst>
                                    <p:cond delay="0"/>
                                  </p:stCondLst>
                                  <p:childTnLst>
                                    <p:set>
                                      <p:cBhvr>
                                        <p:cTn id="99" dur="1" fill="hold">
                                          <p:stCondLst>
                                            <p:cond delay="0"/>
                                          </p:stCondLst>
                                        </p:cTn>
                                        <p:tgtEl>
                                          <p:spTgt spid="25"/>
                                        </p:tgtEl>
                                        <p:attrNameLst>
                                          <p:attrName>style.visibility</p:attrName>
                                        </p:attrNameLst>
                                      </p:cBhvr>
                                      <p:to>
                                        <p:strVal val="visible"/>
                                      </p:to>
                                    </p:set>
                                    <p:animEffect transition="in" filter="blinds(horizontal)">
                                      <p:cBhvr>
                                        <p:cTn id="100" dur="500"/>
                                        <p:tgtEl>
                                          <p:spTgt spid="25"/>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26"/>
                                        </p:tgtEl>
                                        <p:attrNameLst>
                                          <p:attrName>style.visibility</p:attrName>
                                        </p:attrNameLst>
                                      </p:cBhvr>
                                      <p:to>
                                        <p:strVal val="visible"/>
                                      </p:to>
                                    </p:set>
                                    <p:animEffect transition="in" filter="blinds(horizontal)">
                                      <p:cBhvr>
                                        <p:cTn id="103" dur="500"/>
                                        <p:tgtEl>
                                          <p:spTgt spid="26"/>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31"/>
                                        </p:tgtEl>
                                        <p:attrNameLst>
                                          <p:attrName>style.visibility</p:attrName>
                                        </p:attrNameLst>
                                      </p:cBhvr>
                                      <p:to>
                                        <p:strVal val="visible"/>
                                      </p:to>
                                    </p:set>
                                    <p:animEffect transition="in" filter="blinds(horizontal)">
                                      <p:cBhvr>
                                        <p:cTn id="106" dur="500"/>
                                        <p:tgtEl>
                                          <p:spTgt spid="31"/>
                                        </p:tgtEl>
                                      </p:cBhvr>
                                    </p:animEffect>
                                  </p:childTnLst>
                                </p:cTn>
                              </p:par>
                              <p:par>
                                <p:cTn id="107" presetID="3" presetClass="entr" presetSubtype="10" fill="hold" grpId="0" nodeType="withEffect">
                                  <p:stCondLst>
                                    <p:cond delay="0"/>
                                  </p:stCondLst>
                                  <p:childTnLst>
                                    <p:set>
                                      <p:cBhvr>
                                        <p:cTn id="108" dur="1" fill="hold">
                                          <p:stCondLst>
                                            <p:cond delay="0"/>
                                          </p:stCondLst>
                                        </p:cTn>
                                        <p:tgtEl>
                                          <p:spTgt spid="39"/>
                                        </p:tgtEl>
                                        <p:attrNameLst>
                                          <p:attrName>style.visibility</p:attrName>
                                        </p:attrNameLst>
                                      </p:cBhvr>
                                      <p:to>
                                        <p:strVal val="visible"/>
                                      </p:to>
                                    </p:set>
                                    <p:animEffect transition="in" filter="blinds(horizontal)">
                                      <p:cBhvr>
                                        <p:cTn id="109" dur="500"/>
                                        <p:tgtEl>
                                          <p:spTgt spid="39"/>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40"/>
                                        </p:tgtEl>
                                        <p:attrNameLst>
                                          <p:attrName>style.visibility</p:attrName>
                                        </p:attrNameLst>
                                      </p:cBhvr>
                                      <p:to>
                                        <p:strVal val="visible"/>
                                      </p:to>
                                    </p:set>
                                    <p:animEffect transition="in" filter="blinds(horizontal)">
                                      <p:cBhvr>
                                        <p:cTn id="114" dur="500"/>
                                        <p:tgtEl>
                                          <p:spTgt spid="40"/>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48"/>
                                        </p:tgtEl>
                                        <p:attrNameLst>
                                          <p:attrName>style.visibility</p:attrName>
                                        </p:attrNameLst>
                                      </p:cBhvr>
                                      <p:to>
                                        <p:strVal val="visible"/>
                                      </p:to>
                                    </p:set>
                                    <p:animEffect transition="in" filter="blinds(horizontal)">
                                      <p:cBhvr>
                                        <p:cTn id="119" dur="500"/>
                                        <p:tgtEl>
                                          <p:spTgt spid="48"/>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46"/>
                                        </p:tgtEl>
                                        <p:attrNameLst>
                                          <p:attrName>style.visibility</p:attrName>
                                        </p:attrNameLst>
                                      </p:cBhvr>
                                      <p:to>
                                        <p:strVal val="visible"/>
                                      </p:to>
                                    </p:set>
                                    <p:animEffect transition="in" filter="blinds(horizontal)">
                                      <p:cBhvr>
                                        <p:cTn id="124" dur="500"/>
                                        <p:tgtEl>
                                          <p:spTgt spid="46"/>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nodeType="clickEffect">
                                  <p:stCondLst>
                                    <p:cond delay="0"/>
                                  </p:stCondLst>
                                  <p:childTnLst>
                                    <p:set>
                                      <p:cBhvr>
                                        <p:cTn id="128" dur="1" fill="hold">
                                          <p:stCondLst>
                                            <p:cond delay="0"/>
                                          </p:stCondLst>
                                        </p:cTn>
                                        <p:tgtEl>
                                          <p:spTgt spid="41">
                                            <p:txEl>
                                              <p:pRg st="0" end="0"/>
                                            </p:txEl>
                                          </p:spTgt>
                                        </p:tgtEl>
                                        <p:attrNameLst>
                                          <p:attrName>style.visibility</p:attrName>
                                        </p:attrNameLst>
                                      </p:cBhvr>
                                      <p:to>
                                        <p:strVal val="visible"/>
                                      </p:to>
                                    </p:set>
                                    <p:animEffect transition="in" filter="blinds(horizontal)">
                                      <p:cBhvr>
                                        <p:cTn id="129" dur="500"/>
                                        <p:tgtEl>
                                          <p:spTgt spid="41">
                                            <p:txEl>
                                              <p:pRg st="0" end="0"/>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nodeType="clickEffect">
                                  <p:stCondLst>
                                    <p:cond delay="0"/>
                                  </p:stCondLst>
                                  <p:childTnLst>
                                    <p:set>
                                      <p:cBhvr>
                                        <p:cTn id="133" dur="1" fill="hold">
                                          <p:stCondLst>
                                            <p:cond delay="0"/>
                                          </p:stCondLst>
                                        </p:cTn>
                                        <p:tgtEl>
                                          <p:spTgt spid="41">
                                            <p:txEl>
                                              <p:pRg st="1" end="1"/>
                                            </p:txEl>
                                          </p:spTgt>
                                        </p:tgtEl>
                                        <p:attrNameLst>
                                          <p:attrName>style.visibility</p:attrName>
                                        </p:attrNameLst>
                                      </p:cBhvr>
                                      <p:to>
                                        <p:strVal val="visible"/>
                                      </p:to>
                                    </p:set>
                                    <p:animEffect transition="in" filter="blinds(horizontal)">
                                      <p:cBhvr>
                                        <p:cTn id="134" dur="500"/>
                                        <p:tgtEl>
                                          <p:spTgt spid="41">
                                            <p:txEl>
                                              <p:pRg st="1" end="1"/>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nodeType="clickEffect">
                                  <p:stCondLst>
                                    <p:cond delay="0"/>
                                  </p:stCondLst>
                                  <p:childTnLst>
                                    <p:set>
                                      <p:cBhvr>
                                        <p:cTn id="138" dur="1" fill="hold">
                                          <p:stCondLst>
                                            <p:cond delay="0"/>
                                          </p:stCondLst>
                                        </p:cTn>
                                        <p:tgtEl>
                                          <p:spTgt spid="42">
                                            <p:txEl>
                                              <p:pRg st="0" end="0"/>
                                            </p:txEl>
                                          </p:spTgt>
                                        </p:tgtEl>
                                        <p:attrNameLst>
                                          <p:attrName>style.visibility</p:attrName>
                                        </p:attrNameLst>
                                      </p:cBhvr>
                                      <p:to>
                                        <p:strVal val="visible"/>
                                      </p:to>
                                    </p:set>
                                    <p:animEffect transition="in" filter="blinds(horizontal)">
                                      <p:cBhvr>
                                        <p:cTn id="139" dur="500"/>
                                        <p:tgtEl>
                                          <p:spTgt spid="42">
                                            <p:txEl>
                                              <p:pRg st="0" end="0"/>
                                            </p:txEl>
                                          </p:spTgt>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nodeType="clickEffect">
                                  <p:stCondLst>
                                    <p:cond delay="0"/>
                                  </p:stCondLst>
                                  <p:childTnLst>
                                    <p:set>
                                      <p:cBhvr>
                                        <p:cTn id="143" dur="1" fill="hold">
                                          <p:stCondLst>
                                            <p:cond delay="0"/>
                                          </p:stCondLst>
                                        </p:cTn>
                                        <p:tgtEl>
                                          <p:spTgt spid="42">
                                            <p:txEl>
                                              <p:pRg st="1" end="1"/>
                                            </p:txEl>
                                          </p:spTgt>
                                        </p:tgtEl>
                                        <p:attrNameLst>
                                          <p:attrName>style.visibility</p:attrName>
                                        </p:attrNameLst>
                                      </p:cBhvr>
                                      <p:to>
                                        <p:strVal val="visible"/>
                                      </p:to>
                                    </p:set>
                                    <p:animEffect transition="in" filter="blinds(horizontal)">
                                      <p:cBhvr>
                                        <p:cTn id="144" dur="500"/>
                                        <p:tgtEl>
                                          <p:spTgt spid="42">
                                            <p:txEl>
                                              <p:pRg st="1" end="1"/>
                                            </p:txEl>
                                          </p:spTgt>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43"/>
                                        </p:tgtEl>
                                        <p:attrNameLst>
                                          <p:attrName>style.visibility</p:attrName>
                                        </p:attrNameLst>
                                      </p:cBhvr>
                                      <p:to>
                                        <p:strVal val="visible"/>
                                      </p:to>
                                    </p:set>
                                    <p:animEffect transition="in" filter="blinds(horizontal)">
                                      <p:cBhvr>
                                        <p:cTn id="149" dur="500"/>
                                        <p:tgtEl>
                                          <p:spTgt spid="43"/>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45"/>
                                        </p:tgtEl>
                                        <p:attrNameLst>
                                          <p:attrName>style.visibility</p:attrName>
                                        </p:attrNameLst>
                                      </p:cBhvr>
                                      <p:to>
                                        <p:strVal val="visible"/>
                                      </p:to>
                                    </p:set>
                                    <p:animEffect transition="in" filter="blinds(horizontal)">
                                      <p:cBhvr>
                                        <p:cTn id="154" dur="500"/>
                                        <p:tgtEl>
                                          <p:spTgt spid="45"/>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49"/>
                                        </p:tgtEl>
                                        <p:attrNameLst>
                                          <p:attrName>style.visibility</p:attrName>
                                        </p:attrNameLst>
                                      </p:cBhvr>
                                      <p:to>
                                        <p:strVal val="visible"/>
                                      </p:to>
                                    </p:set>
                                    <p:animEffect transition="in" filter="blinds(horizontal)">
                                      <p:cBhvr>
                                        <p:cTn id="159" dur="500"/>
                                        <p:tgtEl>
                                          <p:spTgt spid="49"/>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44"/>
                                        </p:tgtEl>
                                        <p:attrNameLst>
                                          <p:attrName>style.visibility</p:attrName>
                                        </p:attrNameLst>
                                      </p:cBhvr>
                                      <p:to>
                                        <p:strVal val="visible"/>
                                      </p:to>
                                    </p:set>
                                    <p:animEffect transition="in" filter="blinds(horizontal)">
                                      <p:cBhvr>
                                        <p:cTn id="164" dur="500"/>
                                        <p:tgtEl>
                                          <p:spTgt spid="44"/>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50"/>
                                        </p:tgtEl>
                                        <p:attrNameLst>
                                          <p:attrName>style.visibility</p:attrName>
                                        </p:attrNameLst>
                                      </p:cBhvr>
                                      <p:to>
                                        <p:strVal val="visible"/>
                                      </p:to>
                                    </p:set>
                                    <p:animEffect transition="in" filter="blinds(horizontal)">
                                      <p:cBhvr>
                                        <p:cTn id="16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9" grpId="0" animBg="1"/>
      <p:bldP spid="20" grpId="0" animBg="1"/>
      <p:bldP spid="21" grpId="0" animBg="1"/>
      <p:bldP spid="22" grpId="0" animBg="1"/>
      <p:bldP spid="24" grpId="0"/>
      <p:bldP spid="26" grpId="0"/>
      <p:bldP spid="28" grpId="0"/>
      <p:bldP spid="29" grpId="0"/>
      <p:bldP spid="30" grpId="0"/>
      <p:bldP spid="31" grpId="0"/>
      <p:bldP spid="33" grpId="0"/>
      <p:bldP spid="35" grpId="0"/>
      <p:bldP spid="36" grpId="0"/>
      <p:bldP spid="37" grpId="0"/>
      <p:bldP spid="38" grpId="0"/>
      <p:bldP spid="39" grpId="0"/>
      <p:bldP spid="40" grpId="0"/>
      <p:bldP spid="43" grpId="0"/>
      <p:bldP spid="44" grpId="0"/>
      <p:bldP spid="45" grpId="0" animBg="1"/>
      <p:bldP spid="46" grpId="0"/>
      <p:bldP spid="48" grpId="0" animBg="1"/>
      <p:bldP spid="49" grpId="0"/>
      <p:bldP spid="5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3976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76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76048" y="1422779"/>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500048" y="1422779"/>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500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76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20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66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2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204648" y="1727579"/>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98663" y="1727579"/>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3976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28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52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90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14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4890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66648" y="1727579"/>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30251" y="1727579"/>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4113163"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5637162"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4875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6399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7391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𝑦</m:t>
                      </m:r>
                      <m:r>
                        <a:rPr lang="en-GB" sz="1600" b="0" i="1" smtClean="0">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391400" y="1447800"/>
                <a:ext cx="1092094" cy="338554"/>
              </a:xfrm>
              <a:prstGeom prst="rect">
                <a:avLst/>
              </a:prstGeom>
              <a:blipFill rotWithShape="1">
                <a:blip r:embed="rId9"/>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4191000" y="2971800"/>
                <a:ext cx="258192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51" name="TextBox 50"/>
              <p:cNvSpPr txBox="1">
                <a:spLocks noRot="1" noChangeAspect="1" noMove="1" noResize="1" noEditPoints="1" noAdjustHandles="1" noChangeArrowheads="1" noChangeShapeType="1" noTextEdit="1"/>
              </p:cNvSpPr>
              <p:nvPr/>
            </p:nvSpPr>
            <p:spPr>
              <a:xfrm>
                <a:off x="4191000" y="2971800"/>
                <a:ext cx="2581924" cy="307777"/>
              </a:xfrm>
              <a:prstGeom prst="rect">
                <a:avLst/>
              </a:prstGeom>
              <a:blipFill rotWithShape="1">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4038600" y="3505200"/>
                <a:ext cx="287905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400" b="0" i="1" smtClean="0">
                              <a:latin typeface="Cambria Math" panose="02040503050406030204" pitchFamily="18" charset="0"/>
                            </a:rPr>
                          </m:ctrlPr>
                        </m:dPr>
                        <m:e>
                          <m:r>
                            <a:rPr lang="en-GB" sz="1400" b="0" i="1" smtClean="0">
                              <a:latin typeface="Cambria Math"/>
                            </a:rPr>
                            <m:t>3</m:t>
                          </m:r>
                        </m:e>
                      </m:d>
                      <m:d>
                        <m:dPr>
                          <m:ctrlPr>
                            <a:rPr lang="en-GB" sz="1400" b="0" i="1" smtClean="0">
                              <a:latin typeface="Cambria Math" panose="02040503050406030204" pitchFamily="18" charset="0"/>
                            </a:rPr>
                          </m:ctrlPr>
                        </m:dPr>
                        <m:e>
                          <m:r>
                            <a:rPr lang="en-GB" sz="1400" b="0" i="1" smtClean="0">
                              <a:latin typeface="Cambria Math"/>
                            </a:rPr>
                            <m:t>3</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5</m:t>
                          </m:r>
                        </m:e>
                      </m:d>
                      <m:d>
                        <m:dPr>
                          <m:ctrlPr>
                            <a:rPr lang="en-GB" sz="1400" b="0" i="1" smtClean="0">
                              <a:latin typeface="Cambria Math" panose="02040503050406030204" pitchFamily="18" charset="0"/>
                            </a:rPr>
                          </m:ctrlPr>
                        </m:dPr>
                        <m:e>
                          <m:r>
                            <a:rPr lang="en-GB" sz="1400" b="0" i="1" smtClean="0">
                              <a:latin typeface="Cambria Math"/>
                            </a:rPr>
                            <m:t>2</m:t>
                          </m:r>
                        </m:e>
                      </m:d>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3</m:t>
                          </m:r>
                        </m:e>
                      </m:d>
                      <m:d>
                        <m:dPr>
                          <m:ctrlPr>
                            <a:rPr lang="en-GB" sz="1400" b="0" i="1" smtClean="0">
                              <a:latin typeface="Cambria Math" panose="02040503050406030204" pitchFamily="18" charset="0"/>
                            </a:rPr>
                          </m:ctrlPr>
                        </m:dPr>
                        <m:e>
                          <m:r>
                            <a:rPr lang="en-GB" sz="1400" b="0" i="1" smtClean="0">
                              <a:latin typeface="Cambria Math"/>
                            </a:rPr>
                            <m:t>𝑥</m:t>
                          </m:r>
                        </m:e>
                      </m:d>
                      <m:r>
                        <a:rPr lang="en-GB" sz="1400" b="0" i="1" smtClean="0">
                          <a:latin typeface="Cambria Math"/>
                        </a:rPr>
                        <m:t>+(5)(</m:t>
                      </m:r>
                      <m:r>
                        <a:rPr lang="en-GB" sz="1400" b="0" i="1" smtClean="0">
                          <a:latin typeface="Cambria Math"/>
                        </a:rPr>
                        <m:t>𝑦</m:t>
                      </m:r>
                      <m:r>
                        <a:rPr lang="en-GB" sz="1400" b="0" i="1" smtClean="0">
                          <a:latin typeface="Cambria Math"/>
                        </a:rPr>
                        <m:t>)</m:t>
                      </m:r>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4038600" y="3505200"/>
                <a:ext cx="2879058" cy="307777"/>
              </a:xfrm>
              <a:prstGeom prst="rect">
                <a:avLst/>
              </a:prstGeom>
              <a:blipFill rotWithShape="1">
                <a:blip r:embed="rId11"/>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5029200" y="3962400"/>
                <a:ext cx="131209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−1=3</m:t>
                      </m:r>
                      <m:r>
                        <a:rPr lang="en-GB" sz="1400" b="0" i="1" smtClean="0">
                          <a:latin typeface="Cambria Math"/>
                        </a:rPr>
                        <m:t>𝑥</m:t>
                      </m:r>
                      <m:r>
                        <a:rPr lang="en-GB" sz="1400" b="0" i="1" smtClean="0">
                          <a:latin typeface="Cambria Math"/>
                        </a:rPr>
                        <m:t>+5</m:t>
                      </m:r>
                      <m:r>
                        <a:rPr lang="en-GB" sz="1400" b="0" i="1" smtClean="0">
                          <a:latin typeface="Cambria Math"/>
                        </a:rPr>
                        <m:t>𝑦</m:t>
                      </m:r>
                    </m:oMath>
                  </m:oMathPara>
                </a14:m>
                <a:endParaRPr lang="en-GB" sz="1400" dirty="0"/>
              </a:p>
            </p:txBody>
          </p:sp>
        </mc:Choice>
        <mc:Fallback xmlns="">
          <p:sp>
            <p:nvSpPr>
              <p:cNvPr id="53" name="TextBox 52"/>
              <p:cNvSpPr txBox="1">
                <a:spLocks noRot="1" noChangeAspect="1" noMove="1" noResize="1" noEditPoints="1" noAdjustHandles="1" noChangeArrowheads="1" noChangeShapeType="1" noTextEdit="1"/>
              </p:cNvSpPr>
              <p:nvPr/>
            </p:nvSpPr>
            <p:spPr>
              <a:xfrm>
                <a:off x="5029200" y="3962400"/>
                <a:ext cx="1312090" cy="307777"/>
              </a:xfrm>
              <a:prstGeom prst="rect">
                <a:avLst/>
              </a:prstGeom>
              <a:blipFill rotWithShape="1">
                <a:blip r:embed="rId12"/>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7239000"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m:t>
                      </m:r>
                      <m:r>
                        <a:rPr lang="en-GB" sz="1600" b="0" i="1" smtClean="0">
                          <a:solidFill>
                            <a:srgbClr val="FF0000"/>
                          </a:solidFill>
                          <a:latin typeface="Cambria Math"/>
                        </a:rPr>
                        <m:t>𝑥</m:t>
                      </m:r>
                      <m:r>
                        <a:rPr lang="en-GB" sz="1600" b="0" i="1" smtClean="0">
                          <a:solidFill>
                            <a:srgbClr val="FF0000"/>
                          </a:solidFill>
                          <a:latin typeface="Cambria Math"/>
                        </a:rPr>
                        <m:t>+5</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7239000" y="1828800"/>
                <a:ext cx="1473609" cy="338554"/>
              </a:xfrm>
              <a:prstGeom prst="rect">
                <a:avLst/>
              </a:prstGeom>
              <a:blipFill rotWithShape="1">
                <a:blip r:embed="rId13"/>
                <a:stretch>
                  <a:fillRect b="-8929"/>
                </a:stretch>
              </a:blipFill>
            </p:spPr>
            <p:txBody>
              <a:bodyPr/>
              <a:lstStyle/>
              <a:p>
                <a:r>
                  <a:rPr lang="en-GB">
                    <a:noFill/>
                  </a:rPr>
                  <a:t> </a:t>
                </a:r>
              </a:p>
            </p:txBody>
          </p:sp>
        </mc:Fallback>
      </mc:AlternateContent>
      <p:sp>
        <p:nvSpPr>
          <p:cNvPr id="55" name="TextBox 54"/>
          <p:cNvSpPr txBox="1"/>
          <p:nvPr/>
        </p:nvSpPr>
        <p:spPr>
          <a:xfrm>
            <a:off x="7107071" y="3264089"/>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6" name="Arc 55"/>
          <p:cNvSpPr/>
          <p:nvPr/>
        </p:nvSpPr>
        <p:spPr>
          <a:xfrm>
            <a:off x="6705600" y="3200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Arc 56"/>
          <p:cNvSpPr/>
          <p:nvPr/>
        </p:nvSpPr>
        <p:spPr>
          <a:xfrm>
            <a:off x="6705600" y="3657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TextBox 57"/>
          <p:cNvSpPr txBox="1"/>
          <p:nvPr/>
        </p:nvSpPr>
        <p:spPr>
          <a:xfrm>
            <a:off x="7086600" y="3733800"/>
            <a:ext cx="1447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9" name="TextBox 58"/>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0" name="TextBox 59"/>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1" name="TextBox 60"/>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2" name="TextBox 61"/>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3" name="TextBox 62"/>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18"/>
                <a:stretch>
                  <a:fillRect b="-3846"/>
                </a:stretch>
              </a:blipFill>
            </p:spPr>
            <p:txBody>
              <a:bodyPr/>
              <a:lstStyle/>
              <a:p>
                <a:r>
                  <a:rPr lang="en-GB">
                    <a:noFill/>
                  </a:rPr>
                  <a:t> </a:t>
                </a:r>
              </a:p>
            </p:txBody>
          </p:sp>
        </mc:Fallback>
      </mc:AlternateContent>
      <p:sp>
        <p:nvSpPr>
          <p:cNvPr id="64" name="TextBox 63"/>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19"/>
              </a:rPr>
              <a:t>Applet for collision demonstrations</a:t>
            </a:r>
            <a:endParaRPr lang="en-GB" sz="1400" dirty="0">
              <a:latin typeface="Comic Sans MS" pitchFamily="66" charset="0"/>
            </a:endParaRPr>
          </a:p>
        </p:txBody>
      </p:sp>
      <p:sp>
        <p:nvSpPr>
          <p:cNvPr id="65"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6"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62384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blinds(horizontal)">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blinds(horizontal)">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blinds(horizontal)">
                                      <p:cBhvr>
                                        <p:cTn id="17" dur="5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blinds(horizontal)">
                                      <p:cBhvr>
                                        <p:cTn id="22" dur="500"/>
                                        <p:tgtEl>
                                          <p:spTgt spid="5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blinds(horizontal)">
                                      <p:cBhvr>
                                        <p:cTn id="27" dur="500"/>
                                        <p:tgtEl>
                                          <p:spTgt spid="5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8"/>
                                        </p:tgtEl>
                                        <p:attrNameLst>
                                          <p:attrName>style.visibility</p:attrName>
                                        </p:attrNameLst>
                                      </p:cBhvr>
                                      <p:to>
                                        <p:strVal val="visible"/>
                                      </p:to>
                                    </p:set>
                                    <p:animEffect transition="in" filter="blinds(horizontal)">
                                      <p:cBhvr>
                                        <p:cTn id="32" dur="500"/>
                                        <p:tgtEl>
                                          <p:spTgt spid="5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blinds(horizontal)">
                                      <p:cBhvr>
                                        <p:cTn id="37" dur="500"/>
                                        <p:tgtEl>
                                          <p:spTgt spid="5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blinds(horizontal)">
                                      <p:cBhvr>
                                        <p:cTn id="4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P spid="54" grpId="0"/>
      <p:bldP spid="55" grpId="0"/>
      <p:bldP spid="56" grpId="0" animBg="1"/>
      <p:bldP spid="57" grpId="0" animBg="1"/>
      <p:bldP spid="5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3976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76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76048" y="1422779"/>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500048" y="1422779"/>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500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76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20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66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2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204648" y="1727579"/>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98663" y="1727579"/>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3976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28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52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90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14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4890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66648" y="1727579"/>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30251" y="1727579"/>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4113163"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5637162"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4875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6399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7391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𝑦</m:t>
                      </m:r>
                      <m:r>
                        <a:rPr lang="en-GB" sz="1600" b="0" i="1" smtClean="0">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391400" y="1447800"/>
                <a:ext cx="1092094" cy="338554"/>
              </a:xfrm>
              <a:prstGeom prst="rect">
                <a:avLst/>
              </a:prstGeom>
              <a:blipFill rotWithShape="1">
                <a:blip r:embed="rId9"/>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7239000"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m:t>
                      </m:r>
                      <m:r>
                        <a:rPr lang="en-GB" sz="1600" b="0" i="1" smtClean="0">
                          <a:solidFill>
                            <a:srgbClr val="FF0000"/>
                          </a:solidFill>
                          <a:latin typeface="Cambria Math"/>
                        </a:rPr>
                        <m:t>𝑥</m:t>
                      </m:r>
                      <m:r>
                        <a:rPr lang="en-GB" sz="1600" b="0" i="1" smtClean="0">
                          <a:solidFill>
                            <a:srgbClr val="FF0000"/>
                          </a:solidFill>
                          <a:latin typeface="Cambria Math"/>
                        </a:rPr>
                        <m:t>+5</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7239000" y="1828800"/>
                <a:ext cx="1473609" cy="338554"/>
              </a:xfrm>
              <a:prstGeom prst="rect">
                <a:avLst/>
              </a:prstGeom>
              <a:blipFill rotWithShape="1">
                <a:blip r:embed="rId10"/>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343400" y="28956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r>
                        <a:rPr lang="en-GB" sz="1600" b="0" i="1" smtClean="0">
                          <a:solidFill>
                            <a:schemeClr val="tx1"/>
                          </a:solidFill>
                          <a:latin typeface="Cambria Math"/>
                        </a:rPr>
                        <m:t>𝑦</m:t>
                      </m:r>
                      <m:r>
                        <a:rPr lang="en-GB" sz="1600" b="0" i="1" smtClean="0">
                          <a:solidFill>
                            <a:schemeClr val="tx1"/>
                          </a:solidFill>
                          <a:latin typeface="Cambria Math"/>
                        </a:rPr>
                        <m:t>−</m:t>
                      </m:r>
                      <m:r>
                        <a:rPr lang="en-GB" sz="1600" b="0" i="1" smtClean="0">
                          <a:solidFill>
                            <a:schemeClr val="tx1"/>
                          </a:solidFill>
                          <a:latin typeface="Cambria Math"/>
                        </a:rPr>
                        <m:t>𝑥</m:t>
                      </m:r>
                    </m:oMath>
                  </m:oMathPara>
                </a14:m>
                <a:endParaRPr lang="en-GB" sz="1600" dirty="0">
                  <a:solidFill>
                    <a:schemeClr val="tx1"/>
                  </a:solidFill>
                </a:endParaRPr>
              </a:p>
            </p:txBody>
          </p:sp>
        </mc:Choice>
        <mc:Fallback xmlns="">
          <p:sp>
            <p:nvSpPr>
              <p:cNvPr id="49" name="TextBox 48"/>
              <p:cNvSpPr txBox="1">
                <a:spLocks noRot="1" noChangeAspect="1" noMove="1" noResize="1" noEditPoints="1" noAdjustHandles="1" noChangeArrowheads="1" noChangeShapeType="1" noTextEdit="1"/>
              </p:cNvSpPr>
              <p:nvPr/>
            </p:nvSpPr>
            <p:spPr>
              <a:xfrm>
                <a:off x="4343400" y="2895600"/>
                <a:ext cx="1092094" cy="338554"/>
              </a:xfrm>
              <a:prstGeom prst="rect">
                <a:avLst/>
              </a:prstGeom>
              <a:blipFill rotWithShape="1">
                <a:blip r:embed="rId11"/>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4191000" y="32766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−1=3</m:t>
                      </m:r>
                      <m:r>
                        <a:rPr lang="en-GB" sz="1600" b="0" i="1" smtClean="0">
                          <a:solidFill>
                            <a:schemeClr val="tx1"/>
                          </a:solidFill>
                          <a:latin typeface="Cambria Math"/>
                        </a:rPr>
                        <m:t>𝑥</m:t>
                      </m:r>
                      <m:r>
                        <a:rPr lang="en-GB" sz="1600" b="0" i="1" smtClean="0">
                          <a:solidFill>
                            <a:schemeClr val="tx1"/>
                          </a:solidFill>
                          <a:latin typeface="Cambria Math"/>
                        </a:rPr>
                        <m:t>+5</m:t>
                      </m:r>
                      <m:r>
                        <a:rPr lang="en-GB" sz="1600" b="0" i="1" smtClean="0">
                          <a:solidFill>
                            <a:schemeClr val="tx1"/>
                          </a:solidFill>
                          <a:latin typeface="Cambria Math"/>
                        </a:rPr>
                        <m:t>𝑦</m:t>
                      </m:r>
                    </m:oMath>
                  </m:oMathPara>
                </a14:m>
                <a:endParaRPr lang="en-GB" sz="1600" dirty="0">
                  <a:solidFill>
                    <a:schemeClr val="tx1"/>
                  </a:solidFill>
                </a:endParaRPr>
              </a:p>
            </p:txBody>
          </p:sp>
        </mc:Choice>
        <mc:Fallback xmlns="">
          <p:sp>
            <p:nvSpPr>
              <p:cNvPr id="59" name="TextBox 58"/>
              <p:cNvSpPr txBox="1">
                <a:spLocks noRot="1" noChangeAspect="1" noMove="1" noResize="1" noEditPoints="1" noAdjustHandles="1" noChangeArrowheads="1" noChangeShapeType="1" noTextEdit="1"/>
              </p:cNvSpPr>
              <p:nvPr/>
            </p:nvSpPr>
            <p:spPr>
              <a:xfrm>
                <a:off x="4191000" y="3276600"/>
                <a:ext cx="1473609" cy="338554"/>
              </a:xfrm>
              <a:prstGeom prst="rect">
                <a:avLst/>
              </a:prstGeom>
              <a:blipFill rotWithShape="1">
                <a:blip r:embed="rId12"/>
                <a:stretch>
                  <a:fillRect b="-9091"/>
                </a:stretch>
              </a:blipFill>
            </p:spPr>
            <p:txBody>
              <a:bodyPr/>
              <a:lstStyle/>
              <a:p>
                <a:r>
                  <a:rPr lang="en-GB">
                    <a:noFill/>
                  </a:rPr>
                  <a:t> </a:t>
                </a:r>
              </a:p>
            </p:txBody>
          </p:sp>
        </mc:Fallback>
      </mc:AlternateContent>
      <p:cxnSp>
        <p:nvCxnSpPr>
          <p:cNvPr id="60" name="Straight Arrow Connector 59"/>
          <p:cNvCxnSpPr/>
          <p:nvPr/>
        </p:nvCxnSpPr>
        <p:spPr>
          <a:xfrm>
            <a:off x="5638800" y="3124200"/>
            <a:ext cx="914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5562600" y="2819400"/>
            <a:ext cx="1037463" cy="307777"/>
          </a:xfrm>
          <a:prstGeom prst="rect">
            <a:avLst/>
          </a:prstGeom>
          <a:noFill/>
        </p:spPr>
        <p:txBody>
          <a:bodyPr wrap="none" rtlCol="0">
            <a:spAutoFit/>
          </a:bodyPr>
          <a:lstStyle/>
          <a:p>
            <a:r>
              <a:rPr lang="en-GB" sz="1400" dirty="0">
                <a:latin typeface="Comic Sans MS" pitchFamily="66" charset="0"/>
              </a:rPr>
              <a:t>Rearrange</a:t>
            </a:r>
          </a:p>
        </p:txBody>
      </p:sp>
      <p:sp>
        <p:nvSpPr>
          <p:cNvPr id="62" name="TextBox 61"/>
          <p:cNvSpPr txBox="1"/>
          <p:nvPr/>
        </p:nvSpPr>
        <p:spPr>
          <a:xfrm>
            <a:off x="3962400" y="2895600"/>
            <a:ext cx="385042" cy="338554"/>
          </a:xfrm>
          <a:prstGeom prst="rect">
            <a:avLst/>
          </a:prstGeom>
          <a:noFill/>
        </p:spPr>
        <p:txBody>
          <a:bodyPr wrap="none" rtlCol="0">
            <a:spAutoFit/>
          </a:bodyPr>
          <a:lstStyle/>
          <a:p>
            <a:r>
              <a:rPr lang="en-GB" sz="1600" b="1" dirty="0">
                <a:latin typeface="Comic Sans MS" pitchFamily="66" charset="0"/>
              </a:rPr>
              <a:t>1)</a:t>
            </a:r>
          </a:p>
        </p:txBody>
      </p:sp>
      <p:sp>
        <p:nvSpPr>
          <p:cNvPr id="63" name="TextBox 62"/>
          <p:cNvSpPr txBox="1"/>
          <p:nvPr/>
        </p:nvSpPr>
        <p:spPr>
          <a:xfrm>
            <a:off x="3962400" y="3200400"/>
            <a:ext cx="385042" cy="338554"/>
          </a:xfrm>
          <a:prstGeom prst="rect">
            <a:avLst/>
          </a:prstGeom>
          <a:noFill/>
        </p:spPr>
        <p:txBody>
          <a:bodyPr wrap="none" rtlCol="0">
            <a:spAutoFit/>
          </a:bodyPr>
          <a:lstStyle/>
          <a:p>
            <a:r>
              <a:rPr lang="en-GB" sz="1600" b="1" dirty="0">
                <a:latin typeface="Comic Sans MS" pitchFamily="66" charset="0"/>
              </a:rPr>
              <a:t>2)</a:t>
            </a:r>
          </a:p>
        </p:txBody>
      </p:sp>
      <mc:AlternateContent xmlns:mc="http://schemas.openxmlformats.org/markup-compatibility/2006" xmlns:a14="http://schemas.microsoft.com/office/drawing/2010/main">
        <mc:Choice Requires="a14">
          <p:sp>
            <p:nvSpPr>
              <p:cNvPr id="64" name="TextBox 63"/>
              <p:cNvSpPr txBox="1"/>
              <p:nvPr/>
            </p:nvSpPr>
            <p:spPr>
              <a:xfrm>
                <a:off x="6629400" y="28956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3+</m:t>
                      </m:r>
                      <m:r>
                        <a:rPr lang="en-GB" sz="1600" b="0" i="1" smtClean="0">
                          <a:solidFill>
                            <a:schemeClr val="tx1"/>
                          </a:solidFill>
                          <a:latin typeface="Cambria Math"/>
                        </a:rPr>
                        <m:t>𝑥</m:t>
                      </m:r>
                      <m:r>
                        <a:rPr lang="en-GB" sz="1600" b="0" i="1" smtClean="0">
                          <a:solidFill>
                            <a:schemeClr val="tx1"/>
                          </a:solidFill>
                          <a:latin typeface="Cambria Math"/>
                        </a:rPr>
                        <m:t>=</m:t>
                      </m:r>
                      <m:r>
                        <a:rPr lang="en-GB" sz="1600" b="0" i="1" smtClean="0">
                          <a:solidFill>
                            <a:schemeClr val="tx1"/>
                          </a:solidFill>
                          <a:latin typeface="Cambria Math"/>
                        </a:rPr>
                        <m:t>𝑦</m:t>
                      </m:r>
                    </m:oMath>
                  </m:oMathPara>
                </a14:m>
                <a:endParaRPr lang="en-GB" sz="1600" dirty="0">
                  <a:solidFill>
                    <a:schemeClr val="tx1"/>
                  </a:solidFill>
                </a:endParaRPr>
              </a:p>
            </p:txBody>
          </p:sp>
        </mc:Choice>
        <mc:Fallback xmlns="">
          <p:sp>
            <p:nvSpPr>
              <p:cNvPr id="64" name="TextBox 63"/>
              <p:cNvSpPr txBox="1">
                <a:spLocks noRot="1" noChangeAspect="1" noMove="1" noResize="1" noEditPoints="1" noAdjustHandles="1" noChangeArrowheads="1" noChangeShapeType="1" noTextEdit="1"/>
              </p:cNvSpPr>
              <p:nvPr/>
            </p:nvSpPr>
            <p:spPr>
              <a:xfrm>
                <a:off x="6629400" y="2895600"/>
                <a:ext cx="1092094" cy="338554"/>
              </a:xfrm>
              <a:prstGeom prst="rect">
                <a:avLst/>
              </a:prstGeom>
              <a:blipFill rotWithShape="1">
                <a:blip r:embed="rId13"/>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4191000" y="38100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−1=3</m:t>
                      </m:r>
                      <m:r>
                        <a:rPr lang="en-GB" sz="1600" b="0" i="1" smtClean="0">
                          <a:solidFill>
                            <a:schemeClr val="tx1"/>
                          </a:solidFill>
                          <a:latin typeface="Cambria Math"/>
                        </a:rPr>
                        <m:t>𝑥</m:t>
                      </m:r>
                      <m:r>
                        <a:rPr lang="en-GB" sz="1600" b="0" i="1" smtClean="0">
                          <a:solidFill>
                            <a:schemeClr val="tx1"/>
                          </a:solidFill>
                          <a:latin typeface="Cambria Math"/>
                        </a:rPr>
                        <m:t>+5</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4191000" y="3810000"/>
                <a:ext cx="1473609" cy="338554"/>
              </a:xfrm>
              <a:prstGeom prst="rect">
                <a:avLst/>
              </a:prstGeom>
              <a:blipFill rotWithShape="1">
                <a:blip r:embed="rId14"/>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4191000" y="4724400"/>
                <a:ext cx="194258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−1=3</m:t>
                      </m:r>
                      <m:r>
                        <a:rPr lang="en-GB" sz="1600" b="0" i="1" smtClean="0">
                          <a:solidFill>
                            <a:schemeClr val="tx1"/>
                          </a:solidFill>
                          <a:latin typeface="Cambria Math"/>
                        </a:rPr>
                        <m:t>𝑥</m:t>
                      </m:r>
                      <m:r>
                        <a:rPr lang="en-GB" sz="1600" b="0" i="1" smtClean="0">
                          <a:solidFill>
                            <a:schemeClr val="tx1"/>
                          </a:solidFill>
                          <a:latin typeface="Cambria Math"/>
                        </a:rPr>
                        <m:t>+15+5</m:t>
                      </m:r>
                      <m:r>
                        <a:rPr lang="en-GB" sz="1600" b="0" i="1" smtClean="0">
                          <a:solidFill>
                            <a:schemeClr val="tx1"/>
                          </a:solidFill>
                          <a:latin typeface="Cambria Math"/>
                        </a:rPr>
                        <m:t>𝑥</m:t>
                      </m:r>
                    </m:oMath>
                  </m:oMathPara>
                </a14:m>
                <a:endParaRPr lang="en-GB" sz="1600" dirty="0">
                  <a:solidFill>
                    <a:schemeClr val="tx1"/>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4191000" y="4724400"/>
                <a:ext cx="1942583" cy="338554"/>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4038600" y="5181600"/>
                <a:ext cx="1219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−16=8</m:t>
                      </m:r>
                      <m:r>
                        <a:rPr lang="en-GB" sz="1600" b="0" i="1" smtClean="0">
                          <a:solidFill>
                            <a:schemeClr val="tx1"/>
                          </a:solidFill>
                          <a:latin typeface="Cambria Math"/>
                        </a:rPr>
                        <m:t>𝑥</m:t>
                      </m:r>
                    </m:oMath>
                  </m:oMathPara>
                </a14:m>
                <a:endParaRPr lang="en-GB" sz="1600" dirty="0">
                  <a:solidFill>
                    <a:schemeClr val="tx1"/>
                  </a:solidFill>
                </a:endParaRPr>
              </a:p>
            </p:txBody>
          </p:sp>
        </mc:Choice>
        <mc:Fallback xmlns="">
          <p:sp>
            <p:nvSpPr>
              <p:cNvPr id="68" name="TextBox 67"/>
              <p:cNvSpPr txBox="1">
                <a:spLocks noRot="1" noChangeAspect="1" noMove="1" noResize="1" noEditPoints="1" noAdjustHandles="1" noChangeArrowheads="1" noChangeShapeType="1" noTextEdit="1"/>
              </p:cNvSpPr>
              <p:nvPr/>
            </p:nvSpPr>
            <p:spPr>
              <a:xfrm>
                <a:off x="4038600" y="5181600"/>
                <a:ext cx="1219200" cy="338554"/>
              </a:xfrm>
              <a:prstGeom prst="rect">
                <a:avLst/>
              </a:prstGeom>
              <a:blipFill rotWithShape="1">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4038600" y="5638800"/>
                <a:ext cx="1219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−2=</m:t>
                      </m:r>
                      <m:r>
                        <a:rPr lang="en-GB" sz="1600" b="0" i="1" smtClean="0">
                          <a:solidFill>
                            <a:schemeClr val="tx1"/>
                          </a:solidFill>
                          <a:latin typeface="Cambria Math"/>
                        </a:rPr>
                        <m:t>𝑥</m:t>
                      </m:r>
                    </m:oMath>
                  </m:oMathPara>
                </a14:m>
                <a:endParaRPr lang="en-GB" sz="1600" dirty="0">
                  <a:solidFill>
                    <a:schemeClr val="tx1"/>
                  </a:solidFill>
                </a:endParaRPr>
              </a:p>
            </p:txBody>
          </p:sp>
        </mc:Choice>
        <mc:Fallback xmlns="">
          <p:sp>
            <p:nvSpPr>
              <p:cNvPr id="69" name="TextBox 68"/>
              <p:cNvSpPr txBox="1">
                <a:spLocks noRot="1" noChangeAspect="1" noMove="1" noResize="1" noEditPoints="1" noAdjustHandles="1" noChangeArrowheads="1" noChangeShapeType="1" noTextEdit="1"/>
              </p:cNvSpPr>
              <p:nvPr/>
            </p:nvSpPr>
            <p:spPr>
              <a:xfrm>
                <a:off x="4038600" y="5638800"/>
                <a:ext cx="1219200" cy="338554"/>
              </a:xfrm>
              <a:prstGeom prst="rect">
                <a:avLst/>
              </a:prstGeom>
              <a:blipFill rotWithShape="1">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4191000" y="6096000"/>
                <a:ext cx="1066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a:rPr>
                        <m:t>1=</m:t>
                      </m:r>
                      <m:r>
                        <a:rPr lang="en-GB" sz="1600" b="0" i="1" smtClean="0">
                          <a:solidFill>
                            <a:schemeClr val="tx1"/>
                          </a:solidFill>
                          <a:latin typeface="Cambria Math"/>
                        </a:rPr>
                        <m:t>𝑦</m:t>
                      </m:r>
                    </m:oMath>
                  </m:oMathPara>
                </a14:m>
                <a:endParaRPr lang="en-GB" sz="1600" dirty="0">
                  <a:solidFill>
                    <a:schemeClr val="tx1"/>
                  </a:solidFill>
                </a:endParaRPr>
              </a:p>
            </p:txBody>
          </p:sp>
        </mc:Choice>
        <mc:Fallback xmlns="">
          <p:sp>
            <p:nvSpPr>
              <p:cNvPr id="70" name="TextBox 69"/>
              <p:cNvSpPr txBox="1">
                <a:spLocks noRot="1" noChangeAspect="1" noMove="1" noResize="1" noEditPoints="1" noAdjustHandles="1" noChangeArrowheads="1" noChangeShapeType="1" noTextEdit="1"/>
              </p:cNvSpPr>
              <p:nvPr/>
            </p:nvSpPr>
            <p:spPr>
              <a:xfrm>
                <a:off x="4191000" y="6096000"/>
                <a:ext cx="1066800" cy="338554"/>
              </a:xfrm>
              <a:prstGeom prst="rect">
                <a:avLst/>
              </a:prstGeom>
              <a:blipFill rotWithShape="1">
                <a:blip r:embed="rId19"/>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7239000" y="2286000"/>
                <a:ext cx="863221"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oMath>
                  </m:oMathPara>
                </a14:m>
                <a:endParaRPr lang="en-GB" sz="1600" dirty="0">
                  <a:solidFill>
                    <a:srgbClr val="FF000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7239000" y="2286000"/>
                <a:ext cx="863221" cy="338554"/>
              </a:xfrm>
              <a:prstGeom prst="rect">
                <a:avLst/>
              </a:prstGeom>
              <a:blipFill rotWithShape="1">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8001000" y="2286000"/>
                <a:ext cx="838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oMath>
                  </m:oMathPara>
                </a14:m>
                <a:endParaRPr lang="en-GB" sz="1600" dirty="0">
                  <a:solidFill>
                    <a:srgbClr val="FF0000"/>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8001000" y="2286000"/>
                <a:ext cx="838200" cy="338554"/>
              </a:xfrm>
              <a:prstGeom prst="rect">
                <a:avLst/>
              </a:prstGeom>
              <a:blipFill rotWithShape="1">
                <a:blip r:embed="rId21"/>
                <a:stretch>
                  <a:fillRect b="-1786"/>
                </a:stretch>
              </a:blipFill>
            </p:spPr>
            <p:txBody>
              <a:bodyPr/>
              <a:lstStyle/>
              <a:p>
                <a:r>
                  <a:rPr lang="en-GB">
                    <a:noFill/>
                  </a:rPr>
                  <a:t> </a:t>
                </a:r>
              </a:p>
            </p:txBody>
          </p:sp>
        </mc:Fallback>
      </mc:AlternateContent>
      <p:sp>
        <p:nvSpPr>
          <p:cNvPr id="73" name="Arc 72"/>
          <p:cNvSpPr/>
          <p:nvPr/>
        </p:nvSpPr>
        <p:spPr>
          <a:xfrm>
            <a:off x="6019800" y="40386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TextBox 73"/>
          <p:cNvSpPr txBox="1"/>
          <p:nvPr/>
        </p:nvSpPr>
        <p:spPr>
          <a:xfrm>
            <a:off x="6477000" y="3962400"/>
            <a:ext cx="2286000" cy="523220"/>
          </a:xfrm>
          <a:prstGeom prst="rect">
            <a:avLst/>
          </a:prstGeom>
          <a:noFill/>
        </p:spPr>
        <p:txBody>
          <a:bodyPr wrap="square" rtlCol="0">
            <a:spAutoFit/>
          </a:bodyPr>
          <a:lstStyle/>
          <a:p>
            <a:pPr algn="ctr"/>
            <a:r>
              <a:rPr lang="en-GB" sz="1400" dirty="0">
                <a:solidFill>
                  <a:srgbClr val="FF0000"/>
                </a:solidFill>
                <a:latin typeface="Comic Sans MS" pitchFamily="66" charset="0"/>
              </a:rPr>
              <a:t>Replace y with the equivalent expression</a:t>
            </a:r>
            <a:endParaRPr lang="en-GB" sz="1400" b="1" baseline="-25000" dirty="0">
              <a:solidFill>
                <a:srgbClr val="FF0000"/>
              </a:solidFill>
              <a:latin typeface="Comic Sans MS" pitchFamily="66" charset="0"/>
            </a:endParaRPr>
          </a:p>
        </p:txBody>
      </p:sp>
      <p:sp>
        <p:nvSpPr>
          <p:cNvPr id="75" name="Arc 74"/>
          <p:cNvSpPr/>
          <p:nvPr/>
        </p:nvSpPr>
        <p:spPr>
          <a:xfrm>
            <a:off x="6019800" y="4495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6" name="Arc 75"/>
          <p:cNvSpPr/>
          <p:nvPr/>
        </p:nvSpPr>
        <p:spPr>
          <a:xfrm>
            <a:off x="5791200" y="4953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7" name="Arc 76"/>
          <p:cNvSpPr/>
          <p:nvPr/>
        </p:nvSpPr>
        <p:spPr>
          <a:xfrm>
            <a:off x="4953000" y="54102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8" name="Arc 77"/>
          <p:cNvSpPr/>
          <p:nvPr/>
        </p:nvSpPr>
        <p:spPr>
          <a:xfrm>
            <a:off x="4953000" y="5867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9" name="TextBox 78"/>
          <p:cNvSpPr txBox="1"/>
          <p:nvPr/>
        </p:nvSpPr>
        <p:spPr>
          <a:xfrm>
            <a:off x="6324600" y="4572000"/>
            <a:ext cx="2362200" cy="307777"/>
          </a:xfrm>
          <a:prstGeom prst="rect">
            <a:avLst/>
          </a:prstGeom>
          <a:noFill/>
        </p:spPr>
        <p:txBody>
          <a:bodyPr wrap="square" rtlCol="0">
            <a:spAutoFit/>
          </a:bodyPr>
          <a:lstStyle/>
          <a:p>
            <a:pPr algn="ctr"/>
            <a:r>
              <a:rPr lang="en-GB" sz="1400" dirty="0">
                <a:solidFill>
                  <a:srgbClr val="FF0000"/>
                </a:solidFill>
                <a:latin typeface="Comic Sans MS" pitchFamily="66" charset="0"/>
              </a:rPr>
              <a:t>Multiply out bracket</a:t>
            </a:r>
            <a:endParaRPr lang="en-GB" sz="1400" b="1" baseline="-25000" dirty="0">
              <a:solidFill>
                <a:srgbClr val="FF0000"/>
              </a:solidFill>
              <a:latin typeface="Comic Sans MS" pitchFamily="66" charset="0"/>
            </a:endParaRPr>
          </a:p>
        </p:txBody>
      </p:sp>
      <p:sp>
        <p:nvSpPr>
          <p:cNvPr id="80" name="TextBox 79"/>
          <p:cNvSpPr txBox="1"/>
          <p:nvPr/>
        </p:nvSpPr>
        <p:spPr>
          <a:xfrm>
            <a:off x="6172200" y="5029200"/>
            <a:ext cx="2133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Rearrange/Simplify</a:t>
            </a:r>
            <a:endParaRPr lang="en-GB" sz="1400" b="1" baseline="-25000" dirty="0">
              <a:solidFill>
                <a:srgbClr val="FF0000"/>
              </a:solidFill>
              <a:latin typeface="Comic Sans MS" pitchFamily="66" charset="0"/>
            </a:endParaRPr>
          </a:p>
        </p:txBody>
      </p:sp>
      <p:sp>
        <p:nvSpPr>
          <p:cNvPr id="81" name="TextBox 80"/>
          <p:cNvSpPr txBox="1"/>
          <p:nvPr/>
        </p:nvSpPr>
        <p:spPr>
          <a:xfrm>
            <a:off x="5410200" y="5486400"/>
            <a:ext cx="1371600" cy="304800"/>
          </a:xfrm>
          <a:prstGeom prst="rect">
            <a:avLst/>
          </a:prstGeom>
          <a:noFill/>
        </p:spPr>
        <p:txBody>
          <a:bodyPr wrap="square" rtlCol="0">
            <a:spAutoFit/>
          </a:bodyPr>
          <a:lstStyle/>
          <a:p>
            <a:pPr algn="ctr"/>
            <a:r>
              <a:rPr lang="en-GB" sz="1400" dirty="0">
                <a:solidFill>
                  <a:srgbClr val="FF0000"/>
                </a:solidFill>
                <a:latin typeface="Comic Sans MS" pitchFamily="66" charset="0"/>
              </a:rPr>
              <a:t>Divide by 8</a:t>
            </a:r>
            <a:endParaRPr lang="en-GB" sz="1400" b="1" baseline="-25000" dirty="0">
              <a:solidFill>
                <a:srgbClr val="FF0000"/>
              </a:solidFill>
              <a:latin typeface="Comic Sans MS" pitchFamily="66" charset="0"/>
            </a:endParaRPr>
          </a:p>
        </p:txBody>
      </p:sp>
      <p:sp>
        <p:nvSpPr>
          <p:cNvPr id="82" name="TextBox 81"/>
          <p:cNvSpPr txBox="1"/>
          <p:nvPr/>
        </p:nvSpPr>
        <p:spPr>
          <a:xfrm>
            <a:off x="5486400" y="5943600"/>
            <a:ext cx="2819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Use this to find the value of y</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83" name="TextBox 82"/>
              <p:cNvSpPr txBox="1"/>
              <p:nvPr/>
            </p:nvSpPr>
            <p:spPr>
              <a:xfrm>
                <a:off x="457200" y="48006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457200" y="4800600"/>
                <a:ext cx="1524000" cy="338554"/>
              </a:xfrm>
              <a:prstGeom prst="rect">
                <a:avLst/>
              </a:prstGeom>
              <a:blipFill rotWithShape="1">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1981200" y="4800600"/>
                <a:ext cx="1371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1981200" y="4800600"/>
                <a:ext cx="1371600" cy="338554"/>
              </a:xfrm>
              <a:prstGeom prst="rect">
                <a:avLst/>
              </a:prstGeom>
              <a:blipFill rotWithShape="1">
                <a:blip r:embed="rId23"/>
                <a:stretch>
                  <a:fillRect b="-1818"/>
                </a:stretch>
              </a:blipFill>
            </p:spPr>
            <p:txBody>
              <a:bodyPr/>
              <a:lstStyle/>
              <a:p>
                <a:r>
                  <a:rPr lang="en-GB">
                    <a:noFill/>
                  </a:rPr>
                  <a:t> </a:t>
                </a:r>
              </a:p>
            </p:txBody>
          </p:sp>
        </mc:Fallback>
      </mc:AlternateContent>
      <p:sp>
        <p:nvSpPr>
          <p:cNvPr id="40" name="Rectangle 39"/>
          <p:cNvSpPr/>
          <p:nvPr/>
        </p:nvSpPr>
        <p:spPr>
          <a:xfrm>
            <a:off x="6629400" y="2895600"/>
            <a:ext cx="1066800" cy="381000"/>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1" name="TextBox 40"/>
              <p:cNvSpPr txBox="1"/>
              <p:nvPr/>
            </p:nvSpPr>
            <p:spPr>
              <a:xfrm>
                <a:off x="4169391" y="4278573"/>
                <a:ext cx="210807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−1=3</m:t>
                      </m:r>
                      <m:r>
                        <a:rPr lang="en-GB" sz="1600" b="0" i="1" smtClean="0">
                          <a:latin typeface="Cambria Math"/>
                        </a:rPr>
                        <m:t>𝑥</m:t>
                      </m:r>
                      <m:r>
                        <a:rPr lang="en-GB" sz="1600" b="0" i="1" smtClean="0">
                          <a:latin typeface="Cambria Math"/>
                        </a:rPr>
                        <m:t>+5(            )</m:t>
                      </m:r>
                    </m:oMath>
                  </m:oMathPara>
                </a14:m>
                <a:endParaRPr lang="en-GB"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4169391" y="4278573"/>
                <a:ext cx="2108078" cy="338554"/>
              </a:xfrm>
              <a:prstGeom prst="rect">
                <a:avLst/>
              </a:prstGeom>
              <a:blipFill rotWithShape="1">
                <a:blip r:embed="rId25"/>
                <a:stretch>
                  <a:fillRect b="-1090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6" name="TextBox 85"/>
              <p:cNvSpPr txBox="1"/>
              <p:nvPr/>
            </p:nvSpPr>
            <p:spPr>
              <a:xfrm>
                <a:off x="5427261" y="4267200"/>
                <a:ext cx="70525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86" name="TextBox 85"/>
              <p:cNvSpPr txBox="1">
                <a:spLocks noRot="1" noChangeAspect="1" noMove="1" noResize="1" noEditPoints="1" noAdjustHandles="1" noChangeArrowheads="1" noChangeShapeType="1" noTextEdit="1"/>
              </p:cNvSpPr>
              <p:nvPr/>
            </p:nvSpPr>
            <p:spPr>
              <a:xfrm>
                <a:off x="5427261" y="4267200"/>
                <a:ext cx="705258" cy="338554"/>
              </a:xfrm>
              <a:prstGeom prst="rect">
                <a:avLst/>
              </a:prstGeom>
              <a:blipFill rotWithShape="1">
                <a:blip r:embed="rId2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7" name="TextBox 86"/>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87" name="TextBox 86"/>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88" name="TextBox 87"/>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89" name="TextBox 88"/>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Box 89"/>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90" name="TextBox 89"/>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3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91" name="TextBox 90"/>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31"/>
                <a:stretch>
                  <a:fillRect b="-3846"/>
                </a:stretch>
              </a:blipFill>
            </p:spPr>
            <p:txBody>
              <a:bodyPr/>
              <a:lstStyle/>
              <a:p>
                <a:r>
                  <a:rPr lang="en-GB">
                    <a:noFill/>
                  </a:rPr>
                  <a:t> </a:t>
                </a:r>
              </a:p>
            </p:txBody>
          </p:sp>
        </mc:Fallback>
      </mc:AlternateContent>
      <p:sp>
        <p:nvSpPr>
          <p:cNvPr id="92" name="TextBox 91"/>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32"/>
              </a:rPr>
              <a:t>Applet for collision demonstrations</a:t>
            </a:r>
            <a:endParaRPr lang="en-GB" sz="1400" dirty="0">
              <a:latin typeface="Comic Sans MS" pitchFamily="66" charset="0"/>
            </a:endParaRPr>
          </a:p>
        </p:txBody>
      </p:sp>
      <p:sp>
        <p:nvSpPr>
          <p:cNvPr id="93"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9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192162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blinds(horizontal)">
                                      <p:cBhvr>
                                        <p:cTn id="7" dur="500"/>
                                        <p:tgtEl>
                                          <p:spTgt spid="6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blinds(horizontal)">
                                      <p:cBhvr>
                                        <p:cTn id="10" dur="500"/>
                                        <p:tgtEl>
                                          <p:spTgt spid="6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9"/>
                                        </p:tgtEl>
                                        <p:attrNameLst>
                                          <p:attrName>style.visibility</p:attrName>
                                        </p:attrNameLst>
                                      </p:cBhvr>
                                      <p:to>
                                        <p:strVal val="visible"/>
                                      </p:to>
                                    </p:set>
                                    <p:animEffect transition="in" filter="blinds(horizontal)">
                                      <p:cBhvr>
                                        <p:cTn id="13" dur="500"/>
                                        <p:tgtEl>
                                          <p:spTgt spid="5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blinds(horizontal)">
                                      <p:cBhvr>
                                        <p:cTn id="16" dur="500"/>
                                        <p:tgtEl>
                                          <p:spTgt spid="49"/>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60"/>
                                        </p:tgtEl>
                                        <p:attrNameLst>
                                          <p:attrName>style.visibility</p:attrName>
                                        </p:attrNameLst>
                                      </p:cBhvr>
                                      <p:to>
                                        <p:strVal val="visible"/>
                                      </p:to>
                                    </p:set>
                                    <p:animEffect transition="in" filter="blinds(horizontal)">
                                      <p:cBhvr>
                                        <p:cTn id="21" dur="500"/>
                                        <p:tgtEl>
                                          <p:spTgt spid="60"/>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blinds(horizontal)">
                                      <p:cBhvr>
                                        <p:cTn id="26" dur="500"/>
                                        <p:tgtEl>
                                          <p:spTgt spid="6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64"/>
                                        </p:tgtEl>
                                        <p:attrNameLst>
                                          <p:attrName>style.visibility</p:attrName>
                                        </p:attrNameLst>
                                      </p:cBhvr>
                                      <p:to>
                                        <p:strVal val="visible"/>
                                      </p:to>
                                    </p:set>
                                    <p:animEffect transition="in" filter="blinds(horizontal)">
                                      <p:cBhvr>
                                        <p:cTn id="31" dur="500"/>
                                        <p:tgtEl>
                                          <p:spTgt spid="6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5"/>
                                        </p:tgtEl>
                                        <p:attrNameLst>
                                          <p:attrName>style.visibility</p:attrName>
                                        </p:attrNameLst>
                                      </p:cBhvr>
                                      <p:to>
                                        <p:strVal val="visible"/>
                                      </p:to>
                                    </p:set>
                                    <p:animEffect transition="in" filter="blinds(horizontal)">
                                      <p:cBhvr>
                                        <p:cTn id="36" dur="500"/>
                                        <p:tgtEl>
                                          <p:spTgt spid="65"/>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blinds(horizontal)">
                                      <p:cBhvr>
                                        <p:cTn id="41" dur="500"/>
                                        <p:tgtEl>
                                          <p:spTgt spid="73"/>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blinds(horizontal)">
                                      <p:cBhvr>
                                        <p:cTn id="46" dur="500"/>
                                        <p:tgtEl>
                                          <p:spTgt spid="74"/>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40"/>
                                        </p:tgtEl>
                                        <p:attrNameLst>
                                          <p:attrName>style.visibility</p:attrName>
                                        </p:attrNameLst>
                                      </p:cBhvr>
                                      <p:to>
                                        <p:strVal val="visible"/>
                                      </p:to>
                                    </p:set>
                                    <p:animEffect transition="in" filter="blinds(horizontal)">
                                      <p:cBhvr>
                                        <p:cTn id="51" dur="500"/>
                                        <p:tgtEl>
                                          <p:spTgt spid="40"/>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blinds(horizontal)">
                                      <p:cBhvr>
                                        <p:cTn id="56" dur="500"/>
                                        <p:tgtEl>
                                          <p:spTgt spid="41"/>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86"/>
                                        </p:tgtEl>
                                        <p:attrNameLst>
                                          <p:attrName>style.visibility</p:attrName>
                                        </p:attrNameLst>
                                      </p:cBhvr>
                                      <p:to>
                                        <p:strVal val="visible"/>
                                      </p:to>
                                    </p:set>
                                    <p:animEffect transition="in" filter="blinds(horizontal)">
                                      <p:cBhvr>
                                        <p:cTn id="59" dur="500"/>
                                        <p:tgtEl>
                                          <p:spTgt spid="86"/>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xit" presetSubtype="10" fill="hold" grpId="1" nodeType="clickEffect">
                                  <p:stCondLst>
                                    <p:cond delay="0"/>
                                  </p:stCondLst>
                                  <p:childTnLst>
                                    <p:animEffect transition="out" filter="blinds(horizontal)">
                                      <p:cBhvr>
                                        <p:cTn id="63" dur="500"/>
                                        <p:tgtEl>
                                          <p:spTgt spid="40"/>
                                        </p:tgtEl>
                                      </p:cBhvr>
                                    </p:animEffect>
                                    <p:set>
                                      <p:cBhvr>
                                        <p:cTn id="64" dur="1" fill="hold">
                                          <p:stCondLst>
                                            <p:cond delay="499"/>
                                          </p:stCondLst>
                                        </p:cTn>
                                        <p:tgtEl>
                                          <p:spTgt spid="40"/>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75"/>
                                        </p:tgtEl>
                                        <p:attrNameLst>
                                          <p:attrName>style.visibility</p:attrName>
                                        </p:attrNameLst>
                                      </p:cBhvr>
                                      <p:to>
                                        <p:strVal val="visible"/>
                                      </p:to>
                                    </p:set>
                                    <p:animEffect transition="in" filter="blinds(horizontal)">
                                      <p:cBhvr>
                                        <p:cTn id="69" dur="500"/>
                                        <p:tgtEl>
                                          <p:spTgt spid="75"/>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79"/>
                                        </p:tgtEl>
                                        <p:attrNameLst>
                                          <p:attrName>style.visibility</p:attrName>
                                        </p:attrNameLst>
                                      </p:cBhvr>
                                      <p:to>
                                        <p:strVal val="visible"/>
                                      </p:to>
                                    </p:set>
                                    <p:animEffect transition="in" filter="blinds(horizontal)">
                                      <p:cBhvr>
                                        <p:cTn id="74" dur="500"/>
                                        <p:tgtEl>
                                          <p:spTgt spid="79"/>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67"/>
                                        </p:tgtEl>
                                        <p:attrNameLst>
                                          <p:attrName>style.visibility</p:attrName>
                                        </p:attrNameLst>
                                      </p:cBhvr>
                                      <p:to>
                                        <p:strVal val="visible"/>
                                      </p:to>
                                    </p:set>
                                    <p:animEffect transition="in" filter="blinds(horizontal)">
                                      <p:cBhvr>
                                        <p:cTn id="79" dur="500"/>
                                        <p:tgtEl>
                                          <p:spTgt spid="67"/>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76"/>
                                        </p:tgtEl>
                                        <p:attrNameLst>
                                          <p:attrName>style.visibility</p:attrName>
                                        </p:attrNameLst>
                                      </p:cBhvr>
                                      <p:to>
                                        <p:strVal val="visible"/>
                                      </p:to>
                                    </p:set>
                                    <p:animEffect transition="in" filter="blinds(horizontal)">
                                      <p:cBhvr>
                                        <p:cTn id="84" dur="500"/>
                                        <p:tgtEl>
                                          <p:spTgt spid="76"/>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80"/>
                                        </p:tgtEl>
                                        <p:attrNameLst>
                                          <p:attrName>style.visibility</p:attrName>
                                        </p:attrNameLst>
                                      </p:cBhvr>
                                      <p:to>
                                        <p:strVal val="visible"/>
                                      </p:to>
                                    </p:set>
                                    <p:animEffect transition="in" filter="blinds(horizontal)">
                                      <p:cBhvr>
                                        <p:cTn id="89" dur="500"/>
                                        <p:tgtEl>
                                          <p:spTgt spid="80"/>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68"/>
                                        </p:tgtEl>
                                        <p:attrNameLst>
                                          <p:attrName>style.visibility</p:attrName>
                                        </p:attrNameLst>
                                      </p:cBhvr>
                                      <p:to>
                                        <p:strVal val="visible"/>
                                      </p:to>
                                    </p:set>
                                    <p:animEffect transition="in" filter="blinds(horizontal)">
                                      <p:cBhvr>
                                        <p:cTn id="94" dur="500"/>
                                        <p:tgtEl>
                                          <p:spTgt spid="68"/>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77"/>
                                        </p:tgtEl>
                                        <p:attrNameLst>
                                          <p:attrName>style.visibility</p:attrName>
                                        </p:attrNameLst>
                                      </p:cBhvr>
                                      <p:to>
                                        <p:strVal val="visible"/>
                                      </p:to>
                                    </p:set>
                                    <p:animEffect transition="in" filter="blinds(horizontal)">
                                      <p:cBhvr>
                                        <p:cTn id="99" dur="500"/>
                                        <p:tgtEl>
                                          <p:spTgt spid="77"/>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81"/>
                                        </p:tgtEl>
                                        <p:attrNameLst>
                                          <p:attrName>style.visibility</p:attrName>
                                        </p:attrNameLst>
                                      </p:cBhvr>
                                      <p:to>
                                        <p:strVal val="visible"/>
                                      </p:to>
                                    </p:set>
                                    <p:animEffect transition="in" filter="blinds(horizontal)">
                                      <p:cBhvr>
                                        <p:cTn id="104" dur="500"/>
                                        <p:tgtEl>
                                          <p:spTgt spid="81"/>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69"/>
                                        </p:tgtEl>
                                        <p:attrNameLst>
                                          <p:attrName>style.visibility</p:attrName>
                                        </p:attrNameLst>
                                      </p:cBhvr>
                                      <p:to>
                                        <p:strVal val="visible"/>
                                      </p:to>
                                    </p:set>
                                    <p:animEffect transition="in" filter="blinds(horizontal)">
                                      <p:cBhvr>
                                        <p:cTn id="109" dur="500"/>
                                        <p:tgtEl>
                                          <p:spTgt spid="69"/>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78"/>
                                        </p:tgtEl>
                                        <p:attrNameLst>
                                          <p:attrName>style.visibility</p:attrName>
                                        </p:attrNameLst>
                                      </p:cBhvr>
                                      <p:to>
                                        <p:strVal val="visible"/>
                                      </p:to>
                                    </p:set>
                                    <p:animEffect transition="in" filter="blinds(horizontal)">
                                      <p:cBhvr>
                                        <p:cTn id="114" dur="500"/>
                                        <p:tgtEl>
                                          <p:spTgt spid="78"/>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82"/>
                                        </p:tgtEl>
                                        <p:attrNameLst>
                                          <p:attrName>style.visibility</p:attrName>
                                        </p:attrNameLst>
                                      </p:cBhvr>
                                      <p:to>
                                        <p:strVal val="visible"/>
                                      </p:to>
                                    </p:set>
                                    <p:animEffect transition="in" filter="blinds(horizontal)">
                                      <p:cBhvr>
                                        <p:cTn id="119" dur="500"/>
                                        <p:tgtEl>
                                          <p:spTgt spid="82"/>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blinds(horizontal)">
                                      <p:cBhvr>
                                        <p:cTn id="124" dur="500"/>
                                        <p:tgtEl>
                                          <p:spTgt spid="70"/>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71"/>
                                        </p:tgtEl>
                                        <p:attrNameLst>
                                          <p:attrName>style.visibility</p:attrName>
                                        </p:attrNameLst>
                                      </p:cBhvr>
                                      <p:to>
                                        <p:strVal val="visible"/>
                                      </p:to>
                                    </p:set>
                                    <p:animEffect transition="in" filter="blinds(horizontal)">
                                      <p:cBhvr>
                                        <p:cTn id="129" dur="500"/>
                                        <p:tgtEl>
                                          <p:spTgt spid="71"/>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72"/>
                                        </p:tgtEl>
                                        <p:attrNameLst>
                                          <p:attrName>style.visibility</p:attrName>
                                        </p:attrNameLst>
                                      </p:cBhvr>
                                      <p:to>
                                        <p:strVal val="visible"/>
                                      </p:to>
                                    </p:set>
                                    <p:animEffect transition="in" filter="blinds(horizontal)">
                                      <p:cBhvr>
                                        <p:cTn id="134" dur="500"/>
                                        <p:tgtEl>
                                          <p:spTgt spid="72"/>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83"/>
                                        </p:tgtEl>
                                        <p:attrNameLst>
                                          <p:attrName>style.visibility</p:attrName>
                                        </p:attrNameLst>
                                      </p:cBhvr>
                                      <p:to>
                                        <p:strVal val="visible"/>
                                      </p:to>
                                    </p:set>
                                    <p:animEffect transition="in" filter="blinds(horizontal)">
                                      <p:cBhvr>
                                        <p:cTn id="139" dur="500"/>
                                        <p:tgtEl>
                                          <p:spTgt spid="83"/>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84"/>
                                        </p:tgtEl>
                                        <p:attrNameLst>
                                          <p:attrName>style.visibility</p:attrName>
                                        </p:attrNameLst>
                                      </p:cBhvr>
                                      <p:to>
                                        <p:strVal val="visible"/>
                                      </p:to>
                                    </p:set>
                                    <p:animEffect transition="in" filter="blinds(horizontal)">
                                      <p:cBhvr>
                                        <p:cTn id="144"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9" grpId="0"/>
      <p:bldP spid="61" grpId="0"/>
      <p:bldP spid="62" grpId="0"/>
      <p:bldP spid="63" grpId="0"/>
      <p:bldP spid="64" grpId="0"/>
      <p:bldP spid="65" grpId="0"/>
      <p:bldP spid="67" grpId="0"/>
      <p:bldP spid="68" grpId="0"/>
      <p:bldP spid="69" grpId="0"/>
      <p:bldP spid="70" grpId="0"/>
      <p:bldP spid="71" grpId="0"/>
      <p:bldP spid="72" grpId="0"/>
      <p:bldP spid="73" grpId="0" animBg="1"/>
      <p:bldP spid="74" grpId="0"/>
      <p:bldP spid="75" grpId="0" animBg="1"/>
      <p:bldP spid="76" grpId="0" animBg="1"/>
      <p:bldP spid="77" grpId="0" animBg="1"/>
      <p:bldP spid="78" grpId="0" animBg="1"/>
      <p:bldP spid="79" grpId="0"/>
      <p:bldP spid="80" grpId="0"/>
      <p:bldP spid="81" grpId="0"/>
      <p:bldP spid="82" grpId="0"/>
      <p:bldP spid="83" grpId="0"/>
      <p:bldP spid="84" grpId="0"/>
      <p:bldP spid="40" grpId="0" animBg="1"/>
      <p:bldP spid="40" grpId="1" animBg="1"/>
      <p:bldP spid="41" grpId="0"/>
      <p:bldP spid="8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3976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76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76048" y="1422779"/>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500048" y="1422779"/>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500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76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20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66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2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204648" y="1727579"/>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5" name="Straight Arrow Connector 24"/>
          <p:cNvCxnSpPr/>
          <p:nvPr/>
        </p:nvCxnSpPr>
        <p:spPr>
          <a:xfrm>
            <a:off x="6414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98663" y="1727579"/>
            <a:ext cx="277640" cy="307777"/>
          </a:xfrm>
          <a:prstGeom prst="rect">
            <a:avLst/>
          </a:prstGeom>
          <a:noFill/>
        </p:spPr>
        <p:txBody>
          <a:bodyPr wrap="none" rtlCol="0">
            <a:spAutoFit/>
          </a:bodyPr>
          <a:lstStyle/>
          <a:p>
            <a:pPr algn="ctr"/>
            <a:r>
              <a:rPr lang="en-GB" sz="1400" dirty="0">
                <a:latin typeface="Comic Sans MS" pitchFamily="66" charset="0"/>
              </a:rPr>
              <a:t>y</a:t>
            </a:r>
            <a:endParaRPr lang="en-GB" sz="1400" baseline="-25000" dirty="0">
              <a:latin typeface="Comic Sans MS" pitchFamily="66" charset="0"/>
            </a:endParaRPr>
          </a:p>
        </p:txBody>
      </p:sp>
      <p:cxnSp>
        <p:nvCxnSpPr>
          <p:cNvPr id="27" name="Straight Connector 26"/>
          <p:cNvCxnSpPr/>
          <p:nvPr/>
        </p:nvCxnSpPr>
        <p:spPr>
          <a:xfrm>
            <a:off x="3976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28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52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90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14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4890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66648" y="1727579"/>
            <a:ext cx="293670" cy="307777"/>
          </a:xfrm>
          <a:prstGeom prst="rect">
            <a:avLst/>
          </a:prstGeom>
          <a:noFill/>
        </p:spPr>
        <p:txBody>
          <a:bodyPr wrap="none" rtlCol="0">
            <a:spAutoFit/>
          </a:bodyPr>
          <a:lstStyle/>
          <a:p>
            <a:pPr algn="ctr"/>
            <a:r>
              <a:rPr lang="en-GB" sz="1400" dirty="0">
                <a:latin typeface="Comic Sans MS" pitchFamily="66" charset="0"/>
              </a:rPr>
              <a:t>2</a:t>
            </a:r>
          </a:p>
        </p:txBody>
      </p:sp>
      <p:cxnSp>
        <p:nvCxnSpPr>
          <p:cNvPr id="34" name="Straight Arrow Connector 33"/>
          <p:cNvCxnSpPr/>
          <p:nvPr/>
        </p:nvCxnSpPr>
        <p:spPr>
          <a:xfrm>
            <a:off x="5652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30251" y="1727579"/>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6" name="TextBox 35"/>
          <p:cNvSpPr txBox="1"/>
          <p:nvPr/>
        </p:nvSpPr>
        <p:spPr>
          <a:xfrm>
            <a:off x="4113163"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5637162"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4875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6399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7391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𝑦</m:t>
                      </m:r>
                      <m:r>
                        <a:rPr lang="en-GB" sz="1600" b="0" i="1" smtClean="0">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391400" y="1447800"/>
                <a:ext cx="1092094" cy="338554"/>
              </a:xfrm>
              <a:prstGeom prst="rect">
                <a:avLst/>
              </a:prstGeom>
              <a:blipFill rotWithShape="1">
                <a:blip r:embed="rId9"/>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7239000"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m:t>
                      </m:r>
                      <m:r>
                        <a:rPr lang="en-GB" sz="1600" b="0" i="1" smtClean="0">
                          <a:solidFill>
                            <a:srgbClr val="FF0000"/>
                          </a:solidFill>
                          <a:latin typeface="Cambria Math"/>
                        </a:rPr>
                        <m:t>𝑥</m:t>
                      </m:r>
                      <m:r>
                        <a:rPr lang="en-GB" sz="1600" b="0" i="1" smtClean="0">
                          <a:solidFill>
                            <a:srgbClr val="FF0000"/>
                          </a:solidFill>
                          <a:latin typeface="Cambria Math"/>
                        </a:rPr>
                        <m:t>+5</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7239000" y="1828800"/>
                <a:ext cx="1473609" cy="338554"/>
              </a:xfrm>
              <a:prstGeom prst="rect">
                <a:avLst/>
              </a:prstGeom>
              <a:blipFill rotWithShape="1">
                <a:blip r:embed="rId10"/>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7239000" y="2286000"/>
                <a:ext cx="863221"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oMath>
                  </m:oMathPara>
                </a14:m>
                <a:endParaRPr lang="en-GB" sz="1600" dirty="0">
                  <a:solidFill>
                    <a:srgbClr val="FF000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7239000" y="2286000"/>
                <a:ext cx="863221"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8001000" y="2286000"/>
                <a:ext cx="838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oMath>
                  </m:oMathPara>
                </a14:m>
                <a:endParaRPr lang="en-GB" sz="1600" dirty="0">
                  <a:solidFill>
                    <a:srgbClr val="FF0000"/>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8001000" y="2286000"/>
                <a:ext cx="838200" cy="338554"/>
              </a:xfrm>
              <a:prstGeom prst="rect">
                <a:avLst/>
              </a:prstGeom>
              <a:blipFill rotWithShape="1">
                <a:blip r:embed="rId12"/>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457200" y="48006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457200" y="4800600"/>
                <a:ext cx="1524000" cy="338554"/>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1981200" y="4800600"/>
                <a:ext cx="1371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1981200" y="4800600"/>
                <a:ext cx="1371600" cy="338554"/>
              </a:xfrm>
              <a:prstGeom prst="rect">
                <a:avLst/>
              </a:prstGeom>
              <a:blipFill rotWithShape="1">
                <a:blip r:embed="rId14"/>
                <a:stretch>
                  <a:fillRect b="-1818"/>
                </a:stretch>
              </a:blipFill>
            </p:spPr>
            <p:txBody>
              <a:bodyPr/>
              <a:lstStyle/>
              <a:p>
                <a:r>
                  <a:rPr lang="en-GB">
                    <a:noFill/>
                  </a:rPr>
                  <a:t> </a:t>
                </a:r>
              </a:p>
            </p:txBody>
          </p:sp>
        </mc:Fallback>
      </mc:AlternateContent>
      <p:cxnSp>
        <p:nvCxnSpPr>
          <p:cNvPr id="85" name="Straight Arrow Connector 84"/>
          <p:cNvCxnSpPr/>
          <p:nvPr/>
        </p:nvCxnSpPr>
        <p:spPr>
          <a:xfrm flipH="1">
            <a:off x="5646115"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5722315" y="1737970"/>
            <a:ext cx="293670" cy="307777"/>
          </a:xfrm>
          <a:prstGeom prst="rect">
            <a:avLst/>
          </a:prstGeom>
          <a:noFill/>
        </p:spPr>
        <p:txBody>
          <a:bodyPr wrap="none" rtlCol="0">
            <a:spAutoFit/>
          </a:bodyPr>
          <a:lstStyle/>
          <a:p>
            <a:pPr algn="ctr"/>
            <a:r>
              <a:rPr lang="en-GB" sz="1400" dirty="0">
                <a:solidFill>
                  <a:srgbClr val="FF0000"/>
                </a:solidFill>
                <a:latin typeface="Comic Sans MS" pitchFamily="66" charset="0"/>
              </a:rPr>
              <a:t>2</a:t>
            </a:r>
            <a:endParaRPr lang="en-GB" sz="1400" baseline="-25000" dirty="0">
              <a:solidFill>
                <a:srgbClr val="FF0000"/>
              </a:solidFill>
              <a:latin typeface="Comic Sans MS" pitchFamily="66" charset="0"/>
            </a:endParaRPr>
          </a:p>
        </p:txBody>
      </p:sp>
      <p:cxnSp>
        <p:nvCxnSpPr>
          <p:cNvPr id="87" name="Straight Arrow Connector 86"/>
          <p:cNvCxnSpPr/>
          <p:nvPr/>
        </p:nvCxnSpPr>
        <p:spPr>
          <a:xfrm>
            <a:off x="6393688"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6484315" y="1737970"/>
            <a:ext cx="264816" cy="307777"/>
          </a:xfrm>
          <a:prstGeom prst="rect">
            <a:avLst/>
          </a:prstGeom>
          <a:noFill/>
        </p:spPr>
        <p:txBody>
          <a:bodyPr wrap="none" rtlCol="0">
            <a:spAutoFit/>
          </a:bodyPr>
          <a:lstStyle/>
          <a:p>
            <a:pPr algn="ctr"/>
            <a:r>
              <a:rPr lang="en-GB" sz="1400" dirty="0">
                <a:solidFill>
                  <a:srgbClr val="FF0000"/>
                </a:solidFill>
                <a:latin typeface="Comic Sans MS" pitchFamily="66" charset="0"/>
              </a:rPr>
              <a:t>1</a:t>
            </a:r>
            <a:endParaRPr lang="en-GB" sz="1400" baseline="-25000" dirty="0">
              <a:solidFill>
                <a:srgbClr val="FF0000"/>
              </a:solidFill>
              <a:latin typeface="Comic Sans MS" pitchFamily="66" charset="0"/>
            </a:endParaRPr>
          </a:p>
        </p:txBody>
      </p:sp>
      <p:sp>
        <p:nvSpPr>
          <p:cNvPr id="41" name="TextBox 40"/>
          <p:cNvSpPr txBox="1"/>
          <p:nvPr/>
        </p:nvSpPr>
        <p:spPr>
          <a:xfrm>
            <a:off x="3962400" y="2895600"/>
            <a:ext cx="5029200" cy="738664"/>
          </a:xfrm>
          <a:prstGeom prst="rect">
            <a:avLst/>
          </a:prstGeom>
          <a:noFill/>
        </p:spPr>
        <p:txBody>
          <a:bodyPr wrap="square" rtlCol="0">
            <a:spAutoFit/>
          </a:bodyPr>
          <a:lstStyle/>
          <a:p>
            <a:pPr marL="285750" indent="-285750">
              <a:buFont typeface="Wingdings"/>
              <a:buChar char="à"/>
            </a:pPr>
            <a:r>
              <a:rPr lang="en-GB" sz="1400" dirty="0">
                <a:latin typeface="Comic Sans MS" pitchFamily="66" charset="0"/>
              </a:rPr>
              <a:t>To calculate the kinetic energy lost, calculate the kinetic energy before and after the impact</a:t>
            </a:r>
          </a:p>
          <a:p>
            <a:pPr marL="285750" indent="-285750">
              <a:buFont typeface="Wingdings"/>
              <a:buChar char="à"/>
            </a:pPr>
            <a:r>
              <a:rPr lang="en-GB" sz="1400" dirty="0">
                <a:latin typeface="Comic Sans MS" pitchFamily="66" charset="0"/>
              </a:rPr>
              <a:t>The direction of motion does not matter</a:t>
            </a:r>
          </a:p>
        </p:txBody>
      </p:sp>
      <p:sp>
        <p:nvSpPr>
          <p:cNvPr id="42" name="TextBox 41"/>
          <p:cNvSpPr txBox="1"/>
          <p:nvPr/>
        </p:nvSpPr>
        <p:spPr>
          <a:xfrm>
            <a:off x="3962400" y="3657600"/>
            <a:ext cx="2007281" cy="307777"/>
          </a:xfrm>
          <a:prstGeom prst="rect">
            <a:avLst/>
          </a:prstGeom>
          <a:noFill/>
        </p:spPr>
        <p:txBody>
          <a:bodyPr wrap="none" rtlCol="0">
            <a:spAutoFit/>
          </a:bodyPr>
          <a:lstStyle/>
          <a:p>
            <a:r>
              <a:rPr lang="en-GB" sz="1400" u="sng" dirty="0">
                <a:latin typeface="Comic Sans MS" pitchFamily="66" charset="0"/>
              </a:rPr>
              <a:t>Kinetic energy before</a:t>
            </a:r>
          </a:p>
        </p:txBody>
      </p:sp>
      <p:sp>
        <p:nvSpPr>
          <p:cNvPr id="89" name="TextBox 88"/>
          <p:cNvSpPr txBox="1"/>
          <p:nvPr/>
        </p:nvSpPr>
        <p:spPr>
          <a:xfrm>
            <a:off x="3962400" y="3962400"/>
            <a:ext cx="659155" cy="307777"/>
          </a:xfrm>
          <a:prstGeom prst="rect">
            <a:avLst/>
          </a:prstGeom>
          <a:noFill/>
        </p:spPr>
        <p:txBody>
          <a:bodyPr wrap="none" rtlCol="0">
            <a:spAutoFit/>
          </a:bodyPr>
          <a:lstStyle/>
          <a:p>
            <a:r>
              <a:rPr lang="en-GB" sz="1400" u="sng" dirty="0">
                <a:latin typeface="Comic Sans MS" pitchFamily="66" charset="0"/>
              </a:rPr>
              <a:t>For A</a:t>
            </a:r>
          </a:p>
        </p:txBody>
      </p:sp>
      <p:sp>
        <p:nvSpPr>
          <p:cNvPr id="90" name="TextBox 89"/>
          <p:cNvSpPr txBox="1"/>
          <p:nvPr/>
        </p:nvSpPr>
        <p:spPr>
          <a:xfrm>
            <a:off x="6629400" y="3962400"/>
            <a:ext cx="659155" cy="307777"/>
          </a:xfrm>
          <a:prstGeom prst="rect">
            <a:avLst/>
          </a:prstGeom>
          <a:noFill/>
        </p:spPr>
        <p:txBody>
          <a:bodyPr wrap="none" rtlCol="0">
            <a:spAutoFit/>
          </a:bodyPr>
          <a:lstStyle/>
          <a:p>
            <a:r>
              <a:rPr lang="en-GB" sz="1400" u="sng" dirty="0">
                <a:latin typeface="Comic Sans MS" pitchFamily="66" charset="0"/>
              </a:rPr>
              <a:t>For B</a:t>
            </a:r>
          </a:p>
        </p:txBody>
      </p:sp>
      <mc:AlternateContent xmlns:mc="http://schemas.openxmlformats.org/markup-compatibility/2006" xmlns:a14="http://schemas.microsoft.com/office/drawing/2010/main">
        <mc:Choice Requires="a14">
          <p:sp>
            <p:nvSpPr>
              <p:cNvPr id="43" name="TextBox 42"/>
              <p:cNvSpPr txBox="1"/>
              <p:nvPr/>
            </p:nvSpPr>
            <p:spPr>
              <a:xfrm>
                <a:off x="3962400" y="42672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3962400" y="4267200"/>
                <a:ext cx="1177566" cy="495649"/>
              </a:xfrm>
              <a:prstGeom prst="rect">
                <a:avLst/>
              </a:prstGeom>
              <a:blipFill rotWithShape="1">
                <a:blip r:embed="rId15"/>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3962400" y="4800600"/>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(3)(</m:t>
                      </m:r>
                      <m:sSup>
                        <m:sSupPr>
                          <m:ctrlPr>
                            <a:rPr lang="en-GB" sz="1400" b="0" i="1" smtClean="0">
                              <a:latin typeface="Cambria Math" panose="02040503050406030204" pitchFamily="18" charset="0"/>
                            </a:rPr>
                          </m:ctrlPr>
                        </m:sSupPr>
                        <m:e>
                          <m:r>
                            <a:rPr lang="en-GB" sz="1400" b="0" i="1" smtClean="0">
                              <a:latin typeface="Cambria Math"/>
                            </a:rPr>
                            <m:t>3)</m:t>
                          </m:r>
                        </m:e>
                        <m:sup>
                          <m:r>
                            <a:rPr lang="en-GB" sz="1400" b="0" i="1" smtClean="0">
                              <a:latin typeface="Cambria Math"/>
                            </a:rPr>
                            <m:t>2</m:t>
                          </m:r>
                        </m:sup>
                      </m:sSup>
                    </m:oMath>
                  </m:oMathPara>
                </a14:m>
                <a:endParaRPr lang="en-GB" sz="1400" dirty="0"/>
              </a:p>
            </p:txBody>
          </p:sp>
        </mc:Choice>
        <mc:Fallback xmlns="">
          <p:sp>
            <p:nvSpPr>
              <p:cNvPr id="91" name="TextBox 90"/>
              <p:cNvSpPr txBox="1">
                <a:spLocks noRot="1" noChangeAspect="1" noMove="1" noResize="1" noEditPoints="1" noAdjustHandles="1" noChangeArrowheads="1" noChangeShapeType="1" noTextEdit="1"/>
              </p:cNvSpPr>
              <p:nvPr/>
            </p:nvSpPr>
            <p:spPr>
              <a:xfrm>
                <a:off x="3962400" y="4800600"/>
                <a:ext cx="1409232" cy="495649"/>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3962400" y="5410200"/>
                <a:ext cx="111088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=13.5</m:t>
                      </m:r>
                      <m:r>
                        <a:rPr lang="en-GB" sz="1400" b="0" i="1" smtClean="0">
                          <a:latin typeface="Cambria Math"/>
                        </a:rPr>
                        <m:t>𝐽</m:t>
                      </m:r>
                    </m:oMath>
                  </m:oMathPara>
                </a14:m>
                <a:endParaRPr lang="en-GB" sz="1400" dirty="0"/>
              </a:p>
            </p:txBody>
          </p:sp>
        </mc:Choice>
        <mc:Fallback xmlns="">
          <p:sp>
            <p:nvSpPr>
              <p:cNvPr id="92" name="TextBox 91"/>
              <p:cNvSpPr txBox="1">
                <a:spLocks noRot="1" noChangeAspect="1" noMove="1" noResize="1" noEditPoints="1" noAdjustHandles="1" noChangeArrowheads="1" noChangeShapeType="1" noTextEdit="1"/>
              </p:cNvSpPr>
              <p:nvPr/>
            </p:nvSpPr>
            <p:spPr>
              <a:xfrm>
                <a:off x="3962400" y="5410200"/>
                <a:ext cx="1110882" cy="307777"/>
              </a:xfrm>
              <a:prstGeom prst="rect">
                <a:avLst/>
              </a:prstGeom>
              <a:blipFill rotWithShape="1">
                <a:blip r:embed="rId17"/>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6553200" y="4800600"/>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(5)(</m:t>
                      </m:r>
                      <m:sSup>
                        <m:sSupPr>
                          <m:ctrlPr>
                            <a:rPr lang="en-GB" sz="1400" b="0" i="1" smtClean="0">
                              <a:latin typeface="Cambria Math" panose="02040503050406030204" pitchFamily="18" charset="0"/>
                            </a:rPr>
                          </m:ctrlPr>
                        </m:sSupPr>
                        <m:e>
                          <m:r>
                            <a:rPr lang="en-GB" sz="1400" b="0" i="1" smtClean="0">
                              <a:latin typeface="Cambria Math"/>
                            </a:rPr>
                            <m:t>2)</m:t>
                          </m:r>
                        </m:e>
                        <m:sup>
                          <m:r>
                            <a:rPr lang="en-GB" sz="1400" b="0" i="1" smtClean="0">
                              <a:latin typeface="Cambria Math"/>
                            </a:rPr>
                            <m:t>2</m:t>
                          </m:r>
                        </m:sup>
                      </m:sSup>
                    </m:oMath>
                  </m:oMathPara>
                </a14:m>
                <a:endParaRPr lang="en-GB" sz="1400" dirty="0"/>
              </a:p>
            </p:txBody>
          </p:sp>
        </mc:Choice>
        <mc:Fallback xmlns="">
          <p:sp>
            <p:nvSpPr>
              <p:cNvPr id="94" name="TextBox 93"/>
              <p:cNvSpPr txBox="1">
                <a:spLocks noRot="1" noChangeAspect="1" noMove="1" noResize="1" noEditPoints="1" noAdjustHandles="1" noChangeArrowheads="1" noChangeShapeType="1" noTextEdit="1"/>
              </p:cNvSpPr>
              <p:nvPr/>
            </p:nvSpPr>
            <p:spPr>
              <a:xfrm>
                <a:off x="6553200" y="4800600"/>
                <a:ext cx="1409232" cy="495649"/>
              </a:xfrm>
              <a:prstGeom prst="rect">
                <a:avLst/>
              </a:prstGeom>
              <a:blipFill rotWithShape="1">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5" name="TextBox 94"/>
              <p:cNvSpPr txBox="1"/>
              <p:nvPr/>
            </p:nvSpPr>
            <p:spPr>
              <a:xfrm>
                <a:off x="6553200" y="5410200"/>
                <a:ext cx="97462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=10</m:t>
                      </m:r>
                      <m:r>
                        <a:rPr lang="en-GB" sz="1400" b="0" i="1" smtClean="0">
                          <a:latin typeface="Cambria Math"/>
                        </a:rPr>
                        <m:t>𝐽</m:t>
                      </m:r>
                    </m:oMath>
                  </m:oMathPara>
                </a14:m>
                <a:endParaRPr lang="en-GB" sz="1400" dirty="0"/>
              </a:p>
            </p:txBody>
          </p:sp>
        </mc:Choice>
        <mc:Fallback xmlns="">
          <p:sp>
            <p:nvSpPr>
              <p:cNvPr id="95" name="TextBox 94"/>
              <p:cNvSpPr txBox="1">
                <a:spLocks noRot="1" noChangeAspect="1" noMove="1" noResize="1" noEditPoints="1" noAdjustHandles="1" noChangeArrowheads="1" noChangeShapeType="1" noTextEdit="1"/>
              </p:cNvSpPr>
              <p:nvPr/>
            </p:nvSpPr>
            <p:spPr>
              <a:xfrm>
                <a:off x="6553200" y="5410200"/>
                <a:ext cx="974626" cy="307777"/>
              </a:xfrm>
              <a:prstGeom prst="rect">
                <a:avLst/>
              </a:prstGeom>
              <a:blipFill rotWithShape="1">
                <a:blip r:embed="rId19"/>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6553200" y="42672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96" name="TextBox 95"/>
              <p:cNvSpPr txBox="1">
                <a:spLocks noRot="1" noChangeAspect="1" noMove="1" noResize="1" noEditPoints="1" noAdjustHandles="1" noChangeArrowheads="1" noChangeShapeType="1" noTextEdit="1"/>
              </p:cNvSpPr>
              <p:nvPr/>
            </p:nvSpPr>
            <p:spPr>
              <a:xfrm>
                <a:off x="6553200" y="4267200"/>
                <a:ext cx="1177566" cy="495649"/>
              </a:xfrm>
              <a:prstGeom prst="rect">
                <a:avLst/>
              </a:prstGeom>
              <a:blipFill rotWithShape="1">
                <a:blip r:embed="rId15"/>
                <a:stretch>
                  <a:fillRect b="-1235"/>
                </a:stretch>
              </a:blipFill>
            </p:spPr>
            <p:txBody>
              <a:bodyPr/>
              <a:lstStyle/>
              <a:p>
                <a:r>
                  <a:rPr lang="en-GB">
                    <a:noFill/>
                  </a:rPr>
                  <a:t> </a:t>
                </a:r>
              </a:p>
            </p:txBody>
          </p:sp>
        </mc:Fallback>
      </mc:AlternateContent>
      <p:sp>
        <p:nvSpPr>
          <p:cNvPr id="97" name="Arc 96"/>
          <p:cNvSpPr/>
          <p:nvPr/>
        </p:nvSpPr>
        <p:spPr>
          <a:xfrm>
            <a:off x="51054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8" name="TextBox 97"/>
          <p:cNvSpPr txBox="1"/>
          <p:nvPr/>
        </p:nvSpPr>
        <p:spPr>
          <a:xfrm>
            <a:off x="5334000"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99" name="Arc 98"/>
          <p:cNvSpPr/>
          <p:nvPr/>
        </p:nvSpPr>
        <p:spPr>
          <a:xfrm>
            <a:off x="51054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Arc 99"/>
          <p:cNvSpPr/>
          <p:nvPr/>
        </p:nvSpPr>
        <p:spPr>
          <a:xfrm>
            <a:off x="76962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1" name="Arc 100"/>
          <p:cNvSpPr/>
          <p:nvPr/>
        </p:nvSpPr>
        <p:spPr>
          <a:xfrm>
            <a:off x="76962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 name="TextBox 101"/>
          <p:cNvSpPr txBox="1"/>
          <p:nvPr/>
        </p:nvSpPr>
        <p:spPr>
          <a:xfrm>
            <a:off x="5562600" y="51816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3" name="TextBox 102"/>
          <p:cNvSpPr txBox="1"/>
          <p:nvPr/>
        </p:nvSpPr>
        <p:spPr>
          <a:xfrm>
            <a:off x="7961194"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104" name="TextBox 103"/>
          <p:cNvSpPr txBox="1"/>
          <p:nvPr/>
        </p:nvSpPr>
        <p:spPr>
          <a:xfrm>
            <a:off x="8189794" y="51816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5" name="TextBox 104"/>
          <p:cNvSpPr txBox="1"/>
          <p:nvPr/>
        </p:nvSpPr>
        <p:spPr>
          <a:xfrm>
            <a:off x="3962400" y="5943600"/>
            <a:ext cx="2694969" cy="307777"/>
          </a:xfrm>
          <a:prstGeom prst="rect">
            <a:avLst/>
          </a:prstGeom>
          <a:noFill/>
        </p:spPr>
        <p:txBody>
          <a:bodyPr wrap="none" rtlCol="0">
            <a:spAutoFit/>
          </a:bodyPr>
          <a:lstStyle/>
          <a:p>
            <a:r>
              <a:rPr lang="en-GB" sz="1400" dirty="0">
                <a:solidFill>
                  <a:srgbClr val="FF0000"/>
                </a:solidFill>
                <a:latin typeface="Comic Sans MS" pitchFamily="66" charset="0"/>
              </a:rPr>
              <a:t>Kinetic energy before = 23.5J</a:t>
            </a:r>
          </a:p>
        </p:txBody>
      </p:sp>
      <mc:AlternateContent xmlns:mc="http://schemas.openxmlformats.org/markup-compatibility/2006" xmlns:a14="http://schemas.microsoft.com/office/drawing/2010/main">
        <mc:Choice Requires="a14">
          <p:sp>
            <p:nvSpPr>
              <p:cNvPr id="73" name="TextBox 72"/>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73" name="TextBox 72"/>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4" name="TextBox 73"/>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74" name="TextBox 73"/>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5" name="TextBox 74"/>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5" name="TextBox 74"/>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6" name="TextBox 75"/>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6" name="TextBox 75"/>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77" name="TextBox 76"/>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4"/>
                <a:stretch>
                  <a:fillRect b="-3846"/>
                </a:stretch>
              </a:blipFill>
            </p:spPr>
            <p:txBody>
              <a:bodyPr/>
              <a:lstStyle/>
              <a:p>
                <a:r>
                  <a:rPr lang="en-GB">
                    <a:noFill/>
                  </a:rPr>
                  <a:t> </a:t>
                </a:r>
              </a:p>
            </p:txBody>
          </p:sp>
        </mc:Fallback>
      </mc:AlternateContent>
      <p:sp>
        <p:nvSpPr>
          <p:cNvPr id="78" name="TextBox 77"/>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5"/>
              </a:rPr>
              <a:t>Applet for collision demonstrations</a:t>
            </a:r>
            <a:endParaRPr lang="en-GB" sz="1400" dirty="0">
              <a:latin typeface="Comic Sans MS" pitchFamily="66" charset="0"/>
            </a:endParaRPr>
          </a:p>
        </p:txBody>
      </p:sp>
      <p:sp>
        <p:nvSpPr>
          <p:cNvPr id="79"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0"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22822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34"/>
                                        </p:tgtEl>
                                      </p:cBhvr>
                                    </p:animEffect>
                                    <p:set>
                                      <p:cBhvr>
                                        <p:cTn id="7" dur="1" fill="hold">
                                          <p:stCondLst>
                                            <p:cond delay="499"/>
                                          </p:stCondLst>
                                        </p:cTn>
                                        <p:tgtEl>
                                          <p:spTgt spid="34"/>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35"/>
                                        </p:tgtEl>
                                      </p:cBhvr>
                                    </p:animEffect>
                                    <p:set>
                                      <p:cBhvr>
                                        <p:cTn id="10" dur="1" fill="hold">
                                          <p:stCondLst>
                                            <p:cond delay="499"/>
                                          </p:stCondLst>
                                        </p:cTn>
                                        <p:tgtEl>
                                          <p:spTgt spid="3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85"/>
                                        </p:tgtEl>
                                        <p:attrNameLst>
                                          <p:attrName>style.visibility</p:attrName>
                                        </p:attrNameLst>
                                      </p:cBhvr>
                                      <p:to>
                                        <p:strVal val="visible"/>
                                      </p:to>
                                    </p:set>
                                    <p:animEffect transition="in" filter="blinds(horizontal)">
                                      <p:cBhvr>
                                        <p:cTn id="15" dur="500"/>
                                        <p:tgtEl>
                                          <p:spTgt spid="8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6"/>
                                        </p:tgtEl>
                                        <p:attrNameLst>
                                          <p:attrName>style.visibility</p:attrName>
                                        </p:attrNameLst>
                                      </p:cBhvr>
                                      <p:to>
                                        <p:strVal val="visible"/>
                                      </p:to>
                                    </p:set>
                                    <p:animEffect transition="in" filter="blinds(horizontal)">
                                      <p:cBhvr>
                                        <p:cTn id="18" dur="500"/>
                                        <p:tgtEl>
                                          <p:spTgt spid="8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xit" presetSubtype="10" fill="hold" nodeType="clickEffect">
                                  <p:stCondLst>
                                    <p:cond delay="0"/>
                                  </p:stCondLst>
                                  <p:childTnLst>
                                    <p:animEffect transition="out" filter="blinds(horizontal)">
                                      <p:cBhvr>
                                        <p:cTn id="22" dur="500"/>
                                        <p:tgtEl>
                                          <p:spTgt spid="25"/>
                                        </p:tgtEl>
                                      </p:cBhvr>
                                    </p:animEffect>
                                    <p:set>
                                      <p:cBhvr>
                                        <p:cTn id="23" dur="1" fill="hold">
                                          <p:stCondLst>
                                            <p:cond delay="499"/>
                                          </p:stCondLst>
                                        </p:cTn>
                                        <p:tgtEl>
                                          <p:spTgt spid="25"/>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26"/>
                                        </p:tgtEl>
                                      </p:cBhvr>
                                    </p:animEffect>
                                    <p:set>
                                      <p:cBhvr>
                                        <p:cTn id="26" dur="1" fill="hold">
                                          <p:stCondLst>
                                            <p:cond delay="499"/>
                                          </p:stCondLst>
                                        </p:cTn>
                                        <p:tgtEl>
                                          <p:spTgt spid="2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87"/>
                                        </p:tgtEl>
                                        <p:attrNameLst>
                                          <p:attrName>style.visibility</p:attrName>
                                        </p:attrNameLst>
                                      </p:cBhvr>
                                      <p:to>
                                        <p:strVal val="visible"/>
                                      </p:to>
                                    </p:set>
                                    <p:animEffect transition="in" filter="blinds(horizontal)">
                                      <p:cBhvr>
                                        <p:cTn id="31" dur="500"/>
                                        <p:tgtEl>
                                          <p:spTgt spid="8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88"/>
                                        </p:tgtEl>
                                        <p:attrNameLst>
                                          <p:attrName>style.visibility</p:attrName>
                                        </p:attrNameLst>
                                      </p:cBhvr>
                                      <p:to>
                                        <p:strVal val="visible"/>
                                      </p:to>
                                    </p:set>
                                    <p:animEffect transition="in" filter="blinds(horizontal)">
                                      <p:cBhvr>
                                        <p:cTn id="34" dur="500"/>
                                        <p:tgtEl>
                                          <p:spTgt spid="8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41">
                                            <p:txEl>
                                              <p:pRg st="0" end="0"/>
                                            </p:txEl>
                                          </p:spTgt>
                                        </p:tgtEl>
                                        <p:attrNameLst>
                                          <p:attrName>style.visibility</p:attrName>
                                        </p:attrNameLst>
                                      </p:cBhvr>
                                      <p:to>
                                        <p:strVal val="visible"/>
                                      </p:to>
                                    </p:set>
                                    <p:animEffect transition="in" filter="blinds(horizontal)">
                                      <p:cBhvr>
                                        <p:cTn id="39" dur="500"/>
                                        <p:tgtEl>
                                          <p:spTgt spid="41">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41">
                                            <p:txEl>
                                              <p:pRg st="1" end="1"/>
                                            </p:txEl>
                                          </p:spTgt>
                                        </p:tgtEl>
                                        <p:attrNameLst>
                                          <p:attrName>style.visibility</p:attrName>
                                        </p:attrNameLst>
                                      </p:cBhvr>
                                      <p:to>
                                        <p:strVal val="visible"/>
                                      </p:to>
                                    </p:set>
                                    <p:animEffect transition="in" filter="blinds(horizontal)">
                                      <p:cBhvr>
                                        <p:cTn id="44" dur="500"/>
                                        <p:tgtEl>
                                          <p:spTgt spid="41">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blinds(horizontal)">
                                      <p:cBhvr>
                                        <p:cTn id="49" dur="500"/>
                                        <p:tgtEl>
                                          <p:spTgt spid="42"/>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89"/>
                                        </p:tgtEl>
                                        <p:attrNameLst>
                                          <p:attrName>style.visibility</p:attrName>
                                        </p:attrNameLst>
                                      </p:cBhvr>
                                      <p:to>
                                        <p:strVal val="visible"/>
                                      </p:to>
                                    </p:set>
                                    <p:animEffect transition="in" filter="blinds(horizontal)">
                                      <p:cBhvr>
                                        <p:cTn id="54" dur="500"/>
                                        <p:tgtEl>
                                          <p:spTgt spid="89"/>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blinds(horizontal)">
                                      <p:cBhvr>
                                        <p:cTn id="59" dur="500"/>
                                        <p:tgtEl>
                                          <p:spTgt spid="43"/>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97"/>
                                        </p:tgtEl>
                                        <p:attrNameLst>
                                          <p:attrName>style.visibility</p:attrName>
                                        </p:attrNameLst>
                                      </p:cBhvr>
                                      <p:to>
                                        <p:strVal val="visible"/>
                                      </p:to>
                                    </p:set>
                                    <p:animEffect transition="in" filter="blinds(horizontal)">
                                      <p:cBhvr>
                                        <p:cTn id="64" dur="500"/>
                                        <p:tgtEl>
                                          <p:spTgt spid="97"/>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98"/>
                                        </p:tgtEl>
                                        <p:attrNameLst>
                                          <p:attrName>style.visibility</p:attrName>
                                        </p:attrNameLst>
                                      </p:cBhvr>
                                      <p:to>
                                        <p:strVal val="visible"/>
                                      </p:to>
                                    </p:set>
                                    <p:animEffect transition="in" filter="blinds(horizontal)">
                                      <p:cBhvr>
                                        <p:cTn id="69" dur="500"/>
                                        <p:tgtEl>
                                          <p:spTgt spid="98"/>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91"/>
                                        </p:tgtEl>
                                        <p:attrNameLst>
                                          <p:attrName>style.visibility</p:attrName>
                                        </p:attrNameLst>
                                      </p:cBhvr>
                                      <p:to>
                                        <p:strVal val="visible"/>
                                      </p:to>
                                    </p:set>
                                    <p:animEffect transition="in" filter="blinds(horizontal)">
                                      <p:cBhvr>
                                        <p:cTn id="74" dur="500"/>
                                        <p:tgtEl>
                                          <p:spTgt spid="91"/>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99"/>
                                        </p:tgtEl>
                                        <p:attrNameLst>
                                          <p:attrName>style.visibility</p:attrName>
                                        </p:attrNameLst>
                                      </p:cBhvr>
                                      <p:to>
                                        <p:strVal val="visible"/>
                                      </p:to>
                                    </p:set>
                                    <p:animEffect transition="in" filter="blinds(horizontal)">
                                      <p:cBhvr>
                                        <p:cTn id="79" dur="500"/>
                                        <p:tgtEl>
                                          <p:spTgt spid="99"/>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102"/>
                                        </p:tgtEl>
                                        <p:attrNameLst>
                                          <p:attrName>style.visibility</p:attrName>
                                        </p:attrNameLst>
                                      </p:cBhvr>
                                      <p:to>
                                        <p:strVal val="visible"/>
                                      </p:to>
                                    </p:set>
                                    <p:animEffect transition="in" filter="blinds(horizontal)">
                                      <p:cBhvr>
                                        <p:cTn id="84" dur="500"/>
                                        <p:tgtEl>
                                          <p:spTgt spid="102"/>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92"/>
                                        </p:tgtEl>
                                        <p:attrNameLst>
                                          <p:attrName>style.visibility</p:attrName>
                                        </p:attrNameLst>
                                      </p:cBhvr>
                                      <p:to>
                                        <p:strVal val="visible"/>
                                      </p:to>
                                    </p:set>
                                    <p:animEffect transition="in" filter="blinds(horizontal)">
                                      <p:cBhvr>
                                        <p:cTn id="89" dur="500"/>
                                        <p:tgtEl>
                                          <p:spTgt spid="92"/>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90"/>
                                        </p:tgtEl>
                                        <p:attrNameLst>
                                          <p:attrName>style.visibility</p:attrName>
                                        </p:attrNameLst>
                                      </p:cBhvr>
                                      <p:to>
                                        <p:strVal val="visible"/>
                                      </p:to>
                                    </p:set>
                                    <p:animEffect transition="in" filter="blinds(horizontal)">
                                      <p:cBhvr>
                                        <p:cTn id="94" dur="500"/>
                                        <p:tgtEl>
                                          <p:spTgt spid="90"/>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96"/>
                                        </p:tgtEl>
                                        <p:attrNameLst>
                                          <p:attrName>style.visibility</p:attrName>
                                        </p:attrNameLst>
                                      </p:cBhvr>
                                      <p:to>
                                        <p:strVal val="visible"/>
                                      </p:to>
                                    </p:set>
                                    <p:animEffect transition="in" filter="blinds(horizontal)">
                                      <p:cBhvr>
                                        <p:cTn id="99" dur="500"/>
                                        <p:tgtEl>
                                          <p:spTgt spid="96"/>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100"/>
                                        </p:tgtEl>
                                        <p:attrNameLst>
                                          <p:attrName>style.visibility</p:attrName>
                                        </p:attrNameLst>
                                      </p:cBhvr>
                                      <p:to>
                                        <p:strVal val="visible"/>
                                      </p:to>
                                    </p:set>
                                    <p:animEffect transition="in" filter="blinds(horizontal)">
                                      <p:cBhvr>
                                        <p:cTn id="104" dur="500"/>
                                        <p:tgtEl>
                                          <p:spTgt spid="100"/>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103"/>
                                        </p:tgtEl>
                                        <p:attrNameLst>
                                          <p:attrName>style.visibility</p:attrName>
                                        </p:attrNameLst>
                                      </p:cBhvr>
                                      <p:to>
                                        <p:strVal val="visible"/>
                                      </p:to>
                                    </p:set>
                                    <p:animEffect transition="in" filter="blinds(horizontal)">
                                      <p:cBhvr>
                                        <p:cTn id="109" dur="500"/>
                                        <p:tgtEl>
                                          <p:spTgt spid="103"/>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94"/>
                                        </p:tgtEl>
                                        <p:attrNameLst>
                                          <p:attrName>style.visibility</p:attrName>
                                        </p:attrNameLst>
                                      </p:cBhvr>
                                      <p:to>
                                        <p:strVal val="visible"/>
                                      </p:to>
                                    </p:set>
                                    <p:animEffect transition="in" filter="blinds(horizontal)">
                                      <p:cBhvr>
                                        <p:cTn id="114" dur="500"/>
                                        <p:tgtEl>
                                          <p:spTgt spid="94"/>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101"/>
                                        </p:tgtEl>
                                        <p:attrNameLst>
                                          <p:attrName>style.visibility</p:attrName>
                                        </p:attrNameLst>
                                      </p:cBhvr>
                                      <p:to>
                                        <p:strVal val="visible"/>
                                      </p:to>
                                    </p:set>
                                    <p:animEffect transition="in" filter="blinds(horizontal)">
                                      <p:cBhvr>
                                        <p:cTn id="119" dur="500"/>
                                        <p:tgtEl>
                                          <p:spTgt spid="101"/>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104"/>
                                        </p:tgtEl>
                                        <p:attrNameLst>
                                          <p:attrName>style.visibility</p:attrName>
                                        </p:attrNameLst>
                                      </p:cBhvr>
                                      <p:to>
                                        <p:strVal val="visible"/>
                                      </p:to>
                                    </p:set>
                                    <p:animEffect transition="in" filter="blinds(horizontal)">
                                      <p:cBhvr>
                                        <p:cTn id="124" dur="500"/>
                                        <p:tgtEl>
                                          <p:spTgt spid="104"/>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95"/>
                                        </p:tgtEl>
                                        <p:attrNameLst>
                                          <p:attrName>style.visibility</p:attrName>
                                        </p:attrNameLst>
                                      </p:cBhvr>
                                      <p:to>
                                        <p:strVal val="visible"/>
                                      </p:to>
                                    </p:set>
                                    <p:animEffect transition="in" filter="blinds(horizontal)">
                                      <p:cBhvr>
                                        <p:cTn id="129" dur="500"/>
                                        <p:tgtEl>
                                          <p:spTgt spid="95"/>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105"/>
                                        </p:tgtEl>
                                        <p:attrNameLst>
                                          <p:attrName>style.visibility</p:attrName>
                                        </p:attrNameLst>
                                      </p:cBhvr>
                                      <p:to>
                                        <p:strVal val="visible"/>
                                      </p:to>
                                    </p:set>
                                    <p:animEffect transition="in" filter="blinds(horizontal)">
                                      <p:cBhvr>
                                        <p:cTn id="134"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5" grpId="0"/>
      <p:bldP spid="86" grpId="0"/>
      <p:bldP spid="88" grpId="0"/>
      <p:bldP spid="42" grpId="0"/>
      <p:bldP spid="89" grpId="0"/>
      <p:bldP spid="90" grpId="0"/>
      <p:bldP spid="43" grpId="0"/>
      <p:bldP spid="91" grpId="0"/>
      <p:bldP spid="92" grpId="0"/>
      <p:bldP spid="94" grpId="0"/>
      <p:bldP spid="95" grpId="0"/>
      <p:bldP spid="96" grpId="0"/>
      <p:bldP spid="97" grpId="0" animBg="1"/>
      <p:bldP spid="98" grpId="0"/>
      <p:bldP spid="99" grpId="0" animBg="1"/>
      <p:bldP spid="100" grpId="0" animBg="1"/>
      <p:bldP spid="101" grpId="0" animBg="1"/>
      <p:bldP spid="102" grpId="0"/>
      <p:bldP spid="103" grpId="0"/>
      <p:bldP spid="104" grpId="0"/>
      <p:bldP spid="10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Two spheres have equal radii and masses 3kg and 5kg respectively. A and B move towards each other along the same straight line on a smooth horizontal surface with velocities 3ms</a:t>
            </a:r>
            <a:r>
              <a:rPr lang="en-GB" sz="1400" baseline="30000" dirty="0">
                <a:latin typeface="Comic Sans MS" pitchFamily="66" charset="0"/>
              </a:rPr>
              <a:t>-1</a:t>
            </a:r>
            <a:r>
              <a:rPr lang="en-GB" sz="1400" dirty="0">
                <a:latin typeface="Comic Sans MS" pitchFamily="66" charset="0"/>
              </a:rPr>
              <a:t> and 2ms</a:t>
            </a:r>
            <a:r>
              <a:rPr lang="en-GB" sz="1400" baseline="30000" dirty="0">
                <a:latin typeface="Comic Sans MS" pitchFamily="66" charset="0"/>
              </a:rPr>
              <a:t>-1 </a:t>
            </a:r>
            <a:r>
              <a:rPr lang="en-GB" sz="1400" dirty="0">
                <a:latin typeface="Comic Sans MS" pitchFamily="66" charset="0"/>
              </a:rPr>
              <a:t>respectively.</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If the coefficient of restitution is </a:t>
            </a:r>
            <a:r>
              <a:rPr lang="en-GB" sz="1400" baseline="30000" dirty="0">
                <a:latin typeface="Comic Sans MS" pitchFamily="66" charset="0"/>
              </a:rPr>
              <a:t>3</a:t>
            </a:r>
            <a:r>
              <a:rPr lang="en-GB" sz="1400" dirty="0">
                <a:latin typeface="Comic Sans MS" pitchFamily="66" charset="0"/>
              </a:rPr>
              <a:t>/</a:t>
            </a:r>
            <a:r>
              <a:rPr lang="en-GB" sz="1400" baseline="-25000" dirty="0">
                <a:latin typeface="Comic Sans MS" pitchFamily="66" charset="0"/>
              </a:rPr>
              <a:t>5</a:t>
            </a:r>
            <a:r>
              <a:rPr lang="en-GB" sz="1400" dirty="0">
                <a:latin typeface="Comic Sans MS" pitchFamily="66" charset="0"/>
              </a:rPr>
              <a:t>, find the velocities of the spheres after the collision</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loss of kinetic energy due to the impact</a:t>
            </a:r>
          </a:p>
        </p:txBody>
      </p:sp>
      <p:cxnSp>
        <p:nvCxnSpPr>
          <p:cNvPr id="11" name="Straight Connector 10"/>
          <p:cNvCxnSpPr/>
          <p:nvPr/>
        </p:nvCxnSpPr>
        <p:spPr>
          <a:xfrm>
            <a:off x="3976048" y="14227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76048" y="17275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76048" y="1422779"/>
            <a:ext cx="1524000" cy="307777"/>
          </a:xfrm>
          <a:prstGeom prst="rect">
            <a:avLst/>
          </a:prstGeom>
          <a:noFill/>
        </p:spPr>
        <p:txBody>
          <a:bodyPr wrap="square" rtlCol="0">
            <a:spAutoFit/>
          </a:bodyPr>
          <a:lstStyle/>
          <a:p>
            <a:pPr algn="ctr"/>
            <a:r>
              <a:rPr lang="en-GB" sz="1400" b="1" dirty="0">
                <a:latin typeface="Comic Sans MS" pitchFamily="66" charset="0"/>
              </a:rPr>
              <a:t>Before impact</a:t>
            </a:r>
          </a:p>
        </p:txBody>
      </p:sp>
      <p:sp>
        <p:nvSpPr>
          <p:cNvPr id="14" name="TextBox 13"/>
          <p:cNvSpPr txBox="1"/>
          <p:nvPr/>
        </p:nvSpPr>
        <p:spPr>
          <a:xfrm>
            <a:off x="5500048" y="1422779"/>
            <a:ext cx="1524000" cy="307777"/>
          </a:xfrm>
          <a:prstGeom prst="rect">
            <a:avLst/>
          </a:prstGeom>
          <a:noFill/>
        </p:spPr>
        <p:txBody>
          <a:bodyPr wrap="square" rtlCol="0">
            <a:spAutoFit/>
          </a:bodyPr>
          <a:lstStyle/>
          <a:p>
            <a:pPr algn="ctr"/>
            <a:r>
              <a:rPr lang="en-GB" sz="1400" b="1" dirty="0">
                <a:latin typeface="Comic Sans MS" pitchFamily="66" charset="0"/>
              </a:rPr>
              <a:t>After impact</a:t>
            </a:r>
          </a:p>
        </p:txBody>
      </p:sp>
      <p:cxnSp>
        <p:nvCxnSpPr>
          <p:cNvPr id="15" name="Straight Connector 14"/>
          <p:cNvCxnSpPr/>
          <p:nvPr/>
        </p:nvCxnSpPr>
        <p:spPr>
          <a:xfrm>
            <a:off x="5500048" y="1422779"/>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024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00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76048" y="1422779"/>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204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966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728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490648" y="2108579"/>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4128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204648" y="1727579"/>
            <a:ext cx="293670" cy="307777"/>
          </a:xfrm>
          <a:prstGeom prst="rect">
            <a:avLst/>
          </a:prstGeom>
          <a:noFill/>
        </p:spPr>
        <p:txBody>
          <a:bodyPr wrap="none" rtlCol="0">
            <a:spAutoFit/>
          </a:bodyPr>
          <a:lstStyle/>
          <a:p>
            <a:pPr algn="ctr"/>
            <a:r>
              <a:rPr lang="en-GB" sz="1400" dirty="0">
                <a:latin typeface="Comic Sans MS" pitchFamily="66" charset="0"/>
              </a:rPr>
              <a:t>3</a:t>
            </a:r>
          </a:p>
        </p:txBody>
      </p:sp>
      <p:cxnSp>
        <p:nvCxnSpPr>
          <p:cNvPr id="27" name="Straight Connector 26"/>
          <p:cNvCxnSpPr/>
          <p:nvPr/>
        </p:nvCxnSpPr>
        <p:spPr>
          <a:xfrm>
            <a:off x="3976048" y="2718179"/>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28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29" name="TextBox 28"/>
          <p:cNvSpPr txBox="1"/>
          <p:nvPr/>
        </p:nvSpPr>
        <p:spPr>
          <a:xfrm>
            <a:off x="5652448" y="2108579"/>
            <a:ext cx="4572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30" name="TextBox 29"/>
          <p:cNvSpPr txBox="1"/>
          <p:nvPr/>
        </p:nvSpPr>
        <p:spPr>
          <a:xfrm>
            <a:off x="4890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sp>
        <p:nvSpPr>
          <p:cNvPr id="31" name="TextBox 30"/>
          <p:cNvSpPr txBox="1"/>
          <p:nvPr/>
        </p:nvSpPr>
        <p:spPr>
          <a:xfrm>
            <a:off x="6414448" y="2108579"/>
            <a:ext cx="457200" cy="307777"/>
          </a:xfrm>
          <a:prstGeom prst="rect">
            <a:avLst/>
          </a:prstGeom>
          <a:noFill/>
        </p:spPr>
        <p:txBody>
          <a:bodyPr wrap="square" rtlCol="0">
            <a:spAutoFit/>
          </a:bodyPr>
          <a:lstStyle/>
          <a:p>
            <a:pPr algn="ctr"/>
            <a:r>
              <a:rPr lang="en-GB" sz="1400" dirty="0">
                <a:latin typeface="Comic Sans MS" pitchFamily="66" charset="0"/>
              </a:rPr>
              <a:t>B</a:t>
            </a:r>
          </a:p>
        </p:txBody>
      </p:sp>
      <p:cxnSp>
        <p:nvCxnSpPr>
          <p:cNvPr id="32" name="Straight Arrow Connector 31"/>
          <p:cNvCxnSpPr/>
          <p:nvPr/>
        </p:nvCxnSpPr>
        <p:spPr>
          <a:xfrm flipH="1">
            <a:off x="4890448" y="2032379"/>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66648" y="1727579"/>
            <a:ext cx="293670" cy="307777"/>
          </a:xfrm>
          <a:prstGeom prst="rect">
            <a:avLst/>
          </a:prstGeom>
          <a:noFill/>
        </p:spPr>
        <p:txBody>
          <a:bodyPr wrap="none" rtlCol="0">
            <a:spAutoFit/>
          </a:bodyPr>
          <a:lstStyle/>
          <a:p>
            <a:pPr algn="ctr"/>
            <a:r>
              <a:rPr lang="en-GB" sz="1400" dirty="0">
                <a:latin typeface="Comic Sans MS" pitchFamily="66" charset="0"/>
              </a:rPr>
              <a:t>2</a:t>
            </a:r>
          </a:p>
        </p:txBody>
      </p:sp>
      <p:sp>
        <p:nvSpPr>
          <p:cNvPr id="36" name="TextBox 35"/>
          <p:cNvSpPr txBox="1"/>
          <p:nvPr/>
        </p:nvSpPr>
        <p:spPr>
          <a:xfrm>
            <a:off x="4113163"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7" name="TextBox 36"/>
          <p:cNvSpPr txBox="1"/>
          <p:nvPr/>
        </p:nvSpPr>
        <p:spPr>
          <a:xfrm>
            <a:off x="5637162" y="2413379"/>
            <a:ext cx="484428" cy="307777"/>
          </a:xfrm>
          <a:prstGeom prst="rect">
            <a:avLst/>
          </a:prstGeom>
          <a:noFill/>
        </p:spPr>
        <p:txBody>
          <a:bodyPr wrap="none" rtlCol="0">
            <a:spAutoFit/>
          </a:bodyPr>
          <a:lstStyle/>
          <a:p>
            <a:pPr algn="ctr"/>
            <a:r>
              <a:rPr lang="en-GB" sz="1400" dirty="0">
                <a:latin typeface="Comic Sans MS" pitchFamily="66" charset="0"/>
              </a:rPr>
              <a:t>3kg</a:t>
            </a:r>
          </a:p>
        </p:txBody>
      </p:sp>
      <p:sp>
        <p:nvSpPr>
          <p:cNvPr id="38" name="TextBox 37"/>
          <p:cNvSpPr txBox="1"/>
          <p:nvPr/>
        </p:nvSpPr>
        <p:spPr>
          <a:xfrm>
            <a:off x="4875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p:sp>
        <p:nvSpPr>
          <p:cNvPr id="39" name="TextBox 38"/>
          <p:cNvSpPr txBox="1"/>
          <p:nvPr/>
        </p:nvSpPr>
        <p:spPr>
          <a:xfrm>
            <a:off x="6399163" y="2413379"/>
            <a:ext cx="484428" cy="307777"/>
          </a:xfrm>
          <a:prstGeom prst="rect">
            <a:avLst/>
          </a:prstGeom>
          <a:noFill/>
        </p:spPr>
        <p:txBody>
          <a:bodyPr wrap="none" rtlCol="0">
            <a:spAutoFit/>
          </a:bodyPr>
          <a:lstStyle/>
          <a:p>
            <a:pPr algn="ctr"/>
            <a:r>
              <a:rPr lang="en-GB" sz="1400" dirty="0">
                <a:latin typeface="Comic Sans MS" pitchFamily="66" charset="0"/>
              </a:rPr>
              <a:t>5kg</a:t>
            </a:r>
          </a:p>
        </p:txBody>
      </p:sp>
      <mc:AlternateContent xmlns:mc="http://schemas.openxmlformats.org/markup-compatibility/2006" xmlns:a14="http://schemas.microsoft.com/office/drawing/2010/main">
        <mc:Choice Requires="a14">
          <p:sp>
            <p:nvSpPr>
              <p:cNvPr id="50" name="TextBox 49"/>
              <p:cNvSpPr txBox="1"/>
              <p:nvPr/>
            </p:nvSpPr>
            <p:spPr>
              <a:xfrm>
                <a:off x="7391400" y="1447800"/>
                <a:ext cx="109209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3=</m:t>
                      </m:r>
                      <m:r>
                        <a:rPr lang="en-GB" sz="1600" b="0" i="1" smtClean="0">
                          <a:solidFill>
                            <a:srgbClr val="FF0000"/>
                          </a:solidFill>
                          <a:latin typeface="Cambria Math"/>
                        </a:rPr>
                        <m:t>𝑦</m:t>
                      </m:r>
                      <m:r>
                        <a:rPr lang="en-GB" sz="1600" b="0" i="1" smtClean="0">
                          <a:solidFill>
                            <a:srgbClr val="FF0000"/>
                          </a:solidFill>
                          <a:latin typeface="Cambria Math"/>
                        </a:rPr>
                        <m:t>−</m:t>
                      </m:r>
                      <m:r>
                        <a:rPr lang="en-GB" sz="1600" b="0" i="1" smtClean="0">
                          <a:solidFill>
                            <a:srgbClr val="FF0000"/>
                          </a:solidFill>
                          <a:latin typeface="Cambria Math"/>
                        </a:rPr>
                        <m:t>𝑥</m:t>
                      </m:r>
                    </m:oMath>
                  </m:oMathPara>
                </a14:m>
                <a:endParaRPr lang="en-GB" sz="1600" dirty="0">
                  <a:solidFill>
                    <a:srgbClr val="FF0000"/>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391400" y="1447800"/>
                <a:ext cx="1092094" cy="338554"/>
              </a:xfrm>
              <a:prstGeom prst="rect">
                <a:avLst/>
              </a:prstGeom>
              <a:blipFill rotWithShape="1">
                <a:blip r:embed="rId9"/>
                <a:stretch>
                  <a:fillRect b="-1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7239000" y="1828800"/>
                <a:ext cx="147360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−1=3</m:t>
                      </m:r>
                      <m:r>
                        <a:rPr lang="en-GB" sz="1600" b="0" i="1" smtClean="0">
                          <a:solidFill>
                            <a:srgbClr val="FF0000"/>
                          </a:solidFill>
                          <a:latin typeface="Cambria Math"/>
                        </a:rPr>
                        <m:t>𝑥</m:t>
                      </m:r>
                      <m:r>
                        <a:rPr lang="en-GB" sz="1600" b="0" i="1" smtClean="0">
                          <a:solidFill>
                            <a:srgbClr val="FF0000"/>
                          </a:solidFill>
                          <a:latin typeface="Cambria Math"/>
                        </a:rPr>
                        <m:t>+5</m:t>
                      </m:r>
                      <m:r>
                        <a:rPr lang="en-GB" sz="1600" b="0" i="1" smtClean="0">
                          <a:solidFill>
                            <a:srgbClr val="FF0000"/>
                          </a:solidFill>
                          <a:latin typeface="Cambria Math"/>
                        </a:rPr>
                        <m:t>𝑦</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7239000" y="1828800"/>
                <a:ext cx="1473609" cy="338554"/>
              </a:xfrm>
              <a:prstGeom prst="rect">
                <a:avLst/>
              </a:prstGeom>
              <a:blipFill rotWithShape="1">
                <a:blip r:embed="rId10"/>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7239000" y="2286000"/>
                <a:ext cx="863221"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oMath>
                  </m:oMathPara>
                </a14:m>
                <a:endParaRPr lang="en-GB" sz="1600" dirty="0">
                  <a:solidFill>
                    <a:srgbClr val="FF000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7239000" y="2286000"/>
                <a:ext cx="863221" cy="338554"/>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8001000" y="2286000"/>
                <a:ext cx="8382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oMath>
                  </m:oMathPara>
                </a14:m>
                <a:endParaRPr lang="en-GB" sz="1600" dirty="0">
                  <a:solidFill>
                    <a:srgbClr val="FF0000"/>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8001000" y="2286000"/>
                <a:ext cx="838200" cy="338554"/>
              </a:xfrm>
              <a:prstGeom prst="rect">
                <a:avLst/>
              </a:prstGeom>
              <a:blipFill rotWithShape="1">
                <a:blip r:embed="rId12"/>
                <a:stretch>
                  <a:fillRect b="-178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457200" y="4800600"/>
                <a:ext cx="15240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𝑥</m:t>
                      </m:r>
                      <m:r>
                        <a:rPr lang="en-GB" sz="1600" b="0" i="1" smtClean="0">
                          <a:solidFill>
                            <a:srgbClr val="FF0000"/>
                          </a:solidFill>
                          <a:latin typeface="Cambria Math"/>
                        </a:rPr>
                        <m:t>=−2</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457200" y="4800600"/>
                <a:ext cx="1524000" cy="338554"/>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1981200" y="4800600"/>
                <a:ext cx="13716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a:rPr>
                        <m:t>𝑦</m:t>
                      </m:r>
                      <m:r>
                        <a:rPr lang="en-GB" sz="1600" b="0" i="1" smtClean="0">
                          <a:solidFill>
                            <a:srgbClr val="FF0000"/>
                          </a:solidFill>
                          <a:latin typeface="Cambria Math"/>
                        </a:rPr>
                        <m:t>=1</m:t>
                      </m:r>
                      <m:r>
                        <a:rPr lang="en-GB" sz="1600" b="0" i="1" smtClean="0">
                          <a:solidFill>
                            <a:srgbClr val="FF0000"/>
                          </a:solidFill>
                          <a:latin typeface="Cambria Math"/>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a:rPr>
                            <m:t>𝑠</m:t>
                          </m:r>
                        </m:e>
                        <m:sup>
                          <m:r>
                            <a:rPr lang="en-GB" sz="1600" b="0" i="1" smtClean="0">
                              <a:solidFill>
                                <a:srgbClr val="FF0000"/>
                              </a:solidFill>
                              <a:latin typeface="Cambria Math"/>
                            </a:rPr>
                            <m:t>−1</m:t>
                          </m:r>
                        </m:sup>
                      </m:sSup>
                    </m:oMath>
                  </m:oMathPara>
                </a14:m>
                <a:endParaRPr lang="en-GB" sz="1600" dirty="0">
                  <a:solidFill>
                    <a:srgbClr val="FF000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1981200" y="4800600"/>
                <a:ext cx="1371600" cy="338554"/>
              </a:xfrm>
              <a:prstGeom prst="rect">
                <a:avLst/>
              </a:prstGeom>
              <a:blipFill rotWithShape="1">
                <a:blip r:embed="rId14"/>
                <a:stretch>
                  <a:fillRect b="-1818"/>
                </a:stretch>
              </a:blipFill>
            </p:spPr>
            <p:txBody>
              <a:bodyPr/>
              <a:lstStyle/>
              <a:p>
                <a:r>
                  <a:rPr lang="en-GB">
                    <a:noFill/>
                  </a:rPr>
                  <a:t> </a:t>
                </a:r>
              </a:p>
            </p:txBody>
          </p:sp>
        </mc:Fallback>
      </mc:AlternateContent>
      <p:sp>
        <p:nvSpPr>
          <p:cNvPr id="41" name="TextBox 40"/>
          <p:cNvSpPr txBox="1"/>
          <p:nvPr/>
        </p:nvSpPr>
        <p:spPr>
          <a:xfrm>
            <a:off x="3962400" y="2895600"/>
            <a:ext cx="5029200" cy="738664"/>
          </a:xfrm>
          <a:prstGeom prst="rect">
            <a:avLst/>
          </a:prstGeom>
          <a:noFill/>
        </p:spPr>
        <p:txBody>
          <a:bodyPr wrap="square" rtlCol="0">
            <a:spAutoFit/>
          </a:bodyPr>
          <a:lstStyle/>
          <a:p>
            <a:pPr marL="285750" indent="-285750">
              <a:buFont typeface="Wingdings"/>
              <a:buChar char="à"/>
            </a:pPr>
            <a:r>
              <a:rPr lang="en-GB" sz="1400" dirty="0">
                <a:latin typeface="Comic Sans MS" pitchFamily="66" charset="0"/>
              </a:rPr>
              <a:t>To calculate the kinetic energy lost, calculate the kinetic energy before and after the impact</a:t>
            </a:r>
          </a:p>
          <a:p>
            <a:pPr marL="285750" indent="-285750">
              <a:buFont typeface="Wingdings"/>
              <a:buChar char="à"/>
            </a:pPr>
            <a:r>
              <a:rPr lang="en-GB" sz="1400" dirty="0">
                <a:latin typeface="Comic Sans MS" pitchFamily="66" charset="0"/>
              </a:rPr>
              <a:t>The direction of motion does not matter</a:t>
            </a:r>
          </a:p>
        </p:txBody>
      </p:sp>
      <p:sp>
        <p:nvSpPr>
          <p:cNvPr id="42" name="TextBox 41"/>
          <p:cNvSpPr txBox="1"/>
          <p:nvPr/>
        </p:nvSpPr>
        <p:spPr>
          <a:xfrm>
            <a:off x="3962400" y="3657600"/>
            <a:ext cx="1885453" cy="307777"/>
          </a:xfrm>
          <a:prstGeom prst="rect">
            <a:avLst/>
          </a:prstGeom>
          <a:noFill/>
        </p:spPr>
        <p:txBody>
          <a:bodyPr wrap="none" rtlCol="0">
            <a:spAutoFit/>
          </a:bodyPr>
          <a:lstStyle/>
          <a:p>
            <a:r>
              <a:rPr lang="en-GB" sz="1400" u="sng" dirty="0">
                <a:latin typeface="Comic Sans MS" pitchFamily="66" charset="0"/>
              </a:rPr>
              <a:t>Kinetic energy after</a:t>
            </a:r>
          </a:p>
        </p:txBody>
      </p:sp>
      <p:sp>
        <p:nvSpPr>
          <p:cNvPr id="89" name="TextBox 88"/>
          <p:cNvSpPr txBox="1"/>
          <p:nvPr/>
        </p:nvSpPr>
        <p:spPr>
          <a:xfrm>
            <a:off x="3962400" y="3962400"/>
            <a:ext cx="659155" cy="307777"/>
          </a:xfrm>
          <a:prstGeom prst="rect">
            <a:avLst/>
          </a:prstGeom>
          <a:noFill/>
        </p:spPr>
        <p:txBody>
          <a:bodyPr wrap="none" rtlCol="0">
            <a:spAutoFit/>
          </a:bodyPr>
          <a:lstStyle/>
          <a:p>
            <a:r>
              <a:rPr lang="en-GB" sz="1400" u="sng" dirty="0">
                <a:latin typeface="Comic Sans MS" pitchFamily="66" charset="0"/>
              </a:rPr>
              <a:t>For A</a:t>
            </a:r>
          </a:p>
        </p:txBody>
      </p:sp>
      <p:sp>
        <p:nvSpPr>
          <p:cNvPr id="90" name="TextBox 89"/>
          <p:cNvSpPr txBox="1"/>
          <p:nvPr/>
        </p:nvSpPr>
        <p:spPr>
          <a:xfrm>
            <a:off x="6629400" y="3962400"/>
            <a:ext cx="659155" cy="307777"/>
          </a:xfrm>
          <a:prstGeom prst="rect">
            <a:avLst/>
          </a:prstGeom>
          <a:noFill/>
        </p:spPr>
        <p:txBody>
          <a:bodyPr wrap="none" rtlCol="0">
            <a:spAutoFit/>
          </a:bodyPr>
          <a:lstStyle/>
          <a:p>
            <a:r>
              <a:rPr lang="en-GB" sz="1400" u="sng" dirty="0">
                <a:latin typeface="Comic Sans MS" pitchFamily="66" charset="0"/>
              </a:rPr>
              <a:t>For B</a:t>
            </a:r>
          </a:p>
        </p:txBody>
      </p:sp>
      <mc:AlternateContent xmlns:mc="http://schemas.openxmlformats.org/markup-compatibility/2006" xmlns:a14="http://schemas.microsoft.com/office/drawing/2010/main">
        <mc:Choice Requires="a14">
          <p:sp>
            <p:nvSpPr>
              <p:cNvPr id="43" name="TextBox 42"/>
              <p:cNvSpPr txBox="1"/>
              <p:nvPr/>
            </p:nvSpPr>
            <p:spPr>
              <a:xfrm>
                <a:off x="3962400" y="42672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3962400" y="4267200"/>
                <a:ext cx="1177566" cy="495649"/>
              </a:xfrm>
              <a:prstGeom prst="rect">
                <a:avLst/>
              </a:prstGeom>
              <a:blipFill rotWithShape="1">
                <a:blip r:embed="rId15"/>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3962400" y="4800600"/>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(3)(</m:t>
                      </m:r>
                      <m:sSup>
                        <m:sSupPr>
                          <m:ctrlPr>
                            <a:rPr lang="en-GB" sz="1400" b="0" i="1" smtClean="0">
                              <a:latin typeface="Cambria Math" panose="02040503050406030204" pitchFamily="18" charset="0"/>
                            </a:rPr>
                          </m:ctrlPr>
                        </m:sSupPr>
                        <m:e>
                          <m:r>
                            <a:rPr lang="en-GB" sz="1400" b="0" i="1" smtClean="0">
                              <a:latin typeface="Cambria Math"/>
                            </a:rPr>
                            <m:t>2)</m:t>
                          </m:r>
                        </m:e>
                        <m:sup>
                          <m:r>
                            <a:rPr lang="en-GB" sz="1400" b="0" i="1" smtClean="0">
                              <a:latin typeface="Cambria Math"/>
                            </a:rPr>
                            <m:t>2</m:t>
                          </m:r>
                        </m:sup>
                      </m:sSup>
                    </m:oMath>
                  </m:oMathPara>
                </a14:m>
                <a:endParaRPr lang="en-GB" sz="1400" dirty="0"/>
              </a:p>
            </p:txBody>
          </p:sp>
        </mc:Choice>
        <mc:Fallback xmlns="">
          <p:sp>
            <p:nvSpPr>
              <p:cNvPr id="91" name="TextBox 90"/>
              <p:cNvSpPr txBox="1">
                <a:spLocks noRot="1" noChangeAspect="1" noMove="1" noResize="1" noEditPoints="1" noAdjustHandles="1" noChangeArrowheads="1" noChangeShapeType="1" noTextEdit="1"/>
              </p:cNvSpPr>
              <p:nvPr/>
            </p:nvSpPr>
            <p:spPr>
              <a:xfrm>
                <a:off x="3962400" y="4800600"/>
                <a:ext cx="1409232" cy="495649"/>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3962400" y="5410200"/>
                <a:ext cx="87524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=6</m:t>
                      </m:r>
                      <m:r>
                        <a:rPr lang="en-GB" sz="1400" b="0" i="1" smtClean="0">
                          <a:latin typeface="Cambria Math"/>
                        </a:rPr>
                        <m:t>𝐽</m:t>
                      </m:r>
                    </m:oMath>
                  </m:oMathPara>
                </a14:m>
                <a:endParaRPr lang="en-GB" sz="1400" dirty="0"/>
              </a:p>
            </p:txBody>
          </p:sp>
        </mc:Choice>
        <mc:Fallback xmlns="">
          <p:sp>
            <p:nvSpPr>
              <p:cNvPr id="92" name="TextBox 91"/>
              <p:cNvSpPr txBox="1">
                <a:spLocks noRot="1" noChangeAspect="1" noMove="1" noResize="1" noEditPoints="1" noAdjustHandles="1" noChangeArrowheads="1" noChangeShapeType="1" noTextEdit="1"/>
              </p:cNvSpPr>
              <p:nvPr/>
            </p:nvSpPr>
            <p:spPr>
              <a:xfrm>
                <a:off x="3962400" y="5410200"/>
                <a:ext cx="875240" cy="307777"/>
              </a:xfrm>
              <a:prstGeom prst="rect">
                <a:avLst/>
              </a:prstGeom>
              <a:blipFill rotWithShape="1">
                <a:blip r:embed="rId17"/>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6553200" y="4800600"/>
                <a:ext cx="140923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(5)(</m:t>
                      </m:r>
                      <m:sSup>
                        <m:sSupPr>
                          <m:ctrlPr>
                            <a:rPr lang="en-GB" sz="1400" b="0" i="1" smtClean="0">
                              <a:latin typeface="Cambria Math" panose="02040503050406030204" pitchFamily="18" charset="0"/>
                            </a:rPr>
                          </m:ctrlPr>
                        </m:sSupPr>
                        <m:e>
                          <m:r>
                            <a:rPr lang="en-GB" sz="1400" b="0" i="1" smtClean="0">
                              <a:latin typeface="Cambria Math"/>
                            </a:rPr>
                            <m:t>1)</m:t>
                          </m:r>
                        </m:e>
                        <m:sup>
                          <m:r>
                            <a:rPr lang="en-GB" sz="1400" b="0" i="1" smtClean="0">
                              <a:latin typeface="Cambria Math"/>
                            </a:rPr>
                            <m:t>2</m:t>
                          </m:r>
                        </m:sup>
                      </m:sSup>
                    </m:oMath>
                  </m:oMathPara>
                </a14:m>
                <a:endParaRPr lang="en-GB" sz="1400" dirty="0"/>
              </a:p>
            </p:txBody>
          </p:sp>
        </mc:Choice>
        <mc:Fallback xmlns="">
          <p:sp>
            <p:nvSpPr>
              <p:cNvPr id="94" name="TextBox 93"/>
              <p:cNvSpPr txBox="1">
                <a:spLocks noRot="1" noChangeAspect="1" noMove="1" noResize="1" noEditPoints="1" noAdjustHandles="1" noChangeArrowheads="1" noChangeShapeType="1" noTextEdit="1"/>
              </p:cNvSpPr>
              <p:nvPr/>
            </p:nvSpPr>
            <p:spPr>
              <a:xfrm>
                <a:off x="6553200" y="4800600"/>
                <a:ext cx="1409232" cy="495649"/>
              </a:xfrm>
              <a:prstGeom prst="rect">
                <a:avLst/>
              </a:prstGeom>
              <a:blipFill rotWithShape="1">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5" name="TextBox 94"/>
              <p:cNvSpPr txBox="1"/>
              <p:nvPr/>
            </p:nvSpPr>
            <p:spPr>
              <a:xfrm>
                <a:off x="6553200" y="5410200"/>
                <a:ext cx="101149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=2.5</m:t>
                      </m:r>
                      <m:r>
                        <a:rPr lang="en-GB" sz="1400" b="0" i="1" smtClean="0">
                          <a:latin typeface="Cambria Math"/>
                        </a:rPr>
                        <m:t>𝐽</m:t>
                      </m:r>
                    </m:oMath>
                  </m:oMathPara>
                </a14:m>
                <a:endParaRPr lang="en-GB" sz="1400" dirty="0"/>
              </a:p>
            </p:txBody>
          </p:sp>
        </mc:Choice>
        <mc:Fallback xmlns="">
          <p:sp>
            <p:nvSpPr>
              <p:cNvPr id="95" name="TextBox 94"/>
              <p:cNvSpPr txBox="1">
                <a:spLocks noRot="1" noChangeAspect="1" noMove="1" noResize="1" noEditPoints="1" noAdjustHandles="1" noChangeArrowheads="1" noChangeShapeType="1" noTextEdit="1"/>
              </p:cNvSpPr>
              <p:nvPr/>
            </p:nvSpPr>
            <p:spPr>
              <a:xfrm>
                <a:off x="6553200" y="5410200"/>
                <a:ext cx="1011495" cy="307777"/>
              </a:xfrm>
              <a:prstGeom prst="rect">
                <a:avLst/>
              </a:prstGeom>
              <a:blipFill rotWithShape="1">
                <a:blip r:embed="rId19"/>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6553200" y="42672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96" name="TextBox 95"/>
              <p:cNvSpPr txBox="1">
                <a:spLocks noRot="1" noChangeAspect="1" noMove="1" noResize="1" noEditPoints="1" noAdjustHandles="1" noChangeArrowheads="1" noChangeShapeType="1" noTextEdit="1"/>
              </p:cNvSpPr>
              <p:nvPr/>
            </p:nvSpPr>
            <p:spPr>
              <a:xfrm>
                <a:off x="6553200" y="4267200"/>
                <a:ext cx="1177566" cy="495649"/>
              </a:xfrm>
              <a:prstGeom prst="rect">
                <a:avLst/>
              </a:prstGeom>
              <a:blipFill rotWithShape="1">
                <a:blip r:embed="rId15"/>
                <a:stretch>
                  <a:fillRect b="-1235"/>
                </a:stretch>
              </a:blipFill>
            </p:spPr>
            <p:txBody>
              <a:bodyPr/>
              <a:lstStyle/>
              <a:p>
                <a:r>
                  <a:rPr lang="en-GB">
                    <a:noFill/>
                  </a:rPr>
                  <a:t> </a:t>
                </a:r>
              </a:p>
            </p:txBody>
          </p:sp>
        </mc:Fallback>
      </mc:AlternateContent>
      <p:sp>
        <p:nvSpPr>
          <p:cNvPr id="97" name="Arc 96"/>
          <p:cNvSpPr/>
          <p:nvPr/>
        </p:nvSpPr>
        <p:spPr>
          <a:xfrm>
            <a:off x="51054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8" name="TextBox 97"/>
          <p:cNvSpPr txBox="1"/>
          <p:nvPr/>
        </p:nvSpPr>
        <p:spPr>
          <a:xfrm>
            <a:off x="5334000"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99" name="Arc 98"/>
          <p:cNvSpPr/>
          <p:nvPr/>
        </p:nvSpPr>
        <p:spPr>
          <a:xfrm>
            <a:off x="51054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Arc 99"/>
          <p:cNvSpPr/>
          <p:nvPr/>
        </p:nvSpPr>
        <p:spPr>
          <a:xfrm>
            <a:off x="7696200" y="4572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1" name="Arc 100"/>
          <p:cNvSpPr/>
          <p:nvPr/>
        </p:nvSpPr>
        <p:spPr>
          <a:xfrm>
            <a:off x="7696200" y="5105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 name="TextBox 101"/>
          <p:cNvSpPr txBox="1"/>
          <p:nvPr/>
        </p:nvSpPr>
        <p:spPr>
          <a:xfrm>
            <a:off x="5562600" y="51816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3" name="TextBox 102"/>
          <p:cNvSpPr txBox="1"/>
          <p:nvPr/>
        </p:nvSpPr>
        <p:spPr>
          <a:xfrm>
            <a:off x="7961194" y="44958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104" name="TextBox 103"/>
          <p:cNvSpPr txBox="1"/>
          <p:nvPr/>
        </p:nvSpPr>
        <p:spPr>
          <a:xfrm>
            <a:off x="8189794" y="51816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05" name="TextBox 104"/>
          <p:cNvSpPr txBox="1"/>
          <p:nvPr/>
        </p:nvSpPr>
        <p:spPr>
          <a:xfrm>
            <a:off x="609600" y="5638800"/>
            <a:ext cx="2694969" cy="307777"/>
          </a:xfrm>
          <a:prstGeom prst="rect">
            <a:avLst/>
          </a:prstGeom>
          <a:noFill/>
        </p:spPr>
        <p:txBody>
          <a:bodyPr wrap="none" rtlCol="0">
            <a:spAutoFit/>
          </a:bodyPr>
          <a:lstStyle/>
          <a:p>
            <a:r>
              <a:rPr lang="en-GB" sz="1400" dirty="0">
                <a:solidFill>
                  <a:srgbClr val="FF0000"/>
                </a:solidFill>
                <a:latin typeface="Comic Sans MS" pitchFamily="66" charset="0"/>
              </a:rPr>
              <a:t>Kinetic energy before = 23.5J</a:t>
            </a:r>
          </a:p>
        </p:txBody>
      </p:sp>
      <p:sp>
        <p:nvSpPr>
          <p:cNvPr id="69" name="TextBox 68"/>
          <p:cNvSpPr txBox="1"/>
          <p:nvPr/>
        </p:nvSpPr>
        <p:spPr>
          <a:xfrm>
            <a:off x="3962400" y="5867400"/>
            <a:ext cx="2464136" cy="307777"/>
          </a:xfrm>
          <a:prstGeom prst="rect">
            <a:avLst/>
          </a:prstGeom>
          <a:noFill/>
        </p:spPr>
        <p:txBody>
          <a:bodyPr wrap="none" rtlCol="0">
            <a:spAutoFit/>
          </a:bodyPr>
          <a:lstStyle/>
          <a:p>
            <a:r>
              <a:rPr lang="en-GB" sz="1400" dirty="0">
                <a:solidFill>
                  <a:srgbClr val="FF0000"/>
                </a:solidFill>
                <a:latin typeface="Comic Sans MS" pitchFamily="66" charset="0"/>
              </a:rPr>
              <a:t>Kinetic energy after = 8.5J</a:t>
            </a:r>
          </a:p>
        </p:txBody>
      </p:sp>
      <p:sp>
        <p:nvSpPr>
          <p:cNvPr id="73" name="TextBox 72"/>
          <p:cNvSpPr txBox="1"/>
          <p:nvPr/>
        </p:nvSpPr>
        <p:spPr>
          <a:xfrm>
            <a:off x="3962400" y="6172200"/>
            <a:ext cx="2255746" cy="307777"/>
          </a:xfrm>
          <a:prstGeom prst="rect">
            <a:avLst/>
          </a:prstGeom>
          <a:noFill/>
        </p:spPr>
        <p:txBody>
          <a:bodyPr wrap="none" rtlCol="0">
            <a:spAutoFit/>
          </a:bodyPr>
          <a:lstStyle/>
          <a:p>
            <a:r>
              <a:rPr lang="en-GB" sz="1400" dirty="0">
                <a:solidFill>
                  <a:srgbClr val="FF0000"/>
                </a:solidFill>
                <a:latin typeface="Comic Sans MS" pitchFamily="66" charset="0"/>
              </a:rPr>
              <a:t>Kinetic energy </a:t>
            </a:r>
            <a:r>
              <a:rPr lang="en-GB" sz="1400" b="1" u="sng" dirty="0">
                <a:solidFill>
                  <a:srgbClr val="FF0000"/>
                </a:solidFill>
                <a:latin typeface="Comic Sans MS" pitchFamily="66" charset="0"/>
              </a:rPr>
              <a:t>lost</a:t>
            </a:r>
            <a:r>
              <a:rPr lang="en-GB" sz="1400" dirty="0">
                <a:solidFill>
                  <a:srgbClr val="FF0000"/>
                </a:solidFill>
                <a:latin typeface="Comic Sans MS" pitchFamily="66" charset="0"/>
              </a:rPr>
              <a:t> = 15J</a:t>
            </a:r>
          </a:p>
        </p:txBody>
      </p:sp>
      <p:cxnSp>
        <p:nvCxnSpPr>
          <p:cNvPr id="68" name="Straight Arrow Connector 67"/>
          <p:cNvCxnSpPr/>
          <p:nvPr/>
        </p:nvCxnSpPr>
        <p:spPr>
          <a:xfrm flipH="1">
            <a:off x="5646115"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5722315" y="1737970"/>
            <a:ext cx="293670" cy="307777"/>
          </a:xfrm>
          <a:prstGeom prst="rect">
            <a:avLst/>
          </a:prstGeom>
          <a:noFill/>
        </p:spPr>
        <p:txBody>
          <a:bodyPr wrap="none" rtlCol="0">
            <a:spAutoFit/>
          </a:bodyPr>
          <a:lstStyle/>
          <a:p>
            <a:pPr algn="ctr"/>
            <a:r>
              <a:rPr lang="en-GB" sz="1400" dirty="0">
                <a:solidFill>
                  <a:srgbClr val="FF0000"/>
                </a:solidFill>
                <a:latin typeface="Comic Sans MS" pitchFamily="66" charset="0"/>
              </a:rPr>
              <a:t>2</a:t>
            </a:r>
            <a:endParaRPr lang="en-GB" sz="1400" baseline="-25000" dirty="0">
              <a:solidFill>
                <a:srgbClr val="FF0000"/>
              </a:solidFill>
              <a:latin typeface="Comic Sans MS" pitchFamily="66" charset="0"/>
            </a:endParaRPr>
          </a:p>
        </p:txBody>
      </p:sp>
      <p:cxnSp>
        <p:nvCxnSpPr>
          <p:cNvPr id="74" name="Straight Arrow Connector 73"/>
          <p:cNvCxnSpPr/>
          <p:nvPr/>
        </p:nvCxnSpPr>
        <p:spPr>
          <a:xfrm>
            <a:off x="6393688" y="2042770"/>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6484315" y="1737970"/>
            <a:ext cx="264816" cy="307777"/>
          </a:xfrm>
          <a:prstGeom prst="rect">
            <a:avLst/>
          </a:prstGeom>
          <a:noFill/>
        </p:spPr>
        <p:txBody>
          <a:bodyPr wrap="none" rtlCol="0">
            <a:spAutoFit/>
          </a:bodyPr>
          <a:lstStyle/>
          <a:p>
            <a:pPr algn="ctr"/>
            <a:r>
              <a:rPr lang="en-GB" sz="1400" dirty="0">
                <a:solidFill>
                  <a:srgbClr val="FF0000"/>
                </a:solidFill>
                <a:latin typeface="Comic Sans MS" pitchFamily="66" charset="0"/>
              </a:rPr>
              <a:t>1</a:t>
            </a:r>
            <a:endParaRPr lang="en-GB" sz="14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76" name="TextBox 75"/>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76" name="TextBox 75"/>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77" name="TextBox 76"/>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78" name="TextBox 77"/>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79" name="TextBox 78"/>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80" name="TextBox 79"/>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4"/>
                <a:stretch>
                  <a:fillRect b="-3846"/>
                </a:stretch>
              </a:blipFill>
            </p:spPr>
            <p:txBody>
              <a:bodyPr/>
              <a:lstStyle/>
              <a:p>
                <a:r>
                  <a:rPr lang="en-GB">
                    <a:noFill/>
                  </a:rPr>
                  <a:t> </a:t>
                </a:r>
              </a:p>
            </p:txBody>
          </p:sp>
        </mc:Fallback>
      </mc:AlternateContent>
      <p:sp>
        <p:nvSpPr>
          <p:cNvPr id="81" name="TextBox 80"/>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5"/>
              </a:rPr>
              <a:t>Applet for collision demonstrations</a:t>
            </a:r>
            <a:endParaRPr lang="en-GB" sz="1400" dirty="0">
              <a:latin typeface="Comic Sans MS" pitchFamily="66" charset="0"/>
            </a:endParaRPr>
          </a:p>
        </p:txBody>
      </p:sp>
      <p:sp>
        <p:nvSpPr>
          <p:cNvPr id="8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5"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049628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2">
                                            <p:txEl>
                                              <p:pRg st="0" end="0"/>
                                            </p:txEl>
                                          </p:spTgt>
                                        </p:tgtEl>
                                        <p:attrNameLst>
                                          <p:attrName>style.visibility</p:attrName>
                                        </p:attrNameLst>
                                      </p:cBhvr>
                                      <p:to>
                                        <p:strVal val="visible"/>
                                      </p:to>
                                    </p:set>
                                    <p:animEffect transition="in" filter="blinds(horizontal)">
                                      <p:cBhvr>
                                        <p:cTn id="7" dur="500"/>
                                        <p:tgtEl>
                                          <p:spTgt spid="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9"/>
                                        </p:tgtEl>
                                        <p:attrNameLst>
                                          <p:attrName>style.visibility</p:attrName>
                                        </p:attrNameLst>
                                      </p:cBhvr>
                                      <p:to>
                                        <p:strVal val="visible"/>
                                      </p:to>
                                    </p:set>
                                    <p:animEffect transition="in" filter="blinds(horizontal)">
                                      <p:cBhvr>
                                        <p:cTn id="12" dur="500"/>
                                        <p:tgtEl>
                                          <p:spTgt spid="8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linds(horizontal)">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7"/>
                                        </p:tgtEl>
                                        <p:attrNameLst>
                                          <p:attrName>style.visibility</p:attrName>
                                        </p:attrNameLst>
                                      </p:cBhvr>
                                      <p:to>
                                        <p:strVal val="visible"/>
                                      </p:to>
                                    </p:set>
                                    <p:animEffect transition="in" filter="blinds(horizontal)">
                                      <p:cBhvr>
                                        <p:cTn id="22" dur="500"/>
                                        <p:tgtEl>
                                          <p:spTgt spid="9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8"/>
                                        </p:tgtEl>
                                        <p:attrNameLst>
                                          <p:attrName>style.visibility</p:attrName>
                                        </p:attrNameLst>
                                      </p:cBhvr>
                                      <p:to>
                                        <p:strVal val="visible"/>
                                      </p:to>
                                    </p:set>
                                    <p:animEffect transition="in" filter="blinds(horizontal)">
                                      <p:cBhvr>
                                        <p:cTn id="27" dur="500"/>
                                        <p:tgtEl>
                                          <p:spTgt spid="9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1"/>
                                        </p:tgtEl>
                                        <p:attrNameLst>
                                          <p:attrName>style.visibility</p:attrName>
                                        </p:attrNameLst>
                                      </p:cBhvr>
                                      <p:to>
                                        <p:strVal val="visible"/>
                                      </p:to>
                                    </p:set>
                                    <p:animEffect transition="in" filter="blinds(horizontal)">
                                      <p:cBhvr>
                                        <p:cTn id="32" dur="500"/>
                                        <p:tgtEl>
                                          <p:spTgt spid="9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blinds(horizontal)">
                                      <p:cBhvr>
                                        <p:cTn id="37" dur="500"/>
                                        <p:tgtEl>
                                          <p:spTgt spid="9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2"/>
                                        </p:tgtEl>
                                        <p:attrNameLst>
                                          <p:attrName>style.visibility</p:attrName>
                                        </p:attrNameLst>
                                      </p:cBhvr>
                                      <p:to>
                                        <p:strVal val="visible"/>
                                      </p:to>
                                    </p:set>
                                    <p:animEffect transition="in" filter="blinds(horizontal)">
                                      <p:cBhvr>
                                        <p:cTn id="42" dur="500"/>
                                        <p:tgtEl>
                                          <p:spTgt spid="10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2"/>
                                        </p:tgtEl>
                                        <p:attrNameLst>
                                          <p:attrName>style.visibility</p:attrName>
                                        </p:attrNameLst>
                                      </p:cBhvr>
                                      <p:to>
                                        <p:strVal val="visible"/>
                                      </p:to>
                                    </p:set>
                                    <p:animEffect transition="in" filter="blinds(horizontal)">
                                      <p:cBhvr>
                                        <p:cTn id="47" dur="500"/>
                                        <p:tgtEl>
                                          <p:spTgt spid="9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90"/>
                                        </p:tgtEl>
                                        <p:attrNameLst>
                                          <p:attrName>style.visibility</p:attrName>
                                        </p:attrNameLst>
                                      </p:cBhvr>
                                      <p:to>
                                        <p:strVal val="visible"/>
                                      </p:to>
                                    </p:set>
                                    <p:animEffect transition="in" filter="blinds(horizontal)">
                                      <p:cBhvr>
                                        <p:cTn id="52" dur="500"/>
                                        <p:tgtEl>
                                          <p:spTgt spid="9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96"/>
                                        </p:tgtEl>
                                        <p:attrNameLst>
                                          <p:attrName>style.visibility</p:attrName>
                                        </p:attrNameLst>
                                      </p:cBhvr>
                                      <p:to>
                                        <p:strVal val="visible"/>
                                      </p:to>
                                    </p:set>
                                    <p:animEffect transition="in" filter="blinds(horizontal)">
                                      <p:cBhvr>
                                        <p:cTn id="57" dur="500"/>
                                        <p:tgtEl>
                                          <p:spTgt spid="9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00"/>
                                        </p:tgtEl>
                                        <p:attrNameLst>
                                          <p:attrName>style.visibility</p:attrName>
                                        </p:attrNameLst>
                                      </p:cBhvr>
                                      <p:to>
                                        <p:strVal val="visible"/>
                                      </p:to>
                                    </p:set>
                                    <p:animEffect transition="in" filter="blinds(horizontal)">
                                      <p:cBhvr>
                                        <p:cTn id="62" dur="500"/>
                                        <p:tgtEl>
                                          <p:spTgt spid="100"/>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03"/>
                                        </p:tgtEl>
                                        <p:attrNameLst>
                                          <p:attrName>style.visibility</p:attrName>
                                        </p:attrNameLst>
                                      </p:cBhvr>
                                      <p:to>
                                        <p:strVal val="visible"/>
                                      </p:to>
                                    </p:set>
                                    <p:animEffect transition="in" filter="blinds(horizontal)">
                                      <p:cBhvr>
                                        <p:cTn id="67" dur="500"/>
                                        <p:tgtEl>
                                          <p:spTgt spid="103"/>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94"/>
                                        </p:tgtEl>
                                        <p:attrNameLst>
                                          <p:attrName>style.visibility</p:attrName>
                                        </p:attrNameLst>
                                      </p:cBhvr>
                                      <p:to>
                                        <p:strVal val="visible"/>
                                      </p:to>
                                    </p:set>
                                    <p:animEffect transition="in" filter="blinds(horizontal)">
                                      <p:cBhvr>
                                        <p:cTn id="72" dur="500"/>
                                        <p:tgtEl>
                                          <p:spTgt spid="94"/>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01"/>
                                        </p:tgtEl>
                                        <p:attrNameLst>
                                          <p:attrName>style.visibility</p:attrName>
                                        </p:attrNameLst>
                                      </p:cBhvr>
                                      <p:to>
                                        <p:strVal val="visible"/>
                                      </p:to>
                                    </p:set>
                                    <p:animEffect transition="in" filter="blinds(horizontal)">
                                      <p:cBhvr>
                                        <p:cTn id="77" dur="500"/>
                                        <p:tgtEl>
                                          <p:spTgt spid="101"/>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04"/>
                                        </p:tgtEl>
                                        <p:attrNameLst>
                                          <p:attrName>style.visibility</p:attrName>
                                        </p:attrNameLst>
                                      </p:cBhvr>
                                      <p:to>
                                        <p:strVal val="visible"/>
                                      </p:to>
                                    </p:set>
                                    <p:animEffect transition="in" filter="blinds(horizontal)">
                                      <p:cBhvr>
                                        <p:cTn id="82" dur="500"/>
                                        <p:tgtEl>
                                          <p:spTgt spid="104"/>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95"/>
                                        </p:tgtEl>
                                        <p:attrNameLst>
                                          <p:attrName>style.visibility</p:attrName>
                                        </p:attrNameLst>
                                      </p:cBhvr>
                                      <p:to>
                                        <p:strVal val="visible"/>
                                      </p:to>
                                    </p:set>
                                    <p:animEffect transition="in" filter="blinds(horizontal)">
                                      <p:cBhvr>
                                        <p:cTn id="87" dur="500"/>
                                        <p:tgtEl>
                                          <p:spTgt spid="95"/>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69"/>
                                        </p:tgtEl>
                                        <p:attrNameLst>
                                          <p:attrName>style.visibility</p:attrName>
                                        </p:attrNameLst>
                                      </p:cBhvr>
                                      <p:to>
                                        <p:strVal val="visible"/>
                                      </p:to>
                                    </p:set>
                                    <p:animEffect transition="in" filter="blinds(horizontal)">
                                      <p:cBhvr>
                                        <p:cTn id="92" dur="500"/>
                                        <p:tgtEl>
                                          <p:spTgt spid="69"/>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73"/>
                                        </p:tgtEl>
                                        <p:attrNameLst>
                                          <p:attrName>style.visibility</p:attrName>
                                        </p:attrNameLst>
                                      </p:cBhvr>
                                      <p:to>
                                        <p:strVal val="visible"/>
                                      </p:to>
                                    </p:set>
                                    <p:animEffect transition="in" filter="blinds(horizontal)">
                                      <p:cBhvr>
                                        <p:cTn id="9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90" grpId="0"/>
      <p:bldP spid="43" grpId="0"/>
      <p:bldP spid="91" grpId="0"/>
      <p:bldP spid="92" grpId="0"/>
      <p:bldP spid="94" grpId="0"/>
      <p:bldP spid="95" grpId="0"/>
      <p:bldP spid="96" grpId="0"/>
      <p:bldP spid="97" grpId="0" animBg="1"/>
      <p:bldP spid="98" grpId="0"/>
      <p:bldP spid="99" grpId="0" animBg="1"/>
      <p:bldP spid="100" grpId="0" animBg="1"/>
      <p:bldP spid="101" grpId="0" animBg="1"/>
      <p:bldP spid="102" grpId="0"/>
      <p:bldP spid="103" grpId="0"/>
      <p:bldP spid="104" grpId="0"/>
      <p:bldP spid="69" grpId="0"/>
      <p:bldP spid="7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gun of mass 600kg fires a shell of mass 12kg horizontally, with velocity 20ms</a:t>
            </a:r>
            <a:r>
              <a:rPr lang="en-GB" sz="1400" baseline="30000" dirty="0">
                <a:latin typeface="Comic Sans MS" pitchFamily="66" charset="0"/>
              </a:rPr>
              <a:t>-1</a:t>
            </a:r>
            <a:r>
              <a:rPr lang="en-GB" sz="1400" dirty="0">
                <a:latin typeface="Comic Sans MS" pitchFamily="66" charset="0"/>
              </a:rPr>
              <a:t>. </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velocity of the gun after the shell has been fired</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kinetic energy generated on firing</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the ratio of the energy of the gun to the energy of the shell is equal to the ratio of the speed of the gun to the speed of the shell</a:t>
            </a:r>
          </a:p>
        </p:txBody>
      </p:sp>
      <p:pic>
        <p:nvPicPr>
          <p:cNvPr id="1027" name="Picture 3" descr="C:\Users\User\AppData\Local\Microsoft\Windows\Temporary Internet Files\Content.IE5\4MY2HU0N\MC9002306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866866" y="1695735"/>
            <a:ext cx="1524000" cy="739614"/>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5502322" y="1820838"/>
            <a:ext cx="152400" cy="152400"/>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5914030" y="13272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914030" y="16320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14030" y="1327245"/>
            <a:ext cx="1524000" cy="307777"/>
          </a:xfrm>
          <a:prstGeom prst="rect">
            <a:avLst/>
          </a:prstGeom>
          <a:noFill/>
        </p:spPr>
        <p:txBody>
          <a:bodyPr wrap="square" rtlCol="0">
            <a:spAutoFit/>
          </a:bodyPr>
          <a:lstStyle/>
          <a:p>
            <a:pPr algn="ctr"/>
            <a:r>
              <a:rPr lang="en-GB" sz="1400" b="1" dirty="0">
                <a:latin typeface="Comic Sans MS" pitchFamily="66" charset="0"/>
              </a:rPr>
              <a:t>Before</a:t>
            </a:r>
          </a:p>
        </p:txBody>
      </p:sp>
      <p:sp>
        <p:nvSpPr>
          <p:cNvPr id="17" name="TextBox 16"/>
          <p:cNvSpPr txBox="1"/>
          <p:nvPr/>
        </p:nvSpPr>
        <p:spPr>
          <a:xfrm>
            <a:off x="7438030" y="1327245"/>
            <a:ext cx="1524000" cy="307777"/>
          </a:xfrm>
          <a:prstGeom prst="rect">
            <a:avLst/>
          </a:prstGeom>
          <a:noFill/>
        </p:spPr>
        <p:txBody>
          <a:bodyPr wrap="square" rtlCol="0">
            <a:spAutoFit/>
          </a:bodyPr>
          <a:lstStyle/>
          <a:p>
            <a:pPr algn="ctr"/>
            <a:r>
              <a:rPr lang="en-GB" sz="1400" b="1" dirty="0">
                <a:latin typeface="Comic Sans MS" pitchFamily="66" charset="0"/>
              </a:rPr>
              <a:t>After</a:t>
            </a:r>
          </a:p>
        </p:txBody>
      </p:sp>
      <p:cxnSp>
        <p:nvCxnSpPr>
          <p:cNvPr id="19" name="Straight Connector 18"/>
          <p:cNvCxnSpPr/>
          <p:nvPr/>
        </p:nvCxnSpPr>
        <p:spPr>
          <a:xfrm>
            <a:off x="8962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438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914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6142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6904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7666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8428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a:off x="6066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142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8" name="Straight Arrow Connector 27"/>
          <p:cNvCxnSpPr/>
          <p:nvPr/>
        </p:nvCxnSpPr>
        <p:spPr>
          <a:xfrm>
            <a:off x="8352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374128" y="1632045"/>
            <a:ext cx="402675" cy="307777"/>
          </a:xfrm>
          <a:prstGeom prst="rect">
            <a:avLst/>
          </a:prstGeom>
          <a:noFill/>
        </p:spPr>
        <p:txBody>
          <a:bodyPr wrap="none" rtlCol="0">
            <a:spAutoFit/>
          </a:bodyPr>
          <a:lstStyle/>
          <a:p>
            <a:pPr algn="ctr"/>
            <a:r>
              <a:rPr lang="en-GB" sz="1400" dirty="0">
                <a:latin typeface="Comic Sans MS" pitchFamily="66" charset="0"/>
              </a:rPr>
              <a:t>20</a:t>
            </a:r>
            <a:endParaRPr lang="en-GB" sz="1400" baseline="-25000" dirty="0">
              <a:latin typeface="Comic Sans MS" pitchFamily="66" charset="0"/>
            </a:endParaRPr>
          </a:p>
        </p:txBody>
      </p:sp>
      <p:cxnSp>
        <p:nvCxnSpPr>
          <p:cNvPr id="30" name="Straight Connector 29"/>
          <p:cNvCxnSpPr/>
          <p:nvPr/>
        </p:nvCxnSpPr>
        <p:spPr>
          <a:xfrm>
            <a:off x="5914030" y="26226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066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2" name="TextBox 31"/>
          <p:cNvSpPr txBox="1"/>
          <p:nvPr/>
        </p:nvSpPr>
        <p:spPr>
          <a:xfrm>
            <a:off x="7590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3" name="TextBox 32"/>
          <p:cNvSpPr txBox="1"/>
          <p:nvPr/>
        </p:nvSpPr>
        <p:spPr>
          <a:xfrm>
            <a:off x="6828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sp>
        <p:nvSpPr>
          <p:cNvPr id="34" name="TextBox 33"/>
          <p:cNvSpPr txBox="1"/>
          <p:nvPr/>
        </p:nvSpPr>
        <p:spPr>
          <a:xfrm>
            <a:off x="8352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cxnSp>
        <p:nvCxnSpPr>
          <p:cNvPr id="35" name="Straight Arrow Connector 34"/>
          <p:cNvCxnSpPr/>
          <p:nvPr/>
        </p:nvCxnSpPr>
        <p:spPr>
          <a:xfrm>
            <a:off x="6828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904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37" name="Straight Arrow Connector 36"/>
          <p:cNvCxnSpPr/>
          <p:nvPr/>
        </p:nvCxnSpPr>
        <p:spPr>
          <a:xfrm>
            <a:off x="7590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7668233" y="1632045"/>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9" name="TextBox 38"/>
          <p:cNvSpPr txBox="1"/>
          <p:nvPr/>
        </p:nvSpPr>
        <p:spPr>
          <a:xfrm>
            <a:off x="5942141"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0" name="TextBox 39"/>
          <p:cNvSpPr txBox="1"/>
          <p:nvPr/>
        </p:nvSpPr>
        <p:spPr>
          <a:xfrm>
            <a:off x="7466140"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1" name="TextBox 40"/>
          <p:cNvSpPr txBox="1"/>
          <p:nvPr/>
        </p:nvSpPr>
        <p:spPr>
          <a:xfrm>
            <a:off x="6773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p:sp>
        <p:nvSpPr>
          <p:cNvPr id="42" name="TextBox 41"/>
          <p:cNvSpPr txBox="1"/>
          <p:nvPr/>
        </p:nvSpPr>
        <p:spPr>
          <a:xfrm>
            <a:off x="8297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mc:AlternateContent xmlns:mc="http://schemas.openxmlformats.org/markup-compatibility/2006" xmlns:a14="http://schemas.microsoft.com/office/drawing/2010/main">
        <mc:Choice Requires="a14">
          <p:sp>
            <p:nvSpPr>
              <p:cNvPr id="43" name="TextBox 42"/>
              <p:cNvSpPr txBox="1"/>
              <p:nvPr/>
            </p:nvSpPr>
            <p:spPr>
              <a:xfrm>
                <a:off x="4267200" y="2819400"/>
                <a:ext cx="26670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𝒖</m:t>
                          </m:r>
                        </m:e>
                        <m:sub>
                          <m:r>
                            <a:rPr lang="en-GB" sz="1400" b="0" i="1" smtClean="0">
                              <a:latin typeface="Cambria Math"/>
                            </a:rPr>
                            <m:t>2</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1</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1</m:t>
                          </m:r>
                        </m:sub>
                      </m:sSub>
                      <m:r>
                        <a:rPr lang="en-GB" sz="1400" b="0" i="1" smtClean="0">
                          <a:latin typeface="Cambria Math"/>
                        </a:rPr>
                        <m:t>+</m:t>
                      </m:r>
                      <m:sSub>
                        <m:sSubPr>
                          <m:ctrlPr>
                            <a:rPr lang="en-GB" sz="1400" b="0" i="1" smtClean="0">
                              <a:latin typeface="Cambria Math" panose="02040503050406030204" pitchFamily="18" charset="0"/>
                            </a:rPr>
                          </m:ctrlPr>
                        </m:sSubPr>
                        <m:e>
                          <m:r>
                            <a:rPr lang="en-GB" sz="1400" b="0" i="1" smtClean="0">
                              <a:latin typeface="Cambria Math"/>
                            </a:rPr>
                            <m:t>𝑚</m:t>
                          </m:r>
                        </m:e>
                        <m:sub>
                          <m:r>
                            <a:rPr lang="en-GB" sz="1400" b="0" i="1" smtClean="0">
                              <a:latin typeface="Cambria Math"/>
                            </a:rPr>
                            <m:t>2</m:t>
                          </m:r>
                        </m:sub>
                      </m:sSub>
                      <m:sSub>
                        <m:sSubPr>
                          <m:ctrlPr>
                            <a:rPr lang="en-GB" sz="1400" b="0" i="1" smtClean="0">
                              <a:latin typeface="Cambria Math" panose="02040503050406030204" pitchFamily="18" charset="0"/>
                            </a:rPr>
                          </m:ctrlPr>
                        </m:sSubPr>
                        <m:e>
                          <m:r>
                            <a:rPr lang="en-GB" sz="1400" b="1" i="1" smtClean="0">
                              <a:latin typeface="Cambria Math"/>
                            </a:rPr>
                            <m:t>𝒗</m:t>
                          </m:r>
                        </m:e>
                        <m:sub>
                          <m:r>
                            <a:rPr lang="en-GB" sz="1400" b="0" i="1" smtClean="0">
                              <a:latin typeface="Cambria Math"/>
                            </a:rPr>
                            <m:t>2</m:t>
                          </m:r>
                        </m:sub>
                      </m:sSub>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4267200" y="2819400"/>
                <a:ext cx="2667000" cy="307777"/>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3886200" y="3352800"/>
                <a:ext cx="356392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400" b="0" i="1" smtClean="0">
                              <a:latin typeface="Cambria Math" panose="02040503050406030204" pitchFamily="18" charset="0"/>
                            </a:rPr>
                          </m:ctrlPr>
                        </m:dPr>
                        <m:e>
                          <m:r>
                            <a:rPr lang="en-GB" sz="1400" b="0" i="1" smtClean="0">
                              <a:latin typeface="Cambria Math"/>
                            </a:rPr>
                            <m:t>600</m:t>
                          </m:r>
                        </m:e>
                      </m:d>
                      <m:d>
                        <m:dPr>
                          <m:ctrlPr>
                            <a:rPr lang="en-GB" sz="1400" b="0" i="1" smtClean="0">
                              <a:latin typeface="Cambria Math" panose="02040503050406030204" pitchFamily="18" charset="0"/>
                            </a:rPr>
                          </m:ctrlPr>
                        </m:dPr>
                        <m:e>
                          <m:r>
                            <a:rPr lang="en-GB" sz="1400" b="0" i="1" smtClean="0">
                              <a:latin typeface="Cambria Math"/>
                            </a:rPr>
                            <m:t>0</m:t>
                          </m:r>
                        </m:e>
                      </m:d>
                      <m:r>
                        <a:rPr lang="en-GB" sz="1400" b="0" i="1" smtClean="0">
                          <a:latin typeface="Cambria Math"/>
                        </a:rPr>
                        <m:t>+(12)(0)=(600)(</m:t>
                      </m:r>
                      <m:r>
                        <a:rPr lang="en-GB" sz="1400" b="0" i="1" smtClean="0">
                          <a:latin typeface="Cambria Math"/>
                        </a:rPr>
                        <m:t>𝑥</m:t>
                      </m:r>
                      <m:r>
                        <a:rPr lang="en-GB" sz="1400" b="0" i="1" smtClean="0">
                          <a:latin typeface="Cambria Math"/>
                        </a:rPr>
                        <m:t>)+(12)(20)</m:t>
                      </m:r>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3886200" y="3352800"/>
                <a:ext cx="3563924" cy="307777"/>
              </a:xfrm>
              <a:prstGeom prst="rect">
                <a:avLst/>
              </a:prstGeom>
              <a:blipFill rotWithShape="1">
                <a:blip r:embed="rId12"/>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5257800" y="3886200"/>
                <a:ext cx="147091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0=600</m:t>
                      </m:r>
                      <m:r>
                        <a:rPr lang="en-GB" sz="1400" b="0" i="1" smtClean="0">
                          <a:latin typeface="Cambria Math"/>
                        </a:rPr>
                        <m:t>𝑥</m:t>
                      </m:r>
                      <m:r>
                        <a:rPr lang="en-GB" sz="1400" b="0" i="1" smtClean="0">
                          <a:latin typeface="Cambria Math"/>
                        </a:rPr>
                        <m:t>+240</m:t>
                      </m:r>
                    </m:oMath>
                  </m:oMathPara>
                </a14:m>
                <a:endParaRPr lang="en-GB" sz="1400" dirty="0"/>
              </a:p>
            </p:txBody>
          </p:sp>
        </mc:Choice>
        <mc:Fallback xmlns="">
          <p:sp>
            <p:nvSpPr>
              <p:cNvPr id="45" name="TextBox 44"/>
              <p:cNvSpPr txBox="1">
                <a:spLocks noRot="1" noChangeAspect="1" noMove="1" noResize="1" noEditPoints="1" noAdjustHandles="1" noChangeArrowheads="1" noChangeShapeType="1" noTextEdit="1"/>
              </p:cNvSpPr>
              <p:nvPr/>
            </p:nvSpPr>
            <p:spPr>
              <a:xfrm>
                <a:off x="5257800" y="3886200"/>
                <a:ext cx="1470915" cy="307777"/>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4876800" y="4419600"/>
                <a:ext cx="13716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−240=600</m:t>
                      </m:r>
                      <m:r>
                        <a:rPr lang="en-GB" sz="1400" b="0" i="1" smtClean="0">
                          <a:latin typeface="Cambria Math"/>
                        </a:rPr>
                        <m:t>𝑥</m:t>
                      </m:r>
                    </m:oMath>
                  </m:oMathPara>
                </a14:m>
                <a:endParaRPr lang="en-GB" sz="1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4876800" y="4419600"/>
                <a:ext cx="1371600" cy="307777"/>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876800" y="4953000"/>
                <a:ext cx="114300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−0.4=</m:t>
                      </m:r>
                      <m:r>
                        <a:rPr lang="en-GB" sz="1400" b="0" i="1" smtClean="0">
                          <a:latin typeface="Cambria Math"/>
                        </a:rPr>
                        <m:t>𝑥</m:t>
                      </m:r>
                    </m:oMath>
                  </m:oMathPara>
                </a14:m>
                <a:endParaRPr lang="en-GB" sz="14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876800" y="4953000"/>
                <a:ext cx="1143000" cy="307777"/>
              </a:xfrm>
              <a:prstGeom prst="rect">
                <a:avLst/>
              </a:prstGeom>
              <a:blipFill rotWithShape="1">
                <a:blip r:embed="rId15"/>
                <a:stretch>
                  <a:fillRect/>
                </a:stretch>
              </a:blipFill>
            </p:spPr>
            <p:txBody>
              <a:bodyPr/>
              <a:lstStyle/>
              <a:p>
                <a:r>
                  <a:rPr lang="en-GB">
                    <a:noFill/>
                  </a:rPr>
                  <a:t> </a:t>
                </a:r>
              </a:p>
            </p:txBody>
          </p:sp>
        </mc:Fallback>
      </mc:AlternateContent>
      <p:sp>
        <p:nvSpPr>
          <p:cNvPr id="48" name="Arc 47"/>
          <p:cNvSpPr/>
          <p:nvPr/>
        </p:nvSpPr>
        <p:spPr>
          <a:xfrm>
            <a:off x="7162800" y="3048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TextBox 48"/>
          <p:cNvSpPr txBox="1"/>
          <p:nvPr/>
        </p:nvSpPr>
        <p:spPr>
          <a:xfrm>
            <a:off x="7620000" y="31242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50" name="Arc 49"/>
          <p:cNvSpPr/>
          <p:nvPr/>
        </p:nvSpPr>
        <p:spPr>
          <a:xfrm>
            <a:off x="7162800" y="3581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Arc 50"/>
          <p:cNvSpPr/>
          <p:nvPr/>
        </p:nvSpPr>
        <p:spPr>
          <a:xfrm>
            <a:off x="6477000" y="4114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Arc 51"/>
          <p:cNvSpPr/>
          <p:nvPr/>
        </p:nvSpPr>
        <p:spPr>
          <a:xfrm>
            <a:off x="5943600" y="46482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TextBox 52"/>
          <p:cNvSpPr txBox="1"/>
          <p:nvPr/>
        </p:nvSpPr>
        <p:spPr>
          <a:xfrm>
            <a:off x="7543800" y="35814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Calculate terms</a:t>
            </a:r>
            <a:endParaRPr lang="en-GB" sz="1400" b="1" baseline="-25000" dirty="0">
              <a:solidFill>
                <a:srgbClr val="FF0000"/>
              </a:solidFill>
              <a:latin typeface="Comic Sans MS" pitchFamily="66" charset="0"/>
            </a:endParaRPr>
          </a:p>
        </p:txBody>
      </p:sp>
      <p:sp>
        <p:nvSpPr>
          <p:cNvPr id="54" name="TextBox 53"/>
          <p:cNvSpPr txBox="1"/>
          <p:nvPr/>
        </p:nvSpPr>
        <p:spPr>
          <a:xfrm>
            <a:off x="6934200" y="41910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Subtract 240</a:t>
            </a:r>
            <a:endParaRPr lang="en-GB" sz="1400" b="1" baseline="-25000" dirty="0">
              <a:solidFill>
                <a:srgbClr val="FF0000"/>
              </a:solidFill>
              <a:latin typeface="Comic Sans MS" pitchFamily="66" charset="0"/>
            </a:endParaRPr>
          </a:p>
        </p:txBody>
      </p:sp>
      <p:sp>
        <p:nvSpPr>
          <p:cNvPr id="55" name="TextBox 54"/>
          <p:cNvSpPr txBox="1"/>
          <p:nvPr/>
        </p:nvSpPr>
        <p:spPr>
          <a:xfrm>
            <a:off x="6400800" y="47244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600</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6" name="TextBox 55"/>
              <p:cNvSpPr txBox="1"/>
              <p:nvPr/>
            </p:nvSpPr>
            <p:spPr>
              <a:xfrm>
                <a:off x="1295400" y="3962400"/>
                <a:ext cx="15899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𝑥</m:t>
                      </m:r>
                      <m:r>
                        <a:rPr lang="en-GB" sz="1400" b="0" i="1" smtClean="0">
                          <a:solidFill>
                            <a:srgbClr val="FF0000"/>
                          </a:solidFill>
                          <a:latin typeface="Cambria Math"/>
                        </a:rPr>
                        <m:t>=−0.4</m:t>
                      </m:r>
                      <m:r>
                        <a:rPr lang="en-GB" sz="1400" b="0" i="1" smtClean="0">
                          <a:solidFill>
                            <a:srgbClr val="FF0000"/>
                          </a:solidFill>
                          <a:latin typeface="Cambria Math"/>
                        </a:rPr>
                        <m:t>𝑚</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a:rPr>
                            <m:t>𝑠</m:t>
                          </m:r>
                        </m:e>
                        <m:sup>
                          <m:r>
                            <a:rPr lang="en-GB" sz="1400" b="0" i="1" smtClean="0">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1295400" y="3962400"/>
                <a:ext cx="1589964" cy="307777"/>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8" name="TextBox 57"/>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59" name="TextBox 58"/>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0" name="TextBox 59"/>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1" name="TextBox 60"/>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2" name="TextBox 61"/>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1"/>
                <a:stretch>
                  <a:fillRect b="-3846"/>
                </a:stretch>
              </a:blipFill>
            </p:spPr>
            <p:txBody>
              <a:bodyPr/>
              <a:lstStyle/>
              <a:p>
                <a:r>
                  <a:rPr lang="en-GB">
                    <a:noFill/>
                  </a:rPr>
                  <a:t> </a:t>
                </a:r>
              </a:p>
            </p:txBody>
          </p:sp>
        </mc:Fallback>
      </mc:AlternateContent>
      <p:sp>
        <p:nvSpPr>
          <p:cNvPr id="63" name="TextBox 62"/>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2"/>
              </a:rPr>
              <a:t>Applet for collision demonstrations</a:t>
            </a:r>
            <a:endParaRPr lang="en-GB" sz="1400" dirty="0">
              <a:latin typeface="Comic Sans MS" pitchFamily="66" charset="0"/>
            </a:endParaRPr>
          </a:p>
        </p:txBody>
      </p:sp>
      <p:sp>
        <p:nvSpPr>
          <p:cNvPr id="64"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5"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983586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linds(horizontal)">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7"/>
                                        </p:tgtEl>
                                        <p:attrNameLst>
                                          <p:attrName>style.visibility</p:attrName>
                                        </p:attrNameLst>
                                      </p:cBhvr>
                                      <p:to>
                                        <p:strVal val="visible"/>
                                      </p:to>
                                    </p:set>
                                    <p:animEffect transition="in" filter="blinds(horizontal)">
                                      <p:cBhvr>
                                        <p:cTn id="22" dur="500"/>
                                        <p:tgtEl>
                                          <p:spTgt spid="102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blinds(horizontal)">
                                      <p:cBhvr>
                                        <p:cTn id="30" dur="500"/>
                                        <p:tgtEl>
                                          <p:spTgt spid="20"/>
                                        </p:tgtEl>
                                      </p:cBhvr>
                                    </p:animEffect>
                                  </p:childTnLst>
                                </p:cTn>
                              </p:par>
                              <p:par>
                                <p:cTn id="31" presetID="3" presetClass="entr" presetSubtype="1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blinds(horizontal)">
                                      <p:cBhvr>
                                        <p:cTn id="33" dur="500"/>
                                        <p:tgtEl>
                                          <p:spTgt spid="19"/>
                                        </p:tgtEl>
                                      </p:cBhvr>
                                    </p:animEffect>
                                  </p:childTnLst>
                                </p:cTn>
                              </p:par>
                              <p:par>
                                <p:cTn id="34" presetID="3" presetClass="entr" presetSubtype="1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linds(horizontal)">
                                      <p:cBhvr>
                                        <p:cTn id="36" dur="500"/>
                                        <p:tgtEl>
                                          <p:spTgt spid="21"/>
                                        </p:tgtEl>
                                      </p:cBhvr>
                                    </p:animEffect>
                                  </p:childTnLst>
                                </p:cTn>
                              </p:par>
                              <p:par>
                                <p:cTn id="37" presetID="3" presetClass="entr" presetSubtype="10"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linds(horizontal)">
                                      <p:cBhvr>
                                        <p:cTn id="39" dur="500"/>
                                        <p:tgtEl>
                                          <p:spTgt spid="14"/>
                                        </p:tgtEl>
                                      </p:cBhvr>
                                    </p:animEffect>
                                  </p:childTnLst>
                                </p:cTn>
                              </p:par>
                              <p:par>
                                <p:cTn id="40" presetID="3" presetClass="entr" presetSubtype="10" fill="hold"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500"/>
                                        <p:tgtEl>
                                          <p:spTgt spid="15"/>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linds(horizontal)">
                                      <p:cBhvr>
                                        <p:cTn id="45" dur="500"/>
                                        <p:tgtEl>
                                          <p:spTgt spid="16"/>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blinds(horizontal)">
                                      <p:cBhvr>
                                        <p:cTn id="48" dur="500"/>
                                        <p:tgtEl>
                                          <p:spTgt spid="17"/>
                                        </p:tgtEl>
                                      </p:cBhvr>
                                    </p:animEffect>
                                  </p:childTnLst>
                                </p:cTn>
                              </p:par>
                              <p:par>
                                <p:cTn id="49" presetID="3" presetClass="entr" presetSubtype="10" fill="hold"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blinds(horizontal)">
                                      <p:cBhvr>
                                        <p:cTn id="51" dur="500"/>
                                        <p:tgtEl>
                                          <p:spTgt spid="30"/>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blinds(horizontal)">
                                      <p:cBhvr>
                                        <p:cTn id="56" dur="500"/>
                                        <p:tgtEl>
                                          <p:spTgt spid="22"/>
                                        </p:tgtEl>
                                      </p:cBhvr>
                                    </p:animEffect>
                                  </p:childTnLst>
                                </p:cTn>
                              </p:par>
                              <p:par>
                                <p:cTn id="57" presetID="3" presetClass="entr" presetSubtype="10" fill="hold" nodeType="with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blinds(horizontal)">
                                      <p:cBhvr>
                                        <p:cTn id="59" dur="500"/>
                                        <p:tgtEl>
                                          <p:spTgt spid="26"/>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blinds(horizontal)">
                                      <p:cBhvr>
                                        <p:cTn id="62" dur="500"/>
                                        <p:tgtEl>
                                          <p:spTgt spid="27"/>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blinds(horizontal)">
                                      <p:cBhvr>
                                        <p:cTn id="65" dur="500"/>
                                        <p:tgtEl>
                                          <p:spTgt spid="31"/>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blinds(horizontal)">
                                      <p:cBhvr>
                                        <p:cTn id="68" dur="500"/>
                                        <p:tgtEl>
                                          <p:spTgt spid="39"/>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blinds(horizontal)">
                                      <p:cBhvr>
                                        <p:cTn id="73" dur="500"/>
                                        <p:tgtEl>
                                          <p:spTgt spid="23"/>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blinds(horizontal)">
                                      <p:cBhvr>
                                        <p:cTn id="76" dur="500"/>
                                        <p:tgtEl>
                                          <p:spTgt spid="33"/>
                                        </p:tgtEl>
                                      </p:cBhvr>
                                    </p:animEffect>
                                  </p:childTnLst>
                                </p:cTn>
                              </p:par>
                              <p:par>
                                <p:cTn id="77" presetID="3" presetClass="entr" presetSubtype="10" fill="hold" nodeType="with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blinds(horizontal)">
                                      <p:cBhvr>
                                        <p:cTn id="79" dur="500"/>
                                        <p:tgtEl>
                                          <p:spTgt spid="35"/>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blinds(horizontal)">
                                      <p:cBhvr>
                                        <p:cTn id="82" dur="500"/>
                                        <p:tgtEl>
                                          <p:spTgt spid="36"/>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blinds(horizontal)">
                                      <p:cBhvr>
                                        <p:cTn id="85" dur="500"/>
                                        <p:tgtEl>
                                          <p:spTgt spid="41"/>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24"/>
                                        </p:tgtEl>
                                        <p:attrNameLst>
                                          <p:attrName>style.visibility</p:attrName>
                                        </p:attrNameLst>
                                      </p:cBhvr>
                                      <p:to>
                                        <p:strVal val="visible"/>
                                      </p:to>
                                    </p:set>
                                    <p:animEffect transition="in" filter="blinds(horizontal)">
                                      <p:cBhvr>
                                        <p:cTn id="90" dur="500"/>
                                        <p:tgtEl>
                                          <p:spTgt spid="24"/>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blinds(horizontal)">
                                      <p:cBhvr>
                                        <p:cTn id="93" dur="500"/>
                                        <p:tgtEl>
                                          <p:spTgt spid="32"/>
                                        </p:tgtEl>
                                      </p:cBhvr>
                                    </p:animEffect>
                                  </p:childTnLst>
                                </p:cTn>
                              </p:par>
                              <p:par>
                                <p:cTn id="94" presetID="3" presetClass="entr" presetSubtype="10" fill="hold" nodeType="withEffect">
                                  <p:stCondLst>
                                    <p:cond delay="0"/>
                                  </p:stCondLst>
                                  <p:childTnLst>
                                    <p:set>
                                      <p:cBhvr>
                                        <p:cTn id="95" dur="1" fill="hold">
                                          <p:stCondLst>
                                            <p:cond delay="0"/>
                                          </p:stCondLst>
                                        </p:cTn>
                                        <p:tgtEl>
                                          <p:spTgt spid="37"/>
                                        </p:tgtEl>
                                        <p:attrNameLst>
                                          <p:attrName>style.visibility</p:attrName>
                                        </p:attrNameLst>
                                      </p:cBhvr>
                                      <p:to>
                                        <p:strVal val="visible"/>
                                      </p:to>
                                    </p:set>
                                    <p:animEffect transition="in" filter="blinds(horizontal)">
                                      <p:cBhvr>
                                        <p:cTn id="96" dur="500"/>
                                        <p:tgtEl>
                                          <p:spTgt spid="37"/>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38"/>
                                        </p:tgtEl>
                                        <p:attrNameLst>
                                          <p:attrName>style.visibility</p:attrName>
                                        </p:attrNameLst>
                                      </p:cBhvr>
                                      <p:to>
                                        <p:strVal val="visible"/>
                                      </p:to>
                                    </p:set>
                                    <p:animEffect transition="in" filter="blinds(horizontal)">
                                      <p:cBhvr>
                                        <p:cTn id="99" dur="500"/>
                                        <p:tgtEl>
                                          <p:spTgt spid="38"/>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blinds(horizontal)">
                                      <p:cBhvr>
                                        <p:cTn id="102" dur="500"/>
                                        <p:tgtEl>
                                          <p:spTgt spid="40"/>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5"/>
                                        </p:tgtEl>
                                        <p:attrNameLst>
                                          <p:attrName>style.visibility</p:attrName>
                                        </p:attrNameLst>
                                      </p:cBhvr>
                                      <p:to>
                                        <p:strVal val="visible"/>
                                      </p:to>
                                    </p:set>
                                    <p:animEffect transition="in" filter="blinds(horizontal)">
                                      <p:cBhvr>
                                        <p:cTn id="107" dur="500"/>
                                        <p:tgtEl>
                                          <p:spTgt spid="25"/>
                                        </p:tgtEl>
                                      </p:cBhvr>
                                    </p:animEffect>
                                  </p:childTnLst>
                                </p:cTn>
                              </p:par>
                              <p:par>
                                <p:cTn id="108" presetID="3" presetClass="entr" presetSubtype="10" fill="hold" nodeType="withEffect">
                                  <p:stCondLst>
                                    <p:cond delay="0"/>
                                  </p:stCondLst>
                                  <p:childTnLst>
                                    <p:set>
                                      <p:cBhvr>
                                        <p:cTn id="109" dur="1" fill="hold">
                                          <p:stCondLst>
                                            <p:cond delay="0"/>
                                          </p:stCondLst>
                                        </p:cTn>
                                        <p:tgtEl>
                                          <p:spTgt spid="28"/>
                                        </p:tgtEl>
                                        <p:attrNameLst>
                                          <p:attrName>style.visibility</p:attrName>
                                        </p:attrNameLst>
                                      </p:cBhvr>
                                      <p:to>
                                        <p:strVal val="visible"/>
                                      </p:to>
                                    </p:set>
                                    <p:animEffect transition="in" filter="blinds(horizontal)">
                                      <p:cBhvr>
                                        <p:cTn id="110" dur="500"/>
                                        <p:tgtEl>
                                          <p:spTgt spid="28"/>
                                        </p:tgtEl>
                                      </p:cBhvr>
                                    </p:animEffect>
                                  </p:childTnLst>
                                </p:cTn>
                              </p:par>
                              <p:par>
                                <p:cTn id="111" presetID="3" presetClass="entr" presetSubtype="1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blinds(horizontal)">
                                      <p:cBhvr>
                                        <p:cTn id="113" dur="500"/>
                                        <p:tgtEl>
                                          <p:spTgt spid="29"/>
                                        </p:tgtEl>
                                      </p:cBhvr>
                                    </p:animEffect>
                                  </p:childTnLst>
                                </p:cTn>
                              </p:par>
                              <p:par>
                                <p:cTn id="114" presetID="3" presetClass="entr" presetSubtype="10" fill="hold" grpId="0" nodeType="withEffect">
                                  <p:stCondLst>
                                    <p:cond delay="0"/>
                                  </p:stCondLst>
                                  <p:childTnLst>
                                    <p:set>
                                      <p:cBhvr>
                                        <p:cTn id="115" dur="1" fill="hold">
                                          <p:stCondLst>
                                            <p:cond delay="0"/>
                                          </p:stCondLst>
                                        </p:cTn>
                                        <p:tgtEl>
                                          <p:spTgt spid="34"/>
                                        </p:tgtEl>
                                        <p:attrNameLst>
                                          <p:attrName>style.visibility</p:attrName>
                                        </p:attrNameLst>
                                      </p:cBhvr>
                                      <p:to>
                                        <p:strVal val="visible"/>
                                      </p:to>
                                    </p:set>
                                    <p:animEffect transition="in" filter="blinds(horizontal)">
                                      <p:cBhvr>
                                        <p:cTn id="116" dur="500"/>
                                        <p:tgtEl>
                                          <p:spTgt spid="34"/>
                                        </p:tgtEl>
                                      </p:cBhvr>
                                    </p:animEffect>
                                  </p:childTnLst>
                                </p:cTn>
                              </p:par>
                              <p:par>
                                <p:cTn id="117" presetID="3" presetClass="entr" presetSubtype="10" fill="hold" grpId="0" nodeType="withEffect">
                                  <p:stCondLst>
                                    <p:cond delay="0"/>
                                  </p:stCondLst>
                                  <p:childTnLst>
                                    <p:set>
                                      <p:cBhvr>
                                        <p:cTn id="118" dur="1" fill="hold">
                                          <p:stCondLst>
                                            <p:cond delay="0"/>
                                          </p:stCondLst>
                                        </p:cTn>
                                        <p:tgtEl>
                                          <p:spTgt spid="42"/>
                                        </p:tgtEl>
                                        <p:attrNameLst>
                                          <p:attrName>style.visibility</p:attrName>
                                        </p:attrNameLst>
                                      </p:cBhvr>
                                      <p:to>
                                        <p:strVal val="visible"/>
                                      </p:to>
                                    </p:set>
                                    <p:animEffect transition="in" filter="blinds(horizontal)">
                                      <p:cBhvr>
                                        <p:cTn id="119" dur="500"/>
                                        <p:tgtEl>
                                          <p:spTgt spid="42"/>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43"/>
                                        </p:tgtEl>
                                        <p:attrNameLst>
                                          <p:attrName>style.visibility</p:attrName>
                                        </p:attrNameLst>
                                      </p:cBhvr>
                                      <p:to>
                                        <p:strVal val="visible"/>
                                      </p:to>
                                    </p:set>
                                    <p:animEffect transition="in" filter="blinds(horizontal)">
                                      <p:cBhvr>
                                        <p:cTn id="124" dur="500"/>
                                        <p:tgtEl>
                                          <p:spTgt spid="43"/>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8"/>
                                        </p:tgtEl>
                                        <p:attrNameLst>
                                          <p:attrName>style.visibility</p:attrName>
                                        </p:attrNameLst>
                                      </p:cBhvr>
                                      <p:to>
                                        <p:strVal val="visible"/>
                                      </p:to>
                                    </p:set>
                                    <p:animEffect transition="in" filter="blinds(horizontal)">
                                      <p:cBhvr>
                                        <p:cTn id="129" dur="500"/>
                                        <p:tgtEl>
                                          <p:spTgt spid="48"/>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49"/>
                                        </p:tgtEl>
                                        <p:attrNameLst>
                                          <p:attrName>style.visibility</p:attrName>
                                        </p:attrNameLst>
                                      </p:cBhvr>
                                      <p:to>
                                        <p:strVal val="visible"/>
                                      </p:to>
                                    </p:set>
                                    <p:animEffect transition="in" filter="blinds(horizontal)">
                                      <p:cBhvr>
                                        <p:cTn id="134" dur="500"/>
                                        <p:tgtEl>
                                          <p:spTgt spid="49"/>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44"/>
                                        </p:tgtEl>
                                        <p:attrNameLst>
                                          <p:attrName>style.visibility</p:attrName>
                                        </p:attrNameLst>
                                      </p:cBhvr>
                                      <p:to>
                                        <p:strVal val="visible"/>
                                      </p:to>
                                    </p:set>
                                    <p:animEffect transition="in" filter="blinds(horizontal)">
                                      <p:cBhvr>
                                        <p:cTn id="139" dur="500"/>
                                        <p:tgtEl>
                                          <p:spTgt spid="44"/>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50"/>
                                        </p:tgtEl>
                                        <p:attrNameLst>
                                          <p:attrName>style.visibility</p:attrName>
                                        </p:attrNameLst>
                                      </p:cBhvr>
                                      <p:to>
                                        <p:strVal val="visible"/>
                                      </p:to>
                                    </p:set>
                                    <p:animEffect transition="in" filter="blinds(horizontal)">
                                      <p:cBhvr>
                                        <p:cTn id="144" dur="500"/>
                                        <p:tgtEl>
                                          <p:spTgt spid="50"/>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53"/>
                                        </p:tgtEl>
                                        <p:attrNameLst>
                                          <p:attrName>style.visibility</p:attrName>
                                        </p:attrNameLst>
                                      </p:cBhvr>
                                      <p:to>
                                        <p:strVal val="visible"/>
                                      </p:to>
                                    </p:set>
                                    <p:animEffect transition="in" filter="blinds(horizontal)">
                                      <p:cBhvr>
                                        <p:cTn id="149" dur="500"/>
                                        <p:tgtEl>
                                          <p:spTgt spid="53"/>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45"/>
                                        </p:tgtEl>
                                        <p:attrNameLst>
                                          <p:attrName>style.visibility</p:attrName>
                                        </p:attrNameLst>
                                      </p:cBhvr>
                                      <p:to>
                                        <p:strVal val="visible"/>
                                      </p:to>
                                    </p:set>
                                    <p:animEffect transition="in" filter="blinds(horizontal)">
                                      <p:cBhvr>
                                        <p:cTn id="154" dur="500"/>
                                        <p:tgtEl>
                                          <p:spTgt spid="45"/>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51"/>
                                        </p:tgtEl>
                                        <p:attrNameLst>
                                          <p:attrName>style.visibility</p:attrName>
                                        </p:attrNameLst>
                                      </p:cBhvr>
                                      <p:to>
                                        <p:strVal val="visible"/>
                                      </p:to>
                                    </p:set>
                                    <p:animEffect transition="in" filter="blinds(horizontal)">
                                      <p:cBhvr>
                                        <p:cTn id="159" dur="500"/>
                                        <p:tgtEl>
                                          <p:spTgt spid="51"/>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54"/>
                                        </p:tgtEl>
                                        <p:attrNameLst>
                                          <p:attrName>style.visibility</p:attrName>
                                        </p:attrNameLst>
                                      </p:cBhvr>
                                      <p:to>
                                        <p:strVal val="visible"/>
                                      </p:to>
                                    </p:set>
                                    <p:animEffect transition="in" filter="blinds(horizontal)">
                                      <p:cBhvr>
                                        <p:cTn id="164" dur="500"/>
                                        <p:tgtEl>
                                          <p:spTgt spid="54"/>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46"/>
                                        </p:tgtEl>
                                        <p:attrNameLst>
                                          <p:attrName>style.visibility</p:attrName>
                                        </p:attrNameLst>
                                      </p:cBhvr>
                                      <p:to>
                                        <p:strVal val="visible"/>
                                      </p:to>
                                    </p:set>
                                    <p:animEffect transition="in" filter="blinds(horizontal)">
                                      <p:cBhvr>
                                        <p:cTn id="169" dur="500"/>
                                        <p:tgtEl>
                                          <p:spTgt spid="46"/>
                                        </p:tgtEl>
                                      </p:cBhvr>
                                    </p:animEffect>
                                  </p:childTnLst>
                                </p:cTn>
                              </p:par>
                            </p:childTnLst>
                          </p:cTn>
                        </p:par>
                      </p:childTnLst>
                    </p:cTn>
                  </p:par>
                  <p:par>
                    <p:cTn id="170" fill="hold">
                      <p:stCondLst>
                        <p:cond delay="indefinite"/>
                      </p:stCondLst>
                      <p:childTnLst>
                        <p:par>
                          <p:cTn id="171" fill="hold">
                            <p:stCondLst>
                              <p:cond delay="0"/>
                            </p:stCondLst>
                            <p:childTnLst>
                              <p:par>
                                <p:cTn id="172" presetID="3" presetClass="entr" presetSubtype="10" fill="hold" grpId="0" nodeType="clickEffect">
                                  <p:stCondLst>
                                    <p:cond delay="0"/>
                                  </p:stCondLst>
                                  <p:childTnLst>
                                    <p:set>
                                      <p:cBhvr>
                                        <p:cTn id="173" dur="1" fill="hold">
                                          <p:stCondLst>
                                            <p:cond delay="0"/>
                                          </p:stCondLst>
                                        </p:cTn>
                                        <p:tgtEl>
                                          <p:spTgt spid="52"/>
                                        </p:tgtEl>
                                        <p:attrNameLst>
                                          <p:attrName>style.visibility</p:attrName>
                                        </p:attrNameLst>
                                      </p:cBhvr>
                                      <p:to>
                                        <p:strVal val="visible"/>
                                      </p:to>
                                    </p:set>
                                    <p:animEffect transition="in" filter="blinds(horizontal)">
                                      <p:cBhvr>
                                        <p:cTn id="174" dur="500"/>
                                        <p:tgtEl>
                                          <p:spTgt spid="52"/>
                                        </p:tgtEl>
                                      </p:cBhvr>
                                    </p:animEffect>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grpId="0" nodeType="clickEffect">
                                  <p:stCondLst>
                                    <p:cond delay="0"/>
                                  </p:stCondLst>
                                  <p:childTnLst>
                                    <p:set>
                                      <p:cBhvr>
                                        <p:cTn id="178" dur="1" fill="hold">
                                          <p:stCondLst>
                                            <p:cond delay="0"/>
                                          </p:stCondLst>
                                        </p:cTn>
                                        <p:tgtEl>
                                          <p:spTgt spid="55"/>
                                        </p:tgtEl>
                                        <p:attrNameLst>
                                          <p:attrName>style.visibility</p:attrName>
                                        </p:attrNameLst>
                                      </p:cBhvr>
                                      <p:to>
                                        <p:strVal val="visible"/>
                                      </p:to>
                                    </p:set>
                                    <p:animEffect transition="in" filter="blinds(horizontal)">
                                      <p:cBhvr>
                                        <p:cTn id="179" dur="500"/>
                                        <p:tgtEl>
                                          <p:spTgt spid="55"/>
                                        </p:tgtEl>
                                      </p:cBhvr>
                                    </p:animEffect>
                                  </p:childTnLst>
                                </p:cTn>
                              </p:par>
                            </p:childTnLst>
                          </p:cTn>
                        </p:par>
                      </p:childTnLst>
                    </p:cTn>
                  </p:par>
                  <p:par>
                    <p:cTn id="180" fill="hold">
                      <p:stCondLst>
                        <p:cond delay="indefinite"/>
                      </p:stCondLst>
                      <p:childTnLst>
                        <p:par>
                          <p:cTn id="181" fill="hold">
                            <p:stCondLst>
                              <p:cond delay="0"/>
                            </p:stCondLst>
                            <p:childTnLst>
                              <p:par>
                                <p:cTn id="182" presetID="3" presetClass="entr" presetSubtype="10" fill="hold" grpId="0" nodeType="clickEffect">
                                  <p:stCondLst>
                                    <p:cond delay="0"/>
                                  </p:stCondLst>
                                  <p:childTnLst>
                                    <p:set>
                                      <p:cBhvr>
                                        <p:cTn id="183" dur="1" fill="hold">
                                          <p:stCondLst>
                                            <p:cond delay="0"/>
                                          </p:stCondLst>
                                        </p:cTn>
                                        <p:tgtEl>
                                          <p:spTgt spid="47"/>
                                        </p:tgtEl>
                                        <p:attrNameLst>
                                          <p:attrName>style.visibility</p:attrName>
                                        </p:attrNameLst>
                                      </p:cBhvr>
                                      <p:to>
                                        <p:strVal val="visible"/>
                                      </p:to>
                                    </p:set>
                                    <p:animEffect transition="in" filter="blinds(horizontal)">
                                      <p:cBhvr>
                                        <p:cTn id="184" dur="500"/>
                                        <p:tgtEl>
                                          <p:spTgt spid="47"/>
                                        </p:tgtEl>
                                      </p:cBhvr>
                                    </p:animEffect>
                                  </p:childTnLst>
                                </p:cTn>
                              </p:par>
                            </p:childTnLst>
                          </p:cTn>
                        </p:par>
                      </p:childTnLst>
                    </p:cTn>
                  </p:par>
                  <p:par>
                    <p:cTn id="185" fill="hold">
                      <p:stCondLst>
                        <p:cond delay="indefinite"/>
                      </p:stCondLst>
                      <p:childTnLst>
                        <p:par>
                          <p:cTn id="186" fill="hold">
                            <p:stCondLst>
                              <p:cond delay="0"/>
                            </p:stCondLst>
                            <p:childTnLst>
                              <p:par>
                                <p:cTn id="187" presetID="3" presetClass="entr" presetSubtype="10" fill="hold" grpId="0" nodeType="clickEffect">
                                  <p:stCondLst>
                                    <p:cond delay="0"/>
                                  </p:stCondLst>
                                  <p:childTnLst>
                                    <p:set>
                                      <p:cBhvr>
                                        <p:cTn id="188" dur="1" fill="hold">
                                          <p:stCondLst>
                                            <p:cond delay="0"/>
                                          </p:stCondLst>
                                        </p:cTn>
                                        <p:tgtEl>
                                          <p:spTgt spid="56"/>
                                        </p:tgtEl>
                                        <p:attrNameLst>
                                          <p:attrName>style.visibility</p:attrName>
                                        </p:attrNameLst>
                                      </p:cBhvr>
                                      <p:to>
                                        <p:strVal val="visible"/>
                                      </p:to>
                                    </p:set>
                                    <p:animEffect transition="in" filter="blinds(horizontal)">
                                      <p:cBhvr>
                                        <p:cTn id="18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p:bldP spid="17" grpId="0"/>
      <p:bldP spid="22" grpId="0" animBg="1"/>
      <p:bldP spid="23" grpId="0" animBg="1"/>
      <p:bldP spid="24" grpId="0" animBg="1"/>
      <p:bldP spid="25" grpId="0" animBg="1"/>
      <p:bldP spid="27" grpId="0"/>
      <p:bldP spid="29" grpId="0"/>
      <p:bldP spid="31" grpId="0"/>
      <p:bldP spid="32" grpId="0"/>
      <p:bldP spid="33" grpId="0"/>
      <p:bldP spid="34" grpId="0"/>
      <p:bldP spid="36" grpId="0"/>
      <p:bldP spid="38" grpId="0"/>
      <p:bldP spid="39" grpId="0"/>
      <p:bldP spid="40" grpId="0"/>
      <p:bldP spid="41" grpId="0"/>
      <p:bldP spid="42" grpId="0"/>
      <p:bldP spid="43" grpId="0"/>
      <p:bldP spid="44" grpId="0"/>
      <p:bldP spid="45" grpId="0"/>
      <p:bldP spid="46" grpId="0"/>
      <p:bldP spid="47" grpId="0"/>
      <p:bldP spid="48" grpId="0" animBg="1"/>
      <p:bldP spid="49" grpId="0"/>
      <p:bldP spid="50" grpId="0" animBg="1"/>
      <p:bldP spid="51" grpId="0" animBg="1"/>
      <p:bldP spid="52" grpId="0" animBg="1"/>
      <p:bldP spid="53" grpId="0"/>
      <p:bldP spid="54" grpId="0"/>
      <p:bldP spid="55" grpId="0"/>
      <p:bldP spid="5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gun of mass 600kg fires a shell of mass 12kg horizontally, with velocity 20ms</a:t>
            </a:r>
            <a:r>
              <a:rPr lang="en-GB" sz="1400" baseline="30000" dirty="0">
                <a:latin typeface="Comic Sans MS" pitchFamily="66" charset="0"/>
              </a:rPr>
              <a:t>-1</a:t>
            </a:r>
            <a:r>
              <a:rPr lang="en-GB" sz="1400" dirty="0">
                <a:latin typeface="Comic Sans MS" pitchFamily="66" charset="0"/>
              </a:rPr>
              <a:t>. </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velocity of the gun after the shell has been fired</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kinetic energy generated on firing</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the ratio of the energy of the gun to the energy of the shell is equal to the ratio of the speed of the gun to the speed of the shell</a:t>
            </a:r>
          </a:p>
        </p:txBody>
      </p:sp>
      <p:pic>
        <p:nvPicPr>
          <p:cNvPr id="1027" name="Picture 3" descr="C:\Users\User\AppData\Local\Microsoft\Windows\Temporary Internet Files\Content.IE5\4MY2HU0N\MC9002306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866866" y="1695735"/>
            <a:ext cx="1524000" cy="739614"/>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5502322" y="1820838"/>
            <a:ext cx="152400" cy="152400"/>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5914030" y="13272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914030" y="16320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14030" y="1327245"/>
            <a:ext cx="1524000" cy="307777"/>
          </a:xfrm>
          <a:prstGeom prst="rect">
            <a:avLst/>
          </a:prstGeom>
          <a:noFill/>
        </p:spPr>
        <p:txBody>
          <a:bodyPr wrap="square" rtlCol="0">
            <a:spAutoFit/>
          </a:bodyPr>
          <a:lstStyle/>
          <a:p>
            <a:pPr algn="ctr"/>
            <a:r>
              <a:rPr lang="en-GB" sz="1400" b="1" dirty="0">
                <a:latin typeface="Comic Sans MS" pitchFamily="66" charset="0"/>
              </a:rPr>
              <a:t>Before</a:t>
            </a:r>
          </a:p>
        </p:txBody>
      </p:sp>
      <p:sp>
        <p:nvSpPr>
          <p:cNvPr id="17" name="TextBox 16"/>
          <p:cNvSpPr txBox="1"/>
          <p:nvPr/>
        </p:nvSpPr>
        <p:spPr>
          <a:xfrm>
            <a:off x="7438030" y="1327245"/>
            <a:ext cx="1524000" cy="307777"/>
          </a:xfrm>
          <a:prstGeom prst="rect">
            <a:avLst/>
          </a:prstGeom>
          <a:noFill/>
        </p:spPr>
        <p:txBody>
          <a:bodyPr wrap="square" rtlCol="0">
            <a:spAutoFit/>
          </a:bodyPr>
          <a:lstStyle/>
          <a:p>
            <a:pPr algn="ctr"/>
            <a:r>
              <a:rPr lang="en-GB" sz="1400" b="1" dirty="0">
                <a:latin typeface="Comic Sans MS" pitchFamily="66" charset="0"/>
              </a:rPr>
              <a:t>After</a:t>
            </a:r>
          </a:p>
        </p:txBody>
      </p:sp>
      <p:cxnSp>
        <p:nvCxnSpPr>
          <p:cNvPr id="18" name="Straight Connector 17"/>
          <p:cNvCxnSpPr/>
          <p:nvPr/>
        </p:nvCxnSpPr>
        <p:spPr>
          <a:xfrm>
            <a:off x="7438030" y="1327245"/>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962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438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914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6142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6904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7666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8428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a:off x="6066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142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8" name="Straight Arrow Connector 27"/>
          <p:cNvCxnSpPr/>
          <p:nvPr/>
        </p:nvCxnSpPr>
        <p:spPr>
          <a:xfrm>
            <a:off x="8352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374128" y="1632045"/>
            <a:ext cx="402675" cy="307777"/>
          </a:xfrm>
          <a:prstGeom prst="rect">
            <a:avLst/>
          </a:prstGeom>
          <a:noFill/>
        </p:spPr>
        <p:txBody>
          <a:bodyPr wrap="none" rtlCol="0">
            <a:spAutoFit/>
          </a:bodyPr>
          <a:lstStyle/>
          <a:p>
            <a:pPr algn="ctr"/>
            <a:r>
              <a:rPr lang="en-GB" sz="1400" dirty="0">
                <a:latin typeface="Comic Sans MS" pitchFamily="66" charset="0"/>
              </a:rPr>
              <a:t>20</a:t>
            </a:r>
            <a:endParaRPr lang="en-GB" sz="1400" baseline="-25000" dirty="0">
              <a:latin typeface="Comic Sans MS" pitchFamily="66" charset="0"/>
            </a:endParaRPr>
          </a:p>
        </p:txBody>
      </p:sp>
      <p:cxnSp>
        <p:nvCxnSpPr>
          <p:cNvPr id="30" name="Straight Connector 29"/>
          <p:cNvCxnSpPr/>
          <p:nvPr/>
        </p:nvCxnSpPr>
        <p:spPr>
          <a:xfrm>
            <a:off x="5914030" y="26226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066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2" name="TextBox 31"/>
          <p:cNvSpPr txBox="1"/>
          <p:nvPr/>
        </p:nvSpPr>
        <p:spPr>
          <a:xfrm>
            <a:off x="7590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3" name="TextBox 32"/>
          <p:cNvSpPr txBox="1"/>
          <p:nvPr/>
        </p:nvSpPr>
        <p:spPr>
          <a:xfrm>
            <a:off x="6828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sp>
        <p:nvSpPr>
          <p:cNvPr id="34" name="TextBox 33"/>
          <p:cNvSpPr txBox="1"/>
          <p:nvPr/>
        </p:nvSpPr>
        <p:spPr>
          <a:xfrm>
            <a:off x="8352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cxnSp>
        <p:nvCxnSpPr>
          <p:cNvPr id="35" name="Straight Arrow Connector 34"/>
          <p:cNvCxnSpPr/>
          <p:nvPr/>
        </p:nvCxnSpPr>
        <p:spPr>
          <a:xfrm>
            <a:off x="6828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904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37" name="Straight Arrow Connector 36"/>
          <p:cNvCxnSpPr/>
          <p:nvPr/>
        </p:nvCxnSpPr>
        <p:spPr>
          <a:xfrm>
            <a:off x="7590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7668233" y="1632045"/>
            <a:ext cx="290464" cy="307777"/>
          </a:xfrm>
          <a:prstGeom prst="rect">
            <a:avLst/>
          </a:prstGeom>
          <a:noFill/>
        </p:spPr>
        <p:txBody>
          <a:bodyPr wrap="none" rtlCol="0">
            <a:spAutoFit/>
          </a:bodyPr>
          <a:lstStyle/>
          <a:p>
            <a:pPr algn="ctr"/>
            <a:r>
              <a:rPr lang="en-GB" sz="1400" dirty="0">
                <a:latin typeface="Comic Sans MS" pitchFamily="66" charset="0"/>
              </a:rPr>
              <a:t>x</a:t>
            </a:r>
            <a:endParaRPr lang="en-GB" sz="1400" baseline="-25000" dirty="0">
              <a:latin typeface="Comic Sans MS" pitchFamily="66" charset="0"/>
            </a:endParaRPr>
          </a:p>
        </p:txBody>
      </p:sp>
      <p:sp>
        <p:nvSpPr>
          <p:cNvPr id="39" name="TextBox 38"/>
          <p:cNvSpPr txBox="1"/>
          <p:nvPr/>
        </p:nvSpPr>
        <p:spPr>
          <a:xfrm>
            <a:off x="5942141"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0" name="TextBox 39"/>
          <p:cNvSpPr txBox="1"/>
          <p:nvPr/>
        </p:nvSpPr>
        <p:spPr>
          <a:xfrm>
            <a:off x="7466140"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1" name="TextBox 40"/>
          <p:cNvSpPr txBox="1"/>
          <p:nvPr/>
        </p:nvSpPr>
        <p:spPr>
          <a:xfrm>
            <a:off x="6773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p:sp>
        <p:nvSpPr>
          <p:cNvPr id="42" name="TextBox 41"/>
          <p:cNvSpPr txBox="1"/>
          <p:nvPr/>
        </p:nvSpPr>
        <p:spPr>
          <a:xfrm>
            <a:off x="8297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mc:AlternateContent xmlns:mc="http://schemas.openxmlformats.org/markup-compatibility/2006" xmlns:a14="http://schemas.microsoft.com/office/drawing/2010/main">
        <mc:Choice Requires="a14">
          <p:sp>
            <p:nvSpPr>
              <p:cNvPr id="56" name="TextBox 55"/>
              <p:cNvSpPr txBox="1"/>
              <p:nvPr/>
            </p:nvSpPr>
            <p:spPr>
              <a:xfrm>
                <a:off x="1295400" y="3962400"/>
                <a:ext cx="15899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𝑥</m:t>
                      </m:r>
                      <m:r>
                        <a:rPr lang="en-GB" sz="1400" b="0" i="1" smtClean="0">
                          <a:solidFill>
                            <a:srgbClr val="FF0000"/>
                          </a:solidFill>
                          <a:latin typeface="Cambria Math"/>
                        </a:rPr>
                        <m:t>=−0.4</m:t>
                      </m:r>
                      <m:r>
                        <a:rPr lang="en-GB" sz="1400" b="0" i="1" smtClean="0">
                          <a:solidFill>
                            <a:srgbClr val="FF0000"/>
                          </a:solidFill>
                          <a:latin typeface="Cambria Math"/>
                        </a:rPr>
                        <m:t>𝑚</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a:rPr>
                            <m:t>𝑠</m:t>
                          </m:r>
                        </m:e>
                        <m:sup>
                          <m:r>
                            <a:rPr lang="en-GB" sz="1400" b="0" i="1" smtClean="0">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1295400" y="3962400"/>
                <a:ext cx="1589964" cy="307777"/>
              </a:xfrm>
              <a:prstGeom prst="rect">
                <a:avLst/>
              </a:prstGeom>
              <a:blipFill rotWithShape="1">
                <a:blip r:embed="rId11"/>
                <a:stretch>
                  <a:fillRect/>
                </a:stretch>
              </a:blipFill>
            </p:spPr>
            <p:txBody>
              <a:bodyPr/>
              <a:lstStyle/>
              <a:p>
                <a:r>
                  <a:rPr lang="en-GB">
                    <a:noFill/>
                  </a:rPr>
                  <a:t> </a:t>
                </a:r>
              </a:p>
            </p:txBody>
          </p:sp>
        </mc:Fallback>
      </mc:AlternateContent>
      <p:cxnSp>
        <p:nvCxnSpPr>
          <p:cNvPr id="57" name="Straight Arrow Connector 56"/>
          <p:cNvCxnSpPr/>
          <p:nvPr/>
        </p:nvCxnSpPr>
        <p:spPr>
          <a:xfrm flipH="1">
            <a:off x="7569492" y="1933432"/>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7568748" y="1628632"/>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0.4</a:t>
            </a:r>
            <a:endParaRPr lang="en-GB" sz="1400" baseline="-25000" dirty="0">
              <a:solidFill>
                <a:srgbClr val="FF0000"/>
              </a:solidFill>
              <a:latin typeface="Comic Sans MS" pitchFamily="66" charset="0"/>
            </a:endParaRPr>
          </a:p>
        </p:txBody>
      </p:sp>
      <p:sp>
        <p:nvSpPr>
          <p:cNvPr id="12" name="TextBox 11"/>
          <p:cNvSpPr txBox="1"/>
          <p:nvPr/>
        </p:nvSpPr>
        <p:spPr>
          <a:xfrm>
            <a:off x="3886200" y="2819400"/>
            <a:ext cx="5105400" cy="954107"/>
          </a:xfrm>
          <a:prstGeom prst="rect">
            <a:avLst/>
          </a:prstGeom>
          <a:noFill/>
        </p:spPr>
        <p:txBody>
          <a:bodyPr wrap="square" rtlCol="0">
            <a:spAutoFit/>
          </a:bodyPr>
          <a:lstStyle/>
          <a:p>
            <a:r>
              <a:rPr lang="en-GB" sz="1400" dirty="0">
                <a:latin typeface="Comic Sans MS" pitchFamily="66" charset="0"/>
                <a:sym typeface="Wingdings" pitchFamily="2" charset="2"/>
              </a:rPr>
              <a:t> </a:t>
            </a:r>
            <a:r>
              <a:rPr lang="en-GB" sz="1400" dirty="0">
                <a:latin typeface="Comic Sans MS" pitchFamily="66" charset="0"/>
              </a:rPr>
              <a:t>There was no kinetic energy to begin with as both objects were stationary</a:t>
            </a:r>
          </a:p>
          <a:p>
            <a:r>
              <a:rPr lang="en-GB" sz="1400" dirty="0">
                <a:latin typeface="Comic Sans MS" pitchFamily="66" charset="0"/>
                <a:sym typeface="Wingdings" pitchFamily="2" charset="2"/>
              </a:rPr>
              <a:t> Calculate the Kinetic energy of both objects after the shell has been fired</a:t>
            </a:r>
            <a:endParaRPr lang="en-GB" sz="1400" dirty="0">
              <a:latin typeface="Comic Sans MS" pitchFamily="66" charset="0"/>
            </a:endParaRPr>
          </a:p>
        </p:txBody>
      </p:sp>
      <p:sp>
        <p:nvSpPr>
          <p:cNvPr id="61" name="TextBox 60"/>
          <p:cNvSpPr txBox="1"/>
          <p:nvPr/>
        </p:nvSpPr>
        <p:spPr>
          <a:xfrm>
            <a:off x="3926006" y="3810000"/>
            <a:ext cx="2404826" cy="307777"/>
          </a:xfrm>
          <a:prstGeom prst="rect">
            <a:avLst/>
          </a:prstGeom>
          <a:noFill/>
        </p:spPr>
        <p:txBody>
          <a:bodyPr wrap="none" rtlCol="0">
            <a:spAutoFit/>
          </a:bodyPr>
          <a:lstStyle/>
          <a:p>
            <a:r>
              <a:rPr lang="en-GB" sz="1400" u="sng" dirty="0">
                <a:latin typeface="Comic Sans MS" pitchFamily="66" charset="0"/>
              </a:rPr>
              <a:t>Kinetic energy after firing</a:t>
            </a:r>
          </a:p>
        </p:txBody>
      </p:sp>
      <p:sp>
        <p:nvSpPr>
          <p:cNvPr id="62" name="TextBox 61"/>
          <p:cNvSpPr txBox="1"/>
          <p:nvPr/>
        </p:nvSpPr>
        <p:spPr>
          <a:xfrm>
            <a:off x="3926006" y="4114800"/>
            <a:ext cx="1149674" cy="307777"/>
          </a:xfrm>
          <a:prstGeom prst="rect">
            <a:avLst/>
          </a:prstGeom>
          <a:noFill/>
        </p:spPr>
        <p:txBody>
          <a:bodyPr wrap="none" rtlCol="0">
            <a:spAutoFit/>
          </a:bodyPr>
          <a:lstStyle/>
          <a:p>
            <a:r>
              <a:rPr lang="en-GB" sz="1400" u="sng" dirty="0">
                <a:latin typeface="Comic Sans MS" pitchFamily="66" charset="0"/>
              </a:rPr>
              <a:t>For the gun</a:t>
            </a:r>
          </a:p>
        </p:txBody>
      </p:sp>
      <p:sp>
        <p:nvSpPr>
          <p:cNvPr id="63" name="TextBox 62"/>
          <p:cNvSpPr txBox="1"/>
          <p:nvPr/>
        </p:nvSpPr>
        <p:spPr>
          <a:xfrm>
            <a:off x="6553200" y="4114800"/>
            <a:ext cx="1257075" cy="307777"/>
          </a:xfrm>
          <a:prstGeom prst="rect">
            <a:avLst/>
          </a:prstGeom>
          <a:noFill/>
        </p:spPr>
        <p:txBody>
          <a:bodyPr wrap="none" rtlCol="0">
            <a:spAutoFit/>
          </a:bodyPr>
          <a:lstStyle/>
          <a:p>
            <a:r>
              <a:rPr lang="en-GB" sz="1400" u="sng" dirty="0">
                <a:latin typeface="Comic Sans MS" pitchFamily="66" charset="0"/>
              </a:rPr>
              <a:t>For the shell</a:t>
            </a:r>
          </a:p>
        </p:txBody>
      </p:sp>
      <mc:AlternateContent xmlns:mc="http://schemas.openxmlformats.org/markup-compatibility/2006" xmlns:a14="http://schemas.microsoft.com/office/drawing/2010/main">
        <mc:Choice Requires="a14">
          <p:sp>
            <p:nvSpPr>
              <p:cNvPr id="64" name="TextBox 63"/>
              <p:cNvSpPr txBox="1"/>
              <p:nvPr/>
            </p:nvSpPr>
            <p:spPr>
              <a:xfrm>
                <a:off x="3810000" y="44196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64" name="TextBox 63"/>
              <p:cNvSpPr txBox="1">
                <a:spLocks noRot="1" noChangeAspect="1" noMove="1" noResize="1" noEditPoints="1" noAdjustHandles="1" noChangeArrowheads="1" noChangeShapeType="1" noTextEdit="1"/>
              </p:cNvSpPr>
              <p:nvPr/>
            </p:nvSpPr>
            <p:spPr>
              <a:xfrm>
                <a:off x="3810000" y="4419600"/>
                <a:ext cx="1177566" cy="495649"/>
              </a:xfrm>
              <a:prstGeom prst="rect">
                <a:avLst/>
              </a:prstGeom>
              <a:blipFill rotWithShape="1">
                <a:blip r:embed="rId12"/>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3810000" y="4953000"/>
                <a:ext cx="1744260"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(600)(</m:t>
                      </m:r>
                      <m:sSup>
                        <m:sSupPr>
                          <m:ctrlPr>
                            <a:rPr lang="en-GB" sz="1400" b="0" i="1" smtClean="0">
                              <a:latin typeface="Cambria Math" panose="02040503050406030204" pitchFamily="18" charset="0"/>
                            </a:rPr>
                          </m:ctrlPr>
                        </m:sSupPr>
                        <m:e>
                          <m:r>
                            <a:rPr lang="en-GB" sz="1400" b="0" i="1" smtClean="0">
                              <a:latin typeface="Cambria Math"/>
                            </a:rPr>
                            <m:t>0.4)</m:t>
                          </m:r>
                        </m:e>
                        <m:sup>
                          <m:r>
                            <a:rPr lang="en-GB" sz="1400" b="0" i="1" smtClean="0">
                              <a:latin typeface="Cambria Math"/>
                            </a:rPr>
                            <m:t>2</m:t>
                          </m:r>
                        </m:sup>
                      </m:sSup>
                    </m:oMath>
                  </m:oMathPara>
                </a14:m>
                <a:endParaRPr lang="en-GB" sz="1400" dirty="0"/>
              </a:p>
            </p:txBody>
          </p:sp>
        </mc:Choice>
        <mc:Fallback xmlns="">
          <p:sp>
            <p:nvSpPr>
              <p:cNvPr id="65" name="TextBox 64"/>
              <p:cNvSpPr txBox="1">
                <a:spLocks noRot="1" noChangeAspect="1" noMove="1" noResize="1" noEditPoints="1" noAdjustHandles="1" noChangeArrowheads="1" noChangeShapeType="1" noTextEdit="1"/>
              </p:cNvSpPr>
              <p:nvPr/>
            </p:nvSpPr>
            <p:spPr>
              <a:xfrm>
                <a:off x="3810000" y="4953000"/>
                <a:ext cx="1744260" cy="495649"/>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3810000" y="5562600"/>
                <a:ext cx="97462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=48</m:t>
                      </m:r>
                      <m:r>
                        <a:rPr lang="en-GB" sz="1400" b="0" i="1" smtClean="0">
                          <a:latin typeface="Cambria Math"/>
                        </a:rPr>
                        <m:t>𝐽</m:t>
                      </m:r>
                    </m:oMath>
                  </m:oMathPara>
                </a14:m>
                <a:endParaRPr lang="en-GB" sz="1400" dirty="0"/>
              </a:p>
            </p:txBody>
          </p:sp>
        </mc:Choice>
        <mc:Fallback xmlns="">
          <p:sp>
            <p:nvSpPr>
              <p:cNvPr id="66" name="TextBox 65"/>
              <p:cNvSpPr txBox="1">
                <a:spLocks noRot="1" noChangeAspect="1" noMove="1" noResize="1" noEditPoints="1" noAdjustHandles="1" noChangeArrowheads="1" noChangeShapeType="1" noTextEdit="1"/>
              </p:cNvSpPr>
              <p:nvPr/>
            </p:nvSpPr>
            <p:spPr>
              <a:xfrm>
                <a:off x="3810000" y="5562600"/>
                <a:ext cx="974626" cy="307777"/>
              </a:xfrm>
              <a:prstGeom prst="rect">
                <a:avLst/>
              </a:prstGeom>
              <a:blipFill rotWithShape="1">
                <a:blip r:embed="rId14"/>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6477000" y="4953000"/>
                <a:ext cx="1608004"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(12)(</m:t>
                      </m:r>
                      <m:sSup>
                        <m:sSupPr>
                          <m:ctrlPr>
                            <a:rPr lang="en-GB" sz="1400" b="0" i="1" smtClean="0">
                              <a:latin typeface="Cambria Math" panose="02040503050406030204" pitchFamily="18" charset="0"/>
                            </a:rPr>
                          </m:ctrlPr>
                        </m:sSupPr>
                        <m:e>
                          <m:r>
                            <a:rPr lang="en-GB" sz="1400" b="0" i="1" smtClean="0">
                              <a:latin typeface="Cambria Math"/>
                            </a:rPr>
                            <m:t>20)</m:t>
                          </m:r>
                        </m:e>
                        <m:sup>
                          <m:r>
                            <a:rPr lang="en-GB" sz="1400" b="0" i="1" smtClean="0">
                              <a:latin typeface="Cambria Math"/>
                            </a:rPr>
                            <m:t>2</m:t>
                          </m:r>
                        </m:sup>
                      </m:sSup>
                    </m:oMath>
                  </m:oMathPara>
                </a14:m>
                <a:endParaRPr lang="en-GB" sz="1400" dirty="0"/>
              </a:p>
            </p:txBody>
          </p:sp>
        </mc:Choice>
        <mc:Fallback xmlns="">
          <p:sp>
            <p:nvSpPr>
              <p:cNvPr id="67" name="TextBox 66"/>
              <p:cNvSpPr txBox="1">
                <a:spLocks noRot="1" noChangeAspect="1" noMove="1" noResize="1" noEditPoints="1" noAdjustHandles="1" noChangeArrowheads="1" noChangeShapeType="1" noTextEdit="1"/>
              </p:cNvSpPr>
              <p:nvPr/>
            </p:nvSpPr>
            <p:spPr>
              <a:xfrm>
                <a:off x="6477000" y="4953000"/>
                <a:ext cx="1608004" cy="495649"/>
              </a:xfrm>
              <a:prstGeom prst="rect">
                <a:avLst/>
              </a:prstGeom>
              <a:blipFill rotWithShape="1">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6477000" y="5562600"/>
                <a:ext cx="117339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=2400</m:t>
                      </m:r>
                      <m:r>
                        <a:rPr lang="en-GB" sz="1400" b="0" i="1" smtClean="0">
                          <a:latin typeface="Cambria Math"/>
                        </a:rPr>
                        <m:t>𝐽</m:t>
                      </m:r>
                    </m:oMath>
                  </m:oMathPara>
                </a14:m>
                <a:endParaRPr lang="en-GB" sz="1400" dirty="0"/>
              </a:p>
            </p:txBody>
          </p:sp>
        </mc:Choice>
        <mc:Fallback xmlns="">
          <p:sp>
            <p:nvSpPr>
              <p:cNvPr id="68" name="TextBox 67"/>
              <p:cNvSpPr txBox="1">
                <a:spLocks noRot="1" noChangeAspect="1" noMove="1" noResize="1" noEditPoints="1" noAdjustHandles="1" noChangeArrowheads="1" noChangeShapeType="1" noTextEdit="1"/>
              </p:cNvSpPr>
              <p:nvPr/>
            </p:nvSpPr>
            <p:spPr>
              <a:xfrm>
                <a:off x="6477000" y="5562600"/>
                <a:ext cx="1173398" cy="307777"/>
              </a:xfrm>
              <a:prstGeom prst="rect">
                <a:avLst/>
              </a:prstGeom>
              <a:blipFill rotWithShape="1">
                <a:blip r:embed="rId16"/>
                <a:stretch>
                  <a:fillRect b="-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6477000" y="4419600"/>
                <a:ext cx="1177566"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oMath>
                  </m:oMathPara>
                </a14:m>
                <a:endParaRPr lang="en-GB" sz="1400" dirty="0"/>
              </a:p>
            </p:txBody>
          </p:sp>
        </mc:Choice>
        <mc:Fallback xmlns="">
          <p:sp>
            <p:nvSpPr>
              <p:cNvPr id="69" name="TextBox 68"/>
              <p:cNvSpPr txBox="1">
                <a:spLocks noRot="1" noChangeAspect="1" noMove="1" noResize="1" noEditPoints="1" noAdjustHandles="1" noChangeArrowheads="1" noChangeShapeType="1" noTextEdit="1"/>
              </p:cNvSpPr>
              <p:nvPr/>
            </p:nvSpPr>
            <p:spPr>
              <a:xfrm>
                <a:off x="6477000" y="4419600"/>
                <a:ext cx="1177566" cy="495649"/>
              </a:xfrm>
              <a:prstGeom prst="rect">
                <a:avLst/>
              </a:prstGeom>
              <a:blipFill rotWithShape="1">
                <a:blip r:embed="rId17"/>
                <a:stretch>
                  <a:fillRect b="-1235"/>
                </a:stretch>
              </a:blipFill>
            </p:spPr>
            <p:txBody>
              <a:bodyPr/>
              <a:lstStyle/>
              <a:p>
                <a:r>
                  <a:rPr lang="en-GB">
                    <a:noFill/>
                  </a:rPr>
                  <a:t> </a:t>
                </a:r>
              </a:p>
            </p:txBody>
          </p:sp>
        </mc:Fallback>
      </mc:AlternateContent>
      <p:sp>
        <p:nvSpPr>
          <p:cNvPr id="70" name="Arc 69"/>
          <p:cNvSpPr/>
          <p:nvPr/>
        </p:nvSpPr>
        <p:spPr>
          <a:xfrm>
            <a:off x="5181600" y="4724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1" name="TextBox 70"/>
          <p:cNvSpPr txBox="1"/>
          <p:nvPr/>
        </p:nvSpPr>
        <p:spPr>
          <a:xfrm>
            <a:off x="5410200" y="46482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72" name="Arc 71"/>
          <p:cNvSpPr/>
          <p:nvPr/>
        </p:nvSpPr>
        <p:spPr>
          <a:xfrm>
            <a:off x="5181600" y="5257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3" name="Arc 72"/>
          <p:cNvSpPr/>
          <p:nvPr/>
        </p:nvSpPr>
        <p:spPr>
          <a:xfrm>
            <a:off x="7772400" y="47244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Arc 73"/>
          <p:cNvSpPr/>
          <p:nvPr/>
        </p:nvSpPr>
        <p:spPr>
          <a:xfrm>
            <a:off x="7772400" y="5257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TextBox 74"/>
          <p:cNvSpPr txBox="1"/>
          <p:nvPr/>
        </p:nvSpPr>
        <p:spPr>
          <a:xfrm>
            <a:off x="5638800" y="53340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76" name="TextBox 75"/>
          <p:cNvSpPr txBox="1"/>
          <p:nvPr/>
        </p:nvSpPr>
        <p:spPr>
          <a:xfrm>
            <a:off x="8001000" y="4648200"/>
            <a:ext cx="1219200" cy="523220"/>
          </a:xfrm>
          <a:prstGeom prst="rect">
            <a:avLst/>
          </a:prstGeom>
          <a:noFill/>
        </p:spPr>
        <p:txBody>
          <a:bodyPr wrap="square" rtlCol="0">
            <a:spAutoFit/>
          </a:bodyPr>
          <a:lstStyle/>
          <a:p>
            <a:pPr algn="ctr"/>
            <a:r>
              <a:rPr lang="en-GB" sz="1400" dirty="0">
                <a:solidFill>
                  <a:srgbClr val="FF0000"/>
                </a:solidFill>
                <a:latin typeface="Comic Sans MS" pitchFamily="66" charset="0"/>
              </a:rPr>
              <a:t>Sub in values</a:t>
            </a:r>
            <a:endParaRPr lang="en-GB" sz="1400" b="1" baseline="-25000" dirty="0">
              <a:solidFill>
                <a:srgbClr val="FF0000"/>
              </a:solidFill>
              <a:latin typeface="Comic Sans MS" pitchFamily="66" charset="0"/>
            </a:endParaRPr>
          </a:p>
        </p:txBody>
      </p:sp>
      <p:sp>
        <p:nvSpPr>
          <p:cNvPr id="77" name="TextBox 76"/>
          <p:cNvSpPr txBox="1"/>
          <p:nvPr/>
        </p:nvSpPr>
        <p:spPr>
          <a:xfrm>
            <a:off x="8229600" y="5334000"/>
            <a:ext cx="990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Calculate</a:t>
            </a:r>
            <a:endParaRPr lang="en-GB" sz="1400" b="1" baseline="-25000" dirty="0">
              <a:solidFill>
                <a:srgbClr val="FF0000"/>
              </a:solidFill>
              <a:latin typeface="Comic Sans MS" pitchFamily="66" charset="0"/>
            </a:endParaRPr>
          </a:p>
        </p:txBody>
      </p:sp>
      <p:sp>
        <p:nvSpPr>
          <p:cNvPr id="13" name="TextBox 12"/>
          <p:cNvSpPr txBox="1"/>
          <p:nvPr/>
        </p:nvSpPr>
        <p:spPr>
          <a:xfrm>
            <a:off x="2513659" y="6019800"/>
            <a:ext cx="6630341" cy="523220"/>
          </a:xfrm>
          <a:prstGeom prst="rect">
            <a:avLst/>
          </a:prstGeom>
          <a:noFill/>
        </p:spPr>
        <p:txBody>
          <a:bodyPr wrap="none" rtlCol="0">
            <a:spAutoFit/>
          </a:bodyPr>
          <a:lstStyle/>
          <a:p>
            <a:r>
              <a:rPr lang="en-GB" sz="1400" dirty="0">
                <a:solidFill>
                  <a:srgbClr val="FF0000"/>
                </a:solidFill>
                <a:latin typeface="Comic Sans MS" pitchFamily="66" charset="0"/>
              </a:rPr>
              <a:t>The total kinetic energy will be 2448J</a:t>
            </a:r>
          </a:p>
          <a:p>
            <a:r>
              <a:rPr lang="en-GB" sz="1400" dirty="0">
                <a:solidFill>
                  <a:srgbClr val="FF0000"/>
                </a:solidFill>
                <a:latin typeface="Comic Sans MS" pitchFamily="66" charset="0"/>
                <a:sym typeface="Wingdings" pitchFamily="2" charset="2"/>
              </a:rPr>
              <a:t> This has been generated from the chemical energy in the firing of the gun</a:t>
            </a:r>
            <a:endParaRPr lang="en-GB" sz="14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80" name="TextBox 79"/>
              <p:cNvSpPr txBox="1"/>
              <p:nvPr/>
            </p:nvSpPr>
            <p:spPr>
              <a:xfrm>
                <a:off x="457200" y="4648200"/>
                <a:ext cx="144097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𝐾𝐸</m:t>
                      </m:r>
                      <m:r>
                        <a:rPr lang="en-GB" sz="1400" b="0" i="1" smtClean="0">
                          <a:solidFill>
                            <a:srgbClr val="FF0000"/>
                          </a:solidFill>
                          <a:latin typeface="Cambria Math"/>
                        </a:rPr>
                        <m:t>(</m:t>
                      </m:r>
                      <m:r>
                        <a:rPr lang="en-GB" sz="1400" b="0" i="1" smtClean="0">
                          <a:solidFill>
                            <a:srgbClr val="FF0000"/>
                          </a:solidFill>
                          <a:latin typeface="Cambria Math"/>
                        </a:rPr>
                        <m:t>𝑔𝑢𝑛</m:t>
                      </m:r>
                      <m:r>
                        <a:rPr lang="en-GB" sz="1400" b="0" i="1" smtClean="0">
                          <a:solidFill>
                            <a:srgbClr val="FF0000"/>
                          </a:solidFill>
                          <a:latin typeface="Cambria Math"/>
                        </a:rPr>
                        <m:t>)=48</m:t>
                      </m:r>
                      <m:r>
                        <a:rPr lang="en-GB" sz="1400" b="0" i="1" smtClean="0">
                          <a:solidFill>
                            <a:srgbClr val="FF0000"/>
                          </a:solidFill>
                          <a:latin typeface="Cambria Math"/>
                        </a:rPr>
                        <m:t>𝐽</m:t>
                      </m:r>
                    </m:oMath>
                  </m:oMathPara>
                </a14:m>
                <a:endParaRPr lang="en-GB" sz="14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457200" y="4648200"/>
                <a:ext cx="1440972" cy="307777"/>
              </a:xfrm>
              <a:prstGeom prst="rect">
                <a:avLst/>
              </a:prstGeom>
              <a:blipFill rotWithShape="1">
                <a:blip r:embed="rId18"/>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2057400" y="4648200"/>
                <a:ext cx="171130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𝐾𝐸</m:t>
                      </m:r>
                      <m:r>
                        <a:rPr lang="en-GB" sz="1400" b="0" i="1" smtClean="0">
                          <a:solidFill>
                            <a:srgbClr val="FF0000"/>
                          </a:solidFill>
                          <a:latin typeface="Cambria Math"/>
                        </a:rPr>
                        <m:t>(</m:t>
                      </m:r>
                      <m:r>
                        <a:rPr lang="en-GB" sz="1400" b="0" i="1" smtClean="0">
                          <a:solidFill>
                            <a:srgbClr val="FF0000"/>
                          </a:solidFill>
                          <a:latin typeface="Cambria Math"/>
                        </a:rPr>
                        <m:t>𝑠h𝑒𝑙𝑙</m:t>
                      </m:r>
                      <m:r>
                        <a:rPr lang="en-GB" sz="1400" b="0" i="1" smtClean="0">
                          <a:solidFill>
                            <a:srgbClr val="FF0000"/>
                          </a:solidFill>
                          <a:latin typeface="Cambria Math"/>
                        </a:rPr>
                        <m:t>)=2400</m:t>
                      </m:r>
                      <m:r>
                        <a:rPr lang="en-GB" sz="1400" b="0" i="1" smtClean="0">
                          <a:solidFill>
                            <a:srgbClr val="FF0000"/>
                          </a:solidFill>
                          <a:latin typeface="Cambria Math"/>
                        </a:rPr>
                        <m:t>𝐽</m:t>
                      </m:r>
                    </m:oMath>
                  </m:oMathPara>
                </a14:m>
                <a:endParaRPr lang="en-GB" sz="1400" dirty="0">
                  <a:solidFill>
                    <a:srgbClr val="FF0000"/>
                  </a:solidFill>
                </a:endParaRPr>
              </a:p>
            </p:txBody>
          </p:sp>
        </mc:Choice>
        <mc:Fallback xmlns="">
          <p:sp>
            <p:nvSpPr>
              <p:cNvPr id="81" name="TextBox 80"/>
              <p:cNvSpPr txBox="1">
                <a:spLocks noRot="1" noChangeAspect="1" noMove="1" noResize="1" noEditPoints="1" noAdjustHandles="1" noChangeArrowheads="1" noChangeShapeType="1" noTextEdit="1"/>
              </p:cNvSpPr>
              <p:nvPr/>
            </p:nvSpPr>
            <p:spPr>
              <a:xfrm>
                <a:off x="2057400" y="4648200"/>
                <a:ext cx="1711302" cy="307777"/>
              </a:xfrm>
              <a:prstGeom prst="rect">
                <a:avLst/>
              </a:prstGeom>
              <a:blipFill rotWithShape="1">
                <a:blip r:embed="rId19"/>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79" name="TextBox 78"/>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2" name="TextBox 81"/>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82" name="TextBox 81"/>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83" name="TextBox 82"/>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84" name="TextBox 83"/>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5" name="TextBox 84"/>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85" name="TextBox 84"/>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4"/>
                <a:stretch>
                  <a:fillRect b="-3846"/>
                </a:stretch>
              </a:blipFill>
            </p:spPr>
            <p:txBody>
              <a:bodyPr/>
              <a:lstStyle/>
              <a:p>
                <a:r>
                  <a:rPr lang="en-GB">
                    <a:noFill/>
                  </a:rPr>
                  <a:t> </a:t>
                </a:r>
              </a:p>
            </p:txBody>
          </p:sp>
        </mc:Fallback>
      </mc:AlternateContent>
      <p:sp>
        <p:nvSpPr>
          <p:cNvPr id="86" name="TextBox 85"/>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5"/>
              </a:rPr>
              <a:t>Applet for collision demonstrations</a:t>
            </a:r>
            <a:endParaRPr lang="en-GB" sz="1400" dirty="0">
              <a:latin typeface="Comic Sans MS" pitchFamily="66" charset="0"/>
            </a:endParaRPr>
          </a:p>
        </p:txBody>
      </p:sp>
      <p:sp>
        <p:nvSpPr>
          <p:cNvPr id="87"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88"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326550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37"/>
                                        </p:tgtEl>
                                      </p:cBhvr>
                                    </p:animEffect>
                                    <p:set>
                                      <p:cBhvr>
                                        <p:cTn id="7" dur="1" fill="hold">
                                          <p:stCondLst>
                                            <p:cond delay="499"/>
                                          </p:stCondLst>
                                        </p:cTn>
                                        <p:tgtEl>
                                          <p:spTgt spid="37"/>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38"/>
                                        </p:tgtEl>
                                      </p:cBhvr>
                                    </p:animEffect>
                                    <p:set>
                                      <p:cBhvr>
                                        <p:cTn id="10" dur="1" fill="hold">
                                          <p:stCondLst>
                                            <p:cond delay="499"/>
                                          </p:stCondLst>
                                        </p:cTn>
                                        <p:tgtEl>
                                          <p:spTgt spid="3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7"/>
                                        </p:tgtEl>
                                        <p:attrNameLst>
                                          <p:attrName>style.visibility</p:attrName>
                                        </p:attrNameLst>
                                      </p:cBhvr>
                                      <p:to>
                                        <p:strVal val="visible"/>
                                      </p:to>
                                    </p:set>
                                    <p:animEffect transition="in" filter="blinds(horizontal)">
                                      <p:cBhvr>
                                        <p:cTn id="15" dur="500"/>
                                        <p:tgtEl>
                                          <p:spTgt spid="5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8"/>
                                        </p:tgtEl>
                                        <p:attrNameLst>
                                          <p:attrName>style.visibility</p:attrName>
                                        </p:attrNameLst>
                                      </p:cBhvr>
                                      <p:to>
                                        <p:strVal val="visible"/>
                                      </p:to>
                                    </p:set>
                                    <p:animEffect transition="in" filter="blinds(horizontal)">
                                      <p:cBhvr>
                                        <p:cTn id="18" dur="500"/>
                                        <p:tgtEl>
                                          <p:spTgt spid="5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Effect transition="in" filter="blinds(horizontal)">
                                      <p:cBhvr>
                                        <p:cTn id="23" dur="500"/>
                                        <p:tgtEl>
                                          <p:spTgt spid="1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2">
                                            <p:txEl>
                                              <p:pRg st="1" end="1"/>
                                            </p:txEl>
                                          </p:spTgt>
                                        </p:tgtEl>
                                        <p:attrNameLst>
                                          <p:attrName>style.visibility</p:attrName>
                                        </p:attrNameLst>
                                      </p:cBhvr>
                                      <p:to>
                                        <p:strVal val="visible"/>
                                      </p:to>
                                    </p:set>
                                    <p:animEffect transition="in" filter="blinds(horizontal)">
                                      <p:cBhvr>
                                        <p:cTn id="28" dur="500"/>
                                        <p:tgtEl>
                                          <p:spTgt spid="12">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1"/>
                                        </p:tgtEl>
                                        <p:attrNameLst>
                                          <p:attrName>style.visibility</p:attrName>
                                        </p:attrNameLst>
                                      </p:cBhvr>
                                      <p:to>
                                        <p:strVal val="visible"/>
                                      </p:to>
                                    </p:set>
                                    <p:animEffect transition="in" filter="blinds(horizontal)">
                                      <p:cBhvr>
                                        <p:cTn id="33" dur="500"/>
                                        <p:tgtEl>
                                          <p:spTgt spid="61"/>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62"/>
                                        </p:tgtEl>
                                        <p:attrNameLst>
                                          <p:attrName>style.visibility</p:attrName>
                                        </p:attrNameLst>
                                      </p:cBhvr>
                                      <p:to>
                                        <p:strVal val="visible"/>
                                      </p:to>
                                    </p:set>
                                    <p:animEffect transition="in" filter="blinds(horizontal)">
                                      <p:cBhvr>
                                        <p:cTn id="38" dur="500"/>
                                        <p:tgtEl>
                                          <p:spTgt spid="62"/>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64"/>
                                        </p:tgtEl>
                                        <p:attrNameLst>
                                          <p:attrName>style.visibility</p:attrName>
                                        </p:attrNameLst>
                                      </p:cBhvr>
                                      <p:to>
                                        <p:strVal val="visible"/>
                                      </p:to>
                                    </p:set>
                                    <p:animEffect transition="in" filter="blinds(horizontal)">
                                      <p:cBhvr>
                                        <p:cTn id="43" dur="500"/>
                                        <p:tgtEl>
                                          <p:spTgt spid="64"/>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70"/>
                                        </p:tgtEl>
                                        <p:attrNameLst>
                                          <p:attrName>style.visibility</p:attrName>
                                        </p:attrNameLst>
                                      </p:cBhvr>
                                      <p:to>
                                        <p:strVal val="visible"/>
                                      </p:to>
                                    </p:set>
                                    <p:animEffect transition="in" filter="blinds(horizontal)">
                                      <p:cBhvr>
                                        <p:cTn id="48" dur="500"/>
                                        <p:tgtEl>
                                          <p:spTgt spid="70"/>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blinds(horizontal)">
                                      <p:cBhvr>
                                        <p:cTn id="53" dur="500"/>
                                        <p:tgtEl>
                                          <p:spTgt spid="71"/>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65"/>
                                        </p:tgtEl>
                                        <p:attrNameLst>
                                          <p:attrName>style.visibility</p:attrName>
                                        </p:attrNameLst>
                                      </p:cBhvr>
                                      <p:to>
                                        <p:strVal val="visible"/>
                                      </p:to>
                                    </p:set>
                                    <p:animEffect transition="in" filter="blinds(horizontal)">
                                      <p:cBhvr>
                                        <p:cTn id="58" dur="500"/>
                                        <p:tgtEl>
                                          <p:spTgt spid="6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72"/>
                                        </p:tgtEl>
                                        <p:attrNameLst>
                                          <p:attrName>style.visibility</p:attrName>
                                        </p:attrNameLst>
                                      </p:cBhvr>
                                      <p:to>
                                        <p:strVal val="visible"/>
                                      </p:to>
                                    </p:set>
                                    <p:animEffect transition="in" filter="blinds(horizontal)">
                                      <p:cBhvr>
                                        <p:cTn id="63" dur="500"/>
                                        <p:tgtEl>
                                          <p:spTgt spid="72"/>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75"/>
                                        </p:tgtEl>
                                        <p:attrNameLst>
                                          <p:attrName>style.visibility</p:attrName>
                                        </p:attrNameLst>
                                      </p:cBhvr>
                                      <p:to>
                                        <p:strVal val="visible"/>
                                      </p:to>
                                    </p:set>
                                    <p:animEffect transition="in" filter="blinds(horizontal)">
                                      <p:cBhvr>
                                        <p:cTn id="68" dur="500"/>
                                        <p:tgtEl>
                                          <p:spTgt spid="75"/>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66"/>
                                        </p:tgtEl>
                                        <p:attrNameLst>
                                          <p:attrName>style.visibility</p:attrName>
                                        </p:attrNameLst>
                                      </p:cBhvr>
                                      <p:to>
                                        <p:strVal val="visible"/>
                                      </p:to>
                                    </p:set>
                                    <p:animEffect transition="in" filter="blinds(horizontal)">
                                      <p:cBhvr>
                                        <p:cTn id="73" dur="500"/>
                                        <p:tgtEl>
                                          <p:spTgt spid="66"/>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63"/>
                                        </p:tgtEl>
                                        <p:attrNameLst>
                                          <p:attrName>style.visibility</p:attrName>
                                        </p:attrNameLst>
                                      </p:cBhvr>
                                      <p:to>
                                        <p:strVal val="visible"/>
                                      </p:to>
                                    </p:set>
                                    <p:animEffect transition="in" filter="blinds(horizontal)">
                                      <p:cBhvr>
                                        <p:cTn id="78" dur="500"/>
                                        <p:tgtEl>
                                          <p:spTgt spid="63"/>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blinds(horizontal)">
                                      <p:cBhvr>
                                        <p:cTn id="83" dur="500"/>
                                        <p:tgtEl>
                                          <p:spTgt spid="69"/>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73"/>
                                        </p:tgtEl>
                                        <p:attrNameLst>
                                          <p:attrName>style.visibility</p:attrName>
                                        </p:attrNameLst>
                                      </p:cBhvr>
                                      <p:to>
                                        <p:strVal val="visible"/>
                                      </p:to>
                                    </p:set>
                                    <p:animEffect transition="in" filter="blinds(horizontal)">
                                      <p:cBhvr>
                                        <p:cTn id="88" dur="500"/>
                                        <p:tgtEl>
                                          <p:spTgt spid="73"/>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76"/>
                                        </p:tgtEl>
                                        <p:attrNameLst>
                                          <p:attrName>style.visibility</p:attrName>
                                        </p:attrNameLst>
                                      </p:cBhvr>
                                      <p:to>
                                        <p:strVal val="visible"/>
                                      </p:to>
                                    </p:set>
                                    <p:animEffect transition="in" filter="blinds(horizontal)">
                                      <p:cBhvr>
                                        <p:cTn id="93" dur="500"/>
                                        <p:tgtEl>
                                          <p:spTgt spid="76"/>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67"/>
                                        </p:tgtEl>
                                        <p:attrNameLst>
                                          <p:attrName>style.visibility</p:attrName>
                                        </p:attrNameLst>
                                      </p:cBhvr>
                                      <p:to>
                                        <p:strVal val="visible"/>
                                      </p:to>
                                    </p:set>
                                    <p:animEffect transition="in" filter="blinds(horizontal)">
                                      <p:cBhvr>
                                        <p:cTn id="98" dur="500"/>
                                        <p:tgtEl>
                                          <p:spTgt spid="67"/>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74"/>
                                        </p:tgtEl>
                                        <p:attrNameLst>
                                          <p:attrName>style.visibility</p:attrName>
                                        </p:attrNameLst>
                                      </p:cBhvr>
                                      <p:to>
                                        <p:strVal val="visible"/>
                                      </p:to>
                                    </p:set>
                                    <p:animEffect transition="in" filter="blinds(horizontal)">
                                      <p:cBhvr>
                                        <p:cTn id="103" dur="500"/>
                                        <p:tgtEl>
                                          <p:spTgt spid="74"/>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77"/>
                                        </p:tgtEl>
                                        <p:attrNameLst>
                                          <p:attrName>style.visibility</p:attrName>
                                        </p:attrNameLst>
                                      </p:cBhvr>
                                      <p:to>
                                        <p:strVal val="visible"/>
                                      </p:to>
                                    </p:set>
                                    <p:animEffect transition="in" filter="blinds(horizontal)">
                                      <p:cBhvr>
                                        <p:cTn id="108" dur="500"/>
                                        <p:tgtEl>
                                          <p:spTgt spid="77"/>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grpId="0" nodeType="clickEffect">
                                  <p:stCondLst>
                                    <p:cond delay="0"/>
                                  </p:stCondLst>
                                  <p:childTnLst>
                                    <p:set>
                                      <p:cBhvr>
                                        <p:cTn id="112" dur="1" fill="hold">
                                          <p:stCondLst>
                                            <p:cond delay="0"/>
                                          </p:stCondLst>
                                        </p:cTn>
                                        <p:tgtEl>
                                          <p:spTgt spid="68"/>
                                        </p:tgtEl>
                                        <p:attrNameLst>
                                          <p:attrName>style.visibility</p:attrName>
                                        </p:attrNameLst>
                                      </p:cBhvr>
                                      <p:to>
                                        <p:strVal val="visible"/>
                                      </p:to>
                                    </p:set>
                                    <p:animEffect transition="in" filter="blinds(horizontal)">
                                      <p:cBhvr>
                                        <p:cTn id="113" dur="500"/>
                                        <p:tgtEl>
                                          <p:spTgt spid="68"/>
                                        </p:tgtEl>
                                      </p:cBhvr>
                                    </p:animEffec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nodeType="clickEffect">
                                  <p:stCondLst>
                                    <p:cond delay="0"/>
                                  </p:stCondLst>
                                  <p:childTnLst>
                                    <p:set>
                                      <p:cBhvr>
                                        <p:cTn id="117" dur="1" fill="hold">
                                          <p:stCondLst>
                                            <p:cond delay="0"/>
                                          </p:stCondLst>
                                        </p:cTn>
                                        <p:tgtEl>
                                          <p:spTgt spid="13">
                                            <p:txEl>
                                              <p:pRg st="0" end="0"/>
                                            </p:txEl>
                                          </p:spTgt>
                                        </p:tgtEl>
                                        <p:attrNameLst>
                                          <p:attrName>style.visibility</p:attrName>
                                        </p:attrNameLst>
                                      </p:cBhvr>
                                      <p:to>
                                        <p:strVal val="visible"/>
                                      </p:to>
                                    </p:set>
                                    <p:animEffect transition="in" filter="blinds(horizontal)">
                                      <p:cBhvr>
                                        <p:cTn id="118" dur="500"/>
                                        <p:tgtEl>
                                          <p:spTgt spid="13">
                                            <p:txEl>
                                              <p:pRg st="0" end="0"/>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3" presetClass="entr" presetSubtype="10" fill="hold" nodeType="clickEffect">
                                  <p:stCondLst>
                                    <p:cond delay="0"/>
                                  </p:stCondLst>
                                  <p:childTnLst>
                                    <p:set>
                                      <p:cBhvr>
                                        <p:cTn id="122" dur="1" fill="hold">
                                          <p:stCondLst>
                                            <p:cond delay="0"/>
                                          </p:stCondLst>
                                        </p:cTn>
                                        <p:tgtEl>
                                          <p:spTgt spid="13">
                                            <p:txEl>
                                              <p:pRg st="1" end="1"/>
                                            </p:txEl>
                                          </p:spTgt>
                                        </p:tgtEl>
                                        <p:attrNameLst>
                                          <p:attrName>style.visibility</p:attrName>
                                        </p:attrNameLst>
                                      </p:cBhvr>
                                      <p:to>
                                        <p:strVal val="visible"/>
                                      </p:to>
                                    </p:set>
                                    <p:animEffect transition="in" filter="blinds(horizontal)">
                                      <p:cBhvr>
                                        <p:cTn id="123" dur="500"/>
                                        <p:tgtEl>
                                          <p:spTgt spid="1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0"/>
                                  </p:stCondLst>
                                  <p:childTnLst>
                                    <p:set>
                                      <p:cBhvr>
                                        <p:cTn id="127" dur="1" fill="hold">
                                          <p:stCondLst>
                                            <p:cond delay="0"/>
                                          </p:stCondLst>
                                        </p:cTn>
                                        <p:tgtEl>
                                          <p:spTgt spid="80"/>
                                        </p:tgtEl>
                                        <p:attrNameLst>
                                          <p:attrName>style.visibility</p:attrName>
                                        </p:attrNameLst>
                                      </p:cBhvr>
                                      <p:to>
                                        <p:strVal val="visible"/>
                                      </p:to>
                                    </p:set>
                                    <p:animEffect transition="in" filter="blinds(horizontal)">
                                      <p:cBhvr>
                                        <p:cTn id="128" dur="500"/>
                                        <p:tgtEl>
                                          <p:spTgt spid="80"/>
                                        </p:tgtEl>
                                      </p:cBhvr>
                                    </p:animEffect>
                                  </p:childTnLst>
                                </p:cTn>
                              </p:par>
                              <p:par>
                                <p:cTn id="129" presetID="3" presetClass="entr" presetSubtype="10" fill="hold" grpId="0" nodeType="withEffect">
                                  <p:stCondLst>
                                    <p:cond delay="0"/>
                                  </p:stCondLst>
                                  <p:childTnLst>
                                    <p:set>
                                      <p:cBhvr>
                                        <p:cTn id="130" dur="1" fill="hold">
                                          <p:stCondLst>
                                            <p:cond delay="0"/>
                                          </p:stCondLst>
                                        </p:cTn>
                                        <p:tgtEl>
                                          <p:spTgt spid="81"/>
                                        </p:tgtEl>
                                        <p:attrNameLst>
                                          <p:attrName>style.visibility</p:attrName>
                                        </p:attrNameLst>
                                      </p:cBhvr>
                                      <p:to>
                                        <p:strVal val="visible"/>
                                      </p:to>
                                    </p:set>
                                    <p:animEffect transition="in" filter="blinds(horizontal)">
                                      <p:cBhvr>
                                        <p:cTn id="131"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58" grpId="0"/>
      <p:bldP spid="61" grpId="0"/>
      <p:bldP spid="62" grpId="0"/>
      <p:bldP spid="63" grpId="0"/>
      <p:bldP spid="64" grpId="0"/>
      <p:bldP spid="65" grpId="0"/>
      <p:bldP spid="66" grpId="0"/>
      <p:bldP spid="67" grpId="0"/>
      <p:bldP spid="68" grpId="0"/>
      <p:bldP spid="69" grpId="0"/>
      <p:bldP spid="70" grpId="0" animBg="1"/>
      <p:bldP spid="71" grpId="0"/>
      <p:bldP spid="72" grpId="0" animBg="1"/>
      <p:bldP spid="73" grpId="0" animBg="1"/>
      <p:bldP spid="74" grpId="0" animBg="1"/>
      <p:bldP spid="75" grpId="0"/>
      <p:bldP spid="76" grpId="0"/>
      <p:bldP spid="77" grpId="0"/>
      <p:bldP spid="80" grpId="0"/>
      <p:bldP spid="8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3581400" cy="4525963"/>
          </a:xfrm>
        </p:spPr>
        <p:txBody>
          <a:bodyPr>
            <a:normAutofit lnSpcReduction="10000"/>
          </a:bodyPr>
          <a:lstStyle/>
          <a:p>
            <a:pPr marL="0" indent="0" algn="ctr">
              <a:buNone/>
            </a:pPr>
            <a:r>
              <a:rPr lang="en-GB" sz="1400" b="1" dirty="0">
                <a:latin typeface="Comic Sans MS" pitchFamily="66" charset="0"/>
              </a:rPr>
              <a:t>You can solve problems which ask you to find the change in energy due to an impact of the application of an impulse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gun of mass 600kg fires a shell of mass 12kg horizontally, with velocity 20ms</a:t>
            </a:r>
            <a:r>
              <a:rPr lang="en-GB" sz="1400" baseline="30000" dirty="0">
                <a:latin typeface="Comic Sans MS" pitchFamily="66" charset="0"/>
              </a:rPr>
              <a:t>-1</a:t>
            </a:r>
            <a:r>
              <a:rPr lang="en-GB" sz="1400" dirty="0">
                <a:latin typeface="Comic Sans MS" pitchFamily="66" charset="0"/>
              </a:rPr>
              <a:t>. </a:t>
            </a:r>
          </a:p>
          <a:p>
            <a:pPr marL="0" indent="0" algn="ctr">
              <a:buNone/>
            </a:pPr>
            <a:endParaRPr lang="en-GB" sz="1400" dirty="0">
              <a:latin typeface="Comic Sans MS" pitchFamily="66" charset="0"/>
            </a:endParaRPr>
          </a:p>
          <a:p>
            <a:pPr algn="ctr">
              <a:buAutoNum type="alphaLcParenR"/>
            </a:pPr>
            <a:r>
              <a:rPr lang="en-GB" sz="1400" dirty="0">
                <a:latin typeface="Comic Sans MS" pitchFamily="66" charset="0"/>
              </a:rPr>
              <a:t>Find the velocity of the gun after the shell has been fired</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Find the total kinetic energy generated on firing</a:t>
            </a:r>
          </a:p>
          <a:p>
            <a:pPr algn="ctr">
              <a:buAutoNum type="alphaLcParenR"/>
            </a:pPr>
            <a:endParaRPr lang="en-GB" sz="1400" dirty="0">
              <a:latin typeface="Comic Sans MS" pitchFamily="66" charset="0"/>
            </a:endParaRPr>
          </a:p>
          <a:p>
            <a:pPr algn="ctr">
              <a:buAutoNum type="alphaLcParenR"/>
            </a:pPr>
            <a:r>
              <a:rPr lang="en-GB" sz="1400" dirty="0">
                <a:latin typeface="Comic Sans MS" pitchFamily="66" charset="0"/>
              </a:rPr>
              <a:t>Show that the ratio of the energy of the gun to the energy of the shell is equal to the ratio of the speed of the gun to the speed of the shell</a:t>
            </a:r>
          </a:p>
        </p:txBody>
      </p:sp>
      <p:pic>
        <p:nvPicPr>
          <p:cNvPr id="1027" name="Picture 3" descr="C:\Users\User\AppData\Local\Microsoft\Windows\Temporary Internet Files\Content.IE5\4MY2HU0N\MC9002306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866866" y="1695735"/>
            <a:ext cx="1524000" cy="739614"/>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5502322" y="1820838"/>
            <a:ext cx="152400" cy="152400"/>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5914030" y="13272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914030" y="16320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14030" y="1327245"/>
            <a:ext cx="1524000" cy="307777"/>
          </a:xfrm>
          <a:prstGeom prst="rect">
            <a:avLst/>
          </a:prstGeom>
          <a:noFill/>
        </p:spPr>
        <p:txBody>
          <a:bodyPr wrap="square" rtlCol="0">
            <a:spAutoFit/>
          </a:bodyPr>
          <a:lstStyle/>
          <a:p>
            <a:pPr algn="ctr"/>
            <a:r>
              <a:rPr lang="en-GB" sz="1400" b="1" dirty="0">
                <a:latin typeface="Comic Sans MS" pitchFamily="66" charset="0"/>
              </a:rPr>
              <a:t>Before</a:t>
            </a:r>
          </a:p>
        </p:txBody>
      </p:sp>
      <p:sp>
        <p:nvSpPr>
          <p:cNvPr id="17" name="TextBox 16"/>
          <p:cNvSpPr txBox="1"/>
          <p:nvPr/>
        </p:nvSpPr>
        <p:spPr>
          <a:xfrm>
            <a:off x="7438030" y="1327245"/>
            <a:ext cx="1524000" cy="307777"/>
          </a:xfrm>
          <a:prstGeom prst="rect">
            <a:avLst/>
          </a:prstGeom>
          <a:noFill/>
        </p:spPr>
        <p:txBody>
          <a:bodyPr wrap="square" rtlCol="0">
            <a:spAutoFit/>
          </a:bodyPr>
          <a:lstStyle/>
          <a:p>
            <a:pPr algn="ctr"/>
            <a:r>
              <a:rPr lang="en-GB" sz="1400" b="1" dirty="0">
                <a:latin typeface="Comic Sans MS" pitchFamily="66" charset="0"/>
              </a:rPr>
              <a:t>After</a:t>
            </a:r>
          </a:p>
        </p:txBody>
      </p:sp>
      <p:cxnSp>
        <p:nvCxnSpPr>
          <p:cNvPr id="18" name="Straight Connector 17"/>
          <p:cNvCxnSpPr/>
          <p:nvPr/>
        </p:nvCxnSpPr>
        <p:spPr>
          <a:xfrm>
            <a:off x="7438030" y="1327245"/>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962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438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914030" y="1327245"/>
            <a:ext cx="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6142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6904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7666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8428630" y="2013045"/>
            <a:ext cx="3048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a:off x="6066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142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cxnSp>
        <p:nvCxnSpPr>
          <p:cNvPr id="28" name="Straight Arrow Connector 27"/>
          <p:cNvCxnSpPr/>
          <p:nvPr/>
        </p:nvCxnSpPr>
        <p:spPr>
          <a:xfrm>
            <a:off x="8352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374128" y="1632045"/>
            <a:ext cx="402675" cy="307777"/>
          </a:xfrm>
          <a:prstGeom prst="rect">
            <a:avLst/>
          </a:prstGeom>
          <a:noFill/>
        </p:spPr>
        <p:txBody>
          <a:bodyPr wrap="none" rtlCol="0">
            <a:spAutoFit/>
          </a:bodyPr>
          <a:lstStyle/>
          <a:p>
            <a:pPr algn="ctr"/>
            <a:r>
              <a:rPr lang="en-GB" sz="1400" dirty="0">
                <a:latin typeface="Comic Sans MS" pitchFamily="66" charset="0"/>
              </a:rPr>
              <a:t>20</a:t>
            </a:r>
            <a:endParaRPr lang="en-GB" sz="1400" baseline="-25000" dirty="0">
              <a:latin typeface="Comic Sans MS" pitchFamily="66" charset="0"/>
            </a:endParaRPr>
          </a:p>
        </p:txBody>
      </p:sp>
      <p:cxnSp>
        <p:nvCxnSpPr>
          <p:cNvPr id="30" name="Straight Connector 29"/>
          <p:cNvCxnSpPr/>
          <p:nvPr/>
        </p:nvCxnSpPr>
        <p:spPr>
          <a:xfrm>
            <a:off x="5914030" y="2622645"/>
            <a:ext cx="304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066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2" name="TextBox 31"/>
          <p:cNvSpPr txBox="1"/>
          <p:nvPr/>
        </p:nvSpPr>
        <p:spPr>
          <a:xfrm>
            <a:off x="7590430" y="2013045"/>
            <a:ext cx="457200" cy="307777"/>
          </a:xfrm>
          <a:prstGeom prst="rect">
            <a:avLst/>
          </a:prstGeom>
          <a:noFill/>
        </p:spPr>
        <p:txBody>
          <a:bodyPr wrap="square" rtlCol="0">
            <a:spAutoFit/>
          </a:bodyPr>
          <a:lstStyle/>
          <a:p>
            <a:pPr algn="ctr"/>
            <a:r>
              <a:rPr lang="en-GB" sz="1400" dirty="0">
                <a:latin typeface="Comic Sans MS" pitchFamily="66" charset="0"/>
              </a:rPr>
              <a:t>G</a:t>
            </a:r>
          </a:p>
        </p:txBody>
      </p:sp>
      <p:sp>
        <p:nvSpPr>
          <p:cNvPr id="33" name="TextBox 32"/>
          <p:cNvSpPr txBox="1"/>
          <p:nvPr/>
        </p:nvSpPr>
        <p:spPr>
          <a:xfrm>
            <a:off x="6828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sp>
        <p:nvSpPr>
          <p:cNvPr id="34" name="TextBox 33"/>
          <p:cNvSpPr txBox="1"/>
          <p:nvPr/>
        </p:nvSpPr>
        <p:spPr>
          <a:xfrm>
            <a:off x="8352430" y="2013045"/>
            <a:ext cx="457200" cy="307777"/>
          </a:xfrm>
          <a:prstGeom prst="rect">
            <a:avLst/>
          </a:prstGeom>
          <a:noFill/>
        </p:spPr>
        <p:txBody>
          <a:bodyPr wrap="square" rtlCol="0">
            <a:spAutoFit/>
          </a:bodyPr>
          <a:lstStyle/>
          <a:p>
            <a:pPr algn="ctr"/>
            <a:r>
              <a:rPr lang="en-GB" sz="1400" dirty="0">
                <a:latin typeface="Comic Sans MS" pitchFamily="66" charset="0"/>
              </a:rPr>
              <a:t>S</a:t>
            </a:r>
          </a:p>
        </p:txBody>
      </p:sp>
      <p:cxnSp>
        <p:nvCxnSpPr>
          <p:cNvPr id="35" name="Straight Arrow Connector 34"/>
          <p:cNvCxnSpPr/>
          <p:nvPr/>
        </p:nvCxnSpPr>
        <p:spPr>
          <a:xfrm>
            <a:off x="6828430" y="1936845"/>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904630" y="1632045"/>
            <a:ext cx="293670" cy="307777"/>
          </a:xfrm>
          <a:prstGeom prst="rect">
            <a:avLst/>
          </a:prstGeom>
          <a:noFill/>
        </p:spPr>
        <p:txBody>
          <a:bodyPr wrap="none" rtlCol="0">
            <a:spAutoFit/>
          </a:bodyPr>
          <a:lstStyle/>
          <a:p>
            <a:pPr algn="ctr"/>
            <a:r>
              <a:rPr lang="en-GB" sz="1400" dirty="0">
                <a:latin typeface="Comic Sans MS" pitchFamily="66" charset="0"/>
              </a:rPr>
              <a:t>0</a:t>
            </a:r>
          </a:p>
        </p:txBody>
      </p:sp>
      <p:sp>
        <p:nvSpPr>
          <p:cNvPr id="39" name="TextBox 38"/>
          <p:cNvSpPr txBox="1"/>
          <p:nvPr/>
        </p:nvSpPr>
        <p:spPr>
          <a:xfrm>
            <a:off x="5942141"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0" name="TextBox 39"/>
          <p:cNvSpPr txBox="1"/>
          <p:nvPr/>
        </p:nvSpPr>
        <p:spPr>
          <a:xfrm>
            <a:off x="7466140" y="2317845"/>
            <a:ext cx="702436" cy="307777"/>
          </a:xfrm>
          <a:prstGeom prst="rect">
            <a:avLst/>
          </a:prstGeom>
          <a:noFill/>
        </p:spPr>
        <p:txBody>
          <a:bodyPr wrap="none" rtlCol="0">
            <a:spAutoFit/>
          </a:bodyPr>
          <a:lstStyle/>
          <a:p>
            <a:pPr algn="ctr"/>
            <a:r>
              <a:rPr lang="en-GB" sz="1400" dirty="0">
                <a:latin typeface="Comic Sans MS" pitchFamily="66" charset="0"/>
              </a:rPr>
              <a:t>600kg</a:t>
            </a:r>
          </a:p>
        </p:txBody>
      </p:sp>
      <p:sp>
        <p:nvSpPr>
          <p:cNvPr id="41" name="TextBox 40"/>
          <p:cNvSpPr txBox="1"/>
          <p:nvPr/>
        </p:nvSpPr>
        <p:spPr>
          <a:xfrm>
            <a:off x="6773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p:sp>
        <p:nvSpPr>
          <p:cNvPr id="42" name="TextBox 41"/>
          <p:cNvSpPr txBox="1"/>
          <p:nvPr/>
        </p:nvSpPr>
        <p:spPr>
          <a:xfrm>
            <a:off x="8297070" y="2317845"/>
            <a:ext cx="564578" cy="307777"/>
          </a:xfrm>
          <a:prstGeom prst="rect">
            <a:avLst/>
          </a:prstGeom>
          <a:noFill/>
        </p:spPr>
        <p:txBody>
          <a:bodyPr wrap="none" rtlCol="0">
            <a:spAutoFit/>
          </a:bodyPr>
          <a:lstStyle/>
          <a:p>
            <a:pPr algn="ctr"/>
            <a:r>
              <a:rPr lang="en-GB" sz="1400" dirty="0">
                <a:latin typeface="Comic Sans MS" pitchFamily="66" charset="0"/>
              </a:rPr>
              <a:t>12kg</a:t>
            </a:r>
          </a:p>
        </p:txBody>
      </p:sp>
      <mc:AlternateContent xmlns:mc="http://schemas.openxmlformats.org/markup-compatibility/2006" xmlns:a14="http://schemas.microsoft.com/office/drawing/2010/main">
        <mc:Choice Requires="a14">
          <p:sp>
            <p:nvSpPr>
              <p:cNvPr id="56" name="TextBox 55"/>
              <p:cNvSpPr txBox="1"/>
              <p:nvPr/>
            </p:nvSpPr>
            <p:spPr>
              <a:xfrm>
                <a:off x="1295400" y="3962400"/>
                <a:ext cx="15899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𝑥</m:t>
                      </m:r>
                      <m:r>
                        <a:rPr lang="en-GB" sz="1400" b="0" i="1" smtClean="0">
                          <a:solidFill>
                            <a:srgbClr val="FF0000"/>
                          </a:solidFill>
                          <a:latin typeface="Cambria Math"/>
                        </a:rPr>
                        <m:t>=−0.4</m:t>
                      </m:r>
                      <m:r>
                        <a:rPr lang="en-GB" sz="1400" b="0" i="1" smtClean="0">
                          <a:solidFill>
                            <a:srgbClr val="FF0000"/>
                          </a:solidFill>
                          <a:latin typeface="Cambria Math"/>
                        </a:rPr>
                        <m:t>𝑚</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a:rPr>
                            <m:t>𝑠</m:t>
                          </m:r>
                        </m:e>
                        <m:sup>
                          <m:r>
                            <a:rPr lang="en-GB" sz="1400" b="0" i="1" smtClean="0">
                              <a:solidFill>
                                <a:srgbClr val="FF0000"/>
                              </a:solidFill>
                              <a:latin typeface="Cambria Math"/>
                            </a:rPr>
                            <m:t>−1</m:t>
                          </m:r>
                        </m:sup>
                      </m:sSup>
                    </m:oMath>
                  </m:oMathPara>
                </a14:m>
                <a:endParaRPr lang="en-GB" sz="1400" dirty="0">
                  <a:solidFill>
                    <a:srgbClr val="FF0000"/>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1295400" y="3962400"/>
                <a:ext cx="1589964" cy="307777"/>
              </a:xfrm>
              <a:prstGeom prst="rect">
                <a:avLst/>
              </a:prstGeom>
              <a:blipFill rotWithShape="1">
                <a:blip r:embed="rId11"/>
                <a:stretch>
                  <a:fillRect/>
                </a:stretch>
              </a:blipFill>
            </p:spPr>
            <p:txBody>
              <a:bodyPr/>
              <a:lstStyle/>
              <a:p>
                <a:r>
                  <a:rPr lang="en-GB">
                    <a:noFill/>
                  </a:rPr>
                  <a:t> </a:t>
                </a:r>
              </a:p>
            </p:txBody>
          </p:sp>
        </mc:Fallback>
      </mc:AlternateContent>
      <p:cxnSp>
        <p:nvCxnSpPr>
          <p:cNvPr id="57" name="Straight Arrow Connector 56"/>
          <p:cNvCxnSpPr/>
          <p:nvPr/>
        </p:nvCxnSpPr>
        <p:spPr>
          <a:xfrm flipH="1">
            <a:off x="7569492" y="1933432"/>
            <a:ext cx="457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7568748" y="1628632"/>
            <a:ext cx="447559" cy="307777"/>
          </a:xfrm>
          <a:prstGeom prst="rect">
            <a:avLst/>
          </a:prstGeom>
          <a:noFill/>
        </p:spPr>
        <p:txBody>
          <a:bodyPr wrap="none" rtlCol="0">
            <a:spAutoFit/>
          </a:bodyPr>
          <a:lstStyle/>
          <a:p>
            <a:pPr algn="ctr"/>
            <a:r>
              <a:rPr lang="en-GB" sz="1400" dirty="0">
                <a:solidFill>
                  <a:srgbClr val="FF0000"/>
                </a:solidFill>
                <a:latin typeface="Comic Sans MS" pitchFamily="66" charset="0"/>
              </a:rPr>
              <a:t>0.4</a:t>
            </a:r>
            <a:endParaRPr lang="en-GB" sz="14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78" name="TextBox 77"/>
              <p:cNvSpPr txBox="1"/>
              <p:nvPr/>
            </p:nvSpPr>
            <p:spPr>
              <a:xfrm>
                <a:off x="457200" y="4648200"/>
                <a:ext cx="144097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𝐾𝐸</m:t>
                      </m:r>
                      <m:r>
                        <a:rPr lang="en-GB" sz="1400" b="0" i="1" smtClean="0">
                          <a:solidFill>
                            <a:srgbClr val="FF0000"/>
                          </a:solidFill>
                          <a:latin typeface="Cambria Math"/>
                        </a:rPr>
                        <m:t>(</m:t>
                      </m:r>
                      <m:r>
                        <a:rPr lang="en-GB" sz="1400" b="0" i="1" smtClean="0">
                          <a:solidFill>
                            <a:srgbClr val="FF0000"/>
                          </a:solidFill>
                          <a:latin typeface="Cambria Math"/>
                        </a:rPr>
                        <m:t>𝑔𝑢𝑛</m:t>
                      </m:r>
                      <m:r>
                        <a:rPr lang="en-GB" sz="1400" b="0" i="1" smtClean="0">
                          <a:solidFill>
                            <a:srgbClr val="FF0000"/>
                          </a:solidFill>
                          <a:latin typeface="Cambria Math"/>
                        </a:rPr>
                        <m:t>)=48</m:t>
                      </m:r>
                      <m:r>
                        <a:rPr lang="en-GB" sz="1400" b="0" i="1" smtClean="0">
                          <a:solidFill>
                            <a:srgbClr val="FF0000"/>
                          </a:solidFill>
                          <a:latin typeface="Cambria Math"/>
                        </a:rPr>
                        <m:t>𝐽</m:t>
                      </m:r>
                    </m:oMath>
                  </m:oMathPara>
                </a14:m>
                <a:endParaRPr lang="en-GB" sz="1400" dirty="0">
                  <a:solidFill>
                    <a:srgbClr val="FF0000"/>
                  </a:solidFill>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457200" y="4648200"/>
                <a:ext cx="1440972" cy="307777"/>
              </a:xfrm>
              <a:prstGeom prst="rect">
                <a:avLst/>
              </a:prstGeom>
              <a:blipFill rotWithShape="1">
                <a:blip r:embed="rId12"/>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2057400" y="4648200"/>
                <a:ext cx="171130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a:rPr>
                        <m:t>𝐾𝐸</m:t>
                      </m:r>
                      <m:r>
                        <a:rPr lang="en-GB" sz="1400" b="0" i="1" smtClean="0">
                          <a:solidFill>
                            <a:srgbClr val="FF0000"/>
                          </a:solidFill>
                          <a:latin typeface="Cambria Math"/>
                        </a:rPr>
                        <m:t>(</m:t>
                      </m:r>
                      <m:r>
                        <a:rPr lang="en-GB" sz="1400" b="0" i="1" smtClean="0">
                          <a:solidFill>
                            <a:srgbClr val="FF0000"/>
                          </a:solidFill>
                          <a:latin typeface="Cambria Math"/>
                        </a:rPr>
                        <m:t>𝑠h𝑒𝑙𝑙</m:t>
                      </m:r>
                      <m:r>
                        <a:rPr lang="en-GB" sz="1400" b="0" i="1" smtClean="0">
                          <a:solidFill>
                            <a:srgbClr val="FF0000"/>
                          </a:solidFill>
                          <a:latin typeface="Cambria Math"/>
                        </a:rPr>
                        <m:t>)=2400</m:t>
                      </m:r>
                      <m:r>
                        <a:rPr lang="en-GB" sz="1400" b="0" i="1" smtClean="0">
                          <a:solidFill>
                            <a:srgbClr val="FF0000"/>
                          </a:solidFill>
                          <a:latin typeface="Cambria Math"/>
                        </a:rPr>
                        <m:t>𝐽</m:t>
                      </m:r>
                    </m:oMath>
                  </m:oMathPara>
                </a14:m>
                <a:endParaRPr lang="en-GB" sz="14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2057400" y="4648200"/>
                <a:ext cx="1711302" cy="307777"/>
              </a:xfrm>
              <a:prstGeom prst="rect">
                <a:avLst/>
              </a:prstGeom>
              <a:blipFill rotWithShape="1">
                <a:blip r:embed="rId13"/>
                <a:stretch>
                  <a:fillRect b="-6000"/>
                </a:stretch>
              </a:blipFill>
            </p:spPr>
            <p:txBody>
              <a:bodyPr/>
              <a:lstStyle/>
              <a:p>
                <a:r>
                  <a:rPr lang="en-GB">
                    <a:noFill/>
                  </a:rPr>
                  <a:t> </a:t>
                </a:r>
              </a:p>
            </p:txBody>
          </p:sp>
        </mc:Fallback>
      </mc:AlternateContent>
      <p:sp>
        <p:nvSpPr>
          <p:cNvPr id="43" name="TextBox 42"/>
          <p:cNvSpPr txBox="1"/>
          <p:nvPr/>
        </p:nvSpPr>
        <p:spPr>
          <a:xfrm>
            <a:off x="3886200" y="2895600"/>
            <a:ext cx="3578224" cy="307777"/>
          </a:xfrm>
          <a:prstGeom prst="rect">
            <a:avLst/>
          </a:prstGeom>
          <a:noFill/>
        </p:spPr>
        <p:txBody>
          <a:bodyPr wrap="none" rtlCol="0">
            <a:spAutoFit/>
          </a:bodyPr>
          <a:lstStyle/>
          <a:p>
            <a:r>
              <a:rPr lang="en-GB" sz="1400" u="sng" dirty="0">
                <a:latin typeface="Comic Sans MS" pitchFamily="66" charset="0"/>
              </a:rPr>
              <a:t>Ratio of energy of gun to energy of shell</a:t>
            </a:r>
          </a:p>
        </p:txBody>
      </p:sp>
      <mc:AlternateContent xmlns:mc="http://schemas.openxmlformats.org/markup-compatibility/2006" xmlns:a14="http://schemas.microsoft.com/office/drawing/2010/main">
        <mc:Choice Requires="a14">
          <p:sp>
            <p:nvSpPr>
              <p:cNvPr id="44" name="TextBox 43"/>
              <p:cNvSpPr txBox="1"/>
              <p:nvPr/>
            </p:nvSpPr>
            <p:spPr>
              <a:xfrm>
                <a:off x="3886200" y="3276600"/>
                <a:ext cx="110639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48:2400</m:t>
                      </m:r>
                    </m:oMath>
                  </m:oMathPara>
                </a14:m>
                <a:endParaRPr lang="en-GB" dirty="0"/>
              </a:p>
            </p:txBody>
          </p:sp>
        </mc:Choice>
        <mc:Fallback xmlns="">
          <p:sp>
            <p:nvSpPr>
              <p:cNvPr id="44" name="TextBox 43"/>
              <p:cNvSpPr txBox="1">
                <a:spLocks noRot="1" noChangeAspect="1" noMove="1" noResize="1" noEditPoints="1" noAdjustHandles="1" noChangeArrowheads="1" noChangeShapeType="1" noTextEdit="1"/>
              </p:cNvSpPr>
              <p:nvPr/>
            </p:nvSpPr>
            <p:spPr>
              <a:xfrm>
                <a:off x="3886200" y="3276600"/>
                <a:ext cx="1106393" cy="369332"/>
              </a:xfrm>
              <a:prstGeom prst="rect">
                <a:avLst/>
              </a:prstGeom>
              <a:blipFill rotWithShape="1">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3962400" y="3657600"/>
                <a:ext cx="79787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1:50</m:t>
                      </m:r>
                    </m:oMath>
                  </m:oMathPara>
                </a14:m>
                <a:endParaRPr lang="en-GB" dirty="0"/>
              </a:p>
            </p:txBody>
          </p:sp>
        </mc:Choice>
        <mc:Fallback xmlns="">
          <p:sp>
            <p:nvSpPr>
              <p:cNvPr id="81" name="TextBox 80"/>
              <p:cNvSpPr txBox="1">
                <a:spLocks noRot="1" noChangeAspect="1" noMove="1" noResize="1" noEditPoints="1" noAdjustHandles="1" noChangeArrowheads="1" noChangeShapeType="1" noTextEdit="1"/>
              </p:cNvSpPr>
              <p:nvPr/>
            </p:nvSpPr>
            <p:spPr>
              <a:xfrm>
                <a:off x="3962400" y="3657600"/>
                <a:ext cx="797872" cy="369332"/>
              </a:xfrm>
              <a:prstGeom prst="rect">
                <a:avLst/>
              </a:prstGeom>
              <a:blipFill rotWithShape="1">
                <a:blip r:embed="rId15"/>
                <a:stretch>
                  <a:fillRect/>
                </a:stretch>
              </a:blipFill>
            </p:spPr>
            <p:txBody>
              <a:bodyPr/>
              <a:lstStyle/>
              <a:p>
                <a:r>
                  <a:rPr lang="en-GB">
                    <a:noFill/>
                  </a:rPr>
                  <a:t> </a:t>
                </a:r>
              </a:p>
            </p:txBody>
          </p:sp>
        </mc:Fallback>
      </mc:AlternateContent>
      <p:sp>
        <p:nvSpPr>
          <p:cNvPr id="82" name="TextBox 81"/>
          <p:cNvSpPr txBox="1"/>
          <p:nvPr/>
        </p:nvSpPr>
        <p:spPr>
          <a:xfrm>
            <a:off x="3886200" y="4343400"/>
            <a:ext cx="3421129" cy="307777"/>
          </a:xfrm>
          <a:prstGeom prst="rect">
            <a:avLst/>
          </a:prstGeom>
          <a:noFill/>
        </p:spPr>
        <p:txBody>
          <a:bodyPr wrap="none" rtlCol="0">
            <a:spAutoFit/>
          </a:bodyPr>
          <a:lstStyle/>
          <a:p>
            <a:r>
              <a:rPr lang="en-GB" sz="1400" u="sng" dirty="0">
                <a:latin typeface="Comic Sans MS" pitchFamily="66" charset="0"/>
              </a:rPr>
              <a:t>Ratio of speed of gun to speed of shell</a:t>
            </a:r>
          </a:p>
        </p:txBody>
      </p:sp>
      <mc:AlternateContent xmlns:mc="http://schemas.openxmlformats.org/markup-compatibility/2006" xmlns:a14="http://schemas.microsoft.com/office/drawing/2010/main">
        <mc:Choice Requires="a14">
          <p:sp>
            <p:nvSpPr>
              <p:cNvPr id="83" name="TextBox 82"/>
              <p:cNvSpPr txBox="1"/>
              <p:nvPr/>
            </p:nvSpPr>
            <p:spPr>
              <a:xfrm>
                <a:off x="3886200" y="4724400"/>
                <a:ext cx="8980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0.4:20</m:t>
                      </m:r>
                    </m:oMath>
                  </m:oMathPara>
                </a14:m>
                <a:endParaRPr lang="en-GB" dirty="0"/>
              </a:p>
            </p:txBody>
          </p:sp>
        </mc:Choice>
        <mc:Fallback xmlns="">
          <p:sp>
            <p:nvSpPr>
              <p:cNvPr id="83" name="TextBox 82"/>
              <p:cNvSpPr txBox="1">
                <a:spLocks noRot="1" noChangeAspect="1" noMove="1" noResize="1" noEditPoints="1" noAdjustHandles="1" noChangeArrowheads="1" noChangeShapeType="1" noTextEdit="1"/>
              </p:cNvSpPr>
              <p:nvPr/>
            </p:nvSpPr>
            <p:spPr>
              <a:xfrm>
                <a:off x="3886200" y="4724400"/>
                <a:ext cx="898003" cy="369332"/>
              </a:xfrm>
              <a:prstGeom prst="rect">
                <a:avLst/>
              </a:prstGeom>
              <a:blipFill rotWithShape="1">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3962400" y="5105400"/>
                <a:ext cx="79787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1:50</m:t>
                      </m:r>
                    </m:oMath>
                  </m:oMathPara>
                </a14:m>
                <a:endParaRPr lang="en-GB" dirty="0"/>
              </a:p>
            </p:txBody>
          </p:sp>
        </mc:Choice>
        <mc:Fallback xmlns="">
          <p:sp>
            <p:nvSpPr>
              <p:cNvPr id="84" name="TextBox 83"/>
              <p:cNvSpPr txBox="1">
                <a:spLocks noRot="1" noChangeAspect="1" noMove="1" noResize="1" noEditPoints="1" noAdjustHandles="1" noChangeArrowheads="1" noChangeShapeType="1" noTextEdit="1"/>
              </p:cNvSpPr>
              <p:nvPr/>
            </p:nvSpPr>
            <p:spPr>
              <a:xfrm>
                <a:off x="3962400" y="5105400"/>
                <a:ext cx="797872" cy="369332"/>
              </a:xfrm>
              <a:prstGeom prst="rect">
                <a:avLst/>
              </a:prstGeom>
              <a:blipFill rotWithShape="1">
                <a:blip r:embed="rId17"/>
                <a:stretch>
                  <a:fillRect/>
                </a:stretch>
              </a:blipFill>
            </p:spPr>
            <p:txBody>
              <a:bodyPr/>
              <a:lstStyle/>
              <a:p>
                <a:r>
                  <a:rPr lang="en-GB">
                    <a:noFill/>
                  </a:rPr>
                  <a:t> </a:t>
                </a:r>
              </a:p>
            </p:txBody>
          </p:sp>
        </mc:Fallback>
      </mc:AlternateContent>
      <p:sp>
        <p:nvSpPr>
          <p:cNvPr id="85" name="Arc 84"/>
          <p:cNvSpPr/>
          <p:nvPr/>
        </p:nvSpPr>
        <p:spPr>
          <a:xfrm>
            <a:off x="4648200" y="34290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6" name="TextBox 85"/>
          <p:cNvSpPr txBox="1"/>
          <p:nvPr/>
        </p:nvSpPr>
        <p:spPr>
          <a:xfrm>
            <a:off x="5105400" y="3505200"/>
            <a:ext cx="13716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48</a:t>
            </a:r>
            <a:endParaRPr lang="en-GB" sz="1400" b="1" baseline="-25000" dirty="0">
              <a:solidFill>
                <a:srgbClr val="FF0000"/>
              </a:solidFill>
              <a:latin typeface="Comic Sans MS" pitchFamily="66" charset="0"/>
            </a:endParaRPr>
          </a:p>
        </p:txBody>
      </p:sp>
      <p:sp>
        <p:nvSpPr>
          <p:cNvPr id="87" name="Arc 86"/>
          <p:cNvSpPr/>
          <p:nvPr/>
        </p:nvSpPr>
        <p:spPr>
          <a:xfrm>
            <a:off x="4572000" y="4876800"/>
            <a:ext cx="533400" cy="457200"/>
          </a:xfrm>
          <a:prstGeom prst="arc">
            <a:avLst>
              <a:gd name="adj1" fmla="val 16200000"/>
              <a:gd name="adj2" fmla="val 5400000"/>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8" name="TextBox 87"/>
          <p:cNvSpPr txBox="1"/>
          <p:nvPr/>
        </p:nvSpPr>
        <p:spPr>
          <a:xfrm>
            <a:off x="5105400" y="4953000"/>
            <a:ext cx="1295400" cy="307777"/>
          </a:xfrm>
          <a:prstGeom prst="rect">
            <a:avLst/>
          </a:prstGeom>
          <a:noFill/>
        </p:spPr>
        <p:txBody>
          <a:bodyPr wrap="square" rtlCol="0">
            <a:spAutoFit/>
          </a:bodyPr>
          <a:lstStyle/>
          <a:p>
            <a:pPr algn="ctr"/>
            <a:r>
              <a:rPr lang="en-GB" sz="1400" dirty="0">
                <a:solidFill>
                  <a:srgbClr val="FF0000"/>
                </a:solidFill>
                <a:latin typeface="Comic Sans MS" pitchFamily="66" charset="0"/>
              </a:rPr>
              <a:t>Divide by 0.4</a:t>
            </a:r>
            <a:endParaRPr lang="en-GB" sz="1400" b="1"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3825240" y="76201"/>
                <a:ext cx="66005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𝑒</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𝑣</m:t>
                          </m:r>
                        </m:num>
                        <m:den>
                          <m:r>
                            <a:rPr lang="en-GB" sz="1400" b="0" i="1" smtClean="0">
                              <a:latin typeface="Cambria Math"/>
                            </a:rPr>
                            <m:t>𝑢</m:t>
                          </m:r>
                        </m:den>
                      </m:f>
                    </m:oMath>
                  </m:oMathPara>
                </a14:m>
                <a:endParaRPr lang="en-GB" sz="1400" dirty="0"/>
              </a:p>
            </p:txBody>
          </p:sp>
        </mc:Choice>
        <mc:Fallback xmlns="">
          <p:sp>
            <p:nvSpPr>
              <p:cNvPr id="59" name="TextBox 58"/>
              <p:cNvSpPr txBox="1">
                <a:spLocks noRot="1" noChangeAspect="1" noMove="1" noResize="1" noEditPoints="1" noAdjustHandles="1" noChangeArrowheads="1" noChangeShapeType="1" noTextEdit="1"/>
              </p:cNvSpPr>
              <p:nvPr/>
            </p:nvSpPr>
            <p:spPr>
              <a:xfrm>
                <a:off x="3825240" y="76201"/>
                <a:ext cx="660052" cy="461665"/>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896007" y="0"/>
                <a:ext cx="14478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0" i="1" smtClean="0">
                          <a:latin typeface="Cambria Math"/>
                        </a:rPr>
                        <m:t>𝑚</m:t>
                      </m:r>
                      <m:r>
                        <a:rPr lang="en-GB" sz="1600" b="1" i="1" smtClean="0">
                          <a:latin typeface="Cambria Math"/>
                        </a:rPr>
                        <m:t>𝒗</m:t>
                      </m:r>
                      <m:r>
                        <a:rPr lang="en-GB" sz="1600" b="0" i="1" smtClean="0">
                          <a:latin typeface="Cambria Math"/>
                        </a:rPr>
                        <m:t>−</m:t>
                      </m:r>
                      <m:r>
                        <a:rPr lang="en-GB" sz="1600" b="0" i="1" smtClean="0">
                          <a:latin typeface="Cambria Math"/>
                        </a:rPr>
                        <m:t>𝑚</m:t>
                      </m:r>
                      <m:r>
                        <a:rPr lang="en-GB" sz="1600" b="1" i="1" smtClean="0">
                          <a:latin typeface="Cambria Math"/>
                        </a:rPr>
                        <m:t>𝒖</m:t>
                      </m:r>
                    </m:oMath>
                  </m:oMathPara>
                </a14:m>
                <a:endParaRPr lang="en-GB" sz="1600" b="1" dirty="0"/>
              </a:p>
            </p:txBody>
          </p:sp>
        </mc:Choice>
        <mc:Fallback xmlns="">
          <p:sp>
            <p:nvSpPr>
              <p:cNvPr id="60" name="TextBox 59"/>
              <p:cNvSpPr txBox="1">
                <a:spLocks noRot="1" noChangeAspect="1" noMove="1" noResize="1" noEditPoints="1" noAdjustHandles="1" noChangeArrowheads="1" noChangeShapeType="1" noTextEdit="1"/>
              </p:cNvSpPr>
              <p:nvPr/>
            </p:nvSpPr>
            <p:spPr>
              <a:xfrm>
                <a:off x="896007" y="0"/>
                <a:ext cx="1447800" cy="338554"/>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0" y="230777"/>
                <a:ext cx="29035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𝒖</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1</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0" i="1" smtClean="0">
                              <a:latin typeface="Cambria Math"/>
                            </a:rPr>
                            <m:t>𝑚</m:t>
                          </m:r>
                        </m:e>
                        <m:sub>
                          <m:r>
                            <a:rPr lang="en-GB" sz="1600" b="0" i="1" smtClean="0">
                              <a:latin typeface="Cambria Math"/>
                            </a:rPr>
                            <m:t>2</m:t>
                          </m:r>
                        </m:sub>
                      </m:sSub>
                      <m:sSub>
                        <m:sSubPr>
                          <m:ctrlPr>
                            <a:rPr lang="en-GB" sz="1600" b="0" i="1" smtClean="0">
                              <a:latin typeface="Cambria Math" panose="02040503050406030204" pitchFamily="18" charset="0"/>
                            </a:rPr>
                          </m:ctrlPr>
                        </m:sSubPr>
                        <m:e>
                          <m:r>
                            <a:rPr lang="en-GB" sz="1600" b="1" i="1" smtClean="0">
                              <a:latin typeface="Cambria Math"/>
                            </a:rPr>
                            <m:t>𝒗</m:t>
                          </m:r>
                        </m:e>
                        <m:sub>
                          <m:r>
                            <a:rPr lang="en-GB" sz="1600" b="0" i="1" smtClean="0">
                              <a:latin typeface="Cambria Math"/>
                            </a:rPr>
                            <m:t>2</m:t>
                          </m:r>
                        </m:sub>
                      </m:sSub>
                    </m:oMath>
                  </m:oMathPara>
                </a14:m>
                <a:endParaRPr lang="en-GB" sz="1600" dirty="0"/>
              </a:p>
            </p:txBody>
          </p:sp>
        </mc:Choice>
        <mc:Fallback xmlns="">
          <p:sp>
            <p:nvSpPr>
              <p:cNvPr id="61" name="TextBox 60"/>
              <p:cNvSpPr txBox="1">
                <a:spLocks noRot="1" noChangeAspect="1" noMove="1" noResize="1" noEditPoints="1" noAdjustHandles="1" noChangeArrowheads="1" noChangeShapeType="1" noTextEdit="1"/>
              </p:cNvSpPr>
              <p:nvPr/>
            </p:nvSpPr>
            <p:spPr>
              <a:xfrm>
                <a:off x="0" y="230777"/>
                <a:ext cx="2903551"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7883" y="15766"/>
                <a:ext cx="914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𝑰</m:t>
                      </m:r>
                      <m:r>
                        <a:rPr lang="en-GB" sz="1600" b="0" i="1" smtClean="0">
                          <a:latin typeface="Cambria Math"/>
                        </a:rPr>
                        <m:t>=</m:t>
                      </m:r>
                      <m:r>
                        <a:rPr lang="en-GB" sz="1600" b="1" i="1" smtClean="0">
                          <a:latin typeface="Cambria Math"/>
                        </a:rPr>
                        <m:t>𝑭</m:t>
                      </m:r>
                      <m:r>
                        <a:rPr lang="en-GB" sz="1600" b="0" i="1" smtClean="0">
                          <a:latin typeface="Cambria Math"/>
                        </a:rPr>
                        <m:t>𝑡</m:t>
                      </m:r>
                    </m:oMath>
                  </m:oMathPara>
                </a14:m>
                <a:endParaRPr lang="en-GB" sz="1600" b="1" dirty="0"/>
              </a:p>
            </p:txBody>
          </p:sp>
        </mc:Choice>
        <mc:Fallback xmlns="">
          <p:sp>
            <p:nvSpPr>
              <p:cNvPr id="62" name="TextBox 61"/>
              <p:cNvSpPr txBox="1">
                <a:spLocks noRot="1" noChangeAspect="1" noMove="1" noResize="1" noEditPoints="1" noAdjustHandles="1" noChangeArrowheads="1" noChangeShapeType="1" noTextEdit="1"/>
              </p:cNvSpPr>
              <p:nvPr/>
            </p:nvSpPr>
            <p:spPr>
              <a:xfrm>
                <a:off x="7883" y="15766"/>
                <a:ext cx="914400" cy="338554"/>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4554583" y="64564"/>
                <a:ext cx="2766655" cy="4757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𝑒</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𝑠𝑒𝑝𝑎𝑟𝑎𝑡𝑖𝑜𝑛</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num>
                        <m:den>
                          <m:r>
                            <a:rPr lang="en-GB" sz="1200" b="0" i="1" smtClean="0">
                              <a:latin typeface="Cambria Math"/>
                            </a:rPr>
                            <m:t>𝑠𝑝𝑒𝑒𝑑</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𝑎𝑝𝑝𝑟𝑜𝑎𝑐h</m:t>
                          </m:r>
                          <m:r>
                            <a:rPr lang="en-GB" sz="1200" b="0" i="1" smtClean="0">
                              <a:latin typeface="Cambria Math"/>
                            </a:rPr>
                            <m:t> </m:t>
                          </m:r>
                          <m:r>
                            <a:rPr lang="en-GB" sz="1200" b="0" i="1" smtClean="0">
                              <a:latin typeface="Cambria Math"/>
                            </a:rPr>
                            <m:t>𝑜𝑓</m:t>
                          </m:r>
                          <m:r>
                            <a:rPr lang="en-GB" sz="1200" b="0" i="1" smtClean="0">
                              <a:latin typeface="Cambria Math"/>
                            </a:rPr>
                            <m:t> </m:t>
                          </m:r>
                          <m:r>
                            <a:rPr lang="en-GB" sz="1200" b="0" i="1" smtClean="0">
                              <a:latin typeface="Cambria Math"/>
                            </a:rPr>
                            <m:t>𝑝𝑎𝑟𝑡𝑖𝑐𝑙𝑒𝑠</m:t>
                          </m:r>
                        </m:den>
                      </m:f>
                    </m:oMath>
                  </m:oMathPara>
                </a14:m>
                <a:endParaRPr lang="en-GB" sz="1200" dirty="0"/>
              </a:p>
            </p:txBody>
          </p:sp>
        </mc:Choice>
        <mc:Fallback xmlns="">
          <p:sp>
            <p:nvSpPr>
              <p:cNvPr id="63" name="TextBox 62"/>
              <p:cNvSpPr txBox="1">
                <a:spLocks noRot="1" noChangeAspect="1" noMove="1" noResize="1" noEditPoints="1" noAdjustHandles="1" noChangeArrowheads="1" noChangeShapeType="1" noTextEdit="1"/>
              </p:cNvSpPr>
              <p:nvPr/>
            </p:nvSpPr>
            <p:spPr>
              <a:xfrm>
                <a:off x="4554583" y="64564"/>
                <a:ext cx="2766655" cy="475771"/>
              </a:xfrm>
              <a:prstGeom prst="rect">
                <a:avLst/>
              </a:prstGeom>
              <a:blipFill>
                <a:blip r:embed="rId22"/>
                <a:stretch>
                  <a:fillRect b="-3846"/>
                </a:stretch>
              </a:blipFill>
            </p:spPr>
            <p:txBody>
              <a:bodyPr/>
              <a:lstStyle/>
              <a:p>
                <a:r>
                  <a:rPr lang="en-GB">
                    <a:noFill/>
                  </a:rPr>
                  <a:t> </a:t>
                </a:r>
              </a:p>
            </p:txBody>
          </p:sp>
        </mc:Fallback>
      </mc:AlternateContent>
      <p:sp>
        <p:nvSpPr>
          <p:cNvPr id="64" name="TextBox 63"/>
          <p:cNvSpPr txBox="1"/>
          <p:nvPr/>
        </p:nvSpPr>
        <p:spPr>
          <a:xfrm>
            <a:off x="7315200" y="0"/>
            <a:ext cx="1828800" cy="523220"/>
          </a:xfrm>
          <a:prstGeom prst="rect">
            <a:avLst/>
          </a:prstGeom>
          <a:noFill/>
        </p:spPr>
        <p:txBody>
          <a:bodyPr wrap="square" rtlCol="0">
            <a:spAutoFit/>
          </a:bodyPr>
          <a:lstStyle/>
          <a:p>
            <a:pPr algn="ctr"/>
            <a:r>
              <a:rPr lang="en-GB" sz="1400" dirty="0">
                <a:latin typeface="Comic Sans MS" pitchFamily="66" charset="0"/>
                <a:hlinkClick r:id="rId23"/>
              </a:rPr>
              <a:t>Applet for collision demonstrations</a:t>
            </a:r>
            <a:endParaRPr lang="en-GB" sz="1400" dirty="0">
              <a:latin typeface="Comic Sans MS" pitchFamily="66" charset="0"/>
            </a:endParaRPr>
          </a:p>
        </p:txBody>
      </p:sp>
      <p:sp>
        <p:nvSpPr>
          <p:cNvPr id="65"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441926"/>
            <a:ext cx="7886700" cy="994172"/>
          </a:xfrm>
        </p:spPr>
        <p:txBody>
          <a:bodyPr>
            <a:normAutofit fontScale="90000"/>
          </a:bodyPr>
          <a:lstStyle/>
          <a:p>
            <a:pPr algn="ctr"/>
            <a:r>
              <a:rPr lang="en-US" sz="4050" dirty="0">
                <a:latin typeface="Comic Sans MS" panose="030F0702030302020204" pitchFamily="66" charset="0"/>
              </a:rPr>
              <a:t>Elastic collisions in one dimension</a:t>
            </a:r>
            <a:endParaRPr lang="en-GB" sz="4050" dirty="0">
              <a:latin typeface="Comic Sans MS" panose="030F0702030302020204" pitchFamily="66" charset="0"/>
            </a:endParaRPr>
          </a:p>
        </p:txBody>
      </p:sp>
      <p:sp>
        <p:nvSpPr>
          <p:cNvPr id="66"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4C</a:t>
            </a:r>
            <a:endParaRPr lang="en-GB"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161147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linds(horizontal)">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blinds(horizontal)">
                                      <p:cBhvr>
                                        <p:cTn id="12" dur="500"/>
                                        <p:tgtEl>
                                          <p:spTgt spid="4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blinds(horizontal)">
                                      <p:cBhvr>
                                        <p:cTn id="17" dur="500"/>
                                        <p:tgtEl>
                                          <p:spTgt spid="8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6"/>
                                        </p:tgtEl>
                                        <p:attrNameLst>
                                          <p:attrName>style.visibility</p:attrName>
                                        </p:attrNameLst>
                                      </p:cBhvr>
                                      <p:to>
                                        <p:strVal val="visible"/>
                                      </p:to>
                                    </p:set>
                                    <p:animEffect transition="in" filter="blinds(horizontal)">
                                      <p:cBhvr>
                                        <p:cTn id="22" dur="500"/>
                                        <p:tgtEl>
                                          <p:spTgt spid="8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blinds(horizontal)">
                                      <p:cBhvr>
                                        <p:cTn id="27" dur="500"/>
                                        <p:tgtEl>
                                          <p:spTgt spid="8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2"/>
                                        </p:tgtEl>
                                        <p:attrNameLst>
                                          <p:attrName>style.visibility</p:attrName>
                                        </p:attrNameLst>
                                      </p:cBhvr>
                                      <p:to>
                                        <p:strVal val="visible"/>
                                      </p:to>
                                    </p:set>
                                    <p:animEffect transition="in" filter="blinds(horizontal)">
                                      <p:cBhvr>
                                        <p:cTn id="32" dur="500"/>
                                        <p:tgtEl>
                                          <p:spTgt spid="8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blinds(horizontal)">
                                      <p:cBhvr>
                                        <p:cTn id="37" dur="500"/>
                                        <p:tgtEl>
                                          <p:spTgt spid="8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7"/>
                                        </p:tgtEl>
                                        <p:attrNameLst>
                                          <p:attrName>style.visibility</p:attrName>
                                        </p:attrNameLst>
                                      </p:cBhvr>
                                      <p:to>
                                        <p:strVal val="visible"/>
                                      </p:to>
                                    </p:set>
                                    <p:animEffect transition="in" filter="blinds(horizontal)">
                                      <p:cBhvr>
                                        <p:cTn id="42" dur="500"/>
                                        <p:tgtEl>
                                          <p:spTgt spid="8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8"/>
                                        </p:tgtEl>
                                        <p:attrNameLst>
                                          <p:attrName>style.visibility</p:attrName>
                                        </p:attrNameLst>
                                      </p:cBhvr>
                                      <p:to>
                                        <p:strVal val="visible"/>
                                      </p:to>
                                    </p:set>
                                    <p:animEffect transition="in" filter="blinds(horizontal)">
                                      <p:cBhvr>
                                        <p:cTn id="47" dur="500"/>
                                        <p:tgtEl>
                                          <p:spTgt spid="8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4"/>
                                        </p:tgtEl>
                                        <p:attrNameLst>
                                          <p:attrName>style.visibility</p:attrName>
                                        </p:attrNameLst>
                                      </p:cBhvr>
                                      <p:to>
                                        <p:strVal val="visible"/>
                                      </p:to>
                                    </p:set>
                                    <p:animEffect transition="in" filter="blinds(horizontal)">
                                      <p:cBhvr>
                                        <p:cTn id="52"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81" grpId="0"/>
      <p:bldP spid="82" grpId="0"/>
      <p:bldP spid="83" grpId="0"/>
      <p:bldP spid="84" grpId="0"/>
      <p:bldP spid="85" grpId="0" animBg="1"/>
      <p:bldP spid="86" grpId="0"/>
      <p:bldP spid="87" grpId="0" animBg="1"/>
      <p:bldP spid="88" grpId="0"/>
    </p:bld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4" ma:contentTypeDescription="Create a new document." ma:contentTypeScope="" ma:versionID="f3eecc50e9b07754bbdd7d7f84a5a0e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a84750f097cb468e172277703b223c85"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9BAAC9B-277A-4A63-A713-765973AD12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B1D9B5-D51E-48A5-AB5B-1F6254F37C7F}">
  <ds:schemaRefs>
    <ds:schemaRef ds:uri="http://schemas.microsoft.com/sharepoint/v3/contenttype/forms"/>
  </ds:schemaRefs>
</ds:datastoreItem>
</file>

<file path=customXml/itemProps3.xml><?xml version="1.0" encoding="utf-8"?>
<ds:datastoreItem xmlns:ds="http://schemas.openxmlformats.org/officeDocument/2006/customXml" ds:itemID="{CC9C95FC-5C7B-41D2-9C0D-1FC07FFA95A1}">
  <ds:schemaRefs>
    <ds:schemaRef ds:uri="http://purl.org/dc/elements/1.1/"/>
    <ds:schemaRef ds:uri="http://schemas.microsoft.com/office/2006/metadata/properties"/>
    <ds:schemaRef ds:uri="78db98b4-7c56-4667-9532-fea666d1edab"/>
    <ds:schemaRef ds:uri="00eee050-7eda-4a68-8825-514e694f5f0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755</TotalTime>
  <Words>3033</Words>
  <Application>Microsoft Office PowerPoint</Application>
  <PresentationFormat>On-screen Show (4:3)</PresentationFormat>
  <Paragraphs>460</Paragraphs>
  <Slides>11</Slides>
  <Notes>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11</vt:i4>
      </vt:variant>
    </vt:vector>
  </HeadingPairs>
  <TitlesOfParts>
    <vt:vector size="23" baseType="lpstr">
      <vt:lpstr>游ゴシック</vt:lpstr>
      <vt:lpstr>游ゴシック Light</vt:lpstr>
      <vt:lpstr>Arial</vt:lpstr>
      <vt:lpstr>Calibri</vt:lpstr>
      <vt:lpstr>Calibri Light</vt:lpstr>
      <vt:lpstr>Cambria Math</vt:lpstr>
      <vt:lpstr>Comic Sans MS</vt:lpstr>
      <vt:lpstr>HGGyoshotai</vt:lpstr>
      <vt:lpstr>Papyrus</vt:lpstr>
      <vt:lpstr>Segoe UI Black</vt:lpstr>
      <vt:lpstr>Wingdings</vt:lpstr>
      <vt:lpstr>Office テーマ</vt:lpstr>
      <vt:lpstr>PowerPoint Presentation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lpstr>Elastic collisions in one dimension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Mike Pye</dc:creator>
  <cp:lastModifiedBy>Mr G Westwater (Staff)</cp:lastModifiedBy>
  <cp:revision>164</cp:revision>
  <dcterms:created xsi:type="dcterms:W3CDTF">2017-08-14T15:35:38Z</dcterms:created>
  <dcterms:modified xsi:type="dcterms:W3CDTF">2021-08-27T08:35:19Z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