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D9840-0D51-45E7-AAD0-DD471B5BE228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6D252-D7BF-459C-AA2C-F8271A569C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87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png"/><Relationship Id="rId13" Type="http://schemas.openxmlformats.org/officeDocument/2006/relationships/image" Target="../media/image141.png"/><Relationship Id="rId3" Type="http://schemas.openxmlformats.org/officeDocument/2006/relationships/image" Target="../media/image92.png"/><Relationship Id="rId7" Type="http://schemas.openxmlformats.org/officeDocument/2006/relationships/image" Target="../media/image131.png"/><Relationship Id="rId12" Type="http://schemas.openxmlformats.org/officeDocument/2006/relationships/image" Target="../media/image140.png"/><Relationship Id="rId2" Type="http://schemas.openxmlformats.org/officeDocument/2006/relationships/image" Target="../media/image1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137.png"/><Relationship Id="rId5" Type="http://schemas.openxmlformats.org/officeDocument/2006/relationships/image" Target="../media/image94.png"/><Relationship Id="rId10" Type="http://schemas.openxmlformats.org/officeDocument/2006/relationships/image" Target="../media/image139.png"/><Relationship Id="rId4" Type="http://schemas.openxmlformats.org/officeDocument/2006/relationships/image" Target="../media/image114.png"/><Relationship Id="rId9" Type="http://schemas.openxmlformats.org/officeDocument/2006/relationships/image" Target="../media/image138.png"/><Relationship Id="rId14" Type="http://schemas.openxmlformats.org/officeDocument/2006/relationships/image" Target="../media/image14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png"/><Relationship Id="rId13" Type="http://schemas.openxmlformats.org/officeDocument/2006/relationships/image" Target="../media/image145.png"/><Relationship Id="rId3" Type="http://schemas.openxmlformats.org/officeDocument/2006/relationships/image" Target="../media/image92.png"/><Relationship Id="rId7" Type="http://schemas.openxmlformats.org/officeDocument/2006/relationships/image" Target="../media/image131.png"/><Relationship Id="rId12" Type="http://schemas.openxmlformats.org/officeDocument/2006/relationships/image" Target="../media/image144.png"/><Relationship Id="rId2" Type="http://schemas.openxmlformats.org/officeDocument/2006/relationships/image" Target="../media/image129.png"/><Relationship Id="rId16" Type="http://schemas.openxmlformats.org/officeDocument/2006/relationships/image" Target="../media/image1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143.png"/><Relationship Id="rId5" Type="http://schemas.openxmlformats.org/officeDocument/2006/relationships/image" Target="../media/image94.png"/><Relationship Id="rId15" Type="http://schemas.openxmlformats.org/officeDocument/2006/relationships/image" Target="../media/image147.png"/><Relationship Id="rId10" Type="http://schemas.openxmlformats.org/officeDocument/2006/relationships/image" Target="../media/image142.png"/><Relationship Id="rId4" Type="http://schemas.openxmlformats.org/officeDocument/2006/relationships/image" Target="../media/image114.png"/><Relationship Id="rId9" Type="http://schemas.openxmlformats.org/officeDocument/2006/relationships/image" Target="../media/image137.png"/><Relationship Id="rId14" Type="http://schemas.openxmlformats.org/officeDocument/2006/relationships/image" Target="../media/image14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png"/><Relationship Id="rId13" Type="http://schemas.openxmlformats.org/officeDocument/2006/relationships/image" Target="../media/image150.png"/><Relationship Id="rId3" Type="http://schemas.openxmlformats.org/officeDocument/2006/relationships/image" Target="../media/image92.png"/><Relationship Id="rId7" Type="http://schemas.openxmlformats.org/officeDocument/2006/relationships/image" Target="../media/image131.png"/><Relationship Id="rId12" Type="http://schemas.openxmlformats.org/officeDocument/2006/relationships/image" Target="../media/image149.png"/><Relationship Id="rId2" Type="http://schemas.openxmlformats.org/officeDocument/2006/relationships/image" Target="../media/image1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148.png"/><Relationship Id="rId5" Type="http://schemas.openxmlformats.org/officeDocument/2006/relationships/image" Target="../media/image94.png"/><Relationship Id="rId10" Type="http://schemas.openxmlformats.org/officeDocument/2006/relationships/image" Target="../media/image142.png"/><Relationship Id="rId4" Type="http://schemas.openxmlformats.org/officeDocument/2006/relationships/image" Target="../media/image114.png"/><Relationship Id="rId9" Type="http://schemas.openxmlformats.org/officeDocument/2006/relationships/image" Target="../media/image137.png"/><Relationship Id="rId14" Type="http://schemas.openxmlformats.org/officeDocument/2006/relationships/image" Target="../media/image15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5" Type="http://schemas.openxmlformats.org/officeDocument/2006/relationships/image" Target="../media/image79.png"/><Relationship Id="rId4" Type="http://schemas.openxmlformats.org/officeDocument/2006/relationships/image" Target="../media/image7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3" Type="http://schemas.openxmlformats.org/officeDocument/2006/relationships/image" Target="../media/image82.png"/><Relationship Id="rId7" Type="http://schemas.openxmlformats.org/officeDocument/2006/relationships/image" Target="../media/image86.png"/><Relationship Id="rId12" Type="http://schemas.openxmlformats.org/officeDocument/2006/relationships/image" Target="../media/image91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11" Type="http://schemas.openxmlformats.org/officeDocument/2006/relationships/image" Target="../media/image90.png"/><Relationship Id="rId5" Type="http://schemas.openxmlformats.org/officeDocument/2006/relationships/image" Target="../media/image84.png"/><Relationship Id="rId10" Type="http://schemas.openxmlformats.org/officeDocument/2006/relationships/image" Target="../media/image89.png"/><Relationship Id="rId4" Type="http://schemas.openxmlformats.org/officeDocument/2006/relationships/image" Target="../media/image83.png"/><Relationship Id="rId9" Type="http://schemas.openxmlformats.org/officeDocument/2006/relationships/image" Target="../media/image8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3" Type="http://schemas.openxmlformats.org/officeDocument/2006/relationships/image" Target="../media/image93.png"/><Relationship Id="rId7" Type="http://schemas.openxmlformats.org/officeDocument/2006/relationships/image" Target="../media/image97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png"/><Relationship Id="rId11" Type="http://schemas.openxmlformats.org/officeDocument/2006/relationships/image" Target="../media/image101.png"/><Relationship Id="rId5" Type="http://schemas.openxmlformats.org/officeDocument/2006/relationships/image" Target="../media/image95.png"/><Relationship Id="rId10" Type="http://schemas.openxmlformats.org/officeDocument/2006/relationships/image" Target="../media/image100.png"/><Relationship Id="rId4" Type="http://schemas.openxmlformats.org/officeDocument/2006/relationships/image" Target="../media/image94.png"/><Relationship Id="rId9" Type="http://schemas.openxmlformats.org/officeDocument/2006/relationships/image" Target="../media/image9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13" Type="http://schemas.openxmlformats.org/officeDocument/2006/relationships/image" Target="../media/image111.png"/><Relationship Id="rId3" Type="http://schemas.openxmlformats.org/officeDocument/2006/relationships/image" Target="../media/image92.png"/><Relationship Id="rId7" Type="http://schemas.openxmlformats.org/officeDocument/2006/relationships/image" Target="../media/image105.png"/><Relationship Id="rId12" Type="http://schemas.openxmlformats.org/officeDocument/2006/relationships/image" Target="../media/image110.png"/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4.png"/><Relationship Id="rId11" Type="http://schemas.openxmlformats.org/officeDocument/2006/relationships/image" Target="../media/image109.png"/><Relationship Id="rId5" Type="http://schemas.openxmlformats.org/officeDocument/2006/relationships/image" Target="../media/image94.png"/><Relationship Id="rId15" Type="http://schemas.openxmlformats.org/officeDocument/2006/relationships/image" Target="../media/image113.png"/><Relationship Id="rId10" Type="http://schemas.openxmlformats.org/officeDocument/2006/relationships/image" Target="../media/image108.png"/><Relationship Id="rId4" Type="http://schemas.openxmlformats.org/officeDocument/2006/relationships/image" Target="../media/image103.png"/><Relationship Id="rId9" Type="http://schemas.openxmlformats.org/officeDocument/2006/relationships/image" Target="../media/image107.png"/><Relationship Id="rId14" Type="http://schemas.openxmlformats.org/officeDocument/2006/relationships/image" Target="../media/image1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13" Type="http://schemas.openxmlformats.org/officeDocument/2006/relationships/image" Target="../media/image111.png"/><Relationship Id="rId3" Type="http://schemas.openxmlformats.org/officeDocument/2006/relationships/image" Target="../media/image92.png"/><Relationship Id="rId7" Type="http://schemas.openxmlformats.org/officeDocument/2006/relationships/image" Target="../media/image105.png"/><Relationship Id="rId12" Type="http://schemas.openxmlformats.org/officeDocument/2006/relationships/image" Target="../media/image115.png"/><Relationship Id="rId17" Type="http://schemas.openxmlformats.org/officeDocument/2006/relationships/image" Target="../media/image118.png"/><Relationship Id="rId2" Type="http://schemas.openxmlformats.org/officeDocument/2006/relationships/image" Target="../media/image102.png"/><Relationship Id="rId16" Type="http://schemas.openxmlformats.org/officeDocument/2006/relationships/image" Target="../media/image1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4.png"/><Relationship Id="rId11" Type="http://schemas.openxmlformats.org/officeDocument/2006/relationships/image" Target="../media/image109.png"/><Relationship Id="rId5" Type="http://schemas.openxmlformats.org/officeDocument/2006/relationships/image" Target="../media/image94.png"/><Relationship Id="rId15" Type="http://schemas.openxmlformats.org/officeDocument/2006/relationships/image" Target="../media/image113.png"/><Relationship Id="rId10" Type="http://schemas.openxmlformats.org/officeDocument/2006/relationships/image" Target="../media/image1140.png"/><Relationship Id="rId4" Type="http://schemas.openxmlformats.org/officeDocument/2006/relationships/image" Target="../media/image114.png"/><Relationship Id="rId9" Type="http://schemas.openxmlformats.org/officeDocument/2006/relationships/image" Target="../media/image107.png"/><Relationship Id="rId14" Type="http://schemas.openxmlformats.org/officeDocument/2006/relationships/image" Target="../media/image1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13" Type="http://schemas.openxmlformats.org/officeDocument/2006/relationships/image" Target="../media/image111.png"/><Relationship Id="rId18" Type="http://schemas.openxmlformats.org/officeDocument/2006/relationships/image" Target="../media/image123.png"/><Relationship Id="rId3" Type="http://schemas.openxmlformats.org/officeDocument/2006/relationships/image" Target="../media/image92.png"/><Relationship Id="rId7" Type="http://schemas.openxmlformats.org/officeDocument/2006/relationships/image" Target="../media/image105.png"/><Relationship Id="rId12" Type="http://schemas.openxmlformats.org/officeDocument/2006/relationships/image" Target="../media/image120.png"/><Relationship Id="rId17" Type="http://schemas.openxmlformats.org/officeDocument/2006/relationships/image" Target="../media/image118.png"/><Relationship Id="rId2" Type="http://schemas.openxmlformats.org/officeDocument/2006/relationships/image" Target="../media/image102.png"/><Relationship Id="rId16" Type="http://schemas.openxmlformats.org/officeDocument/2006/relationships/image" Target="../media/image1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4.png"/><Relationship Id="rId11" Type="http://schemas.openxmlformats.org/officeDocument/2006/relationships/image" Target="../media/image109.png"/><Relationship Id="rId5" Type="http://schemas.openxmlformats.org/officeDocument/2006/relationships/image" Target="../media/image94.png"/><Relationship Id="rId15" Type="http://schemas.openxmlformats.org/officeDocument/2006/relationships/image" Target="../media/image113.png"/><Relationship Id="rId10" Type="http://schemas.openxmlformats.org/officeDocument/2006/relationships/image" Target="../media/image119.png"/><Relationship Id="rId4" Type="http://schemas.openxmlformats.org/officeDocument/2006/relationships/image" Target="../media/image114.png"/><Relationship Id="rId9" Type="http://schemas.openxmlformats.org/officeDocument/2006/relationships/image" Target="../media/image107.png"/><Relationship Id="rId14" Type="http://schemas.openxmlformats.org/officeDocument/2006/relationships/image" Target="../media/image1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13" Type="http://schemas.openxmlformats.org/officeDocument/2006/relationships/image" Target="../media/image118.png"/><Relationship Id="rId18" Type="http://schemas.openxmlformats.org/officeDocument/2006/relationships/image" Target="../media/image127.png"/><Relationship Id="rId3" Type="http://schemas.openxmlformats.org/officeDocument/2006/relationships/image" Target="../media/image92.png"/><Relationship Id="rId7" Type="http://schemas.openxmlformats.org/officeDocument/2006/relationships/image" Target="../media/image105.png"/><Relationship Id="rId12" Type="http://schemas.openxmlformats.org/officeDocument/2006/relationships/image" Target="../media/image113.png"/><Relationship Id="rId17" Type="http://schemas.openxmlformats.org/officeDocument/2006/relationships/image" Target="../media/image126.png"/><Relationship Id="rId2" Type="http://schemas.openxmlformats.org/officeDocument/2006/relationships/image" Target="../media/image102.png"/><Relationship Id="rId16" Type="http://schemas.openxmlformats.org/officeDocument/2006/relationships/image" Target="../media/image1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4.png"/><Relationship Id="rId11" Type="http://schemas.openxmlformats.org/officeDocument/2006/relationships/image" Target="../media/image111.png"/><Relationship Id="rId5" Type="http://schemas.openxmlformats.org/officeDocument/2006/relationships/image" Target="../media/image94.png"/><Relationship Id="rId15" Type="http://schemas.openxmlformats.org/officeDocument/2006/relationships/image" Target="../media/image124.png"/><Relationship Id="rId10" Type="http://schemas.openxmlformats.org/officeDocument/2006/relationships/image" Target="../media/image109.png"/><Relationship Id="rId19" Type="http://schemas.openxmlformats.org/officeDocument/2006/relationships/image" Target="../media/image128.png"/><Relationship Id="rId4" Type="http://schemas.openxmlformats.org/officeDocument/2006/relationships/image" Target="../media/image1030.png"/><Relationship Id="rId9" Type="http://schemas.openxmlformats.org/officeDocument/2006/relationships/image" Target="../media/image107.png"/><Relationship Id="rId14" Type="http://schemas.openxmlformats.org/officeDocument/2006/relationships/image" Target="../media/image12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png"/><Relationship Id="rId13" Type="http://schemas.openxmlformats.org/officeDocument/2006/relationships/image" Target="../media/image137.png"/><Relationship Id="rId3" Type="http://schemas.openxmlformats.org/officeDocument/2006/relationships/image" Target="../media/image92.png"/><Relationship Id="rId7" Type="http://schemas.openxmlformats.org/officeDocument/2006/relationships/image" Target="../media/image131.png"/><Relationship Id="rId12" Type="http://schemas.openxmlformats.org/officeDocument/2006/relationships/image" Target="../media/image136.png"/><Relationship Id="rId2" Type="http://schemas.openxmlformats.org/officeDocument/2006/relationships/image" Target="../media/image1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135.png"/><Relationship Id="rId5" Type="http://schemas.openxmlformats.org/officeDocument/2006/relationships/image" Target="../media/image94.png"/><Relationship Id="rId10" Type="http://schemas.openxmlformats.org/officeDocument/2006/relationships/image" Target="../media/image134.png"/><Relationship Id="rId4" Type="http://schemas.openxmlformats.org/officeDocument/2006/relationships/image" Target="../media/image114.png"/><Relationship Id="rId9" Type="http://schemas.openxmlformats.org/officeDocument/2006/relationships/image" Target="../media/image1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437031" y="2035187"/>
            <a:ext cx="6269985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4B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34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cubic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roots of a cubic equation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         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=1−2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=1+2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integer values for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It can help to rewrite the original equation slightly!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55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0" y="-764"/>
                <a:ext cx="1383141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-764"/>
                <a:ext cx="1383141" cy="409023"/>
              </a:xfrm>
              <a:prstGeom prst="rect">
                <a:avLst/>
              </a:prstGeom>
              <a:blipFill>
                <a:blip r:embed="rId3"/>
                <a:stretch>
                  <a:fillRect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0" y="409980"/>
                <a:ext cx="1444113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980"/>
                <a:ext cx="1444113" cy="368884"/>
              </a:xfrm>
              <a:prstGeom prst="rect">
                <a:avLst/>
              </a:prstGeom>
              <a:blipFill>
                <a:blip r:embed="rId4"/>
                <a:stretch>
                  <a:fillRect l="-2905" b="-615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0" y="778065"/>
                <a:ext cx="957943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78065"/>
                <a:ext cx="957943" cy="409023"/>
              </a:xfrm>
              <a:prstGeom prst="rect">
                <a:avLst/>
              </a:prstGeom>
              <a:blipFill>
                <a:blip r:embed="rId5"/>
                <a:stretch>
                  <a:fillRect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61999" y="5011783"/>
                <a:ext cx="24263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99" y="5011783"/>
                <a:ext cx="2426305" cy="276999"/>
              </a:xfrm>
              <a:prstGeom prst="rect">
                <a:avLst/>
              </a:prstGeom>
              <a:blipFill>
                <a:blip r:embed="rId6"/>
                <a:stretch>
                  <a:fillRect l="-1005" t="-4348" r="-1759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22809" y="5991497"/>
                <a:ext cx="2483180" cy="5442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809" y="5991497"/>
                <a:ext cx="2483180" cy="5442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/>
          <p:nvPr/>
        </p:nvCxnSpPr>
        <p:spPr>
          <a:xfrm>
            <a:off x="1907176" y="5390605"/>
            <a:ext cx="1" cy="5834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22810" y="5503817"/>
                <a:ext cx="11123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810" y="5503817"/>
                <a:ext cx="1112356" cy="307777"/>
              </a:xfrm>
              <a:prstGeom prst="rect">
                <a:avLst/>
              </a:prstGeom>
              <a:blipFill>
                <a:blip r:embed="rId8"/>
                <a:stretch>
                  <a:fillRect l="-1648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4034943" y="2209018"/>
            <a:ext cx="4700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In this question you have to use the relationships ‘backwards’…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826035" y="3026439"/>
                <a:ext cx="1889760" cy="3688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035" y="3026439"/>
                <a:ext cx="1889760" cy="368884"/>
              </a:xfrm>
              <a:prstGeom prst="rect">
                <a:avLst/>
              </a:prstGeom>
              <a:blipFill>
                <a:blip r:embed="rId9"/>
                <a:stretch>
                  <a:fillRect b="-983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88526" y="3685416"/>
                <a:ext cx="3518264" cy="3688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+2(1−2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26" y="3685416"/>
                <a:ext cx="3518264" cy="368884"/>
              </a:xfrm>
              <a:prstGeom prst="rect">
                <a:avLst/>
              </a:prstGeom>
              <a:blipFill>
                <a:blip r:embed="rId10"/>
                <a:stretch>
                  <a:fillRect b="-1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7721506" y="3278607"/>
            <a:ext cx="13005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roots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Arc 54"/>
          <p:cNvSpPr/>
          <p:nvPr/>
        </p:nvSpPr>
        <p:spPr>
          <a:xfrm>
            <a:off x="7598061" y="3244451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7616958" y="3921649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7799208" y="3987469"/>
            <a:ext cx="1100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756300" y="4737210"/>
            <a:ext cx="1065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Arc 59"/>
          <p:cNvSpPr/>
          <p:nvPr/>
        </p:nvSpPr>
        <p:spPr>
          <a:xfrm>
            <a:off x="7618775" y="4607725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955004" y="1433743"/>
                <a:ext cx="812306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004" y="1433743"/>
                <a:ext cx="812306" cy="52597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538652" y="4338559"/>
                <a:ext cx="2037805" cy="36747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5+2+4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+2−4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8652" y="4338559"/>
                <a:ext cx="2037805" cy="367473"/>
              </a:xfrm>
              <a:prstGeom prst="rect">
                <a:avLst/>
              </a:prstGeom>
              <a:blipFill>
                <a:blip r:embed="rId12"/>
                <a:stretch>
                  <a:fillRect b="-1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958149" y="5000410"/>
                <a:ext cx="574765" cy="36747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8149" y="5000410"/>
                <a:ext cx="574765" cy="367473"/>
              </a:xfrm>
              <a:prstGeom prst="rect">
                <a:avLst/>
              </a:prstGeom>
              <a:blipFill>
                <a:blip r:embed="rId13"/>
                <a:stretch>
                  <a:fillRect b="-983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43575" y="1494704"/>
                <a:ext cx="812306" cy="47429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3575" y="1494704"/>
                <a:ext cx="812306" cy="47429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725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4" grpId="0"/>
      <p:bldP spid="55" grpId="0" animBg="1"/>
      <p:bldP spid="57" grpId="0" animBg="1"/>
      <p:bldP spid="58" grpId="0"/>
      <p:bldP spid="59" grpId="0"/>
      <p:bldP spid="60" grpId="0" animBg="1"/>
      <p:bldP spid="24" grpId="0"/>
      <p:bldP spid="25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cubic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roots of a cubic equation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         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=1−2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=1+2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integer values for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It can help to rewrite the original equation slightly!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55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0" y="-764"/>
                <a:ext cx="1383141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-764"/>
                <a:ext cx="1383141" cy="409023"/>
              </a:xfrm>
              <a:prstGeom prst="rect">
                <a:avLst/>
              </a:prstGeom>
              <a:blipFill>
                <a:blip r:embed="rId3"/>
                <a:stretch>
                  <a:fillRect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0" y="409980"/>
                <a:ext cx="1444113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980"/>
                <a:ext cx="1444113" cy="368884"/>
              </a:xfrm>
              <a:prstGeom prst="rect">
                <a:avLst/>
              </a:prstGeom>
              <a:blipFill>
                <a:blip r:embed="rId4"/>
                <a:stretch>
                  <a:fillRect l="-2905" b="-615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0" y="778065"/>
                <a:ext cx="957943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78065"/>
                <a:ext cx="957943" cy="409023"/>
              </a:xfrm>
              <a:prstGeom prst="rect">
                <a:avLst/>
              </a:prstGeom>
              <a:blipFill>
                <a:blip r:embed="rId5"/>
                <a:stretch>
                  <a:fillRect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61999" y="5011783"/>
                <a:ext cx="24263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99" y="5011783"/>
                <a:ext cx="2426305" cy="276999"/>
              </a:xfrm>
              <a:prstGeom prst="rect">
                <a:avLst/>
              </a:prstGeom>
              <a:blipFill>
                <a:blip r:embed="rId6"/>
                <a:stretch>
                  <a:fillRect l="-1005" t="-4348" r="-1759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22809" y="5991497"/>
                <a:ext cx="2483180" cy="5442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809" y="5991497"/>
                <a:ext cx="2483180" cy="5442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/>
          <p:nvPr/>
        </p:nvCxnSpPr>
        <p:spPr>
          <a:xfrm>
            <a:off x="1907176" y="5390605"/>
            <a:ext cx="1" cy="5834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22810" y="5503817"/>
                <a:ext cx="11123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810" y="5503817"/>
                <a:ext cx="1112356" cy="307777"/>
              </a:xfrm>
              <a:prstGeom prst="rect">
                <a:avLst/>
              </a:prstGeom>
              <a:blipFill>
                <a:blip r:embed="rId8"/>
                <a:stretch>
                  <a:fillRect l="-1648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4034943" y="2209018"/>
            <a:ext cx="4700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In this question you have to use the relationships ‘backwards’…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955004" y="1433743"/>
                <a:ext cx="812306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004" y="1433743"/>
                <a:ext cx="812306" cy="52597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43575" y="1494704"/>
                <a:ext cx="812306" cy="47429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3575" y="1494704"/>
                <a:ext cx="812306" cy="47429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782492" y="2991605"/>
                <a:ext cx="1358537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2492" y="2991605"/>
                <a:ext cx="1358537" cy="52591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06239" y="3720250"/>
                <a:ext cx="2980953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(2)=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239" y="3720250"/>
                <a:ext cx="2980953" cy="52591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651864" y="4441328"/>
                <a:ext cx="1349828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2)=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1864" y="4441328"/>
                <a:ext cx="1349828" cy="52591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932145" y="5171115"/>
                <a:ext cx="1182758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2145" y="5171115"/>
                <a:ext cx="1182758" cy="52597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7294786" y="3496322"/>
            <a:ext cx="1562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roots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32"/>
          <p:cNvSpPr/>
          <p:nvPr/>
        </p:nvSpPr>
        <p:spPr>
          <a:xfrm>
            <a:off x="7049421" y="3375080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7050900" y="4104529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224440" y="4231309"/>
            <a:ext cx="1745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25077" y="4998466"/>
            <a:ext cx="1135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Arc 36"/>
          <p:cNvSpPr/>
          <p:nvPr/>
        </p:nvSpPr>
        <p:spPr>
          <a:xfrm>
            <a:off x="7070135" y="4842856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7333934" y="5734340"/>
            <a:ext cx="13136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7091907" y="5561313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749266" y="5867800"/>
                <a:ext cx="1182758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266" y="5867800"/>
                <a:ext cx="1182758" cy="52597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123438" y="1451161"/>
                <a:ext cx="1061134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3438" y="1451161"/>
                <a:ext cx="1061134" cy="52591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921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3" grpId="0" animBg="1"/>
      <p:bldP spid="34" grpId="0" animBg="1"/>
      <p:bldP spid="35" grpId="0"/>
      <p:bldP spid="36" grpId="0"/>
      <p:bldP spid="37" grpId="0" animBg="1"/>
      <p:bldP spid="40" grpId="0"/>
      <p:bldP spid="43" grpId="0" animBg="1"/>
      <p:bldP spid="44" grpId="0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cubic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roots of a cubic equation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         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=1−2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=1+2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integer values for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It can help to rewrite the original equation slightly!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55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0" y="-764"/>
                <a:ext cx="1383141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-764"/>
                <a:ext cx="1383141" cy="409023"/>
              </a:xfrm>
              <a:prstGeom prst="rect">
                <a:avLst/>
              </a:prstGeom>
              <a:blipFill>
                <a:blip r:embed="rId3"/>
                <a:stretch>
                  <a:fillRect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0" y="409980"/>
                <a:ext cx="1444113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980"/>
                <a:ext cx="1444113" cy="368884"/>
              </a:xfrm>
              <a:prstGeom prst="rect">
                <a:avLst/>
              </a:prstGeom>
              <a:blipFill>
                <a:blip r:embed="rId4"/>
                <a:stretch>
                  <a:fillRect l="-2905" b="-615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0" y="778065"/>
                <a:ext cx="957943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78065"/>
                <a:ext cx="957943" cy="409023"/>
              </a:xfrm>
              <a:prstGeom prst="rect">
                <a:avLst/>
              </a:prstGeom>
              <a:blipFill>
                <a:blip r:embed="rId5"/>
                <a:stretch>
                  <a:fillRect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61999" y="5011783"/>
                <a:ext cx="24263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99" y="5011783"/>
                <a:ext cx="2426305" cy="276999"/>
              </a:xfrm>
              <a:prstGeom prst="rect">
                <a:avLst/>
              </a:prstGeom>
              <a:blipFill>
                <a:blip r:embed="rId6"/>
                <a:stretch>
                  <a:fillRect l="-1005" t="-4348" r="-1759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22809" y="5991497"/>
                <a:ext cx="2483180" cy="5442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809" y="5991497"/>
                <a:ext cx="2483180" cy="5442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/>
          <p:nvPr/>
        </p:nvCxnSpPr>
        <p:spPr>
          <a:xfrm>
            <a:off x="1907176" y="5390605"/>
            <a:ext cx="1" cy="5834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22810" y="5503817"/>
                <a:ext cx="11123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810" y="5503817"/>
                <a:ext cx="1112356" cy="307777"/>
              </a:xfrm>
              <a:prstGeom prst="rect">
                <a:avLst/>
              </a:prstGeom>
              <a:blipFill>
                <a:blip r:embed="rId8"/>
                <a:stretch>
                  <a:fillRect l="-1648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4034943" y="2209018"/>
            <a:ext cx="4700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substitute these into the relationship from before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955004" y="1433743"/>
                <a:ext cx="812306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004" y="1433743"/>
                <a:ext cx="812306" cy="52597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43575" y="1494704"/>
                <a:ext cx="812306" cy="47429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3575" y="1494704"/>
                <a:ext cx="812306" cy="47429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123438" y="1451161"/>
                <a:ext cx="1061134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3438" y="1451161"/>
                <a:ext cx="1061134" cy="52591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124992" y="2973977"/>
                <a:ext cx="2483180" cy="5442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4992" y="2973977"/>
                <a:ext cx="2483180" cy="54425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111929" y="3962400"/>
                <a:ext cx="2439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1929" y="3962400"/>
                <a:ext cx="2439835" cy="276999"/>
              </a:xfrm>
              <a:prstGeom prst="rect">
                <a:avLst/>
              </a:prstGeom>
              <a:blipFill>
                <a:blip r:embed="rId13"/>
                <a:stretch>
                  <a:fillRect l="-1000" t="-4444" r="-175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706982" y="4889861"/>
                <a:ext cx="32473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</m:t>
                    </m:r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9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=−10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982" y="4889861"/>
                <a:ext cx="3247364" cy="276999"/>
              </a:xfrm>
              <a:prstGeom prst="rect">
                <a:avLst/>
              </a:prstGeom>
              <a:blipFill>
                <a:blip r:embed="rId14"/>
                <a:stretch>
                  <a:fillRect l="-1876" t="-28261" r="-1876" b="-5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7529871" y="3285923"/>
            <a:ext cx="264300" cy="754853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7659869" y="3386578"/>
            <a:ext cx="1562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values above…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940628" y="1397725"/>
            <a:ext cx="805543" cy="59653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5111930" y="1402079"/>
            <a:ext cx="705396" cy="59653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6152605" y="1397725"/>
            <a:ext cx="962298" cy="59653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5634445" y="2943496"/>
            <a:ext cx="261258" cy="5834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6326776" y="2947850"/>
            <a:ext cx="261258" cy="5834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6897187" y="2934787"/>
            <a:ext cx="261258" cy="5834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5429793" y="3905793"/>
            <a:ext cx="370116" cy="36140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6043749" y="3901439"/>
            <a:ext cx="404947" cy="36140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6601097" y="3905793"/>
            <a:ext cx="513806" cy="36140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574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7" grpId="0"/>
      <p:bldP spid="50" grpId="0"/>
      <p:bldP spid="51" grpId="0"/>
      <p:bldP spid="52" grpId="0" animBg="1"/>
      <p:bldP spid="53" grpId="0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2" grpId="0" animBg="1"/>
      <p:bldP spid="62" grpId="1" animBg="1"/>
      <p:bldP spid="63" grpId="0" animBg="1"/>
      <p:bldP spid="6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some patterns involving the roots of cubic equations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We can follow a similar process as the one we did for quadratics…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3510" y="3857899"/>
                <a:ext cx="41240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𝑏𝑥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𝑐𝑥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</m:t>
                          </m:r>
                        </m:e>
                      </m:d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</m:e>
                      </m:d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10" y="3857899"/>
                <a:ext cx="4124014" cy="246221"/>
              </a:xfrm>
              <a:prstGeom prst="rect">
                <a:avLst/>
              </a:prstGeom>
              <a:blipFill>
                <a:blip r:embed="rId2"/>
                <a:stretch>
                  <a:fillRect l="-148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0447" y="4323807"/>
                <a:ext cx="669805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𝑏𝑥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𝑐𝑥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𝛽𝛾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𝛾𝛼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𝛼𝛽𝛾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447" y="4323807"/>
                <a:ext cx="6698052" cy="246221"/>
              </a:xfrm>
              <a:prstGeom prst="rect">
                <a:avLst/>
              </a:prstGeom>
              <a:blipFill>
                <a:blip r:embed="rId3"/>
                <a:stretch>
                  <a:fillRect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58532" y="3143795"/>
                <a:ext cx="832421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the cubic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𝑎𝑥</m:t>
                        </m:r>
                      </m:e>
                      <m:sup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𝑏𝑥</m:t>
                        </m:r>
                      </m:e>
                      <m:sup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𝑐𝑥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the roots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then the following relationship can be written…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532" y="3143795"/>
                <a:ext cx="8324211" cy="584775"/>
              </a:xfrm>
              <a:prstGeom prst="rect">
                <a:avLst/>
              </a:prstGeom>
              <a:blipFill>
                <a:blip r:embed="rId4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00447" y="4802780"/>
                <a:ext cx="64954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𝑏𝑥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𝑐𝑥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)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𝛼𝛽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𝛽𝛾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𝛾𝛼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𝛼𝛽𝛾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447" y="4802780"/>
                <a:ext cx="6495432" cy="246221"/>
              </a:xfrm>
              <a:prstGeom prst="rect">
                <a:avLst/>
              </a:prstGeom>
              <a:blipFill>
                <a:blip r:embed="rId5"/>
                <a:stretch>
                  <a:fillRect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87385" y="5190312"/>
                <a:ext cx="6156301" cy="4838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𝑐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−(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𝛽𝛾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𝛾𝛼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85" y="5190312"/>
                <a:ext cx="6156301" cy="48385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6928980" y="4014651"/>
            <a:ext cx="220757" cy="457372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114902" y="3978761"/>
            <a:ext cx="1411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the triple bracket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Arc 12"/>
          <p:cNvSpPr/>
          <p:nvPr/>
        </p:nvSpPr>
        <p:spPr>
          <a:xfrm>
            <a:off x="6872375" y="4497977"/>
            <a:ext cx="220757" cy="457372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c 13"/>
          <p:cNvSpPr/>
          <p:nvPr/>
        </p:nvSpPr>
        <p:spPr>
          <a:xfrm>
            <a:off x="6598055" y="4990011"/>
            <a:ext cx="220757" cy="457372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6953793" y="4470795"/>
            <a:ext cx="1780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like terms and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10101" y="5084749"/>
            <a:ext cx="1367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all by 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769326" y="4232366"/>
            <a:ext cx="1733005" cy="3918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4706983" y="4228011"/>
            <a:ext cx="1571897" cy="3918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2978333" y="4720045"/>
            <a:ext cx="1010194" cy="3918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445726" y="4724399"/>
            <a:ext cx="1380307" cy="3918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9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 animBg="1"/>
      <p:bldP spid="12" grpId="0"/>
      <p:bldP spid="13" grpId="0" animBg="1"/>
      <p:bldP spid="14" grpId="0" animBg="1"/>
      <p:bldP spid="15" grpId="0"/>
      <p:bldP spid="16" grpId="0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some patterns involving the roots of cubic equations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We can follow a similar process as the one we did for quadratics…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76550" y="3239592"/>
                <a:ext cx="6156301" cy="4838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𝑐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−(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𝛽𝛾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𝛾𝛼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6550" y="3239592"/>
                <a:ext cx="6156301" cy="4838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2281646" y="3209107"/>
            <a:ext cx="174171" cy="5355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58196" y="3222169"/>
            <a:ext cx="1236615" cy="5355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765074" y="3217814"/>
            <a:ext cx="1349829" cy="5355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7284721" y="3213460"/>
            <a:ext cx="579120" cy="5355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2882539" y="3204753"/>
            <a:ext cx="191588" cy="5355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3383281" y="3200399"/>
            <a:ext cx="222067" cy="5355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307772" y="3953692"/>
            <a:ext cx="975359" cy="47026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78673" y="3944981"/>
                <a:ext cx="25516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Compare coefficients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73" y="3944981"/>
                <a:ext cx="2551612" cy="307777"/>
              </a:xfrm>
              <a:prstGeom prst="rect">
                <a:avLst/>
              </a:prstGeom>
              <a:blipFill>
                <a:blip r:embed="rId3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>
            <a:off x="6185808" y="3947959"/>
            <a:ext cx="975359" cy="47026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717029" y="3930540"/>
            <a:ext cx="17983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Compare constants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786216" y="3916099"/>
            <a:ext cx="663" cy="53993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361506" y="3796941"/>
                <a:ext cx="1476103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Compare coefficients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506" y="3796941"/>
                <a:ext cx="1476103" cy="738664"/>
              </a:xfrm>
              <a:prstGeom prst="rect">
                <a:avLst/>
              </a:prstGeom>
              <a:blipFill>
                <a:blip r:embed="rId4"/>
                <a:stretch>
                  <a:fillRect t="-1653" r="-32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006644" y="4572892"/>
                <a:ext cx="1823641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644" y="4572892"/>
                <a:ext cx="1823641" cy="5259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94003" y="5358055"/>
                <a:ext cx="1670522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003" y="5358055"/>
                <a:ext cx="1670522" cy="5259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57564" y="4616984"/>
                <a:ext cx="1858073" cy="4742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7564" y="4616984"/>
                <a:ext cx="1858073" cy="4742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90727" y="4572892"/>
                <a:ext cx="1073114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0727" y="4572892"/>
                <a:ext cx="1073114" cy="52591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559109" y="5363228"/>
                <a:ext cx="1174101" cy="5259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9109" y="5363228"/>
                <a:ext cx="1174101" cy="52591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68964" y="6080699"/>
                <a:ext cx="2171029" cy="5430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of the ‘single roots’ is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64" y="6080699"/>
                <a:ext cx="2171029" cy="54303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294792" y="6080699"/>
                <a:ext cx="2171029" cy="5430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of the ‘triple roots’ is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4792" y="6080699"/>
                <a:ext cx="2171029" cy="54303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543838" y="6090157"/>
                <a:ext cx="2171029" cy="524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of the ‘double roots’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3838" y="6090157"/>
                <a:ext cx="2171029" cy="52411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129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7" grpId="0"/>
      <p:bldP spid="29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5" grpId="0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some patterns involving the roots of cubic equations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0" y="-764"/>
                <a:ext cx="1383141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-764"/>
                <a:ext cx="1383141" cy="409023"/>
              </a:xfrm>
              <a:prstGeom prst="rect">
                <a:avLst/>
              </a:prstGeom>
              <a:blipFill>
                <a:blip r:embed="rId2"/>
                <a:stretch>
                  <a:fillRect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0" y="409980"/>
                <a:ext cx="1444754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980"/>
                <a:ext cx="1444754" cy="368884"/>
              </a:xfrm>
              <a:prstGeom prst="rect">
                <a:avLst/>
              </a:prstGeom>
              <a:blipFill>
                <a:blip r:embed="rId3"/>
                <a:stretch>
                  <a:fillRect l="-2905" b="-615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0" y="778065"/>
                <a:ext cx="957943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78065"/>
                <a:ext cx="957943" cy="409023"/>
              </a:xfrm>
              <a:prstGeom prst="rect">
                <a:avLst/>
              </a:prstGeom>
              <a:blipFill>
                <a:blip r:embed="rId4"/>
                <a:stretch>
                  <a:fillRect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238103" y="2342606"/>
            <a:ext cx="5030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Comparing the patterns with quadratics and </a:t>
            </a:r>
            <a:r>
              <a:rPr lang="en-US" sz="1600" u="sng" dirty="0" err="1">
                <a:latin typeface="Comic Sans MS" panose="030F0702030302020204" pitchFamily="66" charset="0"/>
              </a:rPr>
              <a:t>cubics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304800" y="3841738"/>
                <a:ext cx="1375953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4800" y="3841738"/>
                <a:ext cx="1375953" cy="5259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632674" y="4670638"/>
                <a:ext cx="772456" cy="47429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2674" y="4670638"/>
                <a:ext cx="772456" cy="4742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36321" y="2959677"/>
                <a:ext cx="196919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321" y="2959677"/>
                <a:ext cx="1969193" cy="307777"/>
              </a:xfrm>
              <a:prstGeom prst="rect">
                <a:avLst/>
              </a:prstGeom>
              <a:blipFill>
                <a:blip r:embed="rId7"/>
                <a:stretch>
                  <a:fillRect l="-1238" t="-4000" r="-2477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508345" y="2965141"/>
                <a:ext cx="270022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345" y="2965141"/>
                <a:ext cx="2700226" cy="307777"/>
              </a:xfrm>
              <a:prstGeom prst="rect">
                <a:avLst/>
              </a:prstGeom>
              <a:blipFill>
                <a:blip r:embed="rId8"/>
                <a:stretch>
                  <a:fillRect l="-903" t="-1961" r="-1580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917474" y="3879626"/>
                <a:ext cx="2103120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7474" y="3879626"/>
                <a:ext cx="2103120" cy="52591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743476" y="4695440"/>
                <a:ext cx="1858073" cy="47429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3476" y="4695440"/>
                <a:ext cx="1858073" cy="47429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500949" y="5356656"/>
                <a:ext cx="1510937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949" y="5356656"/>
                <a:ext cx="1510937" cy="52591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579222" y="3988525"/>
            <a:ext cx="16417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Sum of ‘singles’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544387" y="4763587"/>
            <a:ext cx="17251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Sum of ‘doubles’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592284" y="5577839"/>
            <a:ext cx="1630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Sum of ‘triples’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8"/>
          <p:cNvCxnSpPr>
            <a:endCxn id="44" idx="1"/>
          </p:cNvCxnSpPr>
          <p:nvPr/>
        </p:nvCxnSpPr>
        <p:spPr>
          <a:xfrm flipV="1">
            <a:off x="5259976" y="4142583"/>
            <a:ext cx="657498" cy="2011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7" idx="1"/>
          </p:cNvCxnSpPr>
          <p:nvPr/>
        </p:nvCxnSpPr>
        <p:spPr>
          <a:xfrm flipH="1" flipV="1">
            <a:off x="2778034" y="4136571"/>
            <a:ext cx="801188" cy="2123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9" idx="1"/>
          </p:cNvCxnSpPr>
          <p:nvPr/>
        </p:nvCxnSpPr>
        <p:spPr>
          <a:xfrm flipH="1">
            <a:off x="2603863" y="4932864"/>
            <a:ext cx="940524" cy="489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9" idx="3"/>
          </p:cNvCxnSpPr>
          <p:nvPr/>
        </p:nvCxnSpPr>
        <p:spPr>
          <a:xfrm>
            <a:off x="5269539" y="4932864"/>
            <a:ext cx="373615" cy="489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50" idx="3"/>
          </p:cNvCxnSpPr>
          <p:nvPr/>
        </p:nvCxnSpPr>
        <p:spPr>
          <a:xfrm flipV="1">
            <a:off x="5222859" y="5686697"/>
            <a:ext cx="1169232" cy="6041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2203269" y="3779520"/>
            <a:ext cx="505097" cy="67926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7380515" y="3801292"/>
            <a:ext cx="505097" cy="67926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7393578" y="4667796"/>
            <a:ext cx="243840" cy="566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2181498" y="4611191"/>
            <a:ext cx="243840" cy="566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45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6" grpId="0"/>
      <p:bldP spid="43" grpId="0"/>
      <p:bldP spid="44" grpId="0"/>
      <p:bldP spid="47" grpId="0"/>
      <p:bldP spid="48" grpId="0"/>
      <p:bldP spid="7" grpId="0"/>
      <p:bldP spid="49" grpId="0"/>
      <p:bldP spid="50" grpId="0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cubic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the roots of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find the values of: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𝛽𝛾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𝛾𝛼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0" y="-764"/>
                <a:ext cx="1383141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-764"/>
                <a:ext cx="1383141" cy="409023"/>
              </a:xfrm>
              <a:prstGeom prst="rect">
                <a:avLst/>
              </a:prstGeom>
              <a:blipFill>
                <a:blip r:embed="rId3"/>
                <a:stretch>
                  <a:fillRect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0" y="409980"/>
                <a:ext cx="1444754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980"/>
                <a:ext cx="1444754" cy="368884"/>
              </a:xfrm>
              <a:prstGeom prst="rect">
                <a:avLst/>
              </a:prstGeom>
              <a:blipFill>
                <a:blip r:embed="rId4"/>
                <a:stretch>
                  <a:fillRect l="-2905" b="-615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0" y="778065"/>
                <a:ext cx="957943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78065"/>
                <a:ext cx="957943" cy="409023"/>
              </a:xfrm>
              <a:prstGeom prst="rect">
                <a:avLst/>
              </a:prstGeom>
              <a:blipFill>
                <a:blip r:embed="rId5"/>
                <a:stretch>
                  <a:fillRect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33703" y="1380308"/>
                <a:ext cx="2439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703" y="1380308"/>
                <a:ext cx="2439835" cy="276999"/>
              </a:xfrm>
              <a:prstGeom prst="rect">
                <a:avLst/>
              </a:prstGeom>
              <a:blipFill>
                <a:blip r:embed="rId6"/>
                <a:stretch>
                  <a:fillRect l="-1750" t="-4348" r="-20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051075" y="1267096"/>
                <a:ext cx="616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1075" y="1267096"/>
                <a:ext cx="616387" cy="276999"/>
              </a:xfrm>
              <a:prstGeom prst="rect">
                <a:avLst/>
              </a:prstGeom>
              <a:blipFill>
                <a:blip r:embed="rId7"/>
                <a:stretch>
                  <a:fillRect l="-4950" r="-792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55428" y="1628501"/>
                <a:ext cx="6126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428" y="1628501"/>
                <a:ext cx="612604" cy="276999"/>
              </a:xfrm>
              <a:prstGeom prst="rect">
                <a:avLst/>
              </a:prstGeom>
              <a:blipFill>
                <a:blip r:embed="rId8"/>
                <a:stretch>
                  <a:fillRect l="-8911" r="-891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64136" y="1976844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136" y="1976844"/>
                <a:ext cx="785728" cy="276999"/>
              </a:xfrm>
              <a:prstGeom prst="rect">
                <a:avLst/>
              </a:prstGeom>
              <a:blipFill>
                <a:blip r:embed="rId9"/>
                <a:stretch>
                  <a:fillRect l="-3101" r="-5426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441270" y="3383282"/>
                <a:ext cx="1670522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270" y="3383282"/>
                <a:ext cx="1670522" cy="52591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859382" y="1854926"/>
                <a:ext cx="29963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Summarise</a:t>
                </a: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first!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382" y="1854926"/>
                <a:ext cx="2996333" cy="338554"/>
              </a:xfrm>
              <a:prstGeom prst="rect">
                <a:avLst/>
              </a:prstGeom>
              <a:blipFill>
                <a:blip r:embed="rId11"/>
                <a:stretch>
                  <a:fillRect l="-1016" t="-3571" r="-203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3888376" y="2782387"/>
            <a:ext cx="5134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Then, write out the relationship that you will use</a:t>
            </a:r>
          </a:p>
        </p:txBody>
      </p:sp>
      <p:sp>
        <p:nvSpPr>
          <p:cNvPr id="42" name="Arc 41"/>
          <p:cNvSpPr/>
          <p:nvPr/>
        </p:nvSpPr>
        <p:spPr>
          <a:xfrm>
            <a:off x="7184572" y="3657601"/>
            <a:ext cx="278674" cy="653143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410995" y="3805645"/>
                <a:ext cx="14282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0995" y="3805645"/>
                <a:ext cx="1428203" cy="307777"/>
              </a:xfrm>
              <a:prstGeom prst="rect">
                <a:avLst/>
              </a:prstGeom>
              <a:blipFill>
                <a:blip r:embed="rId12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8051073" y="2346958"/>
                <a:ext cx="6228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1073" y="2346958"/>
                <a:ext cx="622863" cy="276999"/>
              </a:xfrm>
              <a:prstGeom prst="rect">
                <a:avLst/>
              </a:prstGeom>
              <a:blipFill>
                <a:blip r:embed="rId13"/>
                <a:stretch>
                  <a:fillRect l="-8824" r="-8824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432561" y="4106094"/>
                <a:ext cx="1670522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2561" y="4106094"/>
                <a:ext cx="1670522" cy="52591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2602275" y="3592288"/>
                <a:ext cx="267701" cy="3456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2275" y="3592288"/>
                <a:ext cx="267701" cy="345672"/>
              </a:xfrm>
              <a:prstGeom prst="rect">
                <a:avLst/>
              </a:prstGeom>
              <a:blipFill>
                <a:blip r:embed="rId15"/>
                <a:stretch>
                  <a:fillRect l="-4545" t="-1754" r="-13636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488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7" grpId="0"/>
      <p:bldP spid="40" grpId="0"/>
      <p:bldP spid="42" grpId="0" animBg="1"/>
      <p:bldP spid="45" grpId="0"/>
      <p:bldP spid="56" grpId="0"/>
      <p:bldP spid="61" grpId="0"/>
      <p:bldP spid="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cubic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the roots of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find the values of: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𝛽𝛾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𝛾𝛼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0" y="-764"/>
                <a:ext cx="1383141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-764"/>
                <a:ext cx="1383141" cy="409023"/>
              </a:xfrm>
              <a:prstGeom prst="rect">
                <a:avLst/>
              </a:prstGeom>
              <a:blipFill>
                <a:blip r:embed="rId3"/>
                <a:stretch>
                  <a:fillRect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0" y="409980"/>
                <a:ext cx="1444113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980"/>
                <a:ext cx="1444113" cy="368884"/>
              </a:xfrm>
              <a:prstGeom prst="rect">
                <a:avLst/>
              </a:prstGeom>
              <a:blipFill>
                <a:blip r:embed="rId4"/>
                <a:stretch>
                  <a:fillRect l="-2905" b="-615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0" y="778065"/>
                <a:ext cx="957943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78065"/>
                <a:ext cx="957943" cy="409023"/>
              </a:xfrm>
              <a:prstGeom prst="rect">
                <a:avLst/>
              </a:prstGeom>
              <a:blipFill>
                <a:blip r:embed="rId5"/>
                <a:stretch>
                  <a:fillRect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33703" y="1380308"/>
                <a:ext cx="2439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703" y="1380308"/>
                <a:ext cx="2439835" cy="276999"/>
              </a:xfrm>
              <a:prstGeom prst="rect">
                <a:avLst/>
              </a:prstGeom>
              <a:blipFill>
                <a:blip r:embed="rId6"/>
                <a:stretch>
                  <a:fillRect l="-1750" t="-4348" r="-20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051075" y="1267096"/>
                <a:ext cx="616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1075" y="1267096"/>
                <a:ext cx="616387" cy="276999"/>
              </a:xfrm>
              <a:prstGeom prst="rect">
                <a:avLst/>
              </a:prstGeom>
              <a:blipFill>
                <a:blip r:embed="rId7"/>
                <a:stretch>
                  <a:fillRect l="-4950" r="-792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55428" y="1628501"/>
                <a:ext cx="6126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428" y="1628501"/>
                <a:ext cx="612604" cy="276999"/>
              </a:xfrm>
              <a:prstGeom prst="rect">
                <a:avLst/>
              </a:prstGeom>
              <a:blipFill>
                <a:blip r:embed="rId8"/>
                <a:stretch>
                  <a:fillRect l="-8911" r="-891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64136" y="1976844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136" y="1976844"/>
                <a:ext cx="785728" cy="276999"/>
              </a:xfrm>
              <a:prstGeom prst="rect">
                <a:avLst/>
              </a:prstGeom>
              <a:blipFill>
                <a:blip r:embed="rId9"/>
                <a:stretch>
                  <a:fillRect l="-3101" r="-5426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46768" y="3374573"/>
                <a:ext cx="2172092" cy="4742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𝛽𝛾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𝛾𝛼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768" y="3374573"/>
                <a:ext cx="2172092" cy="47429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859382" y="1854926"/>
                <a:ext cx="29963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Summarise</a:t>
                </a: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first!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382" y="1854926"/>
                <a:ext cx="2996333" cy="338554"/>
              </a:xfrm>
              <a:prstGeom prst="rect">
                <a:avLst/>
              </a:prstGeom>
              <a:blipFill>
                <a:blip r:embed="rId11"/>
                <a:stretch>
                  <a:fillRect l="-1016" t="-3571" r="-203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3888376" y="2782387"/>
            <a:ext cx="5134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Then, write out the relationship that you will use</a:t>
            </a:r>
          </a:p>
        </p:txBody>
      </p:sp>
      <p:sp>
        <p:nvSpPr>
          <p:cNvPr id="42" name="Arc 41"/>
          <p:cNvSpPr/>
          <p:nvPr/>
        </p:nvSpPr>
        <p:spPr>
          <a:xfrm>
            <a:off x="7306492" y="3701144"/>
            <a:ext cx="278674" cy="653143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532915" y="3849188"/>
                <a:ext cx="14282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2915" y="3849188"/>
                <a:ext cx="1428203" cy="307777"/>
              </a:xfrm>
              <a:prstGeom prst="rect">
                <a:avLst/>
              </a:prstGeom>
              <a:blipFill>
                <a:blip r:embed="rId12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8051073" y="2346958"/>
                <a:ext cx="6228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1073" y="2346958"/>
                <a:ext cx="622863" cy="276999"/>
              </a:xfrm>
              <a:prstGeom prst="rect">
                <a:avLst/>
              </a:prstGeom>
              <a:blipFill>
                <a:blip r:embed="rId13"/>
                <a:stretch>
                  <a:fillRect l="-8824" r="-8824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293223" y="4097385"/>
                <a:ext cx="2025555" cy="517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𝛾𝛼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3223" y="4097385"/>
                <a:ext cx="2025555" cy="51757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2602275" y="3592288"/>
                <a:ext cx="267701" cy="3456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2275" y="3592288"/>
                <a:ext cx="267701" cy="345672"/>
              </a:xfrm>
              <a:prstGeom prst="rect">
                <a:avLst/>
              </a:prstGeom>
              <a:blipFill>
                <a:blip r:embed="rId15"/>
                <a:stretch>
                  <a:fillRect l="-4545" t="-1754" r="-13636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725784" y="4902928"/>
                <a:ext cx="5915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5784" y="4902928"/>
                <a:ext cx="591509" cy="276999"/>
              </a:xfrm>
              <a:prstGeom prst="rect">
                <a:avLst/>
              </a:prstGeom>
              <a:blipFill>
                <a:blip r:embed="rId16"/>
                <a:stretch>
                  <a:fillRect l="-3093" r="-9278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772091" y="4066905"/>
                <a:ext cx="2821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2091" y="4066905"/>
                <a:ext cx="282129" cy="215444"/>
              </a:xfrm>
              <a:prstGeom prst="rect">
                <a:avLst/>
              </a:prstGeom>
              <a:blipFill>
                <a:blip r:embed="rId17"/>
                <a:stretch>
                  <a:fillRect l="-4348" r="-1304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562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2" grpId="0" animBg="1"/>
      <p:bldP spid="45" grpId="0"/>
      <p:bldP spid="61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cubic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the roots of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find the values of: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𝛽𝛾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𝛾𝛼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0" y="-764"/>
                <a:ext cx="1383141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-764"/>
                <a:ext cx="1383141" cy="409023"/>
              </a:xfrm>
              <a:prstGeom prst="rect">
                <a:avLst/>
              </a:prstGeom>
              <a:blipFill>
                <a:blip r:embed="rId3"/>
                <a:stretch>
                  <a:fillRect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0" y="409980"/>
                <a:ext cx="1444113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980"/>
                <a:ext cx="1444113" cy="368884"/>
              </a:xfrm>
              <a:prstGeom prst="rect">
                <a:avLst/>
              </a:prstGeom>
              <a:blipFill>
                <a:blip r:embed="rId4"/>
                <a:stretch>
                  <a:fillRect l="-2905" b="-615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0" y="778065"/>
                <a:ext cx="957943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78065"/>
                <a:ext cx="957943" cy="409023"/>
              </a:xfrm>
              <a:prstGeom prst="rect">
                <a:avLst/>
              </a:prstGeom>
              <a:blipFill>
                <a:blip r:embed="rId5"/>
                <a:stretch>
                  <a:fillRect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33703" y="1380308"/>
                <a:ext cx="2439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703" y="1380308"/>
                <a:ext cx="2439835" cy="276999"/>
              </a:xfrm>
              <a:prstGeom prst="rect">
                <a:avLst/>
              </a:prstGeom>
              <a:blipFill>
                <a:blip r:embed="rId6"/>
                <a:stretch>
                  <a:fillRect l="-1750" t="-4348" r="-20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051075" y="1267096"/>
                <a:ext cx="616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1075" y="1267096"/>
                <a:ext cx="616387" cy="276999"/>
              </a:xfrm>
              <a:prstGeom prst="rect">
                <a:avLst/>
              </a:prstGeom>
              <a:blipFill>
                <a:blip r:embed="rId7"/>
                <a:stretch>
                  <a:fillRect l="-4950" r="-792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55428" y="1628501"/>
                <a:ext cx="6126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428" y="1628501"/>
                <a:ext cx="612604" cy="276999"/>
              </a:xfrm>
              <a:prstGeom prst="rect">
                <a:avLst/>
              </a:prstGeom>
              <a:blipFill>
                <a:blip r:embed="rId8"/>
                <a:stretch>
                  <a:fillRect l="-8911" r="-891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64136" y="1976844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136" y="1976844"/>
                <a:ext cx="785728" cy="276999"/>
              </a:xfrm>
              <a:prstGeom prst="rect">
                <a:avLst/>
              </a:prstGeom>
              <a:blipFill>
                <a:blip r:embed="rId9"/>
                <a:stretch>
                  <a:fillRect l="-3101" r="-5426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921830" y="3391989"/>
                <a:ext cx="1088570" cy="5259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𝛼𝛽𝛾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1830" y="3391989"/>
                <a:ext cx="1088570" cy="52591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859382" y="1854926"/>
                <a:ext cx="29963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Summarise</a:t>
                </a: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first!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382" y="1854926"/>
                <a:ext cx="2996333" cy="338554"/>
              </a:xfrm>
              <a:prstGeom prst="rect">
                <a:avLst/>
              </a:prstGeom>
              <a:blipFill>
                <a:blip r:embed="rId11"/>
                <a:stretch>
                  <a:fillRect l="-1016" t="-3571" r="-203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3888376" y="2782387"/>
            <a:ext cx="5134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Then, write out the relationship that you will use</a:t>
            </a:r>
          </a:p>
        </p:txBody>
      </p:sp>
      <p:sp>
        <p:nvSpPr>
          <p:cNvPr id="42" name="Arc 41"/>
          <p:cNvSpPr/>
          <p:nvPr/>
        </p:nvSpPr>
        <p:spPr>
          <a:xfrm>
            <a:off x="6966858" y="3683726"/>
            <a:ext cx="278674" cy="653143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193281" y="3831770"/>
                <a:ext cx="14282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3281" y="3831770"/>
                <a:ext cx="1428203" cy="307777"/>
              </a:xfrm>
              <a:prstGeom prst="rect">
                <a:avLst/>
              </a:prstGeom>
              <a:blipFill>
                <a:blip r:embed="rId12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8051073" y="2346958"/>
                <a:ext cx="6228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1073" y="2346958"/>
                <a:ext cx="622863" cy="276999"/>
              </a:xfrm>
              <a:prstGeom prst="rect">
                <a:avLst/>
              </a:prstGeom>
              <a:blipFill>
                <a:blip r:embed="rId13"/>
                <a:stretch>
                  <a:fillRect l="-8824" r="-8824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902823" y="4053841"/>
                <a:ext cx="1099468" cy="517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𝛼𝛽𝛾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2823" y="4053841"/>
                <a:ext cx="1099468" cy="51757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2602275" y="3592288"/>
                <a:ext cx="267701" cy="3456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2275" y="3592288"/>
                <a:ext cx="267701" cy="345672"/>
              </a:xfrm>
              <a:prstGeom prst="rect">
                <a:avLst/>
              </a:prstGeom>
              <a:blipFill>
                <a:blip r:embed="rId15"/>
                <a:stretch>
                  <a:fillRect l="-4545" t="-1754" r="-13636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386150" y="4885510"/>
                <a:ext cx="5915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6150" y="4885510"/>
                <a:ext cx="591509" cy="276999"/>
              </a:xfrm>
              <a:prstGeom prst="rect">
                <a:avLst/>
              </a:prstGeom>
              <a:blipFill>
                <a:blip r:embed="rId16"/>
                <a:stretch>
                  <a:fillRect l="-4124" r="-824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772091" y="4066905"/>
                <a:ext cx="2821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2091" y="4066905"/>
                <a:ext cx="282129" cy="215444"/>
              </a:xfrm>
              <a:prstGeom prst="rect">
                <a:avLst/>
              </a:prstGeom>
              <a:blipFill>
                <a:blip r:embed="rId17"/>
                <a:stretch>
                  <a:fillRect l="-4348" r="-1304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336662" y="4415248"/>
                <a:ext cx="2821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6662" y="4415248"/>
                <a:ext cx="282129" cy="215444"/>
              </a:xfrm>
              <a:prstGeom prst="rect">
                <a:avLst/>
              </a:prstGeom>
              <a:blipFill>
                <a:blip r:embed="rId18"/>
                <a:stretch>
                  <a:fillRect l="-4255" r="-10638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344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2" grpId="0" animBg="1"/>
      <p:bldP spid="45" grpId="0"/>
      <p:bldP spid="61" grpId="0"/>
      <p:bldP spid="20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cubic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the roots of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find the values of: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𝛽𝛾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𝛾𝛼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0" y="-764"/>
                <a:ext cx="1383141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-764"/>
                <a:ext cx="1383141" cy="409023"/>
              </a:xfrm>
              <a:prstGeom prst="rect">
                <a:avLst/>
              </a:prstGeom>
              <a:blipFill>
                <a:blip r:embed="rId3"/>
                <a:stretch>
                  <a:fillRect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0" y="409980"/>
                <a:ext cx="1444113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980"/>
                <a:ext cx="1444113" cy="368884"/>
              </a:xfrm>
              <a:prstGeom prst="rect">
                <a:avLst/>
              </a:prstGeom>
              <a:blipFill>
                <a:blip r:embed="rId4"/>
                <a:stretch>
                  <a:fillRect l="-2905" b="-615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0" y="778065"/>
                <a:ext cx="957943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78065"/>
                <a:ext cx="957943" cy="409023"/>
              </a:xfrm>
              <a:prstGeom prst="rect">
                <a:avLst/>
              </a:prstGeom>
              <a:blipFill>
                <a:blip r:embed="rId5"/>
                <a:stretch>
                  <a:fillRect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33703" y="1380308"/>
                <a:ext cx="2439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703" y="1380308"/>
                <a:ext cx="2439835" cy="276999"/>
              </a:xfrm>
              <a:prstGeom prst="rect">
                <a:avLst/>
              </a:prstGeom>
              <a:blipFill>
                <a:blip r:embed="rId6"/>
                <a:stretch>
                  <a:fillRect l="-1750" t="-4348" r="-20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051075" y="1267096"/>
                <a:ext cx="616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1075" y="1267096"/>
                <a:ext cx="616387" cy="276999"/>
              </a:xfrm>
              <a:prstGeom prst="rect">
                <a:avLst/>
              </a:prstGeom>
              <a:blipFill>
                <a:blip r:embed="rId7"/>
                <a:stretch>
                  <a:fillRect l="-4950" r="-792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55428" y="1628501"/>
                <a:ext cx="6126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428" y="1628501"/>
                <a:ext cx="612604" cy="276999"/>
              </a:xfrm>
              <a:prstGeom prst="rect">
                <a:avLst/>
              </a:prstGeom>
              <a:blipFill>
                <a:blip r:embed="rId8"/>
                <a:stretch>
                  <a:fillRect l="-8911" r="-891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64136" y="1976844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136" y="1976844"/>
                <a:ext cx="785728" cy="276999"/>
              </a:xfrm>
              <a:prstGeom prst="rect">
                <a:avLst/>
              </a:prstGeom>
              <a:blipFill>
                <a:blip r:embed="rId9"/>
                <a:stretch>
                  <a:fillRect l="-3101" r="-5426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859382" y="1854926"/>
                <a:ext cx="29963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Summarise</a:t>
                </a: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first!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382" y="1854926"/>
                <a:ext cx="2996333" cy="338554"/>
              </a:xfrm>
              <a:prstGeom prst="rect">
                <a:avLst/>
              </a:prstGeom>
              <a:blipFill>
                <a:blip r:embed="rId10"/>
                <a:stretch>
                  <a:fillRect l="-1016" t="-3571" r="-203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4184467" y="2764970"/>
            <a:ext cx="4780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might have to manipulate the expression!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8051073" y="2346958"/>
                <a:ext cx="6228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1073" y="2346958"/>
                <a:ext cx="622863" cy="276999"/>
              </a:xfrm>
              <a:prstGeom prst="rect">
                <a:avLst/>
              </a:prstGeom>
              <a:blipFill>
                <a:blip r:embed="rId11"/>
                <a:stretch>
                  <a:fillRect l="-8824" r="-8824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2602275" y="3592288"/>
                <a:ext cx="267701" cy="3456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2275" y="3592288"/>
                <a:ext cx="267701" cy="345672"/>
              </a:xfrm>
              <a:prstGeom prst="rect">
                <a:avLst/>
              </a:prstGeom>
              <a:blipFill>
                <a:blip r:embed="rId12"/>
                <a:stretch>
                  <a:fillRect l="-4545" t="-1754" r="-13636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772091" y="4066905"/>
                <a:ext cx="2821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2091" y="4066905"/>
                <a:ext cx="282129" cy="215444"/>
              </a:xfrm>
              <a:prstGeom prst="rect">
                <a:avLst/>
              </a:prstGeom>
              <a:blipFill>
                <a:blip r:embed="rId13"/>
                <a:stretch>
                  <a:fillRect l="-4348" r="-1304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336662" y="4415248"/>
                <a:ext cx="2821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6662" y="4415248"/>
                <a:ext cx="282129" cy="215444"/>
              </a:xfrm>
              <a:prstGeom prst="rect">
                <a:avLst/>
              </a:prstGeom>
              <a:blipFill>
                <a:blip r:embed="rId14"/>
                <a:stretch>
                  <a:fillRect l="-4255" r="-10638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720220" y="3141342"/>
                <a:ext cx="1023870" cy="5670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0220" y="3141342"/>
                <a:ext cx="1023870" cy="56707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043023" y="3808480"/>
                <a:ext cx="2108975" cy="5909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𝛽𝛾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𝛼𝛽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𝛽𝛾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3023" y="3808480"/>
                <a:ext cx="2108975" cy="59093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262217" y="4633889"/>
                <a:ext cx="1711366" cy="572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𝛽𝛾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𝛾𝛼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𝛽𝛾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217" y="4633889"/>
                <a:ext cx="1711366" cy="57265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838460" y="5414405"/>
                <a:ext cx="64280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8460" y="5414405"/>
                <a:ext cx="642805" cy="51860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979278" y="6198136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9278" y="6198136"/>
                <a:ext cx="418384" cy="276999"/>
              </a:xfrm>
              <a:prstGeom prst="rect">
                <a:avLst/>
              </a:prstGeom>
              <a:blipFill>
                <a:blip r:embed="rId19"/>
                <a:stretch>
                  <a:fillRect l="-5882" r="-1323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7485528" y="3364847"/>
            <a:ext cx="14320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with common denominators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Arc 33"/>
          <p:cNvSpPr/>
          <p:nvPr/>
        </p:nvSpPr>
        <p:spPr>
          <a:xfrm>
            <a:off x="7171679" y="3471212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7093091" y="4147903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7029214" y="4937635"/>
            <a:ext cx="233735" cy="714228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6530584" y="5703947"/>
            <a:ext cx="267176" cy="64206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7292588" y="4294297"/>
            <a:ext cx="9939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202079" y="5039641"/>
            <a:ext cx="1462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using b) and c)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765594" y="5885852"/>
            <a:ext cx="9199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51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33" grpId="0"/>
      <p:bldP spid="34" grpId="0" animBg="1"/>
      <p:bldP spid="35" grpId="0" animBg="1"/>
      <p:bldP spid="36" grpId="0" animBg="1"/>
      <p:bldP spid="43" grpId="0" animBg="1"/>
      <p:bldP spid="44" grpId="0"/>
      <p:bldP spid="46" grpId="0"/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cubic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roots of a cubic equation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         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=1−2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=1+2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integer values for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It can help to rewrite the original equation slightly!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55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0" y="-764"/>
                <a:ext cx="1383141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-764"/>
                <a:ext cx="1383141" cy="409023"/>
              </a:xfrm>
              <a:prstGeom prst="rect">
                <a:avLst/>
              </a:prstGeom>
              <a:blipFill>
                <a:blip r:embed="rId3"/>
                <a:stretch>
                  <a:fillRect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0" y="409980"/>
                <a:ext cx="1444113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980"/>
                <a:ext cx="1444113" cy="368884"/>
              </a:xfrm>
              <a:prstGeom prst="rect">
                <a:avLst/>
              </a:prstGeom>
              <a:blipFill>
                <a:blip r:embed="rId4"/>
                <a:stretch>
                  <a:fillRect l="-2905" b="-615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0" y="778065"/>
                <a:ext cx="957943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78065"/>
                <a:ext cx="957943" cy="409023"/>
              </a:xfrm>
              <a:prstGeom prst="rect">
                <a:avLst/>
              </a:prstGeom>
              <a:blipFill>
                <a:blip r:embed="rId5"/>
                <a:stretch>
                  <a:fillRect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61999" y="5011783"/>
                <a:ext cx="24263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99" y="5011783"/>
                <a:ext cx="2426305" cy="276999"/>
              </a:xfrm>
              <a:prstGeom prst="rect">
                <a:avLst/>
              </a:prstGeom>
              <a:blipFill>
                <a:blip r:embed="rId6"/>
                <a:stretch>
                  <a:fillRect l="-1005" t="-4348" r="-1759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22809" y="5991497"/>
                <a:ext cx="2483180" cy="5442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809" y="5991497"/>
                <a:ext cx="2483180" cy="5442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/>
          <p:nvPr/>
        </p:nvCxnSpPr>
        <p:spPr>
          <a:xfrm>
            <a:off x="1907176" y="5390605"/>
            <a:ext cx="1" cy="5834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22810" y="5503817"/>
                <a:ext cx="11123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810" y="5503817"/>
                <a:ext cx="1112356" cy="307777"/>
              </a:xfrm>
              <a:prstGeom prst="rect">
                <a:avLst/>
              </a:prstGeom>
              <a:blipFill>
                <a:blip r:embed="rId8"/>
                <a:stretch>
                  <a:fillRect l="-1648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4034943" y="2209018"/>
            <a:ext cx="4700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In this question you have to use the relationships ‘backwards’…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312229" y="2965480"/>
                <a:ext cx="1724297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229" y="2965480"/>
                <a:ext cx="1724297" cy="52591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049485" y="3737667"/>
                <a:ext cx="2980953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9485" y="3737667"/>
                <a:ext cx="2980953" cy="52591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721660" y="4476163"/>
                <a:ext cx="1793288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1660" y="4476163"/>
                <a:ext cx="1793288" cy="52597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548968" y="5214658"/>
                <a:ext cx="1793288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8968" y="5214658"/>
                <a:ext cx="1793288" cy="52597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7294786" y="3496322"/>
            <a:ext cx="1562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roots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Arc 54"/>
          <p:cNvSpPr/>
          <p:nvPr/>
        </p:nvSpPr>
        <p:spPr>
          <a:xfrm>
            <a:off x="7049421" y="3375080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7050900" y="4104529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7294110" y="4248726"/>
            <a:ext cx="918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216368" y="5015883"/>
            <a:ext cx="1562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Arc 59"/>
          <p:cNvSpPr/>
          <p:nvPr/>
        </p:nvSpPr>
        <p:spPr>
          <a:xfrm>
            <a:off x="7070135" y="4842856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955004" y="1433743"/>
                <a:ext cx="812306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004" y="1433743"/>
                <a:ext cx="812306" cy="52597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86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2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 animBg="1"/>
      <p:bldP spid="57" grpId="0" animBg="1"/>
      <p:bldP spid="58" grpId="0"/>
      <p:bldP spid="59" grpId="0"/>
      <p:bldP spid="60" grpId="0" animBg="1"/>
      <p:bldP spid="61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F07F2AB-0437-4CBE-A22F-DF275D412F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F3B013-6D17-40E6-B1C9-FFCDC56416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104860-CD27-4829-A86E-75EB065F5DA8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1272</TotalTime>
  <Words>2511</Words>
  <Application>Microsoft Office PowerPoint</Application>
  <PresentationFormat>On-screen Show (4:3)</PresentationFormat>
  <Paragraphs>258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Segoe UI Black</vt:lpstr>
      <vt:lpstr>Wingdings</vt:lpstr>
      <vt:lpstr>Office テーマ</vt:lpstr>
      <vt:lpstr>PowerPoint Presentation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177</cp:revision>
  <dcterms:created xsi:type="dcterms:W3CDTF">2017-08-14T15:35:38Z</dcterms:created>
  <dcterms:modified xsi:type="dcterms:W3CDTF">2021-08-27T06:37:10Z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