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1"/>
  </p:notesMasterIdLst>
  <p:handoutMasterIdLst>
    <p:handoutMasterId r:id="rId12"/>
  </p:handoutMasterIdLst>
  <p:sldIdLst>
    <p:sldId id="256" r:id="rId5"/>
    <p:sldId id="257" r:id="rId6"/>
    <p:sldId id="258" r:id="rId7"/>
    <p:sldId id="259" r:id="rId8"/>
    <p:sldId id="260" r:id="rId9"/>
    <p:sldId id="261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 Speller" initials="CS" lastIdx="2" clrIdx="0">
    <p:extLst>
      <p:ext uri="{19B8F6BF-5375-455C-9EA6-DF929625EA0E}">
        <p15:presenceInfo xmlns:p15="http://schemas.microsoft.com/office/powerpoint/2012/main" userId="S::Chris.Speller@paddington-academy.org::0a97f007-b978-4543-a8a0-9ee0abccdf0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CAD7775-52E2-45F1-91E1-64D29B8BD4B8}" v="6" dt="2021-06-21T15:08:31.90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06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42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93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288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287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 Speller" userId="0a97f007-b978-4543-a8a0-9ee0abccdf0a" providerId="ADAL" clId="{A4AEE670-717E-4549-9F70-109A1ED2DBC4}"/>
    <pc:docChg chg="addSld modSld sldOrd">
      <pc:chgData name="Chris Speller" userId="0a97f007-b978-4543-a8a0-9ee0abccdf0a" providerId="ADAL" clId="{A4AEE670-717E-4549-9F70-109A1ED2DBC4}" dt="2021-01-31T20:05:31.377" v="13"/>
      <pc:docMkLst>
        <pc:docMk/>
      </pc:docMkLst>
      <pc:sldChg chg="modSp mod">
        <pc:chgData name="Chris Speller" userId="0a97f007-b978-4543-a8a0-9ee0abccdf0a" providerId="ADAL" clId="{A4AEE670-717E-4549-9F70-109A1ED2DBC4}" dt="2021-01-31T19:05:25.819" v="0" actId="14100"/>
        <pc:sldMkLst>
          <pc:docMk/>
          <pc:sldMk cId="655254233" sldId="4229"/>
        </pc:sldMkLst>
        <pc:spChg chg="mod">
          <ac:chgData name="Chris Speller" userId="0a97f007-b978-4543-a8a0-9ee0abccdf0a" providerId="ADAL" clId="{A4AEE670-717E-4549-9F70-109A1ED2DBC4}" dt="2021-01-31T19:05:25.819" v="0" actId="14100"/>
          <ac:spMkLst>
            <pc:docMk/>
            <pc:sldMk cId="655254233" sldId="4229"/>
            <ac:spMk id="2" creationId="{E16FD57A-7896-48B4-B078-61962DD83C7A}"/>
          </ac:spMkLst>
        </pc:spChg>
      </pc:sldChg>
      <pc:sldChg chg="modSp mod">
        <pc:chgData name="Chris Speller" userId="0a97f007-b978-4543-a8a0-9ee0abccdf0a" providerId="ADAL" clId="{A4AEE670-717E-4549-9F70-109A1ED2DBC4}" dt="2021-01-31T19:06:04.233" v="1" actId="14100"/>
        <pc:sldMkLst>
          <pc:docMk/>
          <pc:sldMk cId="3089534765" sldId="4237"/>
        </pc:sldMkLst>
        <pc:spChg chg="mod">
          <ac:chgData name="Chris Speller" userId="0a97f007-b978-4543-a8a0-9ee0abccdf0a" providerId="ADAL" clId="{A4AEE670-717E-4549-9F70-109A1ED2DBC4}" dt="2021-01-31T19:06:04.233" v="1" actId="14100"/>
          <ac:spMkLst>
            <pc:docMk/>
            <pc:sldMk cId="3089534765" sldId="4237"/>
            <ac:spMk id="2" creationId="{E16FD57A-7896-48B4-B078-61962DD83C7A}"/>
          </ac:spMkLst>
        </pc:spChg>
      </pc:sldChg>
      <pc:sldChg chg="modSp mod">
        <pc:chgData name="Chris Speller" userId="0a97f007-b978-4543-a8a0-9ee0abccdf0a" providerId="ADAL" clId="{A4AEE670-717E-4549-9F70-109A1ED2DBC4}" dt="2021-01-31T19:06:35.817" v="5" actId="14100"/>
        <pc:sldMkLst>
          <pc:docMk/>
          <pc:sldMk cId="2965213025" sldId="4242"/>
        </pc:sldMkLst>
        <pc:spChg chg="mod">
          <ac:chgData name="Chris Speller" userId="0a97f007-b978-4543-a8a0-9ee0abccdf0a" providerId="ADAL" clId="{A4AEE670-717E-4549-9F70-109A1ED2DBC4}" dt="2021-01-31T19:06:35.817" v="5" actId="14100"/>
          <ac:spMkLst>
            <pc:docMk/>
            <pc:sldMk cId="2965213025" sldId="4242"/>
            <ac:spMk id="2" creationId="{E16FD57A-7896-48B4-B078-61962DD83C7A}"/>
          </ac:spMkLst>
        </pc:spChg>
      </pc:sldChg>
      <pc:sldChg chg="modSp mod">
        <pc:chgData name="Chris Speller" userId="0a97f007-b978-4543-a8a0-9ee0abccdf0a" providerId="ADAL" clId="{A4AEE670-717E-4549-9F70-109A1ED2DBC4}" dt="2021-01-31T19:08:26.439" v="10" actId="14100"/>
        <pc:sldMkLst>
          <pc:docMk/>
          <pc:sldMk cId="2108347254" sldId="4261"/>
        </pc:sldMkLst>
        <pc:spChg chg="mod">
          <ac:chgData name="Chris Speller" userId="0a97f007-b978-4543-a8a0-9ee0abccdf0a" providerId="ADAL" clId="{A4AEE670-717E-4549-9F70-109A1ED2DBC4}" dt="2021-01-31T19:08:26.439" v="10" actId="14100"/>
          <ac:spMkLst>
            <pc:docMk/>
            <pc:sldMk cId="2108347254" sldId="4261"/>
            <ac:spMk id="2" creationId="{E16FD57A-7896-48B4-B078-61962DD83C7A}"/>
          </ac:spMkLst>
        </pc:spChg>
      </pc:sldChg>
      <pc:sldChg chg="modSp">
        <pc:chgData name="Chris Speller" userId="0a97f007-b978-4543-a8a0-9ee0abccdf0a" providerId="ADAL" clId="{A4AEE670-717E-4549-9F70-109A1ED2DBC4}" dt="2021-01-31T19:06:13.750" v="3" actId="6549"/>
        <pc:sldMkLst>
          <pc:docMk/>
          <pc:sldMk cId="1453675502" sldId="4562"/>
        </pc:sldMkLst>
        <pc:spChg chg="mod">
          <ac:chgData name="Chris Speller" userId="0a97f007-b978-4543-a8a0-9ee0abccdf0a" providerId="ADAL" clId="{A4AEE670-717E-4549-9F70-109A1ED2DBC4}" dt="2021-01-31T19:06:13.750" v="3" actId="6549"/>
          <ac:spMkLst>
            <pc:docMk/>
            <pc:sldMk cId="1453675502" sldId="4562"/>
            <ac:spMk id="11" creationId="{00000000-0000-0000-0000-000000000000}"/>
          </ac:spMkLst>
        </pc:spChg>
      </pc:sldChg>
      <pc:sldChg chg="addSp modSp">
        <pc:chgData name="Chris Speller" userId="0a97f007-b978-4543-a8a0-9ee0abccdf0a" providerId="ADAL" clId="{A4AEE670-717E-4549-9F70-109A1ED2DBC4}" dt="2021-01-31T19:06:25.082" v="4"/>
        <pc:sldMkLst>
          <pc:docMk/>
          <pc:sldMk cId="2533642093" sldId="4568"/>
        </pc:sldMkLst>
        <pc:spChg chg="add mod">
          <ac:chgData name="Chris Speller" userId="0a97f007-b978-4543-a8a0-9ee0abccdf0a" providerId="ADAL" clId="{A4AEE670-717E-4549-9F70-109A1ED2DBC4}" dt="2021-01-31T19:06:25.082" v="4"/>
          <ac:spMkLst>
            <pc:docMk/>
            <pc:sldMk cId="2533642093" sldId="4568"/>
            <ac:spMk id="13" creationId="{29189BA3-AC48-4B2F-9580-E5B54B071863}"/>
          </ac:spMkLst>
        </pc:spChg>
      </pc:sldChg>
      <pc:sldChg chg="modSp">
        <pc:chgData name="Chris Speller" userId="0a97f007-b978-4543-a8a0-9ee0abccdf0a" providerId="ADAL" clId="{A4AEE670-717E-4549-9F70-109A1ED2DBC4}" dt="2021-01-31T19:07:47.096" v="9" actId="20577"/>
        <pc:sldMkLst>
          <pc:docMk/>
          <pc:sldMk cId="3028327906" sldId="4603"/>
        </pc:sldMkLst>
        <pc:spChg chg="mod">
          <ac:chgData name="Chris Speller" userId="0a97f007-b978-4543-a8a0-9ee0abccdf0a" providerId="ADAL" clId="{A4AEE670-717E-4549-9F70-109A1ED2DBC4}" dt="2021-01-31T19:07:47.096" v="9" actId="20577"/>
          <ac:spMkLst>
            <pc:docMk/>
            <pc:sldMk cId="3028327906" sldId="4603"/>
            <ac:spMk id="10" creationId="{00000000-0000-0000-0000-000000000000}"/>
          </ac:spMkLst>
        </pc:spChg>
      </pc:sldChg>
      <pc:sldChg chg="add ord">
        <pc:chgData name="Chris Speller" userId="0a97f007-b978-4543-a8a0-9ee0abccdf0a" providerId="ADAL" clId="{A4AEE670-717E-4549-9F70-109A1ED2DBC4}" dt="2021-01-31T20:05:31.377" v="13"/>
        <pc:sldMkLst>
          <pc:docMk/>
          <pc:sldMk cId="1278649837" sldId="4935"/>
        </pc:sldMkLst>
      </pc:sldChg>
      <pc:sldChg chg="add ord">
        <pc:chgData name="Chris Speller" userId="0a97f007-b978-4543-a8a0-9ee0abccdf0a" providerId="ADAL" clId="{A4AEE670-717E-4549-9F70-109A1ED2DBC4}" dt="2021-01-31T20:05:31.377" v="13"/>
        <pc:sldMkLst>
          <pc:docMk/>
          <pc:sldMk cId="1579773765" sldId="4936"/>
        </pc:sldMkLst>
      </pc:sldChg>
    </pc:docChg>
  </pc:docChgLst>
  <pc:docChgLst>
    <pc:chgData name="Chris Speller" userId="0a97f007-b978-4543-a8a0-9ee0abccdf0a" providerId="ADAL" clId="{3CAD7775-52E2-45F1-91E1-64D29B8BD4B8}"/>
    <pc:docChg chg="modSld">
      <pc:chgData name="Chris Speller" userId="0a97f007-b978-4543-a8a0-9ee0abccdf0a" providerId="ADAL" clId="{3CAD7775-52E2-45F1-91E1-64D29B8BD4B8}" dt="2021-06-21T15:08:31.905" v="5" actId="20577"/>
      <pc:docMkLst>
        <pc:docMk/>
      </pc:docMkLst>
      <pc:sldChg chg="modSp modAnim">
        <pc:chgData name="Chris Speller" userId="0a97f007-b978-4543-a8a0-9ee0abccdf0a" providerId="ADAL" clId="{3CAD7775-52E2-45F1-91E1-64D29B8BD4B8}" dt="2021-06-21T15:08:31.905" v="5" actId="20577"/>
        <pc:sldMkLst>
          <pc:docMk/>
          <pc:sldMk cId="4185594363" sldId="4470"/>
        </pc:sldMkLst>
        <pc:spChg chg="mod">
          <ac:chgData name="Chris Speller" userId="0a97f007-b978-4543-a8a0-9ee0abccdf0a" providerId="ADAL" clId="{3CAD7775-52E2-45F1-91E1-64D29B8BD4B8}" dt="2021-06-21T15:08:01.416" v="3" actId="20577"/>
          <ac:spMkLst>
            <pc:docMk/>
            <pc:sldMk cId="4185594363" sldId="4470"/>
            <ac:spMk id="12" creationId="{00000000-0000-0000-0000-000000000000}"/>
          </ac:spMkLst>
        </pc:spChg>
      </pc:sldChg>
    </pc:docChg>
  </pc:docChgLst>
  <pc:docChgLst>
    <pc:chgData name="Chris Speller" userId="0a97f007-b978-4543-a8a0-9ee0abccdf0a" providerId="ADAL" clId="{3C44A134-602A-460D-A859-032F8001D3E1}"/>
    <pc:docChg chg="modSld">
      <pc:chgData name="Chris Speller" userId="0a97f007-b978-4543-a8a0-9ee0abccdf0a" providerId="ADAL" clId="{3C44A134-602A-460D-A859-032F8001D3E1}" dt="2021-01-04T08:55:03.601" v="1" actId="20577"/>
      <pc:docMkLst>
        <pc:docMk/>
      </pc:docMkLst>
      <pc:sldChg chg="modSp">
        <pc:chgData name="Chris Speller" userId="0a97f007-b978-4543-a8a0-9ee0abccdf0a" providerId="ADAL" clId="{3C44A134-602A-460D-A859-032F8001D3E1}" dt="2021-01-04T08:55:03.601" v="1" actId="20577"/>
        <pc:sldMkLst>
          <pc:docMk/>
          <pc:sldMk cId="2634474483" sldId="4183"/>
        </pc:sldMkLst>
        <pc:spChg chg="mod">
          <ac:chgData name="Chris Speller" userId="0a97f007-b978-4543-a8a0-9ee0abccdf0a" providerId="ADAL" clId="{3C44A134-602A-460D-A859-032F8001D3E1}" dt="2021-01-04T08:55:03.601" v="1" actId="20577"/>
          <ac:spMkLst>
            <pc:docMk/>
            <pc:sldMk cId="2634474483" sldId="4183"/>
            <ac:spMk id="2" creationId="{E16FD57A-7896-48B4-B078-61962DD83C7A}"/>
          </ac:spMkLst>
        </pc:spChg>
      </pc:sldChg>
      <pc:sldChg chg="modSp">
        <pc:chgData name="Chris Speller" userId="0a97f007-b978-4543-a8a0-9ee0abccdf0a" providerId="ADAL" clId="{3C44A134-602A-460D-A859-032F8001D3E1}" dt="2021-01-04T08:54:54.642" v="0" actId="20577"/>
        <pc:sldMkLst>
          <pc:docMk/>
          <pc:sldMk cId="4185594363" sldId="4470"/>
        </pc:sldMkLst>
        <pc:spChg chg="mod">
          <ac:chgData name="Chris Speller" userId="0a97f007-b978-4543-a8a0-9ee0abccdf0a" providerId="ADAL" clId="{3C44A134-602A-460D-A859-032F8001D3E1}" dt="2021-01-04T08:54:54.642" v="0" actId="20577"/>
          <ac:spMkLst>
            <pc:docMk/>
            <pc:sldMk cId="4185594363" sldId="4470"/>
            <ac:spMk id="10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E46472-3B53-4C41-9CE7-4AA81C455DF9}" type="datetimeFigureOut">
              <a:rPr lang="en-GB" smtClean="0">
                <a:latin typeface="Candara" panose="020E0502030303020204" pitchFamily="34" charset="0"/>
              </a:rPr>
              <a:t>28/08/2021</a:t>
            </a:fld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0BF8F7-F567-42EA-AB37-2B19A8E54B4F}" type="slidenum">
              <a:rPr lang="en-GB" smtClean="0">
                <a:latin typeface="Candara" panose="020E0502030303020204" pitchFamily="34" charset="0"/>
              </a:rPr>
              <a:t>‹#›</a:t>
            </a:fld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212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D7F719AC-94F7-499F-A602-AA6055162636}" type="datetimeFigureOut">
              <a:rPr lang="en-GB" smtClean="0"/>
              <a:pPr/>
              <a:t>28/08/2021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24BF47B2-D77C-4DDA-BB43-A967ADFE2DE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0506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andara" panose="020E0502030303020204" pitchFamily="34" charset="0"/>
        <a:ea typeface="+mn-ea"/>
        <a:cs typeface="+mn-cs"/>
      </a:defRPr>
    </a:lvl1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465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651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390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  <a:prstGeom prst="rect">
            <a:avLst/>
          </a:prstGeom>
        </p:spPr>
        <p:txBody>
          <a:bodyPr/>
          <a:lstStyle>
            <a:lvl1pPr algn="ctr">
              <a:defRPr sz="2400" b="1">
                <a:latin typeface="Candara" panose="020E05020303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410243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881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494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924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590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284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014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233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648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D492FEE7-0506-419A-83A2-6F0EC3D084CA}" type="datetimeFigureOut">
              <a:rPr lang="en-GB" smtClean="0"/>
              <a:pPr/>
              <a:t>28/08/2021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055565DD-A157-409D-932F-BD0A2574848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149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andara" panose="020E05020303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1.png"/><Relationship Id="rId2" Type="http://schemas.openxmlformats.org/officeDocument/2006/relationships/image" Target="../media/image230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3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4.png"/><Relationship Id="rId2" Type="http://schemas.openxmlformats.org/officeDocument/2006/relationships/image" Target="../media/image233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3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7.png"/><Relationship Id="rId2" Type="http://schemas.openxmlformats.org/officeDocument/2006/relationships/image" Target="../media/image236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3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0.png"/><Relationship Id="rId2" Type="http://schemas.openxmlformats.org/officeDocument/2006/relationships/image" Target="../media/image239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4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3.png"/><Relationship Id="rId2" Type="http://schemas.openxmlformats.org/officeDocument/2006/relationships/image" Target="../media/image242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4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9088341" cy="527222"/>
          </a:xfrm>
        </p:spPr>
        <p:txBody>
          <a:bodyPr/>
          <a:lstStyle/>
          <a:p>
            <a:r>
              <a:rPr lang="en-GB" dirty="0"/>
              <a:t>4.2) Roots of a cubic equation</a:t>
            </a:r>
          </a:p>
        </p:txBody>
      </p:sp>
    </p:spTree>
    <p:extLst>
      <p:ext uri="{BB962C8B-B14F-4D97-AF65-F5344CB8AC3E}">
        <p14:creationId xmlns:p14="http://schemas.microsoft.com/office/powerpoint/2010/main" val="8107806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Worked example</a:t>
            </a:r>
            <a:endParaRPr lang="en-GB" sz="240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Your turn</a:t>
            </a:r>
            <a:endParaRPr lang="en-GB" sz="240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74982"/>
                <a:ext cx="4572000" cy="10702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𝛼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𝛽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𝛾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are the roots of the cubic equation </a:t>
                </a:r>
              </a:p>
              <a:p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2</m:t>
                    </m:r>
                    <m:sSup>
                      <m:sSupPr>
                        <m:ctrlPr>
                          <a:rPr lang="en-GB" sz="1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−3</m:t>
                    </m:r>
                    <m:sSup>
                      <m:sSupPr>
                        <m:ctrlPr>
                          <a:rPr lang="en-GB" sz="1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+4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−2=0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 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Without solving the equation, find the values of: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(a)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𝛼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𝛽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𝛾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   (b)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𝛼𝛽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𝛽𝛾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𝛾𝛼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    (c) 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𝛼𝛽𝛾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  (d)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𝛼</m:t>
                        </m:r>
                      </m:den>
                    </m:f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GB" sz="1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𝛽</m:t>
                        </m:r>
                      </m:den>
                    </m:f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GB" sz="1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𝛾</m:t>
                        </m:r>
                      </m:den>
                    </m:f>
                  </m:oMath>
                </a14:m>
                <a:endParaRPr lang="en-GB" sz="1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74982"/>
                <a:ext cx="4572000" cy="1070229"/>
              </a:xfrm>
              <a:prstGeom prst="rect">
                <a:avLst/>
              </a:prstGeom>
              <a:blipFill>
                <a:blip r:embed="rId2"/>
                <a:stretch>
                  <a:fillRect l="-400" t="-1143" b="-5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10702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𝛼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𝛽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𝛾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are the roots of the cubic equation </a:t>
                </a:r>
              </a:p>
              <a:p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2</m:t>
                    </m:r>
                    <m:sSup>
                      <m:sSup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GB" sz="1400" i="1">
                        <a:latin typeface="Cambria Math" panose="02040503050406030204" pitchFamily="18" charset="0"/>
                      </a:rPr>
                      <m:t>+3</m:t>
                    </m:r>
                    <m:sSup>
                      <m:sSup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400" i="1">
                        <a:latin typeface="Cambria Math" panose="02040503050406030204" pitchFamily="18" charset="0"/>
                      </a:rPr>
                      <m:t>−4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+2=0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 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Without solving the equation, find the values of: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(a)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𝛼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𝛽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𝛾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   (b)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𝛼𝛽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𝛽𝛾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𝛾𝛼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    (c) 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𝛼𝛽𝛾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  (d)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𝛼</m:t>
                        </m:r>
                      </m:den>
                    </m:f>
                    <m:r>
                      <a:rPr lang="en-GB" sz="1400" i="1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𝛽</m:t>
                        </m:r>
                      </m:den>
                    </m:f>
                    <m:r>
                      <a:rPr lang="en-GB" sz="1400" i="1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𝛾</m:t>
                        </m:r>
                      </m:den>
                    </m:f>
                  </m:oMath>
                </a14:m>
                <a:endParaRPr lang="en-GB" sz="1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1070229"/>
              </a:xfrm>
              <a:prstGeom prst="rect">
                <a:avLst/>
              </a:prstGeom>
              <a:blipFill>
                <a:blip r:embed="rId3"/>
                <a:stretch>
                  <a:fillRect l="-400" t="-568" b="-56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FEDA1F6C-08D0-4179-B4E6-945CF5F1BE86}"/>
                  </a:ext>
                </a:extLst>
              </p:cNvPr>
              <p:cNvSpPr txBox="1"/>
              <p:nvPr/>
            </p:nvSpPr>
            <p:spPr>
              <a:xfrm>
                <a:off x="4572000" y="1653065"/>
                <a:ext cx="4572000" cy="144193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GB" dirty="0" smtClean="0">
                          <a:solidFill>
                            <a:srgbClr val="FF0000"/>
                          </a:solidFill>
                          <a:latin typeface="Candara" panose="020E0502030303020204" pitchFamily="34" charset="0"/>
                        </a:rPr>
                        <m:t>(</m:t>
                      </m:r>
                      <m:r>
                        <m:rPr>
                          <m:nor/>
                        </m:rPr>
                        <a:rPr lang="en-GB" dirty="0" smtClean="0">
                          <a:solidFill>
                            <a:srgbClr val="FF0000"/>
                          </a:solidFill>
                          <a:latin typeface="Candara" panose="020E0502030303020204" pitchFamily="34" charset="0"/>
                        </a:rPr>
                        <m:t>a</m:t>
                      </m:r>
                      <m:r>
                        <m:rPr>
                          <m:nor/>
                        </m:rPr>
                        <a:rPr lang="en-GB" dirty="0" smtClean="0">
                          <a:solidFill>
                            <a:srgbClr val="FF0000"/>
                          </a:solidFill>
                          <a:latin typeface="Candara" panose="020E0502030303020204" pitchFamily="34" charset="0"/>
                        </a:rPr>
                        <m:t>) 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GB" dirty="0">
                          <a:solidFill>
                            <a:srgbClr val="FF0000"/>
                          </a:solidFill>
                          <a:latin typeface="Candara" panose="020E0502030303020204" pitchFamily="34" charset="0"/>
                        </a:rPr>
                        <m:t>(</m:t>
                      </m:r>
                      <m:r>
                        <m:rPr>
                          <m:nor/>
                        </m:rPr>
                        <a:rPr lang="en-GB" dirty="0">
                          <a:solidFill>
                            <a:srgbClr val="FF0000"/>
                          </a:solidFill>
                          <a:latin typeface="Candara" panose="020E0502030303020204" pitchFamily="34" charset="0"/>
                        </a:rPr>
                        <m:t>b</m:t>
                      </m:r>
                      <m:r>
                        <m:rPr>
                          <m:nor/>
                        </m:rPr>
                        <a:rPr lang="en-GB" dirty="0">
                          <a:solidFill>
                            <a:srgbClr val="FF0000"/>
                          </a:solidFill>
                          <a:latin typeface="Candara" panose="020E0502030303020204" pitchFamily="34" charset="0"/>
                        </a:rPr>
                        <m:t>) 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−2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GB" dirty="0">
                          <a:solidFill>
                            <a:srgbClr val="FF0000"/>
                          </a:solidFill>
                          <a:latin typeface="Candara" panose="020E0502030303020204" pitchFamily="34" charset="0"/>
                        </a:rPr>
                        <m:t>(</m:t>
                      </m:r>
                      <m:r>
                        <m:rPr>
                          <m:nor/>
                        </m:rPr>
                        <a:rPr lang="en-GB" dirty="0">
                          <a:solidFill>
                            <a:srgbClr val="FF0000"/>
                          </a:solidFill>
                          <a:latin typeface="Candara" panose="020E0502030303020204" pitchFamily="34" charset="0"/>
                        </a:rPr>
                        <m:t>c</m:t>
                      </m:r>
                      <m:r>
                        <m:rPr>
                          <m:nor/>
                        </m:rPr>
                        <a:rPr lang="en-GB" dirty="0">
                          <a:solidFill>
                            <a:srgbClr val="FF0000"/>
                          </a:solidFill>
                          <a:latin typeface="Candara" panose="020E0502030303020204" pitchFamily="34" charset="0"/>
                        </a:rPr>
                        <m:t>) 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−1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GB" dirty="0">
                          <a:solidFill>
                            <a:srgbClr val="FF0000"/>
                          </a:solidFill>
                          <a:latin typeface="Candara" panose="020E0502030303020204" pitchFamily="34" charset="0"/>
                        </a:rPr>
                        <m:t>(</m:t>
                      </m:r>
                      <m:r>
                        <m:rPr>
                          <m:nor/>
                        </m:rPr>
                        <a:rPr lang="en-GB" dirty="0">
                          <a:solidFill>
                            <a:srgbClr val="FF0000"/>
                          </a:solidFill>
                          <a:latin typeface="Candara" panose="020E0502030303020204" pitchFamily="34" charset="0"/>
                        </a:rPr>
                        <m:t>d</m:t>
                      </m:r>
                      <m:r>
                        <m:rPr>
                          <m:nor/>
                        </m:rPr>
                        <a:rPr lang="en-GB" dirty="0">
                          <a:solidFill>
                            <a:srgbClr val="FF0000"/>
                          </a:solidFill>
                          <a:latin typeface="Candara" panose="020E0502030303020204" pitchFamily="34" charset="0"/>
                        </a:rPr>
                        <m:t>) 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FEDA1F6C-08D0-4179-B4E6-945CF5F1BE8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653065"/>
                <a:ext cx="4572000" cy="1441933"/>
              </a:xfrm>
              <a:prstGeom prst="rect">
                <a:avLst/>
              </a:prstGeom>
              <a:blipFill>
                <a:blip r:embed="rId4"/>
                <a:stretch>
                  <a:fillRect l="-533" b="-337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89112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Worked example</a:t>
            </a:r>
            <a:endParaRPr lang="en-GB" sz="240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Your turn</a:t>
            </a:r>
            <a:endParaRPr lang="en-GB" sz="240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74982"/>
                <a:ext cx="4572000" cy="954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𝛼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𝛽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𝛾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are the roots of the cubic equation </a:t>
                </a:r>
              </a:p>
              <a:p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2</m:t>
                    </m:r>
                    <m:sSup>
                      <m:sSupPr>
                        <m:ctrlPr>
                          <a:rPr lang="en-GB" sz="1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−3</m:t>
                    </m:r>
                    <m:sSup>
                      <m:sSupPr>
                        <m:ctrlPr>
                          <a:rPr lang="en-GB" sz="1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+4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−6=0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 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Without solving the equation, find the values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𝛼</m:t>
                        </m:r>
                      </m:e>
                      <m:sup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sSup>
                      <m:sSupPr>
                        <m:ctrlPr>
                          <a:rPr lang="en-GB" sz="1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p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sSup>
                      <m:sSupPr>
                        <m:ctrlPr>
                          <a:rPr lang="en-GB" sz="1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𝛾</m:t>
                        </m:r>
                      </m:e>
                      <m:sup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and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𝛼</m:t>
                        </m:r>
                      </m:e>
                      <m:sup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sSup>
                      <m:sSup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p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sSup>
                      <m:sSup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𝛾</m:t>
                        </m:r>
                      </m:e>
                      <m:sup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endParaRPr lang="en-GB" sz="1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74982"/>
                <a:ext cx="4572000" cy="954107"/>
              </a:xfrm>
              <a:prstGeom prst="rect">
                <a:avLst/>
              </a:prstGeom>
              <a:blipFill>
                <a:blip r:embed="rId2"/>
                <a:stretch>
                  <a:fillRect l="-400" t="-1282" b="-641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954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1400" i="1" smtClean="0">
                        <a:latin typeface="Cambria Math" panose="02040503050406030204" pitchFamily="18" charset="0"/>
                      </a:rPr>
                      <m:t>𝛼</m:t>
                    </m:r>
                    <m:r>
                      <a:rPr lang="en-GB" sz="140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GB" sz="1400" i="1" smtClean="0">
                        <a:latin typeface="Cambria Math" panose="02040503050406030204" pitchFamily="18" charset="0"/>
                      </a:rPr>
                      <m:t>𝛽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𝛾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are the roots of the cubic equation </a:t>
                </a:r>
              </a:p>
              <a:p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2</m:t>
                    </m:r>
                    <m:sSup>
                      <m:sSup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GB" sz="1400" i="1">
                        <a:latin typeface="Cambria Math" panose="02040503050406030204" pitchFamily="18" charset="0"/>
                      </a:rPr>
                      <m:t>+3</m:t>
                    </m:r>
                    <m:sSup>
                      <m:sSup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400" i="1">
                        <a:latin typeface="Cambria Math" panose="02040503050406030204" pitchFamily="18" charset="0"/>
                      </a:rPr>
                      <m:t>−4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+4=0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 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Without solving the equation, find the values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𝛼</m:t>
                        </m:r>
                      </m:e>
                      <m:sup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sSup>
                      <m:sSup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p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sSup>
                      <m:sSup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𝛾</m:t>
                        </m:r>
                      </m:e>
                      <m:sup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and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𝛼</m:t>
                        </m:r>
                      </m:e>
                      <m:sup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sSup>
                      <m:sSup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p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sSup>
                      <m:sSup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𝛾</m:t>
                        </m:r>
                      </m:e>
                      <m:sup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endParaRPr lang="en-GB" sz="1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954107"/>
              </a:xfrm>
              <a:prstGeom prst="rect">
                <a:avLst/>
              </a:prstGeom>
              <a:blipFill>
                <a:blip r:embed="rId3"/>
                <a:stretch>
                  <a:fillRect l="-400" t="-637" b="-636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FEDA1F6C-08D0-4179-B4E6-945CF5F1BE86}"/>
                  </a:ext>
                </a:extLst>
              </p:cNvPr>
              <p:cNvSpPr txBox="1"/>
              <p:nvPr/>
            </p:nvSpPr>
            <p:spPr>
              <a:xfrm>
                <a:off x="4572000" y="1442406"/>
                <a:ext cx="4572000" cy="33855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sSup>
                      <m:sSupPr>
                        <m:ctrlPr>
                          <a:rPr lang="en-GB" sz="16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𝛼</m:t>
                        </m:r>
                      </m:e>
                      <m:sup>
                        <m:r>
                          <a:rPr lang="en-GB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sSup>
                      <m:sSupPr>
                        <m:ctrlPr>
                          <a:rPr lang="en-GB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p>
                        <m:r>
                          <a:rPr lang="en-GB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sSup>
                      <m:sSupPr>
                        <m:ctrlPr>
                          <a:rPr lang="en-GB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𝛾</m:t>
                        </m:r>
                      </m:e>
                      <m:sup>
                        <m:r>
                          <a:rPr lang="en-GB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=4</m:t>
                    </m:r>
                  </m:oMath>
                </a14:m>
                <a:r>
                  <a:rPr lang="en-GB" sz="1600" b="0" i="1" dirty="0">
                    <a:solidFill>
                      <a:srgbClr val="FF0000"/>
                    </a:solidFill>
                    <a:latin typeface="Cambria Math" panose="02040503050406030204" pitchFamily="18" charset="0"/>
                  </a:rPr>
                  <a:t> </a:t>
                </a:r>
                <a:r>
                  <a:rPr lang="en-GB" sz="1600" b="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and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GB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𝛼</m:t>
                        </m:r>
                      </m:e>
                      <m:sup>
                        <m:r>
                          <a:rPr lang="en-GB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sSup>
                      <m:sSupPr>
                        <m:ctrlPr>
                          <a:rPr lang="en-GB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p>
                        <m:r>
                          <a:rPr lang="en-GB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sSup>
                      <m:sSupPr>
                        <m:ctrlPr>
                          <a:rPr lang="en-GB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𝛾</m:t>
                        </m:r>
                      </m:e>
                      <m:sup>
                        <m:r>
                          <a:rPr lang="en-GB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=−8</m:t>
                    </m:r>
                  </m:oMath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FEDA1F6C-08D0-4179-B4E6-945CF5F1BE8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442406"/>
                <a:ext cx="4572000" cy="338554"/>
              </a:xfrm>
              <a:prstGeom prst="rect">
                <a:avLst/>
              </a:prstGeom>
              <a:blipFill>
                <a:blip r:embed="rId4"/>
                <a:stretch>
                  <a:fillRect t="-5455" b="-236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51463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Worked example</a:t>
            </a:r>
            <a:endParaRPr lang="en-GB" sz="240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Your turn</a:t>
            </a:r>
            <a:endParaRPr lang="en-GB" sz="240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74982"/>
                <a:ext cx="4572000" cy="10772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The roots of a cubic equation </a:t>
                </a:r>
              </a:p>
              <a:p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𝑎</m:t>
                    </m:r>
                    <m:sSup>
                      <m:sSup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GB" sz="16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𝑏</m:t>
                    </m:r>
                    <m:sSup>
                      <m:sSup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6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𝑐𝑥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𝑑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are </a:t>
                </a:r>
                <a:endParaRPr lang="en-GB" sz="1600" i="1" dirty="0">
                  <a:latin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𝛼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=1−3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𝛽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=1+3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𝛾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=3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 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Find integers values for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,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,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𝑑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74982"/>
                <a:ext cx="4572000" cy="1077218"/>
              </a:xfrm>
              <a:prstGeom prst="rect">
                <a:avLst/>
              </a:prstGeom>
              <a:blipFill>
                <a:blip r:embed="rId2"/>
                <a:stretch>
                  <a:fillRect l="-667" t="-1695" b="-621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10772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The roots of a cubic equation </a:t>
                </a:r>
              </a:p>
              <a:p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𝑎</m:t>
                    </m:r>
                    <m:sSup>
                      <m:sSup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GB" sz="16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𝑏</m:t>
                    </m:r>
                    <m:sSup>
                      <m:sSup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6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𝑐𝑥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𝑑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are </a:t>
                </a:r>
                <a:endParaRPr lang="en-GB" sz="1600" i="1" dirty="0">
                  <a:latin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𝛼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=1−2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𝛽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=1+2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𝛾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=2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 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Find integers values for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,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,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𝑑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1077218"/>
              </a:xfrm>
              <a:prstGeom prst="rect">
                <a:avLst/>
              </a:prstGeom>
              <a:blipFill>
                <a:blip r:embed="rId3"/>
                <a:stretch>
                  <a:fillRect l="-667" t="-1695" b="-621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FEDA1F6C-08D0-4179-B4E6-945CF5F1BE86}"/>
                  </a:ext>
                </a:extLst>
              </p:cNvPr>
              <p:cNvSpPr txBox="1"/>
              <p:nvPr/>
            </p:nvSpPr>
            <p:spPr>
              <a:xfrm>
                <a:off x="4572000" y="1653065"/>
                <a:ext cx="4572000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=1, 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=−4, 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=9, 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𝑑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=−10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FEDA1F6C-08D0-4179-B4E6-945CF5F1BE8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653065"/>
                <a:ext cx="4572000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51048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Worked example</a:t>
            </a:r>
            <a:endParaRPr lang="en-GB" sz="240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Your turn</a:t>
            </a:r>
            <a:endParaRPr lang="en-GB" sz="240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74982"/>
                <a:ext cx="4572000" cy="11791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The roots of a cubic equation </a:t>
                </a:r>
              </a:p>
              <a:p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𝑎</m:t>
                    </m:r>
                    <m:sSup>
                      <m:sSup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GB" sz="16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𝑏</m:t>
                    </m:r>
                    <m:sSup>
                      <m:sSup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6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𝑐𝑥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𝑑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are </a:t>
                </a:r>
                <a:endParaRPr lang="en-GB" sz="1600" i="1" dirty="0">
                  <a:latin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𝛼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𝛽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𝛾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 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Find integers values for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,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,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𝑑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74982"/>
                <a:ext cx="4572000" cy="1179169"/>
              </a:xfrm>
              <a:prstGeom prst="rect">
                <a:avLst/>
              </a:prstGeom>
              <a:blipFill>
                <a:blip r:embed="rId2"/>
                <a:stretch>
                  <a:fillRect l="-667" t="-1554" b="-62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11791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The roots of a cubic equation </a:t>
                </a:r>
              </a:p>
              <a:p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𝑎</m:t>
                    </m:r>
                    <m:sSup>
                      <m:sSup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GB" sz="16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𝑏</m:t>
                    </m:r>
                    <m:sSup>
                      <m:sSup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6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𝑐𝑥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𝑑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are </a:t>
                </a:r>
                <a:endParaRPr lang="en-GB" sz="1600" i="1" dirty="0">
                  <a:latin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𝛼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𝛽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𝛾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 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Find integers values for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,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,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𝑑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1179169"/>
              </a:xfrm>
              <a:prstGeom prst="rect">
                <a:avLst/>
              </a:prstGeom>
              <a:blipFill>
                <a:blip r:embed="rId3"/>
                <a:stretch>
                  <a:fillRect l="-667" t="-1546" b="-567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FEDA1F6C-08D0-4179-B4E6-945CF5F1BE86}"/>
                  </a:ext>
                </a:extLst>
              </p:cNvPr>
              <p:cNvSpPr txBox="1"/>
              <p:nvPr/>
            </p:nvSpPr>
            <p:spPr>
              <a:xfrm>
                <a:off x="4572000" y="1653065"/>
                <a:ext cx="4572000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=4, 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=−12, 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=11, 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𝑑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=−3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FEDA1F6C-08D0-4179-B4E6-945CF5F1BE8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653065"/>
                <a:ext cx="4572000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69109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Worked example</a:t>
            </a:r>
            <a:endParaRPr lang="en-GB" sz="240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Your turn</a:t>
            </a:r>
            <a:endParaRPr lang="en-GB" sz="240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74982"/>
                <a:ext cx="457200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The cubic equation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−42</m:t>
                    </m:r>
                    <m:sSup>
                      <m:sSup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+336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−512=0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has roots </a:t>
                </a:r>
                <a14:m>
                  <m:oMath xmlns:m="http://schemas.openxmlformats.org/officeDocument/2006/math">
                    <m:r>
                      <a:rPr lang="en-GB" sz="1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en-GB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</m:t>
                    </m:r>
                    <m:r>
                      <a:rPr lang="en-GB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𝑘</m:t>
                    </m:r>
                    <m:r>
                      <a:rPr lang="en-GB" sz="1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en-GB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and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p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for some real constant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 Find the values of </a:t>
                </a:r>
                <a14:m>
                  <m:oMath xmlns:m="http://schemas.openxmlformats.org/officeDocument/2006/math">
                    <m:r>
                      <a:rPr lang="en-GB" sz="1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74982"/>
                <a:ext cx="4572000" cy="830997"/>
              </a:xfrm>
              <a:prstGeom prst="rect">
                <a:avLst/>
              </a:prstGeom>
              <a:blipFill>
                <a:blip r:embed="rId2"/>
                <a:stretch>
                  <a:fillRect l="-667" t="-2206" b="-882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The cubic equation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GB" sz="1600" i="1">
                        <a:latin typeface="Cambria Math" panose="02040503050406030204" pitchFamily="18" charset="0"/>
                      </a:rPr>
                      <m:t>−14</m:t>
                    </m:r>
                    <m:sSup>
                      <m:sSup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600" i="1">
                        <a:latin typeface="Cambria Math" panose="02040503050406030204" pitchFamily="18" charset="0"/>
                      </a:rPr>
                      <m:t>+56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−64=0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has roots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</m:t>
                    </m:r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𝑘</m:t>
                    </m:r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and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p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for some real constant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 Find the values of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830997"/>
              </a:xfrm>
              <a:prstGeom prst="rect">
                <a:avLst/>
              </a:prstGeom>
              <a:blipFill>
                <a:blip r:embed="rId3"/>
                <a:stretch>
                  <a:fillRect l="-667" t="-2190" r="-933" b="-80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FEDA1F6C-08D0-4179-B4E6-945CF5F1BE86}"/>
                  </a:ext>
                </a:extLst>
              </p:cNvPr>
              <p:cNvSpPr txBox="1"/>
              <p:nvPr/>
            </p:nvSpPr>
            <p:spPr>
              <a:xfrm>
                <a:off x="4577019" y="1305979"/>
                <a:ext cx="4572000" cy="48346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=2, 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𝑘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=2</m:t>
                    </m:r>
                  </m:oMath>
                </a14:m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or</a:t>
                </a:r>
                <a14:m>
                  <m:oMath xmlns:m="http://schemas.openxmlformats.org/officeDocument/2006/math">
                    <m:r>
                      <a:rPr lang="en-GB" b="0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GB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=8, 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FEDA1F6C-08D0-4179-B4E6-945CF5F1BE8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9" y="1305979"/>
                <a:ext cx="4572000" cy="483466"/>
              </a:xfrm>
              <a:prstGeom prst="rect">
                <a:avLst/>
              </a:prstGeom>
              <a:blipFill>
                <a:blip r:embed="rId4"/>
                <a:stretch>
                  <a:fillRect b="-7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0673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3757621-486B-4CF1-AF49-5BA2A66F5CFF}">
  <ds:schemaRefs>
    <ds:schemaRef ds:uri="http://schemas.microsoft.com/office/2006/metadata/properties"/>
    <ds:schemaRef ds:uri="78db98b4-7c56-4667-9532-fea666d1edab"/>
    <ds:schemaRef ds:uri="00eee050-7eda-4a68-8825-514e694f5f09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34E1A8A9-BA20-42EE-ABAB-38C7C3AB72D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9FBF779-093C-4EDE-BA18-75DA34909DB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9860</TotalTime>
  <Words>766</Words>
  <Application>Microsoft Office PowerPoint</Application>
  <PresentationFormat>On-screen Show (4:3)</PresentationFormat>
  <Paragraphs>51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Cambria Math</vt:lpstr>
      <vt:lpstr>Candara</vt:lpstr>
      <vt:lpstr>Office Theme</vt:lpstr>
      <vt:lpstr>4.2) Roots of a cubic equation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</dc:title>
  <dc:creator>cspeller</dc:creator>
  <cp:lastModifiedBy>Mr G Westwater (Staff)</cp:lastModifiedBy>
  <cp:revision>545</cp:revision>
  <dcterms:created xsi:type="dcterms:W3CDTF">2020-05-18T02:11:06Z</dcterms:created>
  <dcterms:modified xsi:type="dcterms:W3CDTF">2021-08-28T18:48:38Z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