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0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94ADF-6854-472D-9D91-887B699CAC06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84CD9-F56F-46D9-9D61-F5559C1DFC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59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90.png"/><Relationship Id="rId13" Type="http://schemas.openxmlformats.org/officeDocument/2006/relationships/image" Target="../media/image4.png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11" Type="http://schemas.openxmlformats.org/officeDocument/2006/relationships/image" Target="../media/image3.png"/><Relationship Id="rId15" Type="http://schemas.openxmlformats.org/officeDocument/2006/relationships/hyperlink" Target="http://lectureonline.cl.msu.edu/~mmp/kap6/cd157a.htm" TargetMode="External"/><Relationship Id="rId10" Type="http://schemas.openxmlformats.org/officeDocument/2006/relationships/image" Target="../media/image510.png"/><Relationship Id="rId9" Type="http://schemas.openxmlformats.org/officeDocument/2006/relationships/image" Target="../media/image1300.png"/><Relationship Id="rId1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.png"/><Relationship Id="rId12" Type="http://schemas.openxmlformats.org/officeDocument/2006/relationships/image" Target="../media/image510.png"/><Relationship Id="rId17" Type="http://schemas.openxmlformats.org/officeDocument/2006/relationships/hyperlink" Target="http://lectureonline.cl.msu.edu/~mmp/kap6/cd157a.htm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tags" Target="../tags/tag2.xml"/><Relationship Id="rId11" Type="http://schemas.openxmlformats.org/officeDocument/2006/relationships/image" Target="../media/image1330.png"/><Relationship Id="rId15" Type="http://schemas.openxmlformats.org/officeDocument/2006/relationships/image" Target="../media/image4.png"/><Relationship Id="rId10" Type="http://schemas.openxmlformats.org/officeDocument/2006/relationships/image" Target="../media/image1320.png"/><Relationship Id="rId9" Type="http://schemas.openxmlformats.org/officeDocument/2006/relationships/image" Target="../media/image1310.png"/><Relationship Id="rId1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.png"/><Relationship Id="rId12" Type="http://schemas.openxmlformats.org/officeDocument/2006/relationships/image" Target="../media/image510.png"/><Relationship Id="rId17" Type="http://schemas.openxmlformats.org/officeDocument/2006/relationships/hyperlink" Target="http://lectureonline.cl.msu.edu/~mmp/kap6/cd157a.htm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tags" Target="../tags/tag3.xml"/><Relationship Id="rId11" Type="http://schemas.openxmlformats.org/officeDocument/2006/relationships/image" Target="../media/image136.png"/><Relationship Id="rId15" Type="http://schemas.openxmlformats.org/officeDocument/2006/relationships/image" Target="../media/image4.png"/><Relationship Id="rId10" Type="http://schemas.openxmlformats.org/officeDocument/2006/relationships/image" Target="../media/image135.png"/><Relationship Id="rId9" Type="http://schemas.openxmlformats.org/officeDocument/2006/relationships/image" Target="../media/image134.png"/><Relationship Id="rId1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1.png"/><Relationship Id="rId18" Type="http://schemas.openxmlformats.org/officeDocument/2006/relationships/image" Target="../media/image146.png"/><Relationship Id="rId21" Type="http://schemas.openxmlformats.org/officeDocument/2006/relationships/image" Target="../media/image1.png"/><Relationship Id="rId12" Type="http://schemas.openxmlformats.org/officeDocument/2006/relationships/image" Target="../media/image140.png"/><Relationship Id="rId17" Type="http://schemas.openxmlformats.org/officeDocument/2006/relationships/image" Target="../media/image14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4.png"/><Relationship Id="rId20" Type="http://schemas.openxmlformats.org/officeDocument/2006/relationships/image" Target="../media/image3.png"/><Relationship Id="rId1" Type="http://schemas.openxmlformats.org/officeDocument/2006/relationships/tags" Target="../tags/tag4.xml"/><Relationship Id="rId11" Type="http://schemas.openxmlformats.org/officeDocument/2006/relationships/image" Target="../media/image139.png"/><Relationship Id="rId24" Type="http://schemas.openxmlformats.org/officeDocument/2006/relationships/hyperlink" Target="http://lectureonline.cl.msu.edu/~mmp/kap6/cd157a.htm" TargetMode="External"/><Relationship Id="rId15" Type="http://schemas.openxmlformats.org/officeDocument/2006/relationships/image" Target="../media/image143.png"/><Relationship Id="rId23" Type="http://schemas.openxmlformats.org/officeDocument/2006/relationships/image" Target="../media/image2.png"/><Relationship Id="rId10" Type="http://schemas.openxmlformats.org/officeDocument/2006/relationships/image" Target="../media/image138.png"/><Relationship Id="rId19" Type="http://schemas.openxmlformats.org/officeDocument/2006/relationships/image" Target="../media/image510.png"/><Relationship Id="rId9" Type="http://schemas.openxmlformats.org/officeDocument/2006/relationships/image" Target="../media/image137.png"/><Relationship Id="rId14" Type="http://schemas.openxmlformats.org/officeDocument/2006/relationships/image" Target="../media/image142.png"/><Relationship Id="rId2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1.png"/><Relationship Id="rId18" Type="http://schemas.openxmlformats.org/officeDocument/2006/relationships/image" Target="../media/image155.png"/><Relationship Id="rId26" Type="http://schemas.openxmlformats.org/officeDocument/2006/relationships/hyperlink" Target="http://lectureonline.cl.msu.edu/~mmp/kap6/cd157a.htm" TargetMode="External"/><Relationship Id="rId21" Type="http://schemas.openxmlformats.org/officeDocument/2006/relationships/image" Target="../media/image510.png"/><Relationship Id="rId12" Type="http://schemas.openxmlformats.org/officeDocument/2006/relationships/image" Target="../media/image150.png"/><Relationship Id="rId17" Type="http://schemas.openxmlformats.org/officeDocument/2006/relationships/image" Target="../media/image154.png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3.png"/><Relationship Id="rId20" Type="http://schemas.openxmlformats.org/officeDocument/2006/relationships/image" Target="../media/image157.png"/><Relationship Id="rId1" Type="http://schemas.openxmlformats.org/officeDocument/2006/relationships/tags" Target="../tags/tag5.xml"/><Relationship Id="rId11" Type="http://schemas.openxmlformats.org/officeDocument/2006/relationships/image" Target="../media/image149.png"/><Relationship Id="rId24" Type="http://schemas.openxmlformats.org/officeDocument/2006/relationships/image" Target="../media/image4.png"/><Relationship Id="rId15" Type="http://schemas.openxmlformats.org/officeDocument/2006/relationships/image" Target="../media/image152.png"/><Relationship Id="rId23" Type="http://schemas.openxmlformats.org/officeDocument/2006/relationships/image" Target="../media/image1.png"/><Relationship Id="rId10" Type="http://schemas.openxmlformats.org/officeDocument/2006/relationships/image" Target="../media/image148.png"/><Relationship Id="rId19" Type="http://schemas.openxmlformats.org/officeDocument/2006/relationships/image" Target="../media/image156.png"/><Relationship Id="rId9" Type="http://schemas.openxmlformats.org/officeDocument/2006/relationships/image" Target="../media/image147.png"/><Relationship Id="rId14" Type="http://schemas.openxmlformats.org/officeDocument/2006/relationships/image" Target="../media/image151.png"/><Relationship Id="rId2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60.png"/><Relationship Id="rId18" Type="http://schemas.openxmlformats.org/officeDocument/2006/relationships/image" Target="../media/image1.png"/><Relationship Id="rId21" Type="http://schemas.openxmlformats.org/officeDocument/2006/relationships/hyperlink" Target="http://lectureonline.cl.msu.edu/~mmp/kap6/cd157a.htm" TargetMode="External"/><Relationship Id="rId12" Type="http://schemas.openxmlformats.org/officeDocument/2006/relationships/image" Target="../media/image159.png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0.png"/><Relationship Id="rId20" Type="http://schemas.openxmlformats.org/officeDocument/2006/relationships/image" Target="../media/image2.png"/><Relationship Id="rId1" Type="http://schemas.openxmlformats.org/officeDocument/2006/relationships/tags" Target="../tags/tag6.xml"/><Relationship Id="rId11" Type="http://schemas.openxmlformats.org/officeDocument/2006/relationships/image" Target="../media/image158.png"/><Relationship Id="rId15" Type="http://schemas.openxmlformats.org/officeDocument/2006/relationships/image" Target="../media/image161.png"/><Relationship Id="rId10" Type="http://schemas.openxmlformats.org/officeDocument/2006/relationships/image" Target="../media/image157.png"/><Relationship Id="rId19" Type="http://schemas.openxmlformats.org/officeDocument/2006/relationships/image" Target="../media/image4.png"/><Relationship Id="rId9" Type="http://schemas.openxmlformats.org/officeDocument/2006/relationships/image" Target="../media/image1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4B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127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484" y="1600200"/>
            <a:ext cx="337381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also apply Newton’s Law of Restitution to problems involving direct collision with a smooth plane surface perpendicular to the direction of motion (</a:t>
            </a:r>
            <a:r>
              <a:rPr lang="en-GB" sz="1400" b="1" dirty="0" err="1">
                <a:latin typeface="Comic Sans MS" pitchFamily="66" charset="0"/>
              </a:rPr>
              <a:t>ie</a:t>
            </a:r>
            <a:r>
              <a:rPr lang="en-GB" sz="1400" b="1" dirty="0">
                <a:latin typeface="Comic Sans MS" pitchFamily="66" charset="0"/>
              </a:rPr>
              <a:t> – a wall!)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diagram shows the motion of an object bouncing off a smooth plane surface</a:t>
            </a:r>
          </a:p>
        </p:txBody>
      </p:sp>
      <p:sp>
        <p:nvSpPr>
          <p:cNvPr id="10" name="Oval 9"/>
          <p:cNvSpPr/>
          <p:nvPr/>
        </p:nvSpPr>
        <p:spPr>
          <a:xfrm>
            <a:off x="47244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70104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6482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9342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21194" y="1828800"/>
            <a:ext cx="2776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10400" y="1828800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638800" y="2057400"/>
            <a:ext cx="0" cy="914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495800" y="1447800"/>
            <a:ext cx="1426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81800" y="1447800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7848600" y="2057400"/>
            <a:ext cx="0" cy="914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62400" y="32766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smooth plane can be thought of as having an initial speed and final speed of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38600" y="3962400"/>
                <a:ext cx="3198376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62400"/>
                <a:ext cx="3198376" cy="539635"/>
              </a:xfrm>
              <a:prstGeom prst="rect">
                <a:avLst/>
              </a:prstGeom>
              <a:blipFill rotWithShape="1">
                <a:blip r:embed="rId8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572000" y="2743200"/>
            <a:ext cx="978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 – 0 = u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81800" y="27432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0 - - v =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38600" y="4648200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648200"/>
                <a:ext cx="660052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3810000" y="53340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You can use this formula for the coefficient of restitution for a particle colliding with a perpendicular plane</a:t>
            </a:r>
          </a:p>
        </p:txBody>
      </p:sp>
      <p:sp>
        <p:nvSpPr>
          <p:cNvPr id="29" name="Arc 28"/>
          <p:cNvSpPr/>
          <p:nvPr/>
        </p:nvSpPr>
        <p:spPr>
          <a:xfrm>
            <a:off x="7086600" y="42672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7467600" y="44196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7696200" y="1752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486400" y="1752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4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5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p:sp useBgFill="1">
        <p:nvSpPr>
          <p:cNvPr id="2" name="Rectangle 1"/>
          <p:cNvSpPr/>
          <p:nvPr/>
        </p:nvSpPr>
        <p:spPr>
          <a:xfrm>
            <a:off x="2211978" y="2420983"/>
            <a:ext cx="1193074" cy="2525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228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/>
      <p:bldP spid="15" grpId="0"/>
      <p:bldP spid="20" grpId="0"/>
      <p:bldP spid="21" grpId="0"/>
      <p:bldP spid="23" grpId="0"/>
      <p:bldP spid="24" grpId="0"/>
      <p:bldP spid="27" grpId="0"/>
      <p:bldP spid="28" grpId="0"/>
      <p:bldP spid="29" grpId="0" animBg="1"/>
      <p:bldP spid="30" grpId="0"/>
      <p:bldP spid="31" grpId="0"/>
      <p:bldP spid="32" grpId="0"/>
      <p:bldP spid="33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484" y="1600200"/>
            <a:ext cx="337381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also apply Newton’s Law of Restitution to problems involving direct collision with a smooth plane surface perpendicular to the direction of motion (</a:t>
            </a:r>
            <a:r>
              <a:rPr lang="en-GB" sz="1400" b="1" dirty="0" err="1">
                <a:latin typeface="Comic Sans MS" pitchFamily="66" charset="0"/>
              </a:rPr>
              <a:t>ie</a:t>
            </a:r>
            <a:r>
              <a:rPr lang="en-GB" sz="1400" b="1" dirty="0">
                <a:latin typeface="Comic Sans MS" pitchFamily="66" charset="0"/>
              </a:rPr>
              <a:t> – a wall!)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collides normally with a fixed vertical plane. The diagram shows the speeds (in 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) of the particle before and after collision. Find the value of the coefficient of restitution, e.</a:t>
            </a:r>
          </a:p>
        </p:txBody>
      </p:sp>
      <p:sp>
        <p:nvSpPr>
          <p:cNvPr id="34" name="Oval 33"/>
          <p:cNvSpPr/>
          <p:nvPr/>
        </p:nvSpPr>
        <p:spPr>
          <a:xfrm>
            <a:off x="47244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70104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46482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69342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713180" y="1828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999179" y="1828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5638800" y="1905000"/>
            <a:ext cx="0" cy="10668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495800" y="1447800"/>
            <a:ext cx="1426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781800" y="1447800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7848600" y="1905000"/>
            <a:ext cx="0" cy="10668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19600" y="3200400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00400"/>
                <a:ext cx="660052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419600" y="3886200"/>
                <a:ext cx="66005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886200"/>
                <a:ext cx="660052" cy="49705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19600" y="4572000"/>
                <a:ext cx="66005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572000"/>
                <a:ext cx="660052" cy="49705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5105400" y="35052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5334000" y="35052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5105400" y="42672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5410200" y="4419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6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7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620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 animBg="1"/>
      <p:bldP spid="52" grpId="0"/>
      <p:bldP spid="53" grpId="0" animBg="1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484" y="1600200"/>
            <a:ext cx="337381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also apply Newton’s Law of Restitution to problems involving direct collision with a smooth plane surface perpendicular to the direction of motion (</a:t>
            </a:r>
            <a:r>
              <a:rPr lang="en-GB" sz="1400" b="1" dirty="0" err="1">
                <a:latin typeface="Comic Sans MS" pitchFamily="66" charset="0"/>
              </a:rPr>
              <a:t>ie</a:t>
            </a:r>
            <a:r>
              <a:rPr lang="en-GB" sz="1400" b="1" dirty="0">
                <a:latin typeface="Comic Sans MS" pitchFamily="66" charset="0"/>
              </a:rPr>
              <a:t> – a wall!)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small sphere collides normally with a fixed vertical wall. Before the impact, the sphere is moving with a speed of 4ms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on a smooth horizontal floor. The coefficient of restitution between the sphere and the wall is 0.2.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speed of the sphere after the collision.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95800" y="1524000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524000"/>
                <a:ext cx="660052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43400" y="2286000"/>
                <a:ext cx="80195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0.2=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86000"/>
                <a:ext cx="801951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43400" y="3048000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0.8=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048000"/>
                <a:ext cx="83820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5105400" y="1828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334000" y="19050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Arc 43"/>
          <p:cNvSpPr/>
          <p:nvPr/>
        </p:nvSpPr>
        <p:spPr>
          <a:xfrm>
            <a:off x="5105400" y="25146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5486400" y="26670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6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7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287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2" grpId="0" animBg="1"/>
      <p:bldP spid="33" grpId="0"/>
      <p:bldP spid="44" grpId="0" animBg="1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484" y="1600200"/>
            <a:ext cx="3373819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also apply Newton’s Law of Restitution to problems involving direct collision with a smooth plane surface perpendicular to the direction of motion (</a:t>
            </a:r>
            <a:r>
              <a:rPr lang="en-GB" sz="1400" b="1" dirty="0" err="1">
                <a:latin typeface="Comic Sans MS" pitchFamily="66" charset="0"/>
              </a:rPr>
              <a:t>ie</a:t>
            </a:r>
            <a:r>
              <a:rPr lang="en-GB" sz="1400" b="1" dirty="0">
                <a:latin typeface="Comic Sans MS" pitchFamily="66" charset="0"/>
              </a:rPr>
              <a:t> – a wall!)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falls 22.5cm from rest onto a smooth horizontal plane. It then rebounds to a height of 10cm.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restitution between the particle and the plane. Give your answer to 2sf.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will need to find the velocity on impact and after impact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do this, use the SUVAT equations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4724400" y="2590800"/>
            <a:ext cx="1676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5410200" y="1447800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629400" y="1447800"/>
                <a:ext cx="109478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=0.225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1447800"/>
                <a:ext cx="1094787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629400" y="1828800"/>
                <a:ext cx="7350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1828800"/>
                <a:ext cx="735073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29400" y="2209800"/>
                <a:ext cx="6917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2209800"/>
                <a:ext cx="691728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696200" y="1676400"/>
                <a:ext cx="8871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1676400"/>
                <a:ext cx="887166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696200" y="2057400"/>
                <a:ext cx="6602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2057400"/>
                <a:ext cx="660245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5029200" y="1600200"/>
            <a:ext cx="0" cy="9906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91000" y="1905000"/>
            <a:ext cx="8755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22.5cm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10000" y="2819400"/>
            <a:ext cx="26741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Finding the velocity </a:t>
            </a:r>
            <a:r>
              <a:rPr lang="en-GB" sz="1400" b="1" u="sng" dirty="0">
                <a:latin typeface="Comic Sans MS" pitchFamily="66" charset="0"/>
              </a:rPr>
              <a:t>on</a:t>
            </a:r>
            <a:r>
              <a:rPr lang="en-GB" sz="1400" u="sng" dirty="0">
                <a:latin typeface="Comic Sans MS" pitchFamily="66" charset="0"/>
              </a:rPr>
              <a:t> impact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10000" y="32766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276600"/>
                <a:ext cx="1524000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10000" y="3810000"/>
                <a:ext cx="251588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+ 2(9.8)(0.225)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810000"/>
                <a:ext cx="2515882" cy="338554"/>
              </a:xfrm>
              <a:prstGeom prst="rect">
                <a:avLst/>
              </a:prstGeom>
              <a:blipFill rotWithShape="1">
                <a:blip r:embed="rId1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10000" y="4343400"/>
                <a:ext cx="11015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=4.41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343400"/>
                <a:ext cx="1101519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86200" y="4876800"/>
                <a:ext cx="13700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=2.1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876800"/>
                <a:ext cx="1370054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6096000" y="34290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477000" y="35052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Arc 39"/>
          <p:cNvSpPr/>
          <p:nvPr/>
        </p:nvSpPr>
        <p:spPr>
          <a:xfrm>
            <a:off x="6096000" y="39624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5029200" y="4495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477000" y="3962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the right side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10200" y="4495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 answer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57200" y="6096000"/>
                <a:ext cx="13740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=2.1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096000"/>
                <a:ext cx="1374030" cy="33855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H="1" flipV="1">
            <a:off x="4953000" y="5410200"/>
            <a:ext cx="838200" cy="457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715000" y="5486400"/>
            <a:ext cx="3124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our value for u, the initial speed of the particle before colliding with the plane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029200" y="1143000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Remember that we need units in metres!</a:t>
            </a:r>
            <a:endParaRPr lang="en-GB" sz="1400" b="1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3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4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903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2" grpId="0"/>
      <p:bldP spid="23" grpId="0"/>
      <p:bldP spid="24" grpId="0"/>
      <p:bldP spid="25" grpId="0"/>
      <p:bldP spid="26" grpId="0"/>
      <p:bldP spid="16" grpId="0"/>
      <p:bldP spid="17" grpId="0"/>
      <p:bldP spid="34" grpId="0"/>
      <p:bldP spid="35" grpId="0"/>
      <p:bldP spid="36" grpId="0"/>
      <p:bldP spid="37" grpId="0"/>
      <p:bldP spid="38" grpId="0" animBg="1"/>
      <p:bldP spid="39" grpId="0"/>
      <p:bldP spid="40" grpId="0" animBg="1"/>
      <p:bldP spid="41" grpId="0" animBg="1"/>
      <p:bldP spid="42" grpId="0"/>
      <p:bldP spid="43" grpId="0"/>
      <p:bldP spid="46" grpId="0"/>
      <p:bldP spid="47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484" y="1600200"/>
            <a:ext cx="3373819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also apply Newton’s Law of Restitution to problems involving direct collision with a smooth plane surface perpendicular to the direction of motion (</a:t>
            </a:r>
            <a:r>
              <a:rPr lang="en-GB" sz="1400" b="1" dirty="0" err="1">
                <a:latin typeface="Comic Sans MS" pitchFamily="66" charset="0"/>
              </a:rPr>
              <a:t>ie</a:t>
            </a:r>
            <a:r>
              <a:rPr lang="en-GB" sz="1400" b="1" dirty="0">
                <a:latin typeface="Comic Sans MS" pitchFamily="66" charset="0"/>
              </a:rPr>
              <a:t> – a wall!)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falls 22.5cm from rest onto a smooth horizontal plane. It then rebounds to a height of 10cm.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restitution between the particle and the plane. Give your answer to 2sf.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will need to find the velocity on impact and after impact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do this, use the SUVAT equations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4724400" y="2590800"/>
            <a:ext cx="1676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5410200" y="2362200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629400" y="1447800"/>
                <a:ext cx="8671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=0.1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1447800"/>
                <a:ext cx="86716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629400" y="1828800"/>
                <a:ext cx="6957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1828800"/>
                <a:ext cx="695703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29400" y="2209800"/>
                <a:ext cx="7310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2209800"/>
                <a:ext cx="731098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696200" y="1676400"/>
                <a:ext cx="10410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1676400"/>
                <a:ext cx="1041054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696200" y="2057400"/>
                <a:ext cx="6602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2057400"/>
                <a:ext cx="660245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5029200" y="1905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19600" y="2057400"/>
            <a:ext cx="667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10cm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10000" y="2819400"/>
            <a:ext cx="525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Finding the velocity </a:t>
            </a:r>
            <a:r>
              <a:rPr lang="en-GB" sz="1400" b="1" u="sng" dirty="0">
                <a:latin typeface="Comic Sans MS" pitchFamily="66" charset="0"/>
              </a:rPr>
              <a:t>after</a:t>
            </a:r>
            <a:r>
              <a:rPr lang="en-GB" sz="1400" u="sng" dirty="0">
                <a:latin typeface="Comic Sans MS" pitchFamily="66" charset="0"/>
              </a:rPr>
              <a:t> impact</a:t>
            </a: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The ball bounces to a height of 10cm, </a:t>
            </a:r>
            <a:r>
              <a:rPr lang="en-GB" sz="1400" i="1" dirty="0">
                <a:latin typeface="Comic Sans MS" pitchFamily="66" charset="0"/>
                <a:sym typeface="Wingdings" pitchFamily="2" charset="2"/>
              </a:rPr>
              <a:t>against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 gravitational acceleration of 9.8. 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At the height of 10cm, the velocity is 0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need to find the rebound velocity that will make this happen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57200" y="6096000"/>
                <a:ext cx="13740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=2.1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096000"/>
                <a:ext cx="1374030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733800" y="4648200"/>
                <a:ext cx="2514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 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+2(−9.8)(0.1)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648200"/>
                <a:ext cx="2514600" cy="338554"/>
              </a:xfrm>
              <a:prstGeom prst="rect">
                <a:avLst/>
              </a:prstGeom>
              <a:blipFill rotWithShape="1">
                <a:blip r:embed="rId1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5943600" y="4800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324600" y="44196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962400" y="5105400"/>
                <a:ext cx="1600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0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−1.96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105400"/>
                <a:ext cx="1600200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733800" y="55626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1.96=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562600"/>
                <a:ext cx="1219200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86200" y="6019800"/>
                <a:ext cx="990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1.4=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019800"/>
                <a:ext cx="990600" cy="33855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5334000" y="5257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4724400" y="5715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886200" y="4191000"/>
                <a:ext cx="1600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191000"/>
                <a:ext cx="1600200" cy="33855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5943600" y="4343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172200" y="4876800"/>
            <a:ext cx="1836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638800" y="53340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1.96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181600" y="57912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6477000" y="5867400"/>
            <a:ext cx="685800" cy="152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162800" y="5410200"/>
            <a:ext cx="1981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our value for v, the rebound speed of the particle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905000" y="6096000"/>
                <a:ext cx="13700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=1.4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6096000"/>
                <a:ext cx="1370054" cy="338554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5029200" y="1143000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Remember that we need units in metres!</a:t>
            </a:r>
            <a:endParaRPr lang="en-GB" sz="1400" b="1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5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6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478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2" grpId="0"/>
      <p:bldP spid="23" grpId="0"/>
      <p:bldP spid="24" grpId="0"/>
      <p:bldP spid="25" grpId="0"/>
      <p:bldP spid="26" grpId="0"/>
      <p:bldP spid="16" grpId="0"/>
      <p:bldP spid="44" grpId="0"/>
      <p:bldP spid="45" grpId="0" animBg="1"/>
      <p:bldP spid="48" grpId="0"/>
      <p:bldP spid="49" grpId="0"/>
      <p:bldP spid="50" grpId="0"/>
      <p:bldP spid="51" grpId="0"/>
      <p:bldP spid="52" grpId="0" animBg="1"/>
      <p:bldP spid="53" grpId="0" animBg="1"/>
      <p:bldP spid="54" grpId="0"/>
      <p:bldP spid="55" grpId="0" animBg="1"/>
      <p:bldP spid="56" grpId="0"/>
      <p:bldP spid="57" grpId="0"/>
      <p:bldP spid="58" grpId="0"/>
      <p:bldP spid="60" grpId="0"/>
      <p:bldP spid="61" grpId="0"/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484" y="1600200"/>
            <a:ext cx="3373819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also apply Newton’s Law of Restitution to problems involving direct collision with a smooth plane surface perpendicular to the direction of motion (</a:t>
            </a:r>
            <a:r>
              <a:rPr lang="en-GB" sz="1400" b="1" dirty="0" err="1">
                <a:latin typeface="Comic Sans MS" pitchFamily="66" charset="0"/>
              </a:rPr>
              <a:t>ie</a:t>
            </a:r>
            <a:r>
              <a:rPr lang="en-GB" sz="1400" b="1" dirty="0">
                <a:latin typeface="Comic Sans MS" pitchFamily="66" charset="0"/>
              </a:rPr>
              <a:t> – a wall!)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falls 22.5cm from rest onto a smooth horizontal plane. It then rebounds to a height of 10cm.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restitution between the particle and the plane. Give your answer to 2sf.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will need to find the velocity on impact and after impact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do this, use the SUVAT equations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57200" y="6096000"/>
                <a:ext cx="13740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=2.1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096000"/>
                <a:ext cx="137403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905000" y="6096000"/>
                <a:ext cx="13700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=1.4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6096000"/>
                <a:ext cx="1370054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419600" y="1600200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600200"/>
                <a:ext cx="660052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19600" y="2286000"/>
                <a:ext cx="788549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1.4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2.1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286000"/>
                <a:ext cx="788549" cy="49705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419600" y="3048000"/>
                <a:ext cx="652294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048000"/>
                <a:ext cx="652294" cy="49705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5486400" y="20574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5105400" y="19050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5105400" y="2590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5486400" y="27432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5114925" y="329565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495925" y="344805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19600" y="3829050"/>
                <a:ext cx="8879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=0.67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829050"/>
                <a:ext cx="887935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40" y="76201"/>
                <a:ext cx="660052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0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1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50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 animBg="1"/>
      <p:bldP spid="47" grpId="0" animBg="1"/>
      <p:bldP spid="63" grpId="0"/>
      <p:bldP spid="21" grpId="0" animBg="1"/>
      <p:bldP spid="22" grpId="0"/>
      <p:bldP spid="2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BAAC9B-277A-4A63-A713-765973AD12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B1D9B5-D51E-48A5-AB5B-1F6254F37C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9C95FC-5C7B-41D2-9C0D-1FC07FFA95A1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754</TotalTime>
  <Words>1437</Words>
  <Application>Microsoft Office PowerPoint</Application>
  <PresentationFormat>On-screen Show (4:3)</PresentationFormat>
  <Paragraphs>166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Papyrus</vt:lpstr>
      <vt:lpstr>Segoe UI Black</vt:lpstr>
      <vt:lpstr>Wingdings</vt:lpstr>
      <vt:lpstr>Office テーマ</vt:lpstr>
      <vt:lpstr>PowerPoint Presentation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163</cp:revision>
  <dcterms:created xsi:type="dcterms:W3CDTF">2017-08-14T15:35:38Z</dcterms:created>
  <dcterms:modified xsi:type="dcterms:W3CDTF">2021-08-27T08:34:43Z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