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D9840-0D51-45E7-AAD0-DD471B5BE228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6D252-D7BF-459C-AA2C-F8271A569C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87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18" Type="http://schemas.openxmlformats.org/officeDocument/2006/relationships/image" Target="../media/image54.png"/><Relationship Id="rId3" Type="http://schemas.openxmlformats.org/officeDocument/2006/relationships/image" Target="../media/image12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53.png"/><Relationship Id="rId2" Type="http://schemas.openxmlformats.org/officeDocument/2006/relationships/image" Target="../media/image50.png"/><Relationship Id="rId16" Type="http://schemas.openxmlformats.org/officeDocument/2006/relationships/image" Target="../media/image52.png"/><Relationship Id="rId20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51.png"/><Relationship Id="rId10" Type="http://schemas.openxmlformats.org/officeDocument/2006/relationships/image" Target="../media/image37.png"/><Relationship Id="rId19" Type="http://schemas.openxmlformats.org/officeDocument/2006/relationships/image" Target="../media/image55.png"/><Relationship Id="rId4" Type="http://schemas.openxmlformats.org/officeDocument/2006/relationships/image" Target="../media/image30.png"/><Relationship Id="rId9" Type="http://schemas.openxmlformats.org/officeDocument/2006/relationships/image" Target="../media/image36.png"/><Relationship Id="rId14" Type="http://schemas.openxmlformats.org/officeDocument/2006/relationships/image" Target="../media/image4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2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13.pn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18" Type="http://schemas.openxmlformats.org/officeDocument/2006/relationships/image" Target="../media/image45.png"/><Relationship Id="rId3" Type="http://schemas.openxmlformats.org/officeDocument/2006/relationships/image" Target="../media/image12.png"/><Relationship Id="rId21" Type="http://schemas.openxmlformats.org/officeDocument/2006/relationships/image" Target="../media/image48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image" Target="../media/image31.png"/><Relationship Id="rId16" Type="http://schemas.openxmlformats.org/officeDocument/2006/relationships/image" Target="../media/image43.png"/><Relationship Id="rId20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19" Type="http://schemas.openxmlformats.org/officeDocument/2006/relationships/image" Target="../media/image46.png"/><Relationship Id="rId4" Type="http://schemas.openxmlformats.org/officeDocument/2006/relationships/image" Target="../media/image30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Relationship Id="rId22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546296" y="1696923"/>
            <a:ext cx="6175408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Volumes of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Revolution</a:t>
            </a:r>
            <a:endParaRPr lang="ja-JP" altLang="en-US" sz="80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82696" y="4645215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524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リーフォーム: 図形 19">
            <a:extLst>
              <a:ext uri="{FF2B5EF4-FFF2-40B4-BE49-F238E27FC236}">
                <a16:creationId xmlns:a16="http://schemas.microsoft.com/office/drawing/2014/main" id="{613F0361-10F7-48A1-840E-97627F8DEF9E}"/>
              </a:ext>
            </a:extLst>
          </p:cNvPr>
          <p:cNvSpPr/>
          <p:nvPr/>
        </p:nvSpPr>
        <p:spPr>
          <a:xfrm>
            <a:off x="6162675" y="1790700"/>
            <a:ext cx="1123950" cy="1555750"/>
          </a:xfrm>
          <a:custGeom>
            <a:avLst/>
            <a:gdLst>
              <a:gd name="connsiteX0" fmla="*/ 0 w 1123950"/>
              <a:gd name="connsiteY0" fmla="*/ 1555750 h 1555750"/>
              <a:gd name="connsiteX1" fmla="*/ 476250 w 1123950"/>
              <a:gd name="connsiteY1" fmla="*/ 1555750 h 1555750"/>
              <a:gd name="connsiteX2" fmla="*/ 476250 w 1123950"/>
              <a:gd name="connsiteY2" fmla="*/ 1397000 h 1555750"/>
              <a:gd name="connsiteX3" fmla="*/ 514350 w 1123950"/>
              <a:gd name="connsiteY3" fmla="*/ 1155700 h 1555750"/>
              <a:gd name="connsiteX4" fmla="*/ 552450 w 1123950"/>
              <a:gd name="connsiteY4" fmla="*/ 958850 h 1555750"/>
              <a:gd name="connsiteX5" fmla="*/ 635000 w 1123950"/>
              <a:gd name="connsiteY5" fmla="*/ 742950 h 1555750"/>
              <a:gd name="connsiteX6" fmla="*/ 742950 w 1123950"/>
              <a:gd name="connsiteY6" fmla="*/ 488950 h 1555750"/>
              <a:gd name="connsiteX7" fmla="*/ 850900 w 1123950"/>
              <a:gd name="connsiteY7" fmla="*/ 330200 h 1555750"/>
              <a:gd name="connsiteX8" fmla="*/ 971550 w 1123950"/>
              <a:gd name="connsiteY8" fmla="*/ 184150 h 1555750"/>
              <a:gd name="connsiteX9" fmla="*/ 1123950 w 1123950"/>
              <a:gd name="connsiteY9" fmla="*/ 0 h 1555750"/>
              <a:gd name="connsiteX10" fmla="*/ 19050 w 1123950"/>
              <a:gd name="connsiteY10" fmla="*/ 0 h 1555750"/>
              <a:gd name="connsiteX11" fmla="*/ 0 w 1123950"/>
              <a:gd name="connsiteY11" fmla="*/ 1555750 h 155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23950" h="1555750">
                <a:moveTo>
                  <a:pt x="0" y="1555750"/>
                </a:moveTo>
                <a:lnTo>
                  <a:pt x="476250" y="1555750"/>
                </a:lnTo>
                <a:lnTo>
                  <a:pt x="476250" y="1397000"/>
                </a:lnTo>
                <a:lnTo>
                  <a:pt x="514350" y="1155700"/>
                </a:lnTo>
                <a:lnTo>
                  <a:pt x="552450" y="958850"/>
                </a:lnTo>
                <a:lnTo>
                  <a:pt x="635000" y="742950"/>
                </a:lnTo>
                <a:lnTo>
                  <a:pt x="742950" y="488950"/>
                </a:lnTo>
                <a:lnTo>
                  <a:pt x="850900" y="330200"/>
                </a:lnTo>
                <a:lnTo>
                  <a:pt x="971550" y="184150"/>
                </a:lnTo>
                <a:lnTo>
                  <a:pt x="1123950" y="0"/>
                </a:lnTo>
                <a:lnTo>
                  <a:pt x="19050" y="0"/>
                </a:lnTo>
                <a:lnTo>
                  <a:pt x="0" y="155575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159618" cy="517207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volumes of revolution of solids rotated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radians about the y-axis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left shows the curve with equation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finite region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shown in the diagram, is bounded by the curve, the x-axis, the y-axis, and 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Region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radians about the y-axis. Use integration to show that the exact volume of the solid generated is: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</m:ra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159618" cy="5172075"/>
              </a:xfrm>
              <a:blipFill>
                <a:blip r:embed="rId2"/>
                <a:stretch>
                  <a:fillRect l="-385" t="-708" r="-1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25FB24ED-1492-4C58-A5D6-CD9672C3A09B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25FB24ED-1492-4C58-A5D6-CD9672C3A0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43DC0F3-3736-4D61-B7F1-94598D7D5F69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43DC0F3-3736-4D61-B7F1-94598D7D5F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C373D631-BABC-42ED-B151-6D69F7A7083C}"/>
              </a:ext>
            </a:extLst>
          </p:cNvPr>
          <p:cNvCxnSpPr>
            <a:cxnSpLocks/>
          </p:cNvCxnSpPr>
          <p:nvPr/>
        </p:nvCxnSpPr>
        <p:spPr>
          <a:xfrm flipV="1">
            <a:off x="6166558" y="1455013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CAC4BB23-2704-4F5A-BD0A-46189FC26C41}"/>
              </a:ext>
            </a:extLst>
          </p:cNvPr>
          <p:cNvCxnSpPr>
            <a:cxnSpLocks/>
          </p:cNvCxnSpPr>
          <p:nvPr/>
        </p:nvCxnSpPr>
        <p:spPr>
          <a:xfrm rot="5400000" flipV="1">
            <a:off x="7029172" y="2326504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5867FAB-1BE8-4182-BF38-0A0799EB1A31}"/>
                  </a:ext>
                </a:extLst>
              </p:cNvPr>
              <p:cNvSpPr txBox="1"/>
              <p:nvPr/>
            </p:nvSpPr>
            <p:spPr>
              <a:xfrm>
                <a:off x="7689079" y="1308531"/>
                <a:ext cx="90178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5867FAB-1BE8-4182-BF38-0A0799EB1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9079" y="1308531"/>
                <a:ext cx="901785" cy="184666"/>
              </a:xfrm>
              <a:prstGeom prst="rect">
                <a:avLst/>
              </a:prstGeom>
              <a:blipFill>
                <a:blip r:embed="rId5"/>
                <a:stretch>
                  <a:fillRect l="-3378" r="-4054" b="-2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70FAAB57-8A07-4D4E-8C14-F83014CA8DE3}"/>
                  </a:ext>
                </a:extLst>
              </p:cNvPr>
              <p:cNvSpPr txBox="1"/>
              <p:nvPr/>
            </p:nvSpPr>
            <p:spPr>
              <a:xfrm>
                <a:off x="6126609" y="1264143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70FAAB57-8A07-4D4E-8C14-F83014CA8D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609" y="1264143"/>
                <a:ext cx="113043" cy="169277"/>
              </a:xfrm>
              <a:prstGeom prst="rect">
                <a:avLst/>
              </a:prstGeom>
              <a:blipFill>
                <a:blip r:embed="rId6"/>
                <a:stretch>
                  <a:fillRect l="-26316" r="-3157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9A58330-9BA5-444E-AD96-BA7998D61603}"/>
                  </a:ext>
                </a:extLst>
              </p:cNvPr>
              <p:cNvSpPr txBox="1"/>
              <p:nvPr/>
            </p:nvSpPr>
            <p:spPr>
              <a:xfrm>
                <a:off x="8088574" y="3261619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9A58330-9BA5-444E-AD96-BA7998D616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8574" y="3261619"/>
                <a:ext cx="113043" cy="169277"/>
              </a:xfrm>
              <a:prstGeom prst="rect">
                <a:avLst/>
              </a:prstGeom>
              <a:blipFill>
                <a:blip r:embed="rId7"/>
                <a:stretch>
                  <a:fillRect l="-16667" r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DC7E438-6BF6-4BD1-8BE0-565725610AEC}"/>
                  </a:ext>
                </a:extLst>
              </p:cNvPr>
              <p:cNvSpPr txBox="1"/>
              <p:nvPr/>
            </p:nvSpPr>
            <p:spPr>
              <a:xfrm>
                <a:off x="6020077" y="3359274"/>
                <a:ext cx="13170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DC7E438-6BF6-4BD1-8BE0-565725610A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0077" y="3359274"/>
                <a:ext cx="131703" cy="169277"/>
              </a:xfrm>
              <a:prstGeom prst="rect">
                <a:avLst/>
              </a:prstGeom>
              <a:blipFill>
                <a:blip r:embed="rId8"/>
                <a:stretch>
                  <a:fillRect l="-23810" r="-2857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7E17C566-360C-48B0-A9AA-362F92961DC2}"/>
              </a:ext>
            </a:extLst>
          </p:cNvPr>
          <p:cNvCxnSpPr>
            <a:cxnSpLocks/>
          </p:cNvCxnSpPr>
          <p:nvPr/>
        </p:nvCxnSpPr>
        <p:spPr>
          <a:xfrm>
            <a:off x="6157248" y="1785583"/>
            <a:ext cx="1121547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弧 11">
            <a:extLst>
              <a:ext uri="{FF2B5EF4-FFF2-40B4-BE49-F238E27FC236}">
                <a16:creationId xmlns:a16="http://schemas.microsoft.com/office/drawing/2014/main" id="{FD100B9D-5497-4126-9329-C3482AE371F6}"/>
              </a:ext>
            </a:extLst>
          </p:cNvPr>
          <p:cNvSpPr/>
          <p:nvPr/>
        </p:nvSpPr>
        <p:spPr>
          <a:xfrm rot="16200000">
            <a:off x="6681463" y="1099908"/>
            <a:ext cx="4394447" cy="4483222"/>
          </a:xfrm>
          <a:prstGeom prst="arc">
            <a:avLst>
              <a:gd name="adj1" fmla="val 16200000"/>
              <a:gd name="adj2" fmla="val 1950827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F00D82F8-2789-482B-9F77-4950F2AAD591}"/>
                  </a:ext>
                </a:extLst>
              </p:cNvPr>
              <p:cNvSpPr txBox="1"/>
              <p:nvPr/>
            </p:nvSpPr>
            <p:spPr>
              <a:xfrm>
                <a:off x="6368279" y="2381681"/>
                <a:ext cx="15914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F00D82F8-2789-482B-9F77-4950F2AAD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8279" y="2381681"/>
                <a:ext cx="159146" cy="215444"/>
              </a:xfrm>
              <a:prstGeom prst="rect">
                <a:avLst/>
              </a:prstGeom>
              <a:blipFill>
                <a:blip r:embed="rId9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5FCBF4F-3629-44B4-8D1A-33D42C35A0F8}"/>
                  </a:ext>
                </a:extLst>
              </p:cNvPr>
              <p:cNvSpPr txBox="1"/>
              <p:nvPr/>
            </p:nvSpPr>
            <p:spPr>
              <a:xfrm>
                <a:off x="6035660" y="1709969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5FCBF4F-3629-44B4-8D1A-33D42C35A0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660" y="1709969"/>
                <a:ext cx="113043" cy="169277"/>
              </a:xfrm>
              <a:prstGeom prst="rect">
                <a:avLst/>
              </a:prstGeom>
              <a:blipFill>
                <a:blip r:embed="rId10"/>
                <a:stretch>
                  <a:fillRect l="-26316" r="-2631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A2B918F-A861-4E52-8257-FCB7325EAB22}"/>
                  </a:ext>
                </a:extLst>
              </p:cNvPr>
              <p:cNvSpPr txBox="1"/>
              <p:nvPr/>
            </p:nvSpPr>
            <p:spPr>
              <a:xfrm>
                <a:off x="3886200" y="1371600"/>
                <a:ext cx="10520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A2B918F-A861-4E52-8257-FCB7325EA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371600"/>
                <a:ext cx="1052083" cy="215444"/>
              </a:xfrm>
              <a:prstGeom prst="rect">
                <a:avLst/>
              </a:prstGeom>
              <a:blipFill>
                <a:blip r:embed="rId11"/>
                <a:stretch>
                  <a:fillRect l="-4070" r="-290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38DBE9AE-F3E2-48AC-8B05-3EB2D0AB333B}"/>
                  </a:ext>
                </a:extLst>
              </p:cNvPr>
              <p:cNvSpPr txBox="1"/>
              <p:nvPr/>
            </p:nvSpPr>
            <p:spPr>
              <a:xfrm>
                <a:off x="3571875" y="1752600"/>
                <a:ext cx="95269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38DBE9AE-F3E2-48AC-8B05-3EB2D0AB33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875" y="1752600"/>
                <a:ext cx="952697" cy="403316"/>
              </a:xfrm>
              <a:prstGeom prst="rect">
                <a:avLst/>
              </a:prstGeom>
              <a:blipFill>
                <a:blip r:embed="rId12"/>
                <a:stretch>
                  <a:fillRect l="-4487" t="-1515" r="-3205" b="-12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FC99C9E-1387-4D62-AEC6-5FAB3875F2C1}"/>
                  </a:ext>
                </a:extLst>
              </p:cNvPr>
              <p:cNvSpPr txBox="1"/>
              <p:nvPr/>
            </p:nvSpPr>
            <p:spPr>
              <a:xfrm>
                <a:off x="3629025" y="2295525"/>
                <a:ext cx="739498" cy="3119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FC99C9E-1387-4D62-AEC6-5FAB3875F2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9025" y="2295525"/>
                <a:ext cx="739498" cy="311945"/>
              </a:xfrm>
              <a:prstGeom prst="rect">
                <a:avLst/>
              </a:prstGeom>
              <a:blipFill>
                <a:blip r:embed="rId13"/>
                <a:stretch>
                  <a:fillRect l="-2459" r="-16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円弧 25">
            <a:extLst>
              <a:ext uri="{FF2B5EF4-FFF2-40B4-BE49-F238E27FC236}">
                <a16:creationId xmlns:a16="http://schemas.microsoft.com/office/drawing/2014/main" id="{D80D4E09-C4DD-4315-AA54-A34C90197F3F}"/>
              </a:ext>
            </a:extLst>
          </p:cNvPr>
          <p:cNvSpPr/>
          <p:nvPr/>
        </p:nvSpPr>
        <p:spPr>
          <a:xfrm>
            <a:off x="4857750" y="1495426"/>
            <a:ext cx="238125" cy="47624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EC90E79-A0CC-4E82-9502-0EECFD6313B5}"/>
              </a:ext>
            </a:extLst>
          </p:cNvPr>
          <p:cNvSpPr txBox="1"/>
          <p:nvPr/>
        </p:nvSpPr>
        <p:spPr>
          <a:xfrm>
            <a:off x="4572001" y="2009775"/>
            <a:ext cx="12953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Inverse natural logarithm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円弧 27">
            <a:extLst>
              <a:ext uri="{FF2B5EF4-FFF2-40B4-BE49-F238E27FC236}">
                <a16:creationId xmlns:a16="http://schemas.microsoft.com/office/drawing/2014/main" id="{96C23DA8-DD10-4CFA-AE05-194C16E159E9}"/>
              </a:ext>
            </a:extLst>
          </p:cNvPr>
          <p:cNvSpPr/>
          <p:nvPr/>
        </p:nvSpPr>
        <p:spPr>
          <a:xfrm>
            <a:off x="4438650" y="2019301"/>
            <a:ext cx="238125" cy="47624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97E7755-327C-4163-8A2E-E1328A87D99B}"/>
              </a:ext>
            </a:extLst>
          </p:cNvPr>
          <p:cNvSpPr txBox="1"/>
          <p:nvPr/>
        </p:nvSpPr>
        <p:spPr>
          <a:xfrm>
            <a:off x="5038726" y="1571625"/>
            <a:ext cx="8762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FD32947-6727-4BBC-BCAE-A3F1146DD9A7}"/>
                  </a:ext>
                </a:extLst>
              </p:cNvPr>
              <p:cNvSpPr txBox="1"/>
              <p:nvPr/>
            </p:nvSpPr>
            <p:spPr>
              <a:xfrm>
                <a:off x="3990975" y="3590925"/>
                <a:ext cx="1089850" cy="4144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nary>
                        <m:nary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FD32947-6727-4BBC-BCAE-A3F1146DD9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975" y="3590925"/>
                <a:ext cx="1089850" cy="414472"/>
              </a:xfrm>
              <a:prstGeom prst="rect">
                <a:avLst/>
              </a:prstGeom>
              <a:blipFill>
                <a:blip r:embed="rId14"/>
                <a:stretch>
                  <a:fillRect l="-19663" t="-183824" r="-40449" b="-2735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5D10D28-565A-47BC-B14C-23D71C281D14}"/>
              </a:ext>
            </a:extLst>
          </p:cNvPr>
          <p:cNvSpPr txBox="1"/>
          <p:nvPr/>
        </p:nvSpPr>
        <p:spPr>
          <a:xfrm>
            <a:off x="5172076" y="3838575"/>
            <a:ext cx="16097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and use a square bracket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F73FAA68-CC2D-412B-80B0-C8930CF6D478}"/>
                  </a:ext>
                </a:extLst>
              </p:cNvPr>
              <p:cNvSpPr txBox="1"/>
              <p:nvPr/>
            </p:nvSpPr>
            <p:spPr>
              <a:xfrm>
                <a:off x="4000500" y="4181475"/>
                <a:ext cx="877035" cy="28854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bSup>
                        <m:sSub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F73FAA68-CC2D-412B-80B0-C8930CF6D4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0" y="4181475"/>
                <a:ext cx="877035" cy="288541"/>
              </a:xfrm>
              <a:prstGeom prst="rect">
                <a:avLst/>
              </a:prstGeom>
              <a:blipFill>
                <a:blip r:embed="rId15"/>
                <a:stretch>
                  <a:fillRect l="-1389" r="-1389" b="-85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8F5725F8-1EA8-4B4B-975B-ED51D94CB79A}"/>
                  </a:ext>
                </a:extLst>
              </p:cNvPr>
              <p:cNvSpPr txBox="1"/>
              <p:nvPr/>
            </p:nvSpPr>
            <p:spPr>
              <a:xfrm>
                <a:off x="4000500" y="4724400"/>
                <a:ext cx="877035" cy="28854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bSup>
                        <m:sSub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8F5725F8-1EA8-4B4B-975B-ED51D94CB7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0" y="4724400"/>
                <a:ext cx="877035" cy="288541"/>
              </a:xfrm>
              <a:prstGeom prst="rect">
                <a:avLst/>
              </a:prstGeom>
              <a:blipFill>
                <a:blip r:embed="rId16"/>
                <a:stretch>
                  <a:fillRect l="-1389" r="-694" b="-85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A39B97CD-E7B6-4994-BAA3-B3552DED867A}"/>
                  </a:ext>
                </a:extLst>
              </p:cNvPr>
              <p:cNvSpPr txBox="1"/>
              <p:nvPr/>
            </p:nvSpPr>
            <p:spPr>
              <a:xfrm>
                <a:off x="4010025" y="5248275"/>
                <a:ext cx="1353127" cy="2782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(4)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(0)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A39B97CD-E7B6-4994-BAA3-B3552DED86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025" y="5248275"/>
                <a:ext cx="1353127" cy="278218"/>
              </a:xfrm>
              <a:prstGeom prst="rect">
                <a:avLst/>
              </a:prstGeom>
              <a:blipFill>
                <a:blip r:embed="rId17"/>
                <a:stretch>
                  <a:fillRect l="-901" t="-4348" b="-434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B3F75F05-5D29-46AB-A763-EA80FFA6851D}"/>
                  </a:ext>
                </a:extLst>
              </p:cNvPr>
              <p:cNvSpPr txBox="1"/>
              <p:nvPr/>
            </p:nvSpPr>
            <p:spPr>
              <a:xfrm>
                <a:off x="4010025" y="5791200"/>
                <a:ext cx="1084271" cy="26750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B3F75F05-5D29-46AB-A763-EA80FFA68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025" y="5791200"/>
                <a:ext cx="1084271" cy="267509"/>
              </a:xfrm>
              <a:prstGeom prst="rect">
                <a:avLst/>
              </a:prstGeom>
              <a:blipFill>
                <a:blip r:embed="rId18"/>
                <a:stretch>
                  <a:fillRect l="-1124" b="-454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円弧 50">
            <a:extLst>
              <a:ext uri="{FF2B5EF4-FFF2-40B4-BE49-F238E27FC236}">
                <a16:creationId xmlns:a16="http://schemas.microsoft.com/office/drawing/2014/main" id="{A5380466-68E7-4AEF-A19F-12FA30EDFAA1}"/>
              </a:ext>
            </a:extLst>
          </p:cNvPr>
          <p:cNvSpPr/>
          <p:nvPr/>
        </p:nvSpPr>
        <p:spPr>
          <a:xfrm>
            <a:off x="5067301" y="3829051"/>
            <a:ext cx="209549" cy="48577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円弧 51">
            <a:extLst>
              <a:ext uri="{FF2B5EF4-FFF2-40B4-BE49-F238E27FC236}">
                <a16:creationId xmlns:a16="http://schemas.microsoft.com/office/drawing/2014/main" id="{B176AA3F-894B-4D99-A695-1024D4FAC6A7}"/>
              </a:ext>
            </a:extLst>
          </p:cNvPr>
          <p:cNvSpPr/>
          <p:nvPr/>
        </p:nvSpPr>
        <p:spPr>
          <a:xfrm>
            <a:off x="4905376" y="4362451"/>
            <a:ext cx="209549" cy="48577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円弧 52">
            <a:extLst>
              <a:ext uri="{FF2B5EF4-FFF2-40B4-BE49-F238E27FC236}">
                <a16:creationId xmlns:a16="http://schemas.microsoft.com/office/drawing/2014/main" id="{00BC2496-791A-4BD5-95CC-7D0836F29844}"/>
              </a:ext>
            </a:extLst>
          </p:cNvPr>
          <p:cNvSpPr/>
          <p:nvPr/>
        </p:nvSpPr>
        <p:spPr>
          <a:xfrm>
            <a:off x="5305426" y="4876801"/>
            <a:ext cx="209549" cy="48577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円弧 53">
            <a:extLst>
              <a:ext uri="{FF2B5EF4-FFF2-40B4-BE49-F238E27FC236}">
                <a16:creationId xmlns:a16="http://schemas.microsoft.com/office/drawing/2014/main" id="{CDF4C775-9A60-4A45-B3B5-A0E3D359A146}"/>
              </a:ext>
            </a:extLst>
          </p:cNvPr>
          <p:cNvSpPr/>
          <p:nvPr/>
        </p:nvSpPr>
        <p:spPr>
          <a:xfrm>
            <a:off x="5314951" y="5429251"/>
            <a:ext cx="209549" cy="48577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5EBB4F6B-7553-44EB-A274-988E906954CE}"/>
                  </a:ext>
                </a:extLst>
              </p:cNvPr>
              <p:cNvSpPr txBox="1"/>
              <p:nvPr/>
            </p:nvSpPr>
            <p:spPr>
              <a:xfrm>
                <a:off x="4000500" y="6400800"/>
                <a:ext cx="1108317" cy="1867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</m:rad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5EBB4F6B-7553-44EB-A274-988E906954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0" y="6400800"/>
                <a:ext cx="1108317" cy="186718"/>
              </a:xfrm>
              <a:prstGeom prst="rect">
                <a:avLst/>
              </a:prstGeom>
              <a:blipFill>
                <a:blip r:embed="rId19"/>
                <a:stretch>
                  <a:fillRect l="-1099" b="-645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円弧 55">
            <a:extLst>
              <a:ext uri="{FF2B5EF4-FFF2-40B4-BE49-F238E27FC236}">
                <a16:creationId xmlns:a16="http://schemas.microsoft.com/office/drawing/2014/main" id="{537FF332-0B43-4FE4-83B5-E5E4F3CA10FD}"/>
              </a:ext>
            </a:extLst>
          </p:cNvPr>
          <p:cNvSpPr/>
          <p:nvPr/>
        </p:nvSpPr>
        <p:spPr>
          <a:xfrm>
            <a:off x="5105401" y="5972176"/>
            <a:ext cx="209549" cy="48577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29D8EB13-E9DB-4D7D-B3AB-3D39C8043470}"/>
              </a:ext>
            </a:extLst>
          </p:cNvPr>
          <p:cNvSpPr txBox="1"/>
          <p:nvPr/>
        </p:nvSpPr>
        <p:spPr>
          <a:xfrm>
            <a:off x="5143501" y="4400550"/>
            <a:ext cx="10572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The 2 can be factored out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A5FE9B7E-6B6F-4DB7-B908-3F2FB14F9CD9}"/>
              </a:ext>
            </a:extLst>
          </p:cNvPr>
          <p:cNvSpPr txBox="1"/>
          <p:nvPr/>
        </p:nvSpPr>
        <p:spPr>
          <a:xfrm>
            <a:off x="5495926" y="4905375"/>
            <a:ext cx="10572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83E3296-2912-4566-8C36-E970F87F9589}"/>
              </a:ext>
            </a:extLst>
          </p:cNvPr>
          <p:cNvSpPr txBox="1"/>
          <p:nvPr/>
        </p:nvSpPr>
        <p:spPr>
          <a:xfrm>
            <a:off x="5476875" y="5438775"/>
            <a:ext cx="13430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inside the bracket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ACE0F5CC-54C2-4021-A73A-BA458EE2D136}"/>
                  </a:ext>
                </a:extLst>
              </p:cNvPr>
              <p:cNvSpPr txBox="1"/>
              <p:nvPr/>
            </p:nvSpPr>
            <p:spPr>
              <a:xfrm>
                <a:off x="5286375" y="6038850"/>
                <a:ext cx="1571625" cy="323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Rewrite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1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1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</a:t>
                </a:r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ACE0F5CC-54C2-4021-A73A-BA458EE2D1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6375" y="6038850"/>
                <a:ext cx="1571625" cy="323358"/>
              </a:xfrm>
              <a:prstGeom prst="rect">
                <a:avLst/>
              </a:prstGeom>
              <a:blipFill>
                <a:blip r:embed="rId20"/>
                <a:stretch>
                  <a:fillRect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734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2" grpId="0"/>
      <p:bldP spid="46" grpId="0"/>
      <p:bldP spid="47" grpId="0"/>
      <p:bldP spid="48" grpId="0"/>
      <p:bldP spid="50" grpId="0"/>
      <p:bldP spid="51" grpId="0" animBg="1"/>
      <p:bldP spid="52" grpId="0" animBg="1"/>
      <p:bldP spid="53" grpId="0" animBg="1"/>
      <p:bldP spid="54" grpId="0" animBg="1"/>
      <p:bldP spid="55" grpId="0"/>
      <p:bldP spid="56" grpId="0" animBg="1"/>
      <p:bldP spid="57" grpId="0"/>
      <p:bldP spid="58" grpId="0"/>
      <p:bldP spid="59" grpId="0"/>
      <p:bldP spid="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7B27685-B151-4840-9B2F-8C3E632E36C2}"/>
              </a:ext>
            </a:extLst>
          </p:cNvPr>
          <p:cNvSpPr txBox="1"/>
          <p:nvPr/>
        </p:nvSpPr>
        <p:spPr>
          <a:xfrm>
            <a:off x="550416" y="1325563"/>
            <a:ext cx="151195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>
                <a:latin typeface="Comic Sans MS" panose="030F0702030302020204" pitchFamily="66" charset="0"/>
              </a:rPr>
              <a:t>Evaluate: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a)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b)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c)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14A46C50-E8A4-42CE-AE23-DB4498BC75E7}"/>
                  </a:ext>
                </a:extLst>
              </p:cNvPr>
              <p:cNvSpPr txBox="1"/>
              <p:nvPr/>
            </p:nvSpPr>
            <p:spPr>
              <a:xfrm>
                <a:off x="1043126" y="1832448"/>
                <a:ext cx="1528687" cy="48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14A46C50-E8A4-42CE-AE23-DB4498BC75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126" y="1832448"/>
                <a:ext cx="1528687" cy="4843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FFB5B4B5-E8E7-48B9-BC93-F3FF37606537}"/>
                  </a:ext>
                </a:extLst>
              </p:cNvPr>
              <p:cNvSpPr txBox="1"/>
              <p:nvPr/>
            </p:nvSpPr>
            <p:spPr>
              <a:xfrm>
                <a:off x="1043126" y="2519734"/>
                <a:ext cx="1005916" cy="6079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FFB5B4B5-E8E7-48B9-BC93-F3FF376065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126" y="2519734"/>
                <a:ext cx="1005916" cy="6079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1665B43-4B90-49A7-BBE5-B5E63270CC6A}"/>
                  </a:ext>
                </a:extLst>
              </p:cNvPr>
              <p:cNvSpPr txBox="1"/>
              <p:nvPr/>
            </p:nvSpPr>
            <p:spPr>
              <a:xfrm>
                <a:off x="1043126" y="3426523"/>
                <a:ext cx="1052211" cy="48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1665B43-4B90-49A7-BBE5-B5E63270CC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126" y="3426523"/>
                <a:ext cx="1052211" cy="4843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BCE8DF9-E6FA-435A-82A2-9F734E6E7653}"/>
                  </a:ext>
                </a:extLst>
              </p:cNvPr>
              <p:cNvSpPr txBox="1"/>
              <p:nvPr/>
            </p:nvSpPr>
            <p:spPr>
              <a:xfrm>
                <a:off x="550416" y="4590770"/>
                <a:ext cx="2717885" cy="1591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2) Find the area of the region bounded by the curve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𝑠𝑒𝑐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, the x-axis, the y-axis and the line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BCE8DF9-E6FA-435A-82A2-9F734E6E76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4590770"/>
                <a:ext cx="2717885" cy="1591461"/>
              </a:xfrm>
              <a:prstGeom prst="rect">
                <a:avLst/>
              </a:prstGeom>
              <a:blipFill>
                <a:blip r:embed="rId5"/>
                <a:stretch>
                  <a:fillRect l="-1794" t="-1533" r="-1570" b="-5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F32E2AEC-42C1-44F4-9F2A-C51DC1AC65D1}"/>
                  </a:ext>
                </a:extLst>
              </p:cNvPr>
              <p:cNvSpPr txBox="1"/>
              <p:nvPr/>
            </p:nvSpPr>
            <p:spPr>
              <a:xfrm>
                <a:off x="4180700" y="1325563"/>
                <a:ext cx="3865829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3) The region R is bounded by the curve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, the x-axis and the lines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radians about the x-axis. Find the volume of the object generated.</a:t>
                </a: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F32E2AEC-42C1-44F4-9F2A-C51DC1AC65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700" y="1325563"/>
                <a:ext cx="3865829" cy="1754326"/>
              </a:xfrm>
              <a:prstGeom prst="rect">
                <a:avLst/>
              </a:prstGeom>
              <a:blipFill>
                <a:blip r:embed="rId6"/>
                <a:stretch>
                  <a:fillRect l="-1420" t="-1389" r="-1262" b="-4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A27821B-4B47-4778-8E93-20480F344415}"/>
                  </a:ext>
                </a:extLst>
              </p:cNvPr>
              <p:cNvSpPr txBox="1"/>
              <p:nvPr/>
            </p:nvSpPr>
            <p:spPr>
              <a:xfrm>
                <a:off x="2774483" y="1920745"/>
                <a:ext cx="694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15633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A27821B-4B47-4778-8E93-20480F3444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4483" y="1920745"/>
                <a:ext cx="694101" cy="276999"/>
              </a:xfrm>
              <a:prstGeom prst="rect">
                <a:avLst/>
              </a:prstGeom>
              <a:blipFill>
                <a:blip r:embed="rId7"/>
                <a:stretch>
                  <a:fillRect l="-7895" r="-877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F0EE322-F611-4AD3-8CBF-94D43E64E991}"/>
                  </a:ext>
                </a:extLst>
              </p:cNvPr>
              <p:cNvSpPr txBox="1"/>
              <p:nvPr/>
            </p:nvSpPr>
            <p:spPr>
              <a:xfrm>
                <a:off x="2280784" y="2463884"/>
                <a:ext cx="749628" cy="582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F0EE322-F611-4AD3-8CBF-94D43E64E9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0784" y="2463884"/>
                <a:ext cx="749628" cy="5827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67AAFD5-8532-4AC9-9201-51140E4629D5}"/>
                  </a:ext>
                </a:extLst>
              </p:cNvPr>
              <p:cNvSpPr txBox="1"/>
              <p:nvPr/>
            </p:nvSpPr>
            <p:spPr>
              <a:xfrm>
                <a:off x="2353211" y="3442622"/>
                <a:ext cx="1068690" cy="552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1−13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67AAFD5-8532-4AC9-9201-51140E4629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3211" y="3442622"/>
                <a:ext cx="1068690" cy="5528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702F40B-9015-4865-96DC-A01FE3704678}"/>
                  </a:ext>
                </a:extLst>
              </p:cNvPr>
              <p:cNvSpPr txBox="1"/>
              <p:nvPr/>
            </p:nvSpPr>
            <p:spPr>
              <a:xfrm>
                <a:off x="2530668" y="6043731"/>
                <a:ext cx="485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1.41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702F40B-9015-4865-96DC-A01FE37046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668" y="6043731"/>
                <a:ext cx="485710" cy="276999"/>
              </a:xfrm>
              <a:prstGeom prst="rect">
                <a:avLst/>
              </a:prstGeom>
              <a:blipFill>
                <a:blip r:embed="rId10"/>
                <a:stretch>
                  <a:fillRect l="-10000" r="-125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26AD544C-271C-4535-BB01-089C94FBB332}"/>
                  </a:ext>
                </a:extLst>
              </p:cNvPr>
              <p:cNvSpPr txBox="1"/>
              <p:nvPr/>
            </p:nvSpPr>
            <p:spPr>
              <a:xfrm>
                <a:off x="5822066" y="3274265"/>
                <a:ext cx="835293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59566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26AD544C-271C-4535-BB01-089C94FBB3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2066" y="3274265"/>
                <a:ext cx="835293" cy="52418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04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4A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162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337171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volumes of revolution of solids rotated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radians about the x-axis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have already learned about this in Core Pure 1!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b="1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section is essentially a reminder, but you may need to apply a wider variety of techniques in order to perform the integrals themselves…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337171" cy="4776787"/>
              </a:xfrm>
              <a:blipFill>
                <a:blip r:embed="rId2"/>
                <a:stretch>
                  <a:fillRect t="-766" r="-18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86875CE-8440-4562-868C-520F45CAE762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86875CE-8440-4562-868C-520F45CAE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531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337171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volumes of revolution of solids rotated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radians about the x-axis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region R is bounded by the curve with equation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the x-axis and the lines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the solid formed when region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rotated through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radians about the x-axis.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337171" cy="4776787"/>
              </a:xfrm>
              <a:blipFill>
                <a:blip r:embed="rId2"/>
                <a:stretch>
                  <a:fillRect t="-766" r="-7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86875CE-8440-4562-868C-520F45CAE762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86875CE-8440-4562-868C-520F45CAE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58B4B40-5C7A-499F-8086-24E6F0EF79A9}"/>
                  </a:ext>
                </a:extLst>
              </p:cNvPr>
              <p:cNvSpPr txBox="1"/>
              <p:nvPr/>
            </p:nvSpPr>
            <p:spPr>
              <a:xfrm>
                <a:off x="4095750" y="1390650"/>
                <a:ext cx="1227323" cy="488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58B4B40-5C7A-499F-8086-24E6F0EF79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750" y="1390650"/>
                <a:ext cx="1227323" cy="488660"/>
              </a:xfrm>
              <a:prstGeom prst="rect">
                <a:avLst/>
              </a:prstGeom>
              <a:blipFill>
                <a:blip r:embed="rId4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45F37A2B-3F9D-4175-8B2E-57F29AD35188}"/>
                  </a:ext>
                </a:extLst>
              </p:cNvPr>
              <p:cNvSpPr txBox="1"/>
              <p:nvPr/>
            </p:nvSpPr>
            <p:spPr>
              <a:xfrm>
                <a:off x="4267200" y="1981200"/>
                <a:ext cx="1549142" cy="5421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𝑠𝑖𝑛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45F37A2B-3F9D-4175-8B2E-57F29AD35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981200"/>
                <a:ext cx="1549142" cy="5421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E081AC09-D5B5-4063-8E67-B567EBE4A6F9}"/>
                  </a:ext>
                </a:extLst>
              </p:cNvPr>
              <p:cNvSpPr txBox="1"/>
              <p:nvPr/>
            </p:nvSpPr>
            <p:spPr>
              <a:xfrm>
                <a:off x="4286250" y="2647950"/>
                <a:ext cx="1433149" cy="5421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E081AC09-D5B5-4063-8E67-B567EBE4A6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0" y="2647950"/>
                <a:ext cx="1433149" cy="5421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円弧 8">
            <a:extLst>
              <a:ext uri="{FF2B5EF4-FFF2-40B4-BE49-F238E27FC236}">
                <a16:creationId xmlns:a16="http://schemas.microsoft.com/office/drawing/2014/main" id="{5F9CDEB9-5531-47C9-A798-13BC28FCC1B2}"/>
              </a:ext>
            </a:extLst>
          </p:cNvPr>
          <p:cNvSpPr/>
          <p:nvPr/>
        </p:nvSpPr>
        <p:spPr>
          <a:xfrm>
            <a:off x="5743575" y="1647825"/>
            <a:ext cx="381000" cy="6381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円弧 9">
            <a:extLst>
              <a:ext uri="{FF2B5EF4-FFF2-40B4-BE49-F238E27FC236}">
                <a16:creationId xmlns:a16="http://schemas.microsoft.com/office/drawing/2014/main" id="{B1232DA5-B054-4C95-B500-7325B3B466CF}"/>
              </a:ext>
            </a:extLst>
          </p:cNvPr>
          <p:cNvSpPr/>
          <p:nvPr/>
        </p:nvSpPr>
        <p:spPr>
          <a:xfrm>
            <a:off x="5715000" y="2324100"/>
            <a:ext cx="381000" cy="6381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A89D1CE-3893-4BF3-B31F-05BF26B02386}"/>
              </a:ext>
            </a:extLst>
          </p:cNvPr>
          <p:cNvSpPr txBox="1"/>
          <p:nvPr/>
        </p:nvSpPr>
        <p:spPr>
          <a:xfrm>
            <a:off x="6086475" y="1533525"/>
            <a:ext cx="28479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limits and the function. Remember the whole function needs to be squared!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9A6B346-D2BB-486E-804B-9606ABD452B5}"/>
              </a:ext>
            </a:extLst>
          </p:cNvPr>
          <p:cNvSpPr txBox="1"/>
          <p:nvPr/>
        </p:nvSpPr>
        <p:spPr>
          <a:xfrm>
            <a:off x="6076950" y="2362200"/>
            <a:ext cx="2847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the bracket (there will often be more to do than this!)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9CC3F3E-3B76-469E-A597-AC2BB27D44E5}"/>
                  </a:ext>
                </a:extLst>
              </p:cNvPr>
              <p:cNvSpPr txBox="1"/>
              <p:nvPr/>
            </p:nvSpPr>
            <p:spPr>
              <a:xfrm>
                <a:off x="4295775" y="3333750"/>
                <a:ext cx="1960280" cy="5421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9CC3F3E-3B76-469E-A597-AC2BB27D44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775" y="3333750"/>
                <a:ext cx="1960280" cy="5421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円弧 13">
            <a:extLst>
              <a:ext uri="{FF2B5EF4-FFF2-40B4-BE49-F238E27FC236}">
                <a16:creationId xmlns:a16="http://schemas.microsoft.com/office/drawing/2014/main" id="{6AE8BE41-1F1E-4465-A217-9925AF9FD30C}"/>
              </a:ext>
            </a:extLst>
          </p:cNvPr>
          <p:cNvSpPr/>
          <p:nvPr/>
        </p:nvSpPr>
        <p:spPr>
          <a:xfrm>
            <a:off x="6143625" y="3000375"/>
            <a:ext cx="381000" cy="6381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43E83D4-1BCB-4BD0-B243-5B79B45D2142}"/>
              </a:ext>
            </a:extLst>
          </p:cNvPr>
          <p:cNvSpPr txBox="1"/>
          <p:nvPr/>
        </p:nvSpPr>
        <p:spPr>
          <a:xfrm>
            <a:off x="6419850" y="2943225"/>
            <a:ext cx="28479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it cannot be integrated easily, find a way to change it using rules you know…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8B6E518F-2CE8-49D3-8605-BA6C8864F0DE}"/>
                  </a:ext>
                </a:extLst>
              </p:cNvPr>
              <p:cNvSpPr txBox="1"/>
              <p:nvPr/>
            </p:nvSpPr>
            <p:spPr>
              <a:xfrm>
                <a:off x="561975" y="4552950"/>
                <a:ext cx="158113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=1−2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8B6E518F-2CE8-49D3-8605-BA6C8864F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75" y="4552950"/>
                <a:ext cx="1581138" cy="215444"/>
              </a:xfrm>
              <a:prstGeom prst="rect">
                <a:avLst/>
              </a:prstGeom>
              <a:blipFill>
                <a:blip r:embed="rId8"/>
                <a:stretch>
                  <a:fillRect l="-2308" r="-385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C420E61-6FCD-4CED-AD3A-CA6ECBCDB793}"/>
                  </a:ext>
                </a:extLst>
              </p:cNvPr>
              <p:cNvSpPr txBox="1"/>
              <p:nvPr/>
            </p:nvSpPr>
            <p:spPr>
              <a:xfrm>
                <a:off x="504825" y="5105400"/>
                <a:ext cx="158113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C420E61-6FCD-4CED-AD3A-CA6ECBCDB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25" y="5105400"/>
                <a:ext cx="1581138" cy="215444"/>
              </a:xfrm>
              <a:prstGeom prst="rect">
                <a:avLst/>
              </a:prstGeom>
              <a:blipFill>
                <a:blip r:embed="rId9"/>
                <a:stretch>
                  <a:fillRect l="-2317" r="-1544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EEC92D8-D875-4F81-9C5F-E3C53372DE3F}"/>
                  </a:ext>
                </a:extLst>
              </p:cNvPr>
              <p:cNvSpPr txBox="1"/>
              <p:nvPr/>
            </p:nvSpPr>
            <p:spPr>
              <a:xfrm>
                <a:off x="609600" y="5524500"/>
                <a:ext cx="176009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EEC92D8-D875-4F81-9C5F-E3C53372D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524500"/>
                <a:ext cx="1760097" cy="403316"/>
              </a:xfrm>
              <a:prstGeom prst="rect">
                <a:avLst/>
              </a:prstGeom>
              <a:blipFill>
                <a:blip r:embed="rId10"/>
                <a:stretch>
                  <a:fillRect l="-173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337063D-BCB8-4697-BA28-924CA9DF037D}"/>
                  </a:ext>
                </a:extLst>
              </p:cNvPr>
              <p:cNvSpPr txBox="1"/>
              <p:nvPr/>
            </p:nvSpPr>
            <p:spPr>
              <a:xfrm>
                <a:off x="514350" y="6038850"/>
                <a:ext cx="1859483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337063D-BCB8-4697-BA28-924CA9DF0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" y="6038850"/>
                <a:ext cx="1859483" cy="403316"/>
              </a:xfrm>
              <a:prstGeom prst="rect">
                <a:avLst/>
              </a:prstGeom>
              <a:blipFill>
                <a:blip r:embed="rId11"/>
                <a:stretch>
                  <a:fillRect l="-1639" t="-151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円弧 19">
            <a:extLst>
              <a:ext uri="{FF2B5EF4-FFF2-40B4-BE49-F238E27FC236}">
                <a16:creationId xmlns:a16="http://schemas.microsoft.com/office/drawing/2014/main" id="{4A77CB3D-6BCA-4914-AE19-73C065927B9B}"/>
              </a:ext>
            </a:extLst>
          </p:cNvPr>
          <p:cNvSpPr/>
          <p:nvPr/>
        </p:nvSpPr>
        <p:spPr>
          <a:xfrm>
            <a:off x="2095500" y="4695825"/>
            <a:ext cx="314325" cy="4857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0000FF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円弧 20">
            <a:extLst>
              <a:ext uri="{FF2B5EF4-FFF2-40B4-BE49-F238E27FC236}">
                <a16:creationId xmlns:a16="http://schemas.microsoft.com/office/drawing/2014/main" id="{7598B46F-D8E8-4041-B6EC-68892FC0FEE0}"/>
              </a:ext>
            </a:extLst>
          </p:cNvPr>
          <p:cNvSpPr/>
          <p:nvPr/>
        </p:nvSpPr>
        <p:spPr>
          <a:xfrm>
            <a:off x="2266950" y="5238750"/>
            <a:ext cx="314325" cy="4857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0000FF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円弧 21">
            <a:extLst>
              <a:ext uri="{FF2B5EF4-FFF2-40B4-BE49-F238E27FC236}">
                <a16:creationId xmlns:a16="http://schemas.microsoft.com/office/drawing/2014/main" id="{7A551EC8-12AD-49C7-A33C-70BD45B465F1}"/>
              </a:ext>
            </a:extLst>
          </p:cNvPr>
          <p:cNvSpPr/>
          <p:nvPr/>
        </p:nvSpPr>
        <p:spPr>
          <a:xfrm>
            <a:off x="2286000" y="5791200"/>
            <a:ext cx="314325" cy="4857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0000FF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1B8F92A-0E2C-4A34-9C06-D19332287F22}"/>
                  </a:ext>
                </a:extLst>
              </p:cNvPr>
              <p:cNvSpPr txBox="1"/>
              <p:nvPr/>
            </p:nvSpPr>
            <p:spPr>
              <a:xfrm>
                <a:off x="2343151" y="4695825"/>
                <a:ext cx="13525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Add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, subtract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1B8F92A-0E2C-4A34-9C06-D19332287F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151" y="4695825"/>
                <a:ext cx="1352549" cy="461665"/>
              </a:xfrm>
              <a:prstGeom prst="rect">
                <a:avLst/>
              </a:prstGeom>
              <a:blipFill>
                <a:blip r:embed="rId12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18066E1-051E-4C30-8933-8169F091C739}"/>
              </a:ext>
            </a:extLst>
          </p:cNvPr>
          <p:cNvSpPr txBox="1"/>
          <p:nvPr/>
        </p:nvSpPr>
        <p:spPr>
          <a:xfrm>
            <a:off x="2533651" y="5353050"/>
            <a:ext cx="10286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Divide by 2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24689BD-3AF6-415C-A1F5-C09BDD362933}"/>
              </a:ext>
            </a:extLst>
          </p:cNvPr>
          <p:cNvSpPr txBox="1"/>
          <p:nvPr/>
        </p:nvSpPr>
        <p:spPr>
          <a:xfrm>
            <a:off x="2466976" y="5848350"/>
            <a:ext cx="114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Double the angles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38F48DBF-0789-4C1C-B8CF-72216553ED3B}"/>
              </a:ext>
            </a:extLst>
          </p:cNvPr>
          <p:cNvSpPr/>
          <p:nvPr/>
        </p:nvSpPr>
        <p:spPr>
          <a:xfrm>
            <a:off x="4857750" y="2790825"/>
            <a:ext cx="600075" cy="3143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48729D1-61D7-47B0-B878-5AA1EFA4078C}"/>
              </a:ext>
            </a:extLst>
          </p:cNvPr>
          <p:cNvSpPr/>
          <p:nvPr/>
        </p:nvSpPr>
        <p:spPr>
          <a:xfrm>
            <a:off x="4886325" y="3381375"/>
            <a:ext cx="1047750" cy="4762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DF215056-2EC1-4588-A8F9-E2BF31E8A847}"/>
              </a:ext>
            </a:extLst>
          </p:cNvPr>
          <p:cNvSpPr/>
          <p:nvPr/>
        </p:nvSpPr>
        <p:spPr>
          <a:xfrm>
            <a:off x="504825" y="6000751"/>
            <a:ext cx="1838325" cy="4953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B2EBD9E3-09CA-4EE6-A76B-DF2D52529FB7}"/>
                  </a:ext>
                </a:extLst>
              </p:cNvPr>
              <p:cNvSpPr txBox="1"/>
              <p:nvPr/>
            </p:nvSpPr>
            <p:spPr>
              <a:xfrm>
                <a:off x="4286250" y="3990975"/>
                <a:ext cx="1955985" cy="5421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B2EBD9E3-09CA-4EE6-A76B-DF2D52529F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0" y="3990975"/>
                <a:ext cx="1955985" cy="54213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ABE13E54-C199-48F9-8851-C48C98A73729}"/>
                  </a:ext>
                </a:extLst>
              </p:cNvPr>
              <p:cNvSpPr txBox="1"/>
              <p:nvPr/>
            </p:nvSpPr>
            <p:spPr>
              <a:xfrm>
                <a:off x="4324350" y="4657725"/>
                <a:ext cx="1614866" cy="5402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ABE13E54-C199-48F9-8851-C48C98A737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350" y="4657725"/>
                <a:ext cx="1614866" cy="54021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円弧 30">
            <a:extLst>
              <a:ext uri="{FF2B5EF4-FFF2-40B4-BE49-F238E27FC236}">
                <a16:creationId xmlns:a16="http://schemas.microsoft.com/office/drawing/2014/main" id="{8BD10245-F55F-4E17-88A5-92E73995C323}"/>
              </a:ext>
            </a:extLst>
          </p:cNvPr>
          <p:cNvSpPr/>
          <p:nvPr/>
        </p:nvSpPr>
        <p:spPr>
          <a:xfrm>
            <a:off x="6105525" y="3686175"/>
            <a:ext cx="381000" cy="6381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円弧 31">
            <a:extLst>
              <a:ext uri="{FF2B5EF4-FFF2-40B4-BE49-F238E27FC236}">
                <a16:creationId xmlns:a16="http://schemas.microsoft.com/office/drawing/2014/main" id="{FB357C76-5140-473A-9B29-E0808D87C79D}"/>
              </a:ext>
            </a:extLst>
          </p:cNvPr>
          <p:cNvSpPr/>
          <p:nvPr/>
        </p:nvSpPr>
        <p:spPr>
          <a:xfrm>
            <a:off x="6029325" y="4352925"/>
            <a:ext cx="381000" cy="6381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63C0F7B1-F68F-43F1-AB47-B720BA2D1BCE}"/>
                  </a:ext>
                </a:extLst>
              </p:cNvPr>
              <p:cNvSpPr txBox="1"/>
              <p:nvPr/>
            </p:nvSpPr>
            <p:spPr>
              <a:xfrm>
                <a:off x="6381751" y="3790950"/>
                <a:ext cx="2647950" cy="3965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Take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from the integral</a:t>
                </a: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63C0F7B1-F68F-43F1-AB47-B720BA2D1B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751" y="3790950"/>
                <a:ext cx="2647950" cy="396519"/>
              </a:xfrm>
              <a:prstGeom prst="rect">
                <a:avLst/>
              </a:prstGeom>
              <a:blipFill>
                <a:blip r:embed="rId15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1BB9EEE-294B-42BC-A18B-32CE7CC2739C}"/>
              </a:ext>
            </a:extLst>
          </p:cNvPr>
          <p:cNvSpPr txBox="1"/>
          <p:nvPr/>
        </p:nvSpPr>
        <p:spPr>
          <a:xfrm>
            <a:off x="6257926" y="4352925"/>
            <a:ext cx="2047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and use a square bracket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48B22D9-422C-40CC-A84C-0605A290E8A9}"/>
                  </a:ext>
                </a:extLst>
              </p:cNvPr>
              <p:cNvSpPr txBox="1"/>
              <p:nvPr/>
            </p:nvSpPr>
            <p:spPr>
              <a:xfrm>
                <a:off x="4276725" y="5353050"/>
                <a:ext cx="3911776" cy="5568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48B22D9-422C-40CC-A84C-0605A290E8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725" y="5353050"/>
                <a:ext cx="3911776" cy="55681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B31ADF44-0B90-40A5-BB04-7CCA6309CE66}"/>
                  </a:ext>
                </a:extLst>
              </p:cNvPr>
              <p:cNvSpPr txBox="1"/>
              <p:nvPr/>
            </p:nvSpPr>
            <p:spPr>
              <a:xfrm>
                <a:off x="4362450" y="6000750"/>
                <a:ext cx="423193" cy="4308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B31ADF44-0B90-40A5-BB04-7CCA6309CE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450" y="6000750"/>
                <a:ext cx="423193" cy="430824"/>
              </a:xfrm>
              <a:prstGeom prst="rect">
                <a:avLst/>
              </a:prstGeom>
              <a:blipFill>
                <a:blip r:embed="rId17"/>
                <a:stretch>
                  <a:fillRect l="-4348" r="-2899" b="-11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円弧 36">
            <a:extLst>
              <a:ext uri="{FF2B5EF4-FFF2-40B4-BE49-F238E27FC236}">
                <a16:creationId xmlns:a16="http://schemas.microsoft.com/office/drawing/2014/main" id="{959DD2DD-11B6-4B15-BA8D-2F0C085DCE8C}"/>
              </a:ext>
            </a:extLst>
          </p:cNvPr>
          <p:cNvSpPr/>
          <p:nvPr/>
        </p:nvSpPr>
        <p:spPr>
          <a:xfrm>
            <a:off x="8010525" y="5019676"/>
            <a:ext cx="238125" cy="590550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円弧 38">
            <a:extLst>
              <a:ext uri="{FF2B5EF4-FFF2-40B4-BE49-F238E27FC236}">
                <a16:creationId xmlns:a16="http://schemas.microsoft.com/office/drawing/2014/main" id="{D5BE96AD-69D8-4A98-AAC4-7461F2AD0D33}"/>
              </a:ext>
            </a:extLst>
          </p:cNvPr>
          <p:cNvSpPr/>
          <p:nvPr/>
        </p:nvSpPr>
        <p:spPr>
          <a:xfrm>
            <a:off x="7991475" y="5629276"/>
            <a:ext cx="238125" cy="590550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AE01F76-16D1-4EB3-9058-C6C03065E640}"/>
              </a:ext>
            </a:extLst>
          </p:cNvPr>
          <p:cNvSpPr txBox="1"/>
          <p:nvPr/>
        </p:nvSpPr>
        <p:spPr>
          <a:xfrm>
            <a:off x="8134351" y="4886325"/>
            <a:ext cx="11239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E690F7A5-D965-41AB-ACDF-2E299F40D768}"/>
              </a:ext>
            </a:extLst>
          </p:cNvPr>
          <p:cNvSpPr txBox="1"/>
          <p:nvPr/>
        </p:nvSpPr>
        <p:spPr>
          <a:xfrm>
            <a:off x="8124826" y="5757386"/>
            <a:ext cx="11239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09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 animBg="1"/>
      <p:bldP spid="11" grpId="0"/>
      <p:bldP spid="12" grpId="0"/>
      <p:bldP spid="13" grpId="0"/>
      <p:bldP spid="14" grpId="0" animBg="1"/>
      <p:bldP spid="15" grpId="0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/>
      <p:bldP spid="23" grpId="1"/>
      <p:bldP spid="24" grpId="0"/>
      <p:bldP spid="24" grpId="1"/>
      <p:bldP spid="25" grpId="0"/>
      <p:bldP spid="25" grpId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/>
      <p:bldP spid="30" grpId="0"/>
      <p:bldP spid="31" grpId="0" animBg="1"/>
      <p:bldP spid="32" grpId="0" animBg="1"/>
      <p:bldP spid="33" grpId="0"/>
      <p:bldP spid="34" grpId="0"/>
      <p:bldP spid="35" grpId="0"/>
      <p:bldP spid="36" grpId="0"/>
      <p:bldP spid="37" grpId="0" animBg="1"/>
      <p:bldP spid="39" grpId="0" animBg="1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337171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volumes of revolution of solids rotated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radians about the x-axis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Look out for situations where you are given the equation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𝑦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as the subject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</a:rPr>
                  <a:t>In this case you can substitute the expression directly without needing to square it!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(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eg</a:t>
                </a:r>
                <a:r>
                  <a:rPr lang="en-US" sz="1400" dirty="0">
                    <a:latin typeface="Comic Sans MS" panose="030F0702030302020204" pitchFamily="66" charset="0"/>
                  </a:rPr>
                  <a:t> Exercise 4A Question 5)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337171" cy="4776787"/>
              </a:xfrm>
              <a:blipFill>
                <a:blip r:embed="rId2"/>
                <a:stretch>
                  <a:fillRect t="-766" r="-18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86875CE-8440-4562-868C-520F45CAE762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86875CE-8440-4562-868C-520F45CAE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854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4B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63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159618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volumes of revolution of solids rotated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radians about the y-axis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learned about this in Core Pure 1 as well!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b="1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Something to watch out for here is that you are often given curves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as the subject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When rotating about the y-axis, you need the equation to have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as the subject first…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159618" cy="4776787"/>
              </a:xfrm>
              <a:blipFill>
                <a:blip r:embed="rId2"/>
                <a:stretch>
                  <a:fillRect t="-766" r="-1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25FB24ED-1492-4C58-A5D6-CD9672C3A09B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25FB24ED-1492-4C58-A5D6-CD9672C3A0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43DC0F3-3736-4D61-B7F1-94598D7D5F69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43DC0F3-3736-4D61-B7F1-94598D7D5F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378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リーフォーム: 図形 19">
            <a:extLst>
              <a:ext uri="{FF2B5EF4-FFF2-40B4-BE49-F238E27FC236}">
                <a16:creationId xmlns:a16="http://schemas.microsoft.com/office/drawing/2014/main" id="{613F0361-10F7-48A1-840E-97627F8DEF9E}"/>
              </a:ext>
            </a:extLst>
          </p:cNvPr>
          <p:cNvSpPr/>
          <p:nvPr/>
        </p:nvSpPr>
        <p:spPr>
          <a:xfrm>
            <a:off x="6162675" y="1790700"/>
            <a:ext cx="1123950" cy="1555750"/>
          </a:xfrm>
          <a:custGeom>
            <a:avLst/>
            <a:gdLst>
              <a:gd name="connsiteX0" fmla="*/ 0 w 1123950"/>
              <a:gd name="connsiteY0" fmla="*/ 1555750 h 1555750"/>
              <a:gd name="connsiteX1" fmla="*/ 476250 w 1123950"/>
              <a:gd name="connsiteY1" fmla="*/ 1555750 h 1555750"/>
              <a:gd name="connsiteX2" fmla="*/ 476250 w 1123950"/>
              <a:gd name="connsiteY2" fmla="*/ 1397000 h 1555750"/>
              <a:gd name="connsiteX3" fmla="*/ 514350 w 1123950"/>
              <a:gd name="connsiteY3" fmla="*/ 1155700 h 1555750"/>
              <a:gd name="connsiteX4" fmla="*/ 552450 w 1123950"/>
              <a:gd name="connsiteY4" fmla="*/ 958850 h 1555750"/>
              <a:gd name="connsiteX5" fmla="*/ 635000 w 1123950"/>
              <a:gd name="connsiteY5" fmla="*/ 742950 h 1555750"/>
              <a:gd name="connsiteX6" fmla="*/ 742950 w 1123950"/>
              <a:gd name="connsiteY6" fmla="*/ 488950 h 1555750"/>
              <a:gd name="connsiteX7" fmla="*/ 850900 w 1123950"/>
              <a:gd name="connsiteY7" fmla="*/ 330200 h 1555750"/>
              <a:gd name="connsiteX8" fmla="*/ 971550 w 1123950"/>
              <a:gd name="connsiteY8" fmla="*/ 184150 h 1555750"/>
              <a:gd name="connsiteX9" fmla="*/ 1123950 w 1123950"/>
              <a:gd name="connsiteY9" fmla="*/ 0 h 1555750"/>
              <a:gd name="connsiteX10" fmla="*/ 19050 w 1123950"/>
              <a:gd name="connsiteY10" fmla="*/ 0 h 1555750"/>
              <a:gd name="connsiteX11" fmla="*/ 0 w 1123950"/>
              <a:gd name="connsiteY11" fmla="*/ 1555750 h 155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23950" h="1555750">
                <a:moveTo>
                  <a:pt x="0" y="1555750"/>
                </a:moveTo>
                <a:lnTo>
                  <a:pt x="476250" y="1555750"/>
                </a:lnTo>
                <a:lnTo>
                  <a:pt x="476250" y="1397000"/>
                </a:lnTo>
                <a:lnTo>
                  <a:pt x="514350" y="1155700"/>
                </a:lnTo>
                <a:lnTo>
                  <a:pt x="552450" y="958850"/>
                </a:lnTo>
                <a:lnTo>
                  <a:pt x="635000" y="742950"/>
                </a:lnTo>
                <a:lnTo>
                  <a:pt x="742950" y="488950"/>
                </a:lnTo>
                <a:lnTo>
                  <a:pt x="850900" y="330200"/>
                </a:lnTo>
                <a:lnTo>
                  <a:pt x="971550" y="184150"/>
                </a:lnTo>
                <a:lnTo>
                  <a:pt x="1123950" y="0"/>
                </a:lnTo>
                <a:lnTo>
                  <a:pt x="19050" y="0"/>
                </a:lnTo>
                <a:lnTo>
                  <a:pt x="0" y="155575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159618" cy="517207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volumes of revolution of solids rotated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radians about the y-axis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left shows the curve with equation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finite region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shown in the diagram, is bounded by the curve, the x-axis, the y-axis, and 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Region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radians about the y-axis. Use integration to show that the exact volume of the solid generated is: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</m:ra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First, we will need to change the subject of the equation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159618" cy="5172075"/>
              </a:xfrm>
              <a:blipFill>
                <a:blip r:embed="rId2"/>
                <a:stretch>
                  <a:fillRect l="-385" t="-708" r="-1927" b="-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25FB24ED-1492-4C58-A5D6-CD9672C3A09B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25FB24ED-1492-4C58-A5D6-CD9672C3A0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43DC0F3-3736-4D61-B7F1-94598D7D5F69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43DC0F3-3736-4D61-B7F1-94598D7D5F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C373D631-BABC-42ED-B151-6D69F7A7083C}"/>
              </a:ext>
            </a:extLst>
          </p:cNvPr>
          <p:cNvCxnSpPr>
            <a:cxnSpLocks/>
          </p:cNvCxnSpPr>
          <p:nvPr/>
        </p:nvCxnSpPr>
        <p:spPr>
          <a:xfrm flipV="1">
            <a:off x="6166558" y="1455013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CAC4BB23-2704-4F5A-BD0A-46189FC26C41}"/>
              </a:ext>
            </a:extLst>
          </p:cNvPr>
          <p:cNvCxnSpPr>
            <a:cxnSpLocks/>
          </p:cNvCxnSpPr>
          <p:nvPr/>
        </p:nvCxnSpPr>
        <p:spPr>
          <a:xfrm rot="5400000" flipV="1">
            <a:off x="7029172" y="2326504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5867FAB-1BE8-4182-BF38-0A0799EB1A31}"/>
                  </a:ext>
                </a:extLst>
              </p:cNvPr>
              <p:cNvSpPr txBox="1"/>
              <p:nvPr/>
            </p:nvSpPr>
            <p:spPr>
              <a:xfrm>
                <a:off x="7689079" y="1308531"/>
                <a:ext cx="90178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5867FAB-1BE8-4182-BF38-0A0799EB1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9079" y="1308531"/>
                <a:ext cx="901785" cy="184666"/>
              </a:xfrm>
              <a:prstGeom prst="rect">
                <a:avLst/>
              </a:prstGeom>
              <a:blipFill>
                <a:blip r:embed="rId5"/>
                <a:stretch>
                  <a:fillRect l="-3378" r="-4054" b="-2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70FAAB57-8A07-4D4E-8C14-F83014CA8DE3}"/>
                  </a:ext>
                </a:extLst>
              </p:cNvPr>
              <p:cNvSpPr txBox="1"/>
              <p:nvPr/>
            </p:nvSpPr>
            <p:spPr>
              <a:xfrm>
                <a:off x="6126609" y="1264143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70FAAB57-8A07-4D4E-8C14-F83014CA8D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609" y="1264143"/>
                <a:ext cx="113043" cy="169277"/>
              </a:xfrm>
              <a:prstGeom prst="rect">
                <a:avLst/>
              </a:prstGeom>
              <a:blipFill>
                <a:blip r:embed="rId6"/>
                <a:stretch>
                  <a:fillRect l="-26316" r="-3157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9A58330-9BA5-444E-AD96-BA7998D61603}"/>
                  </a:ext>
                </a:extLst>
              </p:cNvPr>
              <p:cNvSpPr txBox="1"/>
              <p:nvPr/>
            </p:nvSpPr>
            <p:spPr>
              <a:xfrm>
                <a:off x="8088574" y="3261619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9A58330-9BA5-444E-AD96-BA7998D616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8574" y="3261619"/>
                <a:ext cx="113043" cy="169277"/>
              </a:xfrm>
              <a:prstGeom prst="rect">
                <a:avLst/>
              </a:prstGeom>
              <a:blipFill>
                <a:blip r:embed="rId7"/>
                <a:stretch>
                  <a:fillRect l="-16667" r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DC7E438-6BF6-4BD1-8BE0-565725610AEC}"/>
                  </a:ext>
                </a:extLst>
              </p:cNvPr>
              <p:cNvSpPr txBox="1"/>
              <p:nvPr/>
            </p:nvSpPr>
            <p:spPr>
              <a:xfrm>
                <a:off x="6020077" y="3359274"/>
                <a:ext cx="13170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DC7E438-6BF6-4BD1-8BE0-565725610A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0077" y="3359274"/>
                <a:ext cx="131703" cy="169277"/>
              </a:xfrm>
              <a:prstGeom prst="rect">
                <a:avLst/>
              </a:prstGeom>
              <a:blipFill>
                <a:blip r:embed="rId8"/>
                <a:stretch>
                  <a:fillRect l="-23810" r="-2857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7E17C566-360C-48B0-A9AA-362F92961DC2}"/>
              </a:ext>
            </a:extLst>
          </p:cNvPr>
          <p:cNvCxnSpPr>
            <a:cxnSpLocks/>
          </p:cNvCxnSpPr>
          <p:nvPr/>
        </p:nvCxnSpPr>
        <p:spPr>
          <a:xfrm>
            <a:off x="6157248" y="1785583"/>
            <a:ext cx="1121547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弧 11">
            <a:extLst>
              <a:ext uri="{FF2B5EF4-FFF2-40B4-BE49-F238E27FC236}">
                <a16:creationId xmlns:a16="http://schemas.microsoft.com/office/drawing/2014/main" id="{FD100B9D-5497-4126-9329-C3482AE371F6}"/>
              </a:ext>
            </a:extLst>
          </p:cNvPr>
          <p:cNvSpPr/>
          <p:nvPr/>
        </p:nvSpPr>
        <p:spPr>
          <a:xfrm rot="16200000">
            <a:off x="6681463" y="1099908"/>
            <a:ext cx="4394447" cy="4483222"/>
          </a:xfrm>
          <a:prstGeom prst="arc">
            <a:avLst>
              <a:gd name="adj1" fmla="val 16200000"/>
              <a:gd name="adj2" fmla="val 1950827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F00D82F8-2789-482B-9F77-4950F2AAD591}"/>
                  </a:ext>
                </a:extLst>
              </p:cNvPr>
              <p:cNvSpPr txBox="1"/>
              <p:nvPr/>
            </p:nvSpPr>
            <p:spPr>
              <a:xfrm>
                <a:off x="6368279" y="2381681"/>
                <a:ext cx="15914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F00D82F8-2789-482B-9F77-4950F2AAD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8279" y="2381681"/>
                <a:ext cx="159146" cy="215444"/>
              </a:xfrm>
              <a:prstGeom prst="rect">
                <a:avLst/>
              </a:prstGeom>
              <a:blipFill>
                <a:blip r:embed="rId9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5FCBF4F-3629-44B4-8D1A-33D42C35A0F8}"/>
                  </a:ext>
                </a:extLst>
              </p:cNvPr>
              <p:cNvSpPr txBox="1"/>
              <p:nvPr/>
            </p:nvSpPr>
            <p:spPr>
              <a:xfrm>
                <a:off x="6035660" y="1709969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5FCBF4F-3629-44B4-8D1A-33D42C35A0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660" y="1709969"/>
                <a:ext cx="113043" cy="169277"/>
              </a:xfrm>
              <a:prstGeom prst="rect">
                <a:avLst/>
              </a:prstGeom>
              <a:blipFill>
                <a:blip r:embed="rId10"/>
                <a:stretch>
                  <a:fillRect l="-26316" r="-2631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A2B918F-A861-4E52-8257-FCB7325EAB22}"/>
                  </a:ext>
                </a:extLst>
              </p:cNvPr>
              <p:cNvSpPr txBox="1"/>
              <p:nvPr/>
            </p:nvSpPr>
            <p:spPr>
              <a:xfrm>
                <a:off x="3886200" y="1371600"/>
                <a:ext cx="10520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A2B918F-A861-4E52-8257-FCB7325EA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371600"/>
                <a:ext cx="1052083" cy="215444"/>
              </a:xfrm>
              <a:prstGeom prst="rect">
                <a:avLst/>
              </a:prstGeom>
              <a:blipFill>
                <a:blip r:embed="rId11"/>
                <a:stretch>
                  <a:fillRect l="-4070" r="-290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38DBE9AE-F3E2-48AC-8B05-3EB2D0AB333B}"/>
                  </a:ext>
                </a:extLst>
              </p:cNvPr>
              <p:cNvSpPr txBox="1"/>
              <p:nvPr/>
            </p:nvSpPr>
            <p:spPr>
              <a:xfrm>
                <a:off x="3571875" y="1752600"/>
                <a:ext cx="95269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38DBE9AE-F3E2-48AC-8B05-3EB2D0AB33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875" y="1752600"/>
                <a:ext cx="952697" cy="403316"/>
              </a:xfrm>
              <a:prstGeom prst="rect">
                <a:avLst/>
              </a:prstGeom>
              <a:blipFill>
                <a:blip r:embed="rId12"/>
                <a:stretch>
                  <a:fillRect l="-4487" t="-1515" r="-3205" b="-12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FC99C9E-1387-4D62-AEC6-5FAB3875F2C1}"/>
                  </a:ext>
                </a:extLst>
              </p:cNvPr>
              <p:cNvSpPr txBox="1"/>
              <p:nvPr/>
            </p:nvSpPr>
            <p:spPr>
              <a:xfrm>
                <a:off x="3629025" y="2295525"/>
                <a:ext cx="739498" cy="3119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FC99C9E-1387-4D62-AEC6-5FAB3875F2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9025" y="2295525"/>
                <a:ext cx="739498" cy="311945"/>
              </a:xfrm>
              <a:prstGeom prst="rect">
                <a:avLst/>
              </a:prstGeom>
              <a:blipFill>
                <a:blip r:embed="rId13"/>
                <a:stretch>
                  <a:fillRect l="-2459" r="-16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円弧 25">
            <a:extLst>
              <a:ext uri="{FF2B5EF4-FFF2-40B4-BE49-F238E27FC236}">
                <a16:creationId xmlns:a16="http://schemas.microsoft.com/office/drawing/2014/main" id="{D80D4E09-C4DD-4315-AA54-A34C90197F3F}"/>
              </a:ext>
            </a:extLst>
          </p:cNvPr>
          <p:cNvSpPr/>
          <p:nvPr/>
        </p:nvSpPr>
        <p:spPr>
          <a:xfrm>
            <a:off x="4857750" y="1495426"/>
            <a:ext cx="238125" cy="47624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EC90E79-A0CC-4E82-9502-0EECFD6313B5}"/>
              </a:ext>
            </a:extLst>
          </p:cNvPr>
          <p:cNvSpPr txBox="1"/>
          <p:nvPr/>
        </p:nvSpPr>
        <p:spPr>
          <a:xfrm>
            <a:off x="4572001" y="2009775"/>
            <a:ext cx="12953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Inverse natural logarithm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円弧 27">
            <a:extLst>
              <a:ext uri="{FF2B5EF4-FFF2-40B4-BE49-F238E27FC236}">
                <a16:creationId xmlns:a16="http://schemas.microsoft.com/office/drawing/2014/main" id="{96C23DA8-DD10-4CFA-AE05-194C16E159E9}"/>
              </a:ext>
            </a:extLst>
          </p:cNvPr>
          <p:cNvSpPr/>
          <p:nvPr/>
        </p:nvSpPr>
        <p:spPr>
          <a:xfrm>
            <a:off x="4438650" y="2019301"/>
            <a:ext cx="238125" cy="47624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97E7755-327C-4163-8A2E-E1328A87D99B}"/>
              </a:ext>
            </a:extLst>
          </p:cNvPr>
          <p:cNvSpPr txBox="1"/>
          <p:nvPr/>
        </p:nvSpPr>
        <p:spPr>
          <a:xfrm>
            <a:off x="5038726" y="1571625"/>
            <a:ext cx="8762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8BA34537-DBF5-46CE-AEE4-35361EC6B17F}"/>
                  </a:ext>
                </a:extLst>
              </p:cNvPr>
              <p:cNvSpPr txBox="1"/>
              <p:nvPr/>
            </p:nvSpPr>
            <p:spPr>
              <a:xfrm>
                <a:off x="3857625" y="3790950"/>
                <a:ext cx="1052724" cy="4189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8BA34537-DBF5-46CE-AEE4-35361EC6B1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625" y="3790950"/>
                <a:ext cx="1052724" cy="418961"/>
              </a:xfrm>
              <a:prstGeom prst="rect">
                <a:avLst/>
              </a:prstGeom>
              <a:blipFill>
                <a:blip r:embed="rId14"/>
                <a:stretch>
                  <a:fillRect l="-21387" t="-182609" r="-43353" b="-26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86833D9-D40C-4D50-9BAE-B4390B060E8C}"/>
                  </a:ext>
                </a:extLst>
              </p:cNvPr>
              <p:cNvSpPr txBox="1"/>
              <p:nvPr/>
            </p:nvSpPr>
            <p:spPr>
              <a:xfrm>
                <a:off x="3990975" y="4352925"/>
                <a:ext cx="1264705" cy="41652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86833D9-D40C-4D50-9BAE-B4390B060E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975" y="4352925"/>
                <a:ext cx="1264705" cy="416524"/>
              </a:xfrm>
              <a:prstGeom prst="rect">
                <a:avLst/>
              </a:prstGeom>
              <a:blipFill>
                <a:blip r:embed="rId15"/>
                <a:stretch>
                  <a:fillRect l="-28986" t="-183824" r="-8696" b="-2735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C367919-A7C1-44AF-8BE9-D4EF0009719E}"/>
                  </a:ext>
                </a:extLst>
              </p:cNvPr>
              <p:cNvSpPr txBox="1"/>
              <p:nvPr/>
            </p:nvSpPr>
            <p:spPr>
              <a:xfrm>
                <a:off x="4000500" y="4905375"/>
                <a:ext cx="1079976" cy="4144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C367919-A7C1-44AF-8BE9-D4EF000971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0" y="4905375"/>
                <a:ext cx="1079976" cy="414472"/>
              </a:xfrm>
              <a:prstGeom prst="rect">
                <a:avLst/>
              </a:prstGeom>
              <a:blipFill>
                <a:blip r:embed="rId16"/>
                <a:stretch>
                  <a:fillRect l="-33333" t="-185294" r="-27684" b="-27205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F07C1BBB-742B-447D-9881-D2F432B25E17}"/>
                  </a:ext>
                </a:extLst>
              </p:cNvPr>
              <p:cNvSpPr txBox="1"/>
              <p:nvPr/>
            </p:nvSpPr>
            <p:spPr>
              <a:xfrm>
                <a:off x="3981450" y="5495925"/>
                <a:ext cx="1126719" cy="4144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F07C1BBB-742B-447D-9881-D2F432B25E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450" y="5495925"/>
                <a:ext cx="1126719" cy="414472"/>
              </a:xfrm>
              <a:prstGeom prst="rect">
                <a:avLst/>
              </a:prstGeom>
              <a:blipFill>
                <a:blip r:embed="rId17"/>
                <a:stretch>
                  <a:fillRect l="-30270" t="-185294" r="-23784" b="-27205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FD32947-6727-4BBC-BCAE-A3F1146DD9A7}"/>
                  </a:ext>
                </a:extLst>
              </p:cNvPr>
              <p:cNvSpPr txBox="1"/>
              <p:nvPr/>
            </p:nvSpPr>
            <p:spPr>
              <a:xfrm>
                <a:off x="4010025" y="6029325"/>
                <a:ext cx="1089850" cy="4144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nary>
                        <m:nary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FD32947-6727-4BBC-BCAE-A3F1146DD9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025" y="6029325"/>
                <a:ext cx="1089850" cy="414472"/>
              </a:xfrm>
              <a:prstGeom prst="rect">
                <a:avLst/>
              </a:prstGeom>
              <a:blipFill>
                <a:blip r:embed="rId18"/>
                <a:stretch>
                  <a:fillRect l="-19553" t="-183824" r="-39665" b="-2735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56422428-4EA7-4C5E-842C-0C1096A25B47}"/>
                  </a:ext>
                </a:extLst>
              </p:cNvPr>
              <p:cNvSpPr txBox="1"/>
              <p:nvPr/>
            </p:nvSpPr>
            <p:spPr>
              <a:xfrm>
                <a:off x="5448301" y="4019550"/>
                <a:ext cx="129539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our expression for 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56422428-4EA7-4C5E-842C-0C1096A25B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301" y="4019550"/>
                <a:ext cx="1295399" cy="430887"/>
              </a:xfrm>
              <a:prstGeom prst="rect">
                <a:avLst/>
              </a:prstGeom>
              <a:blipFill>
                <a:blip r:embed="rId19"/>
                <a:stretch>
                  <a:fillRect b="-84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円弧 35">
            <a:extLst>
              <a:ext uri="{FF2B5EF4-FFF2-40B4-BE49-F238E27FC236}">
                <a16:creationId xmlns:a16="http://schemas.microsoft.com/office/drawing/2014/main" id="{E2C0D6B3-2FB1-40E5-A421-D8E1E71A75B4}"/>
              </a:ext>
            </a:extLst>
          </p:cNvPr>
          <p:cNvSpPr/>
          <p:nvPr/>
        </p:nvSpPr>
        <p:spPr>
          <a:xfrm>
            <a:off x="5238751" y="4029076"/>
            <a:ext cx="228600" cy="54292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円弧 36">
            <a:extLst>
              <a:ext uri="{FF2B5EF4-FFF2-40B4-BE49-F238E27FC236}">
                <a16:creationId xmlns:a16="http://schemas.microsoft.com/office/drawing/2014/main" id="{EFE7E287-DDB8-4CF2-9648-C89B644A57AE}"/>
              </a:ext>
            </a:extLst>
          </p:cNvPr>
          <p:cNvSpPr/>
          <p:nvPr/>
        </p:nvSpPr>
        <p:spPr>
          <a:xfrm>
            <a:off x="5172076" y="4562476"/>
            <a:ext cx="228600" cy="54292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円弧 37">
            <a:extLst>
              <a:ext uri="{FF2B5EF4-FFF2-40B4-BE49-F238E27FC236}">
                <a16:creationId xmlns:a16="http://schemas.microsoft.com/office/drawing/2014/main" id="{ACAC46EB-8731-4DD7-A9C1-9C8293B96B3F}"/>
              </a:ext>
            </a:extLst>
          </p:cNvPr>
          <p:cNvSpPr/>
          <p:nvPr/>
        </p:nvSpPr>
        <p:spPr>
          <a:xfrm>
            <a:off x="5067301" y="5143501"/>
            <a:ext cx="228600" cy="54292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円弧 38">
            <a:extLst>
              <a:ext uri="{FF2B5EF4-FFF2-40B4-BE49-F238E27FC236}">
                <a16:creationId xmlns:a16="http://schemas.microsoft.com/office/drawing/2014/main" id="{5D116877-4223-41C5-AB8D-3FE7B4DF2C8E}"/>
              </a:ext>
            </a:extLst>
          </p:cNvPr>
          <p:cNvSpPr/>
          <p:nvPr/>
        </p:nvSpPr>
        <p:spPr>
          <a:xfrm>
            <a:off x="5076826" y="5724526"/>
            <a:ext cx="228600" cy="54292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9A43DA26-CB32-4EB7-96E3-24718DBB1BD6}"/>
                  </a:ext>
                </a:extLst>
              </p:cNvPr>
              <p:cNvSpPr txBox="1"/>
              <p:nvPr/>
            </p:nvSpPr>
            <p:spPr>
              <a:xfrm>
                <a:off x="5276851" y="4686300"/>
                <a:ext cx="212407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Square using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1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1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1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𝑛𝑚</m:t>
                        </m:r>
                      </m:sup>
                    </m:sSup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9A43DA26-CB32-4EB7-96E3-24718DBB1B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6851" y="4686300"/>
                <a:ext cx="2124074" cy="261610"/>
              </a:xfrm>
              <a:prstGeom prst="rect">
                <a:avLst/>
              </a:prstGeom>
              <a:blipFill>
                <a:blip r:embed="rId20"/>
                <a:stretch>
                  <a:fillRect b="-16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418F7333-A97D-4020-873A-E3678026E482}"/>
                  </a:ext>
                </a:extLst>
              </p:cNvPr>
              <p:cNvSpPr txBox="1"/>
              <p:nvPr/>
            </p:nvSpPr>
            <p:spPr>
              <a:xfrm>
                <a:off x="5257800" y="5257800"/>
                <a:ext cx="228599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Write as separate powers of </a:t>
                </a:r>
                <a14:m>
                  <m:oMath xmlns:m="http://schemas.openxmlformats.org/officeDocument/2006/math"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418F7333-A97D-4020-873A-E3678026E4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5257800"/>
                <a:ext cx="2285999" cy="261610"/>
              </a:xfrm>
              <a:prstGeom prst="rect">
                <a:avLst/>
              </a:prstGeom>
              <a:blipFill>
                <a:blip r:embed="rId21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15D10D28-565A-47BC-B14C-23D71C281D14}"/>
                  </a:ext>
                </a:extLst>
              </p:cNvPr>
              <p:cNvSpPr txBox="1"/>
              <p:nvPr/>
            </p:nvSpPr>
            <p:spPr>
              <a:xfrm>
                <a:off x="5295900" y="5724525"/>
                <a:ext cx="2285999" cy="492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1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1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 constant, it can be factored out</a:t>
                </a: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15D10D28-565A-47BC-B14C-23D71C281D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5900" y="5724525"/>
                <a:ext cx="2285999" cy="492635"/>
              </a:xfrm>
              <a:prstGeom prst="rect">
                <a:avLst/>
              </a:prstGeom>
              <a:blipFill>
                <a:blip r:embed="rId22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C56BC5A5-1910-49BE-ACA5-392004444ABA}"/>
              </a:ext>
            </a:extLst>
          </p:cNvPr>
          <p:cNvSpPr/>
          <p:nvPr/>
        </p:nvSpPr>
        <p:spPr>
          <a:xfrm>
            <a:off x="4438651" y="3857626"/>
            <a:ext cx="228600" cy="2762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1DC8C1A6-0045-45AB-BF24-5873A64F3C25}"/>
              </a:ext>
            </a:extLst>
          </p:cNvPr>
          <p:cNvSpPr/>
          <p:nvPr/>
        </p:nvSpPr>
        <p:spPr>
          <a:xfrm>
            <a:off x="4457700" y="4314826"/>
            <a:ext cx="571499" cy="3524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A098016-37F0-40CF-8B9E-C55A62856FD5}"/>
              </a:ext>
            </a:extLst>
          </p:cNvPr>
          <p:cNvSpPr/>
          <p:nvPr/>
        </p:nvSpPr>
        <p:spPr>
          <a:xfrm>
            <a:off x="3581400" y="2276476"/>
            <a:ext cx="790575" cy="3524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12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 animBg="1"/>
      <p:bldP spid="27" grpId="0"/>
      <p:bldP spid="28" grpId="0" animBg="1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590398-1709-475C-867C-F199DD117C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F44FC0-8BA8-463B-B18F-FA9F49B154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4856AD-F85C-4AF4-8103-F2D497BAB490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1540</TotalTime>
  <Words>1670</Words>
  <Application>Microsoft Office PowerPoint</Application>
  <PresentationFormat>On-screen Show (4:3)</PresentationFormat>
  <Paragraphs>156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Volumes of Revolution</vt:lpstr>
      <vt:lpstr>Volumes of Revolution</vt:lpstr>
      <vt:lpstr>Volumes of Revolution</vt:lpstr>
      <vt:lpstr>PowerPoint Presentation</vt:lpstr>
      <vt:lpstr>Volumes of Revolution</vt:lpstr>
      <vt:lpstr>Volumes of Revolution</vt:lpstr>
      <vt:lpstr>Volumes of Revolution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219</cp:revision>
  <dcterms:created xsi:type="dcterms:W3CDTF">2017-08-14T15:35:38Z</dcterms:created>
  <dcterms:modified xsi:type="dcterms:W3CDTF">2021-08-27T07:54:41Z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