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8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1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BD9840-0D51-45E7-AAD0-DD471B5BE228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36D252-D7BF-459C-AA2C-F8271A569C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3870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chemeClr val="accent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13" Type="http://schemas.openxmlformats.org/officeDocument/2006/relationships/image" Target="../media/image57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12" Type="http://schemas.openxmlformats.org/officeDocument/2006/relationships/image" Target="../media/image56.png"/><Relationship Id="rId2" Type="http://schemas.openxmlformats.org/officeDocument/2006/relationships/image" Target="../media/image32.png"/><Relationship Id="rId16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11" Type="http://schemas.openxmlformats.org/officeDocument/2006/relationships/image" Target="../media/image48.png"/><Relationship Id="rId5" Type="http://schemas.openxmlformats.org/officeDocument/2006/relationships/image" Target="../media/image35.png"/><Relationship Id="rId15" Type="http://schemas.openxmlformats.org/officeDocument/2006/relationships/image" Target="../media/image58.png"/><Relationship Id="rId10" Type="http://schemas.openxmlformats.org/officeDocument/2006/relationships/image" Target="../media/image43.png"/><Relationship Id="rId4" Type="http://schemas.openxmlformats.org/officeDocument/2006/relationships/image" Target="../media/image34.png"/><Relationship Id="rId9" Type="http://schemas.openxmlformats.org/officeDocument/2006/relationships/image" Target="../media/image49.png"/><Relationship Id="rId14" Type="http://schemas.openxmlformats.org/officeDocument/2006/relationships/image" Target="../media/image5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png"/><Relationship Id="rId3" Type="http://schemas.openxmlformats.org/officeDocument/2006/relationships/image" Target="../media/image33.png"/><Relationship Id="rId7" Type="http://schemas.openxmlformats.org/officeDocument/2006/relationships/image" Target="../media/image63.png"/><Relationship Id="rId12" Type="http://schemas.openxmlformats.org/officeDocument/2006/relationships/image" Target="../media/image68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.png"/><Relationship Id="rId11" Type="http://schemas.openxmlformats.org/officeDocument/2006/relationships/image" Target="../media/image67.png"/><Relationship Id="rId5" Type="http://schemas.openxmlformats.org/officeDocument/2006/relationships/image" Target="../media/image61.png"/><Relationship Id="rId10" Type="http://schemas.openxmlformats.org/officeDocument/2006/relationships/image" Target="../media/image66.png"/><Relationship Id="rId4" Type="http://schemas.openxmlformats.org/officeDocument/2006/relationships/image" Target="../media/image34.png"/><Relationship Id="rId9" Type="http://schemas.openxmlformats.org/officeDocument/2006/relationships/image" Target="../media/image6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3" Type="http://schemas.openxmlformats.org/officeDocument/2006/relationships/image" Target="../media/image33.png"/><Relationship Id="rId7" Type="http://schemas.openxmlformats.org/officeDocument/2006/relationships/image" Target="../media/image63.png"/><Relationship Id="rId12" Type="http://schemas.openxmlformats.org/officeDocument/2006/relationships/image" Target="../media/image72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.png"/><Relationship Id="rId11" Type="http://schemas.openxmlformats.org/officeDocument/2006/relationships/image" Target="../media/image71.png"/><Relationship Id="rId5" Type="http://schemas.openxmlformats.org/officeDocument/2006/relationships/image" Target="../media/image61.png"/><Relationship Id="rId10" Type="http://schemas.openxmlformats.org/officeDocument/2006/relationships/image" Target="../media/image68.png"/><Relationship Id="rId4" Type="http://schemas.openxmlformats.org/officeDocument/2006/relationships/image" Target="../media/image34.png"/><Relationship Id="rId9" Type="http://schemas.openxmlformats.org/officeDocument/2006/relationships/image" Target="../media/image7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png"/><Relationship Id="rId3" Type="http://schemas.openxmlformats.org/officeDocument/2006/relationships/image" Target="../media/image33.png"/><Relationship Id="rId7" Type="http://schemas.openxmlformats.org/officeDocument/2006/relationships/image" Target="../media/image63.png"/><Relationship Id="rId12" Type="http://schemas.openxmlformats.org/officeDocument/2006/relationships/image" Target="../media/image75.png"/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.png"/><Relationship Id="rId11" Type="http://schemas.openxmlformats.org/officeDocument/2006/relationships/image" Target="../media/image74.png"/><Relationship Id="rId5" Type="http://schemas.openxmlformats.org/officeDocument/2006/relationships/image" Target="../media/image61.png"/><Relationship Id="rId10" Type="http://schemas.openxmlformats.org/officeDocument/2006/relationships/image" Target="../media/image730.png"/><Relationship Id="rId4" Type="http://schemas.openxmlformats.org/officeDocument/2006/relationships/image" Target="../media/image34.png"/><Relationship Id="rId9" Type="http://schemas.openxmlformats.org/officeDocument/2006/relationships/image" Target="../media/image7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30.png"/><Relationship Id="rId3" Type="http://schemas.openxmlformats.org/officeDocument/2006/relationships/image" Target="../media/image19.pn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Relationship Id="rId14" Type="http://schemas.openxmlformats.org/officeDocument/2006/relationships/image" Target="../media/image3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13" Type="http://schemas.openxmlformats.org/officeDocument/2006/relationships/image" Target="../media/image43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12" Type="http://schemas.openxmlformats.org/officeDocument/2006/relationships/image" Target="../media/image42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11" Type="http://schemas.openxmlformats.org/officeDocument/2006/relationships/image" Target="../media/image41.png"/><Relationship Id="rId5" Type="http://schemas.openxmlformats.org/officeDocument/2006/relationships/image" Target="../media/image35.png"/><Relationship Id="rId10" Type="http://schemas.openxmlformats.org/officeDocument/2006/relationships/image" Target="../media/image40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13" Type="http://schemas.openxmlformats.org/officeDocument/2006/relationships/image" Target="../media/image43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12" Type="http://schemas.openxmlformats.org/officeDocument/2006/relationships/image" Target="../media/image4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11" Type="http://schemas.openxmlformats.org/officeDocument/2006/relationships/image" Target="../media/image46.png"/><Relationship Id="rId5" Type="http://schemas.openxmlformats.org/officeDocument/2006/relationships/image" Target="../media/image35.png"/><Relationship Id="rId10" Type="http://schemas.openxmlformats.org/officeDocument/2006/relationships/image" Target="../media/image45.png"/><Relationship Id="rId4" Type="http://schemas.openxmlformats.org/officeDocument/2006/relationships/image" Target="../media/image34.png"/><Relationship Id="rId9" Type="http://schemas.openxmlformats.org/officeDocument/2006/relationships/image" Target="../media/image44.png"/><Relationship Id="rId14" Type="http://schemas.openxmlformats.org/officeDocument/2006/relationships/image" Target="../media/image4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13" Type="http://schemas.openxmlformats.org/officeDocument/2006/relationships/image" Target="../media/image51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12" Type="http://schemas.openxmlformats.org/officeDocument/2006/relationships/image" Target="../media/image50.png"/><Relationship Id="rId17" Type="http://schemas.openxmlformats.org/officeDocument/2006/relationships/image" Target="../media/image55.png"/><Relationship Id="rId2" Type="http://schemas.openxmlformats.org/officeDocument/2006/relationships/image" Target="../media/image32.png"/><Relationship Id="rId16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11" Type="http://schemas.openxmlformats.org/officeDocument/2006/relationships/image" Target="../media/image48.png"/><Relationship Id="rId5" Type="http://schemas.openxmlformats.org/officeDocument/2006/relationships/image" Target="../media/image35.png"/><Relationship Id="rId15" Type="http://schemas.openxmlformats.org/officeDocument/2006/relationships/image" Target="../media/image53.png"/><Relationship Id="rId10" Type="http://schemas.openxmlformats.org/officeDocument/2006/relationships/image" Target="../media/image43.png"/><Relationship Id="rId4" Type="http://schemas.openxmlformats.org/officeDocument/2006/relationships/image" Target="../media/image34.png"/><Relationship Id="rId9" Type="http://schemas.openxmlformats.org/officeDocument/2006/relationships/image" Target="../media/image49.png"/><Relationship Id="rId14" Type="http://schemas.openxmlformats.org/officeDocument/2006/relationships/image" Target="../media/image5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1610461" y="1890354"/>
            <a:ext cx="6011902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Roots of </a:t>
            </a:r>
          </a:p>
          <a:p>
            <a:pPr algn="ctr"/>
            <a:r>
              <a:rPr lang="en-US" altLang="ja-JP" sz="80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Polynomials</a:t>
            </a:r>
            <a:endParaRPr lang="ja-JP" altLang="en-US" sz="80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latin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70DD23-DBB1-48AE-BCF2-1500DD51E942}"/>
              </a:ext>
            </a:extLst>
          </p:cNvPr>
          <p:cNvSpPr txBox="1"/>
          <p:nvPr/>
        </p:nvSpPr>
        <p:spPr>
          <a:xfrm>
            <a:off x="2282696" y="4645215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07095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recognize some patterns involving the roots of quadratic equations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roots of the quadratic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−5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−4=0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 Without solving the equation, find the values of: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den>
                    </m:f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d)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20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0" y="0"/>
                <a:ext cx="1375953" cy="52591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75953" cy="5259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0" y="522512"/>
                <a:ext cx="772456" cy="4742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22512"/>
                <a:ext cx="772456" cy="4742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368835" y="1380308"/>
                <a:ext cx="179247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−5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−4=0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8835" y="1380308"/>
                <a:ext cx="1792478" cy="276999"/>
              </a:xfrm>
              <a:prstGeom prst="rect">
                <a:avLst/>
              </a:prstGeom>
              <a:blipFill>
                <a:blip r:embed="rId5"/>
                <a:stretch>
                  <a:fillRect l="-2721" t="-4348" r="-2381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051075" y="1484811"/>
                <a:ext cx="6163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1075" y="1484811"/>
                <a:ext cx="616387" cy="276999"/>
              </a:xfrm>
              <a:prstGeom prst="rect">
                <a:avLst/>
              </a:prstGeom>
              <a:blipFill>
                <a:blip r:embed="rId6"/>
                <a:stretch>
                  <a:fillRect l="-4950" r="-7921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8055428" y="1846216"/>
                <a:ext cx="78572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5428" y="1846216"/>
                <a:ext cx="785728" cy="276999"/>
              </a:xfrm>
              <a:prstGeom prst="rect">
                <a:avLst/>
              </a:prstGeom>
              <a:blipFill>
                <a:blip r:embed="rId7"/>
                <a:stretch>
                  <a:fillRect l="-6977" r="-6977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8064136" y="2194559"/>
                <a:ext cx="78572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4136" y="2194559"/>
                <a:ext cx="785728" cy="276999"/>
              </a:xfrm>
              <a:prstGeom prst="rect">
                <a:avLst/>
              </a:prstGeom>
              <a:blipFill>
                <a:blip r:embed="rId8"/>
                <a:stretch>
                  <a:fillRect l="-3101" r="-5426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4920342" y="1854926"/>
            <a:ext cx="27590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Summarise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 a, b and c first!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755255" y="2490777"/>
                <a:ext cx="514017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Sometimes you will need to find a way to rewrite the relationship so that is uses </a:t>
                </a:r>
                <a14:m>
                  <m:oMath xmlns:m="http://schemas.openxmlformats.org/officeDocument/2006/math">
                    <m:r>
                      <a:rPr lang="en-US" sz="16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𝛼𝛽</m:t>
                    </m:r>
                  </m:oMath>
                </a14:m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5255" y="2490777"/>
                <a:ext cx="5140171" cy="584775"/>
              </a:xfrm>
              <a:prstGeom prst="rect">
                <a:avLst/>
              </a:prstGeom>
              <a:blipFill>
                <a:blip r:embed="rId9"/>
                <a:stretch>
                  <a:fillRect t="-2083" r="-1423" b="-135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2480354" y="3810001"/>
                <a:ext cx="147476" cy="4076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0354" y="3810001"/>
                <a:ext cx="147476" cy="407676"/>
              </a:xfrm>
              <a:prstGeom prst="rect">
                <a:avLst/>
              </a:prstGeom>
              <a:blipFill>
                <a:blip r:embed="rId10"/>
                <a:stretch>
                  <a:fillRect l="-33333" r="-25000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280057" y="4280264"/>
                <a:ext cx="28212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0057" y="4280264"/>
                <a:ext cx="282129" cy="215444"/>
              </a:xfrm>
              <a:prstGeom prst="rect">
                <a:avLst/>
              </a:prstGeom>
              <a:blipFill>
                <a:blip r:embed="rId11"/>
                <a:stretch>
                  <a:fillRect l="-4348" r="-13043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059854" y="3385183"/>
                <a:ext cx="83907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9854" y="3385183"/>
                <a:ext cx="839076" cy="276999"/>
              </a:xfrm>
              <a:prstGeom prst="rect">
                <a:avLst/>
              </a:prstGeom>
              <a:blipFill>
                <a:blip r:embed="rId12"/>
                <a:stretch>
                  <a:fillRect l="-3623" t="-4348" r="-2174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791960" y="3939108"/>
                <a:ext cx="18443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960" y="3939108"/>
                <a:ext cx="1844351" cy="276999"/>
              </a:xfrm>
              <a:prstGeom prst="rect">
                <a:avLst/>
              </a:prstGeom>
              <a:blipFill>
                <a:blip r:embed="rId13"/>
                <a:stretch>
                  <a:fillRect l="-660" t="-4348" r="-3960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c 32"/>
          <p:cNvSpPr/>
          <p:nvPr/>
        </p:nvSpPr>
        <p:spPr>
          <a:xfrm>
            <a:off x="7532069" y="3431010"/>
            <a:ext cx="267176" cy="64206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7723537" y="3360366"/>
            <a:ext cx="13072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 using a squared bracket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409333" y="4564603"/>
                <a:ext cx="312072" cy="4076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9333" y="4564603"/>
                <a:ext cx="312072" cy="407676"/>
              </a:xfrm>
              <a:prstGeom prst="rect">
                <a:avLst/>
              </a:prstGeom>
              <a:blipFill>
                <a:blip r:embed="rId14"/>
                <a:stretch>
                  <a:fillRect l="-3922" t="-1493" r="-13725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791960" y="4487748"/>
                <a:ext cx="1688219" cy="6770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−2(−2)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960" y="4487748"/>
                <a:ext cx="1688219" cy="67704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Arc 38"/>
          <p:cNvSpPr/>
          <p:nvPr/>
        </p:nvSpPr>
        <p:spPr>
          <a:xfrm>
            <a:off x="7553840" y="4175593"/>
            <a:ext cx="267176" cy="64206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/>
          <p:cNvSpPr txBox="1"/>
          <p:nvPr/>
        </p:nvSpPr>
        <p:spPr>
          <a:xfrm>
            <a:off x="7749663" y="4222515"/>
            <a:ext cx="13072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 and replace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787605" y="5319417"/>
                <a:ext cx="546625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7605" y="5319417"/>
                <a:ext cx="546625" cy="51860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Arc 43"/>
          <p:cNvSpPr/>
          <p:nvPr/>
        </p:nvSpPr>
        <p:spPr>
          <a:xfrm>
            <a:off x="7553840" y="4928884"/>
            <a:ext cx="267176" cy="64206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7775788" y="5045474"/>
            <a:ext cx="10372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700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3" grpId="0"/>
      <p:bldP spid="33" grpId="0" animBg="1"/>
      <p:bldP spid="36" grpId="0"/>
      <p:bldP spid="38" grpId="0"/>
      <p:bldP spid="39" grpId="0" animBg="1"/>
      <p:bldP spid="42" grpId="0"/>
      <p:bldP spid="43" grpId="0"/>
      <p:bldP spid="44" grpId="0" animBg="1"/>
      <p:bldP spid="4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recognize some patterns involving the roots of quadratic equations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roots of the quadratic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𝑎𝑥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𝑏𝑥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𝑐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  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 Find integer values for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Sometimes it helps to rewrite the original equation slightly…</a:t>
                </a: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20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0" y="0"/>
                <a:ext cx="1375953" cy="52591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75953" cy="5259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0" y="522512"/>
                <a:ext cx="772456" cy="4742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22512"/>
                <a:ext cx="772456" cy="4742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101634" y="4741818"/>
                <a:ext cx="1774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𝑏𝑥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1634" y="4741818"/>
                <a:ext cx="1774140" cy="276999"/>
              </a:xfrm>
              <a:prstGeom prst="rect">
                <a:avLst/>
              </a:prstGeom>
              <a:blipFill>
                <a:blip r:embed="rId5"/>
                <a:stretch>
                  <a:fillRect l="-1375" t="-4444" r="-2405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105987" y="5895703"/>
                <a:ext cx="1713994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𝑏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𝑐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987" y="5895703"/>
                <a:ext cx="1713994" cy="52591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>
          <a:xfrm>
            <a:off x="1933303" y="5077097"/>
            <a:ext cx="0" cy="80118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827314" y="5251269"/>
                <a:ext cx="11123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Divide by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314" y="5251269"/>
                <a:ext cx="1112356" cy="307777"/>
              </a:xfrm>
              <a:prstGeom prst="rect">
                <a:avLst/>
              </a:prstGeom>
              <a:blipFill>
                <a:blip r:embed="rId7"/>
                <a:stretch>
                  <a:fillRect l="-1648"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4034943" y="2209018"/>
            <a:ext cx="4700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In this question you have to use the relationships ‘backwards’…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486400" y="2982897"/>
                <a:ext cx="1375953" cy="52591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982897"/>
                <a:ext cx="1375953" cy="52591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202316" y="3746376"/>
                <a:ext cx="1793288" cy="52597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2316" y="3746376"/>
                <a:ext cx="1793288" cy="52597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416860" y="4493580"/>
                <a:ext cx="1793288" cy="52597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6860" y="4493580"/>
                <a:ext cx="1793288" cy="52597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418339" y="5240784"/>
                <a:ext cx="1793288" cy="52597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8339" y="5240784"/>
                <a:ext cx="1793288" cy="52597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Box 48"/>
          <p:cNvSpPr txBox="1"/>
          <p:nvPr/>
        </p:nvSpPr>
        <p:spPr>
          <a:xfrm>
            <a:off x="7138031" y="3496322"/>
            <a:ext cx="1562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the roots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1" name="Arc 50"/>
          <p:cNvSpPr/>
          <p:nvPr/>
        </p:nvSpPr>
        <p:spPr>
          <a:xfrm>
            <a:off x="6892666" y="3375080"/>
            <a:ext cx="244981" cy="628750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Arc 51"/>
          <p:cNvSpPr/>
          <p:nvPr/>
        </p:nvSpPr>
        <p:spPr>
          <a:xfrm>
            <a:off x="6894145" y="4104529"/>
            <a:ext cx="244981" cy="628750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7102520" y="4135514"/>
            <a:ext cx="11714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Add the fractions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059613" y="5015883"/>
            <a:ext cx="1562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-1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6" name="Arc 55"/>
          <p:cNvSpPr/>
          <p:nvPr/>
        </p:nvSpPr>
        <p:spPr>
          <a:xfrm>
            <a:off x="6913380" y="4842856"/>
            <a:ext cx="244981" cy="628750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3955004" y="1433743"/>
                <a:ext cx="812306" cy="52597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004" y="1433743"/>
                <a:ext cx="812306" cy="52597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5527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7" grpId="0"/>
      <p:bldP spid="13" grpId="0"/>
      <p:bldP spid="14" grpId="0"/>
      <p:bldP spid="34" grpId="0"/>
      <p:bldP spid="35" grpId="0"/>
      <p:bldP spid="47" grpId="0"/>
      <p:bldP spid="48" grpId="0"/>
      <p:bldP spid="49" grpId="0"/>
      <p:bldP spid="51" grpId="0" animBg="1"/>
      <p:bldP spid="52" grpId="0" animBg="1"/>
      <p:bldP spid="53" grpId="0"/>
      <p:bldP spid="54" grpId="0"/>
      <p:bldP spid="56" grpId="0" animBg="1"/>
      <p:bldP spid="5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recognize some patterns involving the roots of quadratic equations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roots of the quadratic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𝑎𝑥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𝑏𝑥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𝑐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  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 Find integer values for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Sometimes it helps to rewrite the original equation slightly…</a:t>
                </a: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20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0" y="0"/>
                <a:ext cx="1375953" cy="52591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75953" cy="5259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0" y="522512"/>
                <a:ext cx="772456" cy="4742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22512"/>
                <a:ext cx="772456" cy="4742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101634" y="4741818"/>
                <a:ext cx="1774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𝑏𝑥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1634" y="4741818"/>
                <a:ext cx="1774140" cy="276999"/>
              </a:xfrm>
              <a:prstGeom prst="rect">
                <a:avLst/>
              </a:prstGeom>
              <a:blipFill>
                <a:blip r:embed="rId5"/>
                <a:stretch>
                  <a:fillRect l="-1375" t="-4444" r="-2405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105987" y="5895703"/>
                <a:ext cx="1713994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𝑏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𝑐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987" y="5895703"/>
                <a:ext cx="1713994" cy="52591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>
          <a:xfrm>
            <a:off x="1933303" y="5077097"/>
            <a:ext cx="0" cy="80118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827314" y="5251269"/>
                <a:ext cx="11123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Divide by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314" y="5251269"/>
                <a:ext cx="1112356" cy="307777"/>
              </a:xfrm>
              <a:prstGeom prst="rect">
                <a:avLst/>
              </a:prstGeom>
              <a:blipFill>
                <a:blip r:embed="rId7"/>
                <a:stretch>
                  <a:fillRect l="-1648"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4034943" y="2209018"/>
            <a:ext cx="4700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In this question you have to use the relationships ‘backwards’…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556069" y="2982897"/>
                <a:ext cx="1306284" cy="47429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6069" y="2982897"/>
                <a:ext cx="1306284" cy="47429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932350" y="3685415"/>
                <a:ext cx="1793288" cy="62235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350" y="3685415"/>
                <a:ext cx="1793288" cy="62235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Box 48"/>
          <p:cNvSpPr txBox="1"/>
          <p:nvPr/>
        </p:nvSpPr>
        <p:spPr>
          <a:xfrm>
            <a:off x="7138031" y="3496322"/>
            <a:ext cx="1562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the roots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1" name="Arc 50"/>
          <p:cNvSpPr/>
          <p:nvPr/>
        </p:nvSpPr>
        <p:spPr>
          <a:xfrm>
            <a:off x="6892666" y="3375080"/>
            <a:ext cx="244981" cy="628750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Arc 51"/>
          <p:cNvSpPr/>
          <p:nvPr/>
        </p:nvSpPr>
        <p:spPr>
          <a:xfrm>
            <a:off x="6894145" y="4104529"/>
            <a:ext cx="244981" cy="628750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7076394" y="4266143"/>
            <a:ext cx="11714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3955004" y="1433743"/>
                <a:ext cx="812306" cy="52597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004" y="1433743"/>
                <a:ext cx="812306" cy="52597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572429" y="4482250"/>
                <a:ext cx="1089628" cy="52597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2429" y="4482250"/>
                <a:ext cx="1089628" cy="52597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984601" y="1438603"/>
                <a:ext cx="1089628" cy="52597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4601" y="1438603"/>
                <a:ext cx="1089628" cy="52597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3295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49" grpId="0"/>
      <p:bldP spid="51" grpId="0" animBg="1"/>
      <p:bldP spid="52" grpId="0" animBg="1"/>
      <p:bldP spid="53" grpId="0"/>
      <p:bldP spid="23" grpId="0"/>
      <p:bldP spid="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recognize some patterns involving the roots of quadratic equations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roots of the quadratic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𝑎𝑥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𝑏𝑥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𝑐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  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 Find integer values for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Sometimes it helps to rewrite the original equation slightly…</a:t>
                </a: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20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0" y="0"/>
                <a:ext cx="1375953" cy="52591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75953" cy="5259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0" y="522512"/>
                <a:ext cx="772456" cy="4742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22512"/>
                <a:ext cx="772456" cy="4742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101634" y="4741818"/>
                <a:ext cx="1774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𝑏𝑥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1634" y="4741818"/>
                <a:ext cx="1774140" cy="276999"/>
              </a:xfrm>
              <a:prstGeom prst="rect">
                <a:avLst/>
              </a:prstGeom>
              <a:blipFill>
                <a:blip r:embed="rId5"/>
                <a:stretch>
                  <a:fillRect l="-1375" t="-4444" r="-2405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105987" y="5895703"/>
                <a:ext cx="1713994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𝑏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𝑐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987" y="5895703"/>
                <a:ext cx="1713994" cy="52591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>
          <a:xfrm>
            <a:off x="1933303" y="5077097"/>
            <a:ext cx="0" cy="80118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827314" y="5251269"/>
                <a:ext cx="11123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Divide by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314" y="5251269"/>
                <a:ext cx="1112356" cy="307777"/>
              </a:xfrm>
              <a:prstGeom prst="rect">
                <a:avLst/>
              </a:prstGeom>
              <a:blipFill>
                <a:blip r:embed="rId7"/>
                <a:stretch>
                  <a:fillRect l="-1648"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4034943" y="2209018"/>
            <a:ext cx="4700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Now we can replace these in the rearranged equation below…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3955004" y="1433743"/>
                <a:ext cx="812306" cy="52597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004" y="1433743"/>
                <a:ext cx="812306" cy="52597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984601" y="1438603"/>
                <a:ext cx="1089628" cy="52597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4601" y="1438603"/>
                <a:ext cx="1089628" cy="52597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373187" y="2969623"/>
                <a:ext cx="1713994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𝑏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𝑐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3187" y="2969623"/>
                <a:ext cx="1713994" cy="52591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238204" y="3792582"/>
                <a:ext cx="1830950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4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15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8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8204" y="3792582"/>
                <a:ext cx="1830950" cy="52597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146765" y="4624250"/>
                <a:ext cx="19207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8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2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−15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6765" y="4624250"/>
                <a:ext cx="1920719" cy="276999"/>
              </a:xfrm>
              <a:prstGeom prst="rect">
                <a:avLst/>
              </a:prstGeom>
              <a:blipFill>
                <a:blip r:embed="rId11"/>
                <a:stretch>
                  <a:fillRect l="-2222" t="-4444" r="-2540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924697" y="5682342"/>
                <a:ext cx="23936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=8</m:t>
                    </m:r>
                  </m:oMath>
                </a14:m>
                <a:r>
                  <a:rPr lang="en-GB" dirty="0"/>
                  <a:t>,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 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𝑏</m:t>
                    </m:r>
                    <m:r>
                      <a:rPr lang="en-US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</m:t>
                    </m:r>
                  </m:oMath>
                </a14:m>
                <a:r>
                  <a:rPr lang="en-GB" dirty="0"/>
                  <a:t>,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 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𝑐</m:t>
                    </m:r>
                    <m:r>
                      <a:rPr lang="en-US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−15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4697" y="5682342"/>
                <a:ext cx="2393669" cy="276999"/>
              </a:xfrm>
              <a:prstGeom prst="rect">
                <a:avLst/>
              </a:prstGeom>
              <a:blipFill>
                <a:blip r:embed="rId12"/>
                <a:stretch>
                  <a:fillRect l="-2545" t="-28261" r="-2799" b="-5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Arc 27"/>
          <p:cNvSpPr/>
          <p:nvPr/>
        </p:nvSpPr>
        <p:spPr>
          <a:xfrm>
            <a:off x="7068317" y="3407844"/>
            <a:ext cx="244981" cy="628750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7224440" y="3438829"/>
            <a:ext cx="15625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the values above…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Arc 30"/>
          <p:cNvSpPr/>
          <p:nvPr/>
        </p:nvSpPr>
        <p:spPr>
          <a:xfrm>
            <a:off x="7081380" y="4117593"/>
            <a:ext cx="244981" cy="628750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7315881" y="4270498"/>
            <a:ext cx="15625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all by 8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027713" y="1397727"/>
            <a:ext cx="683623" cy="635726"/>
          </a:xfrm>
          <a:prstGeom prst="rect">
            <a:avLst/>
          </a:prstGeom>
          <a:noFill/>
          <a:ln w="349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5007427" y="1402081"/>
            <a:ext cx="1053739" cy="635726"/>
          </a:xfrm>
          <a:prstGeom prst="rect">
            <a:avLst/>
          </a:prstGeom>
          <a:noFill/>
          <a:ln w="349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5856512" y="2921727"/>
            <a:ext cx="248197" cy="635726"/>
          </a:xfrm>
          <a:prstGeom prst="rect">
            <a:avLst/>
          </a:prstGeom>
          <a:noFill/>
          <a:ln w="349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6444340" y="2926081"/>
            <a:ext cx="248197" cy="635726"/>
          </a:xfrm>
          <a:prstGeom prst="rect">
            <a:avLst/>
          </a:prstGeom>
          <a:noFill/>
          <a:ln w="349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5738946" y="3744687"/>
            <a:ext cx="248197" cy="635726"/>
          </a:xfrm>
          <a:prstGeom prst="rect">
            <a:avLst/>
          </a:prstGeom>
          <a:noFill/>
          <a:ln w="349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6113417" y="3749041"/>
            <a:ext cx="539931" cy="635726"/>
          </a:xfrm>
          <a:prstGeom prst="rect">
            <a:avLst/>
          </a:prstGeom>
          <a:noFill/>
          <a:ln w="349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7547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1" grpId="0"/>
      <p:bldP spid="22" grpId="0"/>
      <p:bldP spid="25" grpId="0"/>
      <p:bldP spid="26" grpId="0"/>
      <p:bldP spid="28" grpId="0" animBg="1"/>
      <p:bldP spid="30" grpId="0"/>
      <p:bldP spid="31" grpId="0" animBg="1"/>
      <p:bldP spid="32" grpId="0"/>
      <p:bldP spid="33" grpId="0" animBg="1"/>
      <p:bldP spid="33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7654" y="1198485"/>
                <a:ext cx="4376692" cy="4996233"/>
              </a:xfrm>
            </p:spPr>
            <p:txBody>
              <a:bodyPr>
                <a:normAutofit/>
              </a:bodyPr>
              <a:lstStyle/>
              <a:p>
                <a:pPr marL="342900" indent="-342900">
                  <a:buAutoNum type="arabi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Solve the following quadratic equations:</a:t>
                </a: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+5=0</m:t>
                    </m:r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GB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−7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+8=0</m:t>
                    </m:r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2) Given that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=1−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 is a root of the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+4=0</m:t>
                    </m:r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, find the other 2 roots</a:t>
                </a:r>
              </a:p>
              <a:p>
                <a:pPr marL="0" indent="0">
                  <a:buNone/>
                </a:pPr>
                <a:endParaRPr lang="en-GB" sz="1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7654" y="1198485"/>
                <a:ext cx="4376692" cy="4996233"/>
              </a:xfrm>
              <a:blipFill>
                <a:blip r:embed="rId2"/>
                <a:stretch>
                  <a:fillRect l="-1671" t="-21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521608" y="1181068"/>
                <a:ext cx="4376692" cy="499623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3)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. Find the roots of: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GB" sz="18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−5</m:t>
                        </m:r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GB" sz="18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1608" y="1181068"/>
                <a:ext cx="4376692" cy="4996233"/>
              </a:xfrm>
              <a:prstGeom prst="rect">
                <a:avLst/>
              </a:prstGeom>
              <a:blipFill>
                <a:blip r:embed="rId3"/>
                <a:stretch>
                  <a:fillRect l="-1253" t="-12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580605" y="2094411"/>
                <a:ext cx="109485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±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n-GB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0605" y="2094411"/>
                <a:ext cx="1094852" cy="307777"/>
              </a:xfrm>
              <a:prstGeom prst="rect">
                <a:avLst/>
              </a:prstGeom>
              <a:blipFill>
                <a:blip r:embed="rId4"/>
                <a:stretch>
                  <a:fillRect l="-3333" r="-5556" b="-2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576251" y="2838994"/>
                <a:ext cx="1628779" cy="6486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±</m:t>
                          </m:r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  <m:rad>
                            <m:radPr>
                              <m:degHide m:val="on"/>
                              <m:ctrlP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𝟏𝟓</m:t>
                              </m:r>
                            </m:e>
                          </m:rad>
                          <m:r>
                            <m:rPr>
                              <m:nor/>
                            </m:rPr>
                            <a:rPr lang="en-GB" sz="2000" b="1" dirty="0">
                              <a:solidFill>
                                <a:srgbClr val="FF0000"/>
                              </a:solidFill>
                            </a:rPr>
                            <m:t> 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GB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6251" y="2838994"/>
                <a:ext cx="1628779" cy="64863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93223" y="4602479"/>
                <a:ext cx="218790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𝒛</m:t>
                    </m:r>
                    <m:r>
                      <a:rPr lang="en-US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sz="2000" b="1" dirty="0">
                    <a:solidFill>
                      <a:srgbClr val="FF0000"/>
                    </a:solidFill>
                  </a:rPr>
                  <a:t> </a:t>
                </a:r>
                <a:r>
                  <a:rPr lang="en-GB" sz="20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and</a:t>
                </a:r>
                <a:r>
                  <a:rPr lang="en-US" sz="2000" b="1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𝒛</m:t>
                    </m:r>
                    <m:r>
                      <a:rPr lang="en-US" sz="20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endParaRPr lang="en-GB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3223" y="4602479"/>
                <a:ext cx="2187907" cy="307777"/>
              </a:xfrm>
              <a:prstGeom prst="rect">
                <a:avLst/>
              </a:prstGeom>
              <a:blipFill>
                <a:blip r:embed="rId6"/>
                <a:stretch>
                  <a:fillRect l="-3064" t="-28000" r="-3064" b="-4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982789" y="2246810"/>
                <a:ext cx="104034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b="1" i="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and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endParaRPr lang="en-GB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2789" y="2246810"/>
                <a:ext cx="1040349" cy="307777"/>
              </a:xfrm>
              <a:prstGeom prst="rect">
                <a:avLst/>
              </a:prstGeom>
              <a:blipFill>
                <a:blip r:embed="rId7"/>
                <a:stretch>
                  <a:fillRect l="-4094" t="-28000" r="-7602" b="-4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570618" y="2947850"/>
                <a:ext cx="90249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r>
                  <a:rPr lang="en-US" sz="2000" b="1" i="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𝟖</m:t>
                    </m:r>
                  </m:oMath>
                </a14:m>
                <a:endParaRPr lang="en-GB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0618" y="2947850"/>
                <a:ext cx="902491" cy="307777"/>
              </a:xfrm>
              <a:prstGeom prst="rect">
                <a:avLst/>
              </a:prstGeom>
              <a:blipFill>
                <a:blip r:embed="rId8"/>
                <a:stretch>
                  <a:fillRect l="-10135" t="-28000" r="-8784" b="-4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148252" y="3596639"/>
                <a:ext cx="1108765" cy="4431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000" b="1" i="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n-GB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8252" y="3596639"/>
                <a:ext cx="1108765" cy="443135"/>
              </a:xfrm>
              <a:prstGeom prst="rect">
                <a:avLst/>
              </a:prstGeom>
              <a:blipFill>
                <a:blip r:embed="rId9"/>
                <a:stretch>
                  <a:fillRect t="-2740" r="-2762" b="-178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8931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B38A01E-7DA4-41D7-9E3C-DDAA32F18184}"/>
              </a:ext>
            </a:extLst>
          </p:cNvPr>
          <p:cNvSpPr/>
          <p:nvPr/>
        </p:nvSpPr>
        <p:spPr>
          <a:xfrm>
            <a:off x="1278333" y="2035187"/>
            <a:ext cx="6587381" cy="228524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72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72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4A</a:t>
            </a:r>
            <a:endParaRPr lang="ja-JP" altLang="en-US" sz="72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latin typeface="Segoe UI Black" panose="020B0A02040204020203" pitchFamily="34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353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recognize some patterns involving the roots of quadratic equations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 quadratic equation of the form: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𝑎𝑥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𝑏𝑥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=0,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GB" sz="1600" i="1" smtClean="0">
                        <a:latin typeface="Cambria Math" panose="02040503050406030204" pitchFamily="18" charset="0"/>
                      </a:rPr>
                      <m:t>ℂ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Will always have either 2 real roots, one repeated root, or 2 complex roots which occur as a conjugate pair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If we let the roots be equal to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we can find the relationships between the roots and the coefficients for any equation like the one above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503" t="-766" r="-2349" b="-3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H="1" flipV="1">
            <a:off x="3222171" y="3065418"/>
            <a:ext cx="1306286" cy="33092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341435" y="2874081"/>
                <a:ext cx="4527357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‘x is a member of the set of complex numbers’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So the solutions are of the form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𝑎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𝑏𝑖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Remember that either part can be 0, so this includes real and imaginary numbers too!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1435" y="2874081"/>
                <a:ext cx="4527357" cy="1384995"/>
              </a:xfrm>
              <a:prstGeom prst="rect">
                <a:avLst/>
              </a:prstGeom>
              <a:blipFill>
                <a:blip r:embed="rId3"/>
                <a:stretch>
                  <a:fillRect t="-439" b="-35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7427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recognize some patterns involving the roots of quadratic equations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Imagine the roots of the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𝑎𝑥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𝑏𝑥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given by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…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</a:rPr>
                  <a:t>We can therefore write the following relationship…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336" t="-766" r="-26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885508" y="1393371"/>
                <a:ext cx="32680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𝑏𝑥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5508" y="1393371"/>
                <a:ext cx="3268074" cy="276999"/>
              </a:xfrm>
              <a:prstGeom prst="rect">
                <a:avLst/>
              </a:prstGeom>
              <a:blipFill>
                <a:blip r:embed="rId3"/>
                <a:stretch>
                  <a:fillRect l="-559" t="-4444" r="-2048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162698" y="1863634"/>
                <a:ext cx="475488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For example, for the equation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+8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+12=0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the roots are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−6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2698" y="1863634"/>
                <a:ext cx="4754880" cy="646331"/>
              </a:xfrm>
              <a:prstGeom prst="rect">
                <a:avLst/>
              </a:prstGeom>
              <a:blipFill>
                <a:blip r:embed="rId4"/>
                <a:stretch>
                  <a:fillRect t="-4717" r="-7692" b="-150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585062" y="2677884"/>
                <a:ext cx="389997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+12=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−(−6))(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−(−2))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5062" y="2677884"/>
                <a:ext cx="3899978" cy="276999"/>
              </a:xfrm>
              <a:prstGeom prst="rect">
                <a:avLst/>
              </a:prstGeom>
              <a:blipFill>
                <a:blip r:embed="rId5"/>
                <a:stretch>
                  <a:fillRect l="-469" t="-4348" r="-1719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598125" y="3135083"/>
                <a:ext cx="316900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+12=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+6)(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8125" y="3135083"/>
                <a:ext cx="3169009" cy="276999"/>
              </a:xfrm>
              <a:prstGeom prst="rect">
                <a:avLst/>
              </a:prstGeom>
              <a:blipFill>
                <a:blip r:embed="rId6"/>
                <a:stretch>
                  <a:fillRect l="-577" t="-4348" r="-2308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123511" y="3792583"/>
                <a:ext cx="4754880" cy="7604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For example, for the equation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−9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−5=0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the roots are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3511" y="3792583"/>
                <a:ext cx="4754880" cy="760465"/>
              </a:xfrm>
              <a:prstGeom prst="rect">
                <a:avLst/>
              </a:prstGeom>
              <a:blipFill>
                <a:blip r:embed="rId7"/>
                <a:stretch>
                  <a:fillRect t="-3200" r="-7821" b="-48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467497" y="4563290"/>
                <a:ext cx="4079899" cy="7159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5=2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−(5)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7497" y="4563290"/>
                <a:ext cx="4079899" cy="71590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463142" y="5368832"/>
                <a:ext cx="3394583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5=2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3142" y="5368832"/>
                <a:ext cx="3394583" cy="62235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/>
        </p:nvSpPr>
        <p:spPr>
          <a:xfrm>
            <a:off x="6775268" y="2690948"/>
            <a:ext cx="461555" cy="278675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7868193" y="2695303"/>
            <a:ext cx="461555" cy="278675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7637416" y="2185852"/>
            <a:ext cx="1193075" cy="278675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7676605" y="4088674"/>
            <a:ext cx="1014549" cy="4572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6844937" y="4624251"/>
            <a:ext cx="548640" cy="609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8094617" y="4798423"/>
            <a:ext cx="317863" cy="26996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4898571" y="1375953"/>
            <a:ext cx="3252652" cy="348343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4563290" y="2660467"/>
            <a:ext cx="3884023" cy="348343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4437016" y="4519747"/>
            <a:ext cx="4106093" cy="836024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4173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2" grpId="0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19" grpId="2" animBg="1"/>
      <p:bldP spid="19" grpId="3" animBg="1"/>
      <p:bldP spid="20" grpId="0" animBg="1"/>
      <p:bldP spid="20" grpId="1" animBg="1"/>
      <p:bldP spid="21" grpId="0" animBg="1"/>
      <p:bldP spid="21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recognize some patterns involving the roots of quadratic equations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If the roots of the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𝑎𝑥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𝑏𝑥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given by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…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83177" y="3413760"/>
                <a:ext cx="32680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𝑏𝑥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177" y="3413760"/>
                <a:ext cx="3268074" cy="276999"/>
              </a:xfrm>
              <a:prstGeom prst="rect">
                <a:avLst/>
              </a:prstGeom>
              <a:blipFill>
                <a:blip r:embed="rId3"/>
                <a:stretch>
                  <a:fillRect l="-560" t="-4444" r="-2239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097383" y="1658984"/>
                <a:ext cx="32680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𝑏𝑥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7383" y="1658984"/>
                <a:ext cx="3268074" cy="276999"/>
              </a:xfrm>
              <a:prstGeom prst="rect">
                <a:avLst/>
              </a:prstGeom>
              <a:blipFill>
                <a:blip r:embed="rId4"/>
                <a:stretch>
                  <a:fillRect l="-560" t="-4348" r="-2239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093028" y="2272939"/>
                <a:ext cx="38643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𝑏𝑥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𝛼𝛽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3028" y="2272939"/>
                <a:ext cx="3864391" cy="276999"/>
              </a:xfrm>
              <a:prstGeom prst="rect">
                <a:avLst/>
              </a:prstGeom>
              <a:blipFill>
                <a:blip r:embed="rId5"/>
                <a:stretch>
                  <a:fillRect l="-473" t="-4444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088674" y="2878185"/>
                <a:ext cx="394030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𝑏𝑥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𝛼𝛽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8674" y="2878185"/>
                <a:ext cx="3940309" cy="276999"/>
              </a:xfrm>
              <a:prstGeom prst="rect">
                <a:avLst/>
              </a:prstGeom>
              <a:blipFill>
                <a:blip r:embed="rId6"/>
                <a:stretch>
                  <a:fillRect l="-464" t="-4348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101735" y="3405054"/>
                <a:ext cx="3632405" cy="5442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1735" y="3405054"/>
                <a:ext cx="3632405" cy="54425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4641668" y="3361509"/>
            <a:ext cx="226423" cy="635726"/>
          </a:xfrm>
          <a:prstGeom prst="rect">
            <a:avLst/>
          </a:prstGeom>
          <a:noFill/>
          <a:ln w="349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5969725" y="3544388"/>
            <a:ext cx="997132" cy="357051"/>
          </a:xfrm>
          <a:prstGeom prst="rect">
            <a:avLst/>
          </a:prstGeom>
          <a:noFill/>
          <a:ln w="349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309257" y="5460273"/>
                <a:ext cx="1266757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9257" y="5460273"/>
                <a:ext cx="1266757" cy="52591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522617" y="4767942"/>
                <a:ext cx="1420645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2617" y="4767942"/>
                <a:ext cx="1420645" cy="52591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/>
          <p:cNvSpPr/>
          <p:nvPr/>
        </p:nvSpPr>
        <p:spPr>
          <a:xfrm>
            <a:off x="5212080" y="3357155"/>
            <a:ext cx="248194" cy="635726"/>
          </a:xfrm>
          <a:prstGeom prst="rect">
            <a:avLst/>
          </a:prstGeom>
          <a:noFill/>
          <a:ln w="349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7341325" y="3509555"/>
            <a:ext cx="357051" cy="374468"/>
          </a:xfrm>
          <a:prstGeom prst="rect">
            <a:avLst/>
          </a:prstGeom>
          <a:noFill/>
          <a:ln w="349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Arc 32"/>
          <p:cNvSpPr/>
          <p:nvPr/>
        </p:nvSpPr>
        <p:spPr>
          <a:xfrm>
            <a:off x="7829007" y="1872343"/>
            <a:ext cx="243839" cy="557349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Arc 33"/>
          <p:cNvSpPr/>
          <p:nvPr/>
        </p:nvSpPr>
        <p:spPr>
          <a:xfrm>
            <a:off x="7876904" y="2468880"/>
            <a:ext cx="243839" cy="557349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7881258" y="3117668"/>
            <a:ext cx="243839" cy="557349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8020595" y="1733005"/>
            <a:ext cx="112340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out the brackets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8059784" y="2486296"/>
            <a:ext cx="108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Group like terms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8064139" y="3143793"/>
                <a:ext cx="81860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Divide by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4139" y="3143793"/>
                <a:ext cx="818604" cy="523220"/>
              </a:xfrm>
              <a:prstGeom prst="rect">
                <a:avLst/>
              </a:prstGeom>
              <a:blipFill>
                <a:blip r:embed="rId10"/>
                <a:stretch>
                  <a:fillRect t="-2326" r="-1493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Arrow Connector 38"/>
          <p:cNvCxnSpPr/>
          <p:nvPr/>
        </p:nvCxnSpPr>
        <p:spPr>
          <a:xfrm flipH="1">
            <a:off x="4545875" y="4293326"/>
            <a:ext cx="975359" cy="47026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2516776" y="4284615"/>
                <a:ext cx="255161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Compare coefficients of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6776" y="4284615"/>
                <a:ext cx="2551612" cy="307777"/>
              </a:xfrm>
              <a:prstGeom prst="rect">
                <a:avLst/>
              </a:prstGeom>
              <a:blipFill>
                <a:blip r:embed="rId11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Arrow Connector 43"/>
          <p:cNvCxnSpPr/>
          <p:nvPr/>
        </p:nvCxnSpPr>
        <p:spPr>
          <a:xfrm>
            <a:off x="6431281" y="4288972"/>
            <a:ext cx="975359" cy="47026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6962502" y="4271553"/>
            <a:ext cx="17983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Compare constants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7167155" y="4850673"/>
                <a:ext cx="772456" cy="4742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7155" y="4850673"/>
                <a:ext cx="772456" cy="47429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2508070" y="6078582"/>
                <a:ext cx="2684838" cy="4026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</a:t>
                </a:r>
                <a:r>
                  <a:rPr lang="en-US" sz="1400" u="sng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sum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of the roots is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8070" y="6078582"/>
                <a:ext cx="2684838" cy="402611"/>
              </a:xfrm>
              <a:prstGeom prst="rect">
                <a:avLst/>
              </a:prstGeom>
              <a:blipFill>
                <a:blip r:embed="rId13"/>
                <a:stretch>
                  <a:fillRect l="-680" b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6109064" y="6117771"/>
                <a:ext cx="2853666" cy="3806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</a:t>
                </a:r>
                <a:r>
                  <a:rPr lang="en-US" sz="1400" u="sng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product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of the roots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9064" y="6117771"/>
                <a:ext cx="2853666" cy="380617"/>
              </a:xfrm>
              <a:prstGeom prst="rect">
                <a:avLst/>
              </a:prstGeom>
              <a:blipFill>
                <a:blip r:embed="rId14"/>
                <a:stretch>
                  <a:fillRect l="-641" b="-3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0918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6" grpId="0"/>
      <p:bldP spid="27" grpId="0"/>
      <p:bldP spid="11" grpId="0" animBg="1"/>
      <p:bldP spid="11" grpId="1" animBg="1"/>
      <p:bldP spid="28" grpId="0" animBg="1"/>
      <p:bldP spid="28" grpId="1" animBg="1"/>
      <p:bldP spid="29" grpId="0"/>
      <p:bldP spid="30" grpId="0"/>
      <p:bldP spid="31" grpId="0" animBg="1"/>
      <p:bldP spid="31" grpId="1" animBg="1"/>
      <p:bldP spid="32" grpId="0" animBg="1"/>
      <p:bldP spid="32" grpId="1" animBg="1"/>
      <p:bldP spid="33" grpId="0" animBg="1"/>
      <p:bldP spid="34" grpId="0" animBg="1"/>
      <p:bldP spid="35" grpId="0" animBg="1"/>
      <p:bldP spid="36" grpId="0"/>
      <p:bldP spid="37" grpId="0"/>
      <p:bldP spid="38" grpId="0"/>
      <p:bldP spid="43" grpId="0"/>
      <p:bldP spid="45" grpId="0"/>
      <p:bldP spid="46" grpId="0"/>
      <p:bldP spid="47" grpId="0"/>
      <p:bldP spid="4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recognize some patterns involving the roots of quadratic equations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roots of the quadratic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−5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−4=0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 Without solving the equation, find the values of: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den>
                    </m:f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d)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20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0" y="0"/>
                <a:ext cx="1375953" cy="52591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75953" cy="5259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0" y="522512"/>
                <a:ext cx="772456" cy="4742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22512"/>
                <a:ext cx="772456" cy="4742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368835" y="1380308"/>
                <a:ext cx="179247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−5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−4=0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8835" y="1380308"/>
                <a:ext cx="1792478" cy="276999"/>
              </a:xfrm>
              <a:prstGeom prst="rect">
                <a:avLst/>
              </a:prstGeom>
              <a:blipFill>
                <a:blip r:embed="rId5"/>
                <a:stretch>
                  <a:fillRect l="-2721" t="-4348" r="-2381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051075" y="1484811"/>
                <a:ext cx="6163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1075" y="1484811"/>
                <a:ext cx="616387" cy="276999"/>
              </a:xfrm>
              <a:prstGeom prst="rect">
                <a:avLst/>
              </a:prstGeom>
              <a:blipFill>
                <a:blip r:embed="rId6"/>
                <a:stretch>
                  <a:fillRect l="-4950" r="-7921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8055428" y="1846216"/>
                <a:ext cx="78572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5428" y="1846216"/>
                <a:ext cx="785728" cy="276999"/>
              </a:xfrm>
              <a:prstGeom prst="rect">
                <a:avLst/>
              </a:prstGeom>
              <a:blipFill>
                <a:blip r:embed="rId7"/>
                <a:stretch>
                  <a:fillRect l="-6977" r="-6977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8064136" y="2194559"/>
                <a:ext cx="78572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4136" y="2194559"/>
                <a:ext cx="785728" cy="276999"/>
              </a:xfrm>
              <a:prstGeom prst="rect">
                <a:avLst/>
              </a:prstGeom>
              <a:blipFill>
                <a:blip r:embed="rId8"/>
                <a:stretch>
                  <a:fillRect l="-3101" r="-5426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537064" y="3374572"/>
                <a:ext cx="1266757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7064" y="3374572"/>
                <a:ext cx="1266757" cy="52591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532709" y="4171406"/>
                <a:ext cx="1434239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−5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2709" y="4171406"/>
                <a:ext cx="1434239" cy="52597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519646" y="4915989"/>
                <a:ext cx="1049518" cy="524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9646" y="4915989"/>
                <a:ext cx="1049518" cy="52418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4920342" y="1854926"/>
            <a:ext cx="27590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Summarise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 a, b and c first!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870959" y="2712719"/>
            <a:ext cx="51347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Then, write out the relationship that you will use</a:t>
            </a:r>
          </a:p>
        </p:txBody>
      </p:sp>
      <p:sp>
        <p:nvSpPr>
          <p:cNvPr id="51" name="Arc 50"/>
          <p:cNvSpPr/>
          <p:nvPr/>
        </p:nvSpPr>
        <p:spPr>
          <a:xfrm>
            <a:off x="6984275" y="3683726"/>
            <a:ext cx="252548" cy="705394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7193281" y="3849187"/>
                <a:ext cx="142820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3281" y="3849187"/>
                <a:ext cx="1428203" cy="307777"/>
              </a:xfrm>
              <a:prstGeom prst="rect">
                <a:avLst/>
              </a:prstGeom>
              <a:blipFill>
                <a:blip r:embed="rId12"/>
                <a:stretch>
                  <a:fillRect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Arc 52"/>
          <p:cNvSpPr/>
          <p:nvPr/>
        </p:nvSpPr>
        <p:spPr>
          <a:xfrm>
            <a:off x="6962504" y="4445726"/>
            <a:ext cx="252548" cy="705394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7119259" y="4637312"/>
            <a:ext cx="10493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2480354" y="3810001"/>
                <a:ext cx="147476" cy="4076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0354" y="3810001"/>
                <a:ext cx="147476" cy="407676"/>
              </a:xfrm>
              <a:prstGeom prst="rect">
                <a:avLst/>
              </a:prstGeom>
              <a:blipFill>
                <a:blip r:embed="rId13"/>
                <a:stretch>
                  <a:fillRect l="-33333" r="-25000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406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40" grpId="0"/>
      <p:bldP spid="41" grpId="0"/>
      <p:bldP spid="8" grpId="0"/>
      <p:bldP spid="42" grpId="0"/>
      <p:bldP spid="49" grpId="0"/>
      <p:bldP spid="9" grpId="0"/>
      <p:bldP spid="50" grpId="0"/>
      <p:bldP spid="51" grpId="0" animBg="1"/>
      <p:bldP spid="52" grpId="0"/>
      <p:bldP spid="53" grpId="0" animBg="1"/>
      <p:bldP spid="54" grpId="0"/>
      <p:bldP spid="5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recognize some patterns involving the roots of quadratic equations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roots of the quadratic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−5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−4=0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 Without solving the equation, find the values of: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den>
                    </m:f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d)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20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0" y="0"/>
                <a:ext cx="1375953" cy="52591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75953" cy="5259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0" y="522512"/>
                <a:ext cx="772456" cy="4742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22512"/>
                <a:ext cx="772456" cy="4742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368835" y="1380308"/>
                <a:ext cx="179247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−5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−4=0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8835" y="1380308"/>
                <a:ext cx="1792478" cy="276999"/>
              </a:xfrm>
              <a:prstGeom prst="rect">
                <a:avLst/>
              </a:prstGeom>
              <a:blipFill>
                <a:blip r:embed="rId5"/>
                <a:stretch>
                  <a:fillRect l="-2721" t="-4348" r="-2381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051075" y="1484811"/>
                <a:ext cx="6163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1075" y="1484811"/>
                <a:ext cx="616387" cy="276999"/>
              </a:xfrm>
              <a:prstGeom prst="rect">
                <a:avLst/>
              </a:prstGeom>
              <a:blipFill>
                <a:blip r:embed="rId6"/>
                <a:stretch>
                  <a:fillRect l="-4950" r="-7921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8055428" y="1846216"/>
                <a:ext cx="78572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5428" y="1846216"/>
                <a:ext cx="785728" cy="276999"/>
              </a:xfrm>
              <a:prstGeom prst="rect">
                <a:avLst/>
              </a:prstGeom>
              <a:blipFill>
                <a:blip r:embed="rId7"/>
                <a:stretch>
                  <a:fillRect l="-6977" r="-6977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8064136" y="2194559"/>
                <a:ext cx="78572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4136" y="2194559"/>
                <a:ext cx="785728" cy="276999"/>
              </a:xfrm>
              <a:prstGeom prst="rect">
                <a:avLst/>
              </a:prstGeom>
              <a:blipFill>
                <a:blip r:embed="rId8"/>
                <a:stretch>
                  <a:fillRect l="-3101" r="-5426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815738" y="3374572"/>
                <a:ext cx="772456" cy="4742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5738" y="3374572"/>
                <a:ext cx="772456" cy="47429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811383" y="4023360"/>
                <a:ext cx="939937" cy="5175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−4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1383" y="4023360"/>
                <a:ext cx="939937" cy="51757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807029" y="4802777"/>
                <a:ext cx="93993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7029" y="4802777"/>
                <a:ext cx="939937" cy="276999"/>
              </a:xfrm>
              <a:prstGeom prst="rect">
                <a:avLst/>
              </a:prstGeom>
              <a:blipFill>
                <a:blip r:embed="rId11"/>
                <a:stretch>
                  <a:fillRect l="-8442" t="-2222" r="-5195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4920342" y="1854926"/>
            <a:ext cx="27590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Summarise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 a, b and c first!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870959" y="2712719"/>
            <a:ext cx="51347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Then, write out the relationship that you will use</a:t>
            </a:r>
          </a:p>
        </p:txBody>
      </p:sp>
      <p:sp>
        <p:nvSpPr>
          <p:cNvPr id="51" name="Arc 50"/>
          <p:cNvSpPr/>
          <p:nvPr/>
        </p:nvSpPr>
        <p:spPr>
          <a:xfrm>
            <a:off x="6897189" y="3622766"/>
            <a:ext cx="278674" cy="653143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7123612" y="3770810"/>
                <a:ext cx="142820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3612" y="3770810"/>
                <a:ext cx="1428203" cy="307777"/>
              </a:xfrm>
              <a:prstGeom prst="rect">
                <a:avLst/>
              </a:prstGeom>
              <a:blipFill>
                <a:blip r:embed="rId12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/>
          <p:cNvSpPr txBox="1"/>
          <p:nvPr/>
        </p:nvSpPr>
        <p:spPr>
          <a:xfrm>
            <a:off x="7067008" y="4419598"/>
            <a:ext cx="10493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2480354" y="3810001"/>
                <a:ext cx="147476" cy="4076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0354" y="3810001"/>
                <a:ext cx="147476" cy="407676"/>
              </a:xfrm>
              <a:prstGeom prst="rect">
                <a:avLst/>
              </a:prstGeom>
              <a:blipFill>
                <a:blip r:embed="rId13"/>
                <a:stretch>
                  <a:fillRect l="-33333" r="-25000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rc 20"/>
          <p:cNvSpPr/>
          <p:nvPr/>
        </p:nvSpPr>
        <p:spPr>
          <a:xfrm>
            <a:off x="6901543" y="4262846"/>
            <a:ext cx="278674" cy="653143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280057" y="4280264"/>
                <a:ext cx="28212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0057" y="4280264"/>
                <a:ext cx="282129" cy="215444"/>
              </a:xfrm>
              <a:prstGeom prst="rect">
                <a:avLst/>
              </a:prstGeom>
              <a:blipFill>
                <a:blip r:embed="rId14"/>
                <a:stretch>
                  <a:fillRect l="-4348" r="-13043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349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2" grpId="0"/>
      <p:bldP spid="49" grpId="0"/>
      <p:bldP spid="51" grpId="0" animBg="1"/>
      <p:bldP spid="52" grpId="0"/>
      <p:bldP spid="54" grpId="0"/>
      <p:bldP spid="21" grpId="0" animBg="1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recognize some patterns involving the roots of quadratic equations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roots of the quadratic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−5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−4=0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 Without solving the equation, find the values of: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den>
                    </m:f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d)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20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0" y="0"/>
                <a:ext cx="1375953" cy="52591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75953" cy="5259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0" y="522512"/>
                <a:ext cx="772456" cy="4742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22512"/>
                <a:ext cx="772456" cy="4742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368835" y="1380308"/>
                <a:ext cx="179247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−5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−4=0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8835" y="1380308"/>
                <a:ext cx="1792478" cy="276999"/>
              </a:xfrm>
              <a:prstGeom prst="rect">
                <a:avLst/>
              </a:prstGeom>
              <a:blipFill>
                <a:blip r:embed="rId5"/>
                <a:stretch>
                  <a:fillRect l="-2721" t="-4348" r="-2381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051075" y="1484811"/>
                <a:ext cx="6163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1075" y="1484811"/>
                <a:ext cx="616387" cy="276999"/>
              </a:xfrm>
              <a:prstGeom prst="rect">
                <a:avLst/>
              </a:prstGeom>
              <a:blipFill>
                <a:blip r:embed="rId6"/>
                <a:stretch>
                  <a:fillRect l="-4950" r="-7921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8055428" y="1846216"/>
                <a:ext cx="78572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5428" y="1846216"/>
                <a:ext cx="785728" cy="276999"/>
              </a:xfrm>
              <a:prstGeom prst="rect">
                <a:avLst/>
              </a:prstGeom>
              <a:blipFill>
                <a:blip r:embed="rId7"/>
                <a:stretch>
                  <a:fillRect l="-6977" r="-6977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8064136" y="2194559"/>
                <a:ext cx="78572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4136" y="2194559"/>
                <a:ext cx="785728" cy="276999"/>
              </a:xfrm>
              <a:prstGeom prst="rect">
                <a:avLst/>
              </a:prstGeom>
              <a:blipFill>
                <a:blip r:embed="rId8"/>
                <a:stretch>
                  <a:fillRect l="-3101" r="-5426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4920342" y="1854926"/>
            <a:ext cx="27590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Summarise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 a, b and c first!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755255" y="2490777"/>
                <a:ext cx="514017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Sometimes you will need to find a way to rewrite the relationship so that is uses </a:t>
                </a:r>
                <a14:m>
                  <m:oMath xmlns:m="http://schemas.openxmlformats.org/officeDocument/2006/math">
                    <m:r>
                      <a:rPr lang="en-US" sz="16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𝛼𝛽</m:t>
                    </m:r>
                  </m:oMath>
                </a14:m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5255" y="2490777"/>
                <a:ext cx="5140171" cy="584775"/>
              </a:xfrm>
              <a:prstGeom prst="rect">
                <a:avLst/>
              </a:prstGeom>
              <a:blipFill>
                <a:blip r:embed="rId9"/>
                <a:stretch>
                  <a:fillRect t="-2083" r="-1423" b="-135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2480354" y="3810001"/>
                <a:ext cx="147476" cy="4076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0354" y="3810001"/>
                <a:ext cx="147476" cy="407676"/>
              </a:xfrm>
              <a:prstGeom prst="rect">
                <a:avLst/>
              </a:prstGeom>
              <a:blipFill>
                <a:blip r:embed="rId10"/>
                <a:stretch>
                  <a:fillRect l="-33333" r="-25000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280057" y="4280264"/>
                <a:ext cx="28212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0057" y="4280264"/>
                <a:ext cx="282129" cy="215444"/>
              </a:xfrm>
              <a:prstGeom prst="rect">
                <a:avLst/>
              </a:prstGeom>
              <a:blipFill>
                <a:blip r:embed="rId11"/>
                <a:stretch>
                  <a:fillRect l="-4348" r="-13043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103396" y="3071674"/>
                <a:ext cx="619913" cy="5670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3396" y="3071674"/>
                <a:ext cx="619913" cy="56707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678748" y="3730102"/>
                <a:ext cx="1185773" cy="5726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num>
                        <m:den>
                          <m: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8748" y="3730102"/>
                <a:ext cx="1185773" cy="57265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680227" y="4468427"/>
                <a:ext cx="908454" cy="5726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0227" y="4468427"/>
                <a:ext cx="908454" cy="57265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681705" y="5135731"/>
                <a:ext cx="642805" cy="7035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1705" y="5135731"/>
                <a:ext cx="642805" cy="703526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683186" y="5971713"/>
                <a:ext cx="629981" cy="524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3186" y="5971713"/>
                <a:ext cx="629981" cy="52418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7093642" y="3451933"/>
            <a:ext cx="20503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 with common denominators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Arc 29"/>
          <p:cNvSpPr/>
          <p:nvPr/>
        </p:nvSpPr>
        <p:spPr>
          <a:xfrm>
            <a:off x="6910421" y="3392835"/>
            <a:ext cx="244981" cy="628750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Arc 30"/>
          <p:cNvSpPr/>
          <p:nvPr/>
        </p:nvSpPr>
        <p:spPr>
          <a:xfrm>
            <a:off x="6823124" y="4095651"/>
            <a:ext cx="244981" cy="628750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Arc 31"/>
          <p:cNvSpPr/>
          <p:nvPr/>
        </p:nvSpPr>
        <p:spPr>
          <a:xfrm>
            <a:off x="6593784" y="4789589"/>
            <a:ext cx="250899" cy="732322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Arc 32"/>
          <p:cNvSpPr/>
          <p:nvPr/>
        </p:nvSpPr>
        <p:spPr>
          <a:xfrm>
            <a:off x="6399955" y="5625570"/>
            <a:ext cx="267176" cy="64206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7022621" y="4242045"/>
            <a:ext cx="9939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Group up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766649" y="4891595"/>
            <a:ext cx="14629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using a) and b)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634965" y="5807475"/>
            <a:ext cx="9199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409333" y="4564603"/>
                <a:ext cx="312072" cy="4076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9333" y="4564603"/>
                <a:ext cx="312072" cy="407676"/>
              </a:xfrm>
              <a:prstGeom prst="rect">
                <a:avLst/>
              </a:prstGeom>
              <a:blipFill>
                <a:blip r:embed="rId17"/>
                <a:stretch>
                  <a:fillRect l="-3922" t="-1493" r="-13725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7942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" grpId="0"/>
      <p:bldP spid="23" grpId="0"/>
      <p:bldP spid="24" grpId="0"/>
      <p:bldP spid="26" grpId="0"/>
      <p:bldP spid="27" grpId="0"/>
      <p:bldP spid="28" grpId="0"/>
      <p:bldP spid="30" grpId="0" animBg="1"/>
      <p:bldP spid="31" grpId="0" animBg="1"/>
      <p:bldP spid="32" grpId="0" animBg="1"/>
      <p:bldP spid="33" grpId="0" animBg="1"/>
      <p:bldP spid="34" grpId="0"/>
      <p:bldP spid="35" grpId="0"/>
      <p:bldP spid="36" grpId="0"/>
      <p:bldP spid="37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F07F2AB-0437-4CBE-A22F-DF275D412F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DF3B013-6D17-40E6-B1C9-FFCDC56416E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6104860-CD27-4829-A86E-75EB065F5DA8}">
  <ds:schemaRefs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78db98b4-7c56-4667-9532-fea666d1edab"/>
    <ds:schemaRef ds:uri="http://schemas.microsoft.com/office/infopath/2007/PartnerControls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1270</TotalTime>
  <Words>2211</Words>
  <Application>Microsoft Office PowerPoint</Application>
  <PresentationFormat>On-screen Show (4:3)</PresentationFormat>
  <Paragraphs>246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4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Segoe UI Black</vt:lpstr>
      <vt:lpstr>Wingdings</vt:lpstr>
      <vt:lpstr>Office テーマ</vt:lpstr>
      <vt:lpstr>PowerPoint Presentation</vt:lpstr>
      <vt:lpstr>Prior Knowledge Check</vt:lpstr>
      <vt:lpstr>PowerPoint Presentation</vt:lpstr>
      <vt:lpstr>Roots of Polynomials</vt:lpstr>
      <vt:lpstr>Roots of Polynomials</vt:lpstr>
      <vt:lpstr>Roots of Polynomials</vt:lpstr>
      <vt:lpstr>Roots of Polynomials</vt:lpstr>
      <vt:lpstr>Roots of Polynomials</vt:lpstr>
      <vt:lpstr>Roots of Polynomials</vt:lpstr>
      <vt:lpstr>Roots of Polynomials</vt:lpstr>
      <vt:lpstr>Roots of Polynomials</vt:lpstr>
      <vt:lpstr>Roots of Polynomials</vt:lpstr>
      <vt:lpstr>Roots of Polynomials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176</cp:revision>
  <dcterms:created xsi:type="dcterms:W3CDTF">2017-08-14T15:35:38Z</dcterms:created>
  <dcterms:modified xsi:type="dcterms:W3CDTF">2021-08-27T06:34:59Z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