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CC99"/>
    <a:srgbClr val="FF3300"/>
    <a:srgbClr val="CCCC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0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4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94ADF-6854-472D-9D91-887B699CAC06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84CD9-F56F-46D9-9D61-F5559C1DFC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592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A84CD9-F56F-46D9-9D61-F5559C1DFCE0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526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13" Type="http://schemas.openxmlformats.org/officeDocument/2006/relationships/image" Target="../media/image1.pn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7.xml"/><Relationship Id="rId11" Type="http://schemas.openxmlformats.org/officeDocument/2006/relationships/image" Target="../media/image53.png"/><Relationship Id="rId15" Type="http://schemas.openxmlformats.org/officeDocument/2006/relationships/image" Target="../media/image2.png"/><Relationship Id="rId10" Type="http://schemas.openxmlformats.org/officeDocument/2006/relationships/image" Target="../media/image52.png"/><Relationship Id="rId9" Type="http://schemas.openxmlformats.org/officeDocument/2006/relationships/image" Target="../media/image51.png"/><Relationship Id="rId1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13" Type="http://schemas.openxmlformats.org/officeDocument/2006/relationships/image" Target="../media/image3.png"/><Relationship Id="rId12" Type="http://schemas.openxmlformats.org/officeDocument/2006/relationships/image" Target="../media/image58.png"/><Relationship Id="rId1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tags" Target="../tags/tag8.xml"/><Relationship Id="rId11" Type="http://schemas.openxmlformats.org/officeDocument/2006/relationships/image" Target="../media/image57.png"/><Relationship Id="rId15" Type="http://schemas.openxmlformats.org/officeDocument/2006/relationships/image" Target="../media/image4.png"/><Relationship Id="rId10" Type="http://schemas.openxmlformats.org/officeDocument/2006/relationships/image" Target="../media/image56.png"/><Relationship Id="rId9" Type="http://schemas.openxmlformats.org/officeDocument/2006/relationships/image" Target="../media/image55.png"/><Relationship Id="rId1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4.png"/><Relationship Id="rId12" Type="http://schemas.openxmlformats.org/officeDocument/2006/relationships/image" Target="../media/image62.png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9.xml"/><Relationship Id="rId11" Type="http://schemas.openxmlformats.org/officeDocument/2006/relationships/image" Target="../media/image61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2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21" Type="http://schemas.openxmlformats.org/officeDocument/2006/relationships/image" Target="../media/image4.png"/><Relationship Id="rId12" Type="http://schemas.openxmlformats.org/officeDocument/2006/relationships/image" Target="../media/image65.png"/><Relationship Id="rId17" Type="http://schemas.openxmlformats.org/officeDocument/2006/relationships/image" Target="../media/image7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2.png"/><Relationship Id="rId20" Type="http://schemas.openxmlformats.org/officeDocument/2006/relationships/image" Target="../media/image1.png"/><Relationship Id="rId1" Type="http://schemas.openxmlformats.org/officeDocument/2006/relationships/tags" Target="../tags/tag10.xml"/><Relationship Id="rId11" Type="http://schemas.openxmlformats.org/officeDocument/2006/relationships/image" Target="../media/image68.png"/><Relationship Id="rId15" Type="http://schemas.openxmlformats.org/officeDocument/2006/relationships/image" Target="../media/image71.png"/><Relationship Id="rId23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67.png"/><Relationship Id="rId19" Type="http://schemas.openxmlformats.org/officeDocument/2006/relationships/image" Target="../media/image3.png"/><Relationship Id="rId9" Type="http://schemas.openxmlformats.org/officeDocument/2006/relationships/image" Target="../media/image66.png"/><Relationship Id="rId14" Type="http://schemas.openxmlformats.org/officeDocument/2006/relationships/image" Target="../media/image70.png"/><Relationship Id="rId2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13" Type="http://schemas.openxmlformats.org/officeDocument/2006/relationships/image" Target="../media/image1.png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hyperlink" Target="http://lectureonline.cl.msu.edu/~mmp/kap6/cd157a.htm" TargetMode="External"/><Relationship Id="rId1" Type="http://schemas.openxmlformats.org/officeDocument/2006/relationships/tags" Target="../tags/tag11.xml"/><Relationship Id="rId11" Type="http://schemas.openxmlformats.org/officeDocument/2006/relationships/image" Target="../media/image78.png"/><Relationship Id="rId15" Type="http://schemas.openxmlformats.org/officeDocument/2006/relationships/image" Target="../media/image2.png"/><Relationship Id="rId10" Type="http://schemas.openxmlformats.org/officeDocument/2006/relationships/image" Target="../media/image77.png"/><Relationship Id="rId9" Type="http://schemas.openxmlformats.org/officeDocument/2006/relationships/image" Target="../media/image76.png"/><Relationship Id="rId1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3.png"/><Relationship Id="rId18" Type="http://schemas.openxmlformats.org/officeDocument/2006/relationships/image" Target="../media/image2.png"/><Relationship Id="rId12" Type="http://schemas.openxmlformats.org/officeDocument/2006/relationships/image" Target="../media/image82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tags" Target="../tags/tag12.xml"/><Relationship Id="rId11" Type="http://schemas.openxmlformats.org/officeDocument/2006/relationships/image" Target="../media/image81.png"/><Relationship Id="rId15" Type="http://schemas.openxmlformats.org/officeDocument/2006/relationships/image" Target="../media/image3.png"/><Relationship Id="rId10" Type="http://schemas.openxmlformats.org/officeDocument/2006/relationships/image" Target="../media/image80.png"/><Relationship Id="rId19" Type="http://schemas.openxmlformats.org/officeDocument/2006/relationships/hyperlink" Target="http://lectureonline.cl.msu.edu/~mmp/kap6/cd157a.htm" TargetMode="External"/><Relationship Id="rId9" Type="http://schemas.openxmlformats.org/officeDocument/2006/relationships/image" Target="../media/image79.png"/><Relationship Id="rId14" Type="http://schemas.openxmlformats.org/officeDocument/2006/relationships/image" Target="../media/image8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13" Type="http://schemas.openxmlformats.org/officeDocument/2006/relationships/image" Target="../media/image88.png"/><Relationship Id="rId18" Type="http://schemas.openxmlformats.org/officeDocument/2006/relationships/image" Target="../media/image93.png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.png"/><Relationship Id="rId12" Type="http://schemas.openxmlformats.org/officeDocument/2006/relationships/image" Target="../media/image87.png"/><Relationship Id="rId17" Type="http://schemas.openxmlformats.org/officeDocument/2006/relationships/image" Target="../media/image9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1.png"/><Relationship Id="rId20" Type="http://schemas.openxmlformats.org/officeDocument/2006/relationships/image" Target="../media/image3.png"/><Relationship Id="rId1" Type="http://schemas.openxmlformats.org/officeDocument/2006/relationships/tags" Target="../tags/tag13.xml"/><Relationship Id="rId11" Type="http://schemas.openxmlformats.org/officeDocument/2006/relationships/image" Target="../media/image86.png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90.png"/><Relationship Id="rId23" Type="http://schemas.openxmlformats.org/officeDocument/2006/relationships/image" Target="../media/image2.png"/><Relationship Id="rId10" Type="http://schemas.openxmlformats.org/officeDocument/2006/relationships/image" Target="../media/image85.png"/><Relationship Id="rId19" Type="http://schemas.openxmlformats.org/officeDocument/2006/relationships/image" Target="../media/image94.png"/><Relationship Id="rId9" Type="http://schemas.openxmlformats.org/officeDocument/2006/relationships/image" Target="../media/image84.png"/><Relationship Id="rId14" Type="http://schemas.openxmlformats.org/officeDocument/2006/relationships/image" Target="../media/image89.png"/><Relationship Id="rId22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00.png"/><Relationship Id="rId18" Type="http://schemas.openxmlformats.org/officeDocument/2006/relationships/image" Target="../media/image105.png"/><Relationship Id="rId21" Type="http://schemas.openxmlformats.org/officeDocument/2006/relationships/image" Target="../media/image1.png"/><Relationship Id="rId12" Type="http://schemas.openxmlformats.org/officeDocument/2006/relationships/image" Target="../media/image99.png"/><Relationship Id="rId17" Type="http://schemas.openxmlformats.org/officeDocument/2006/relationships/image" Target="../media/image10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3.png"/><Relationship Id="rId20" Type="http://schemas.openxmlformats.org/officeDocument/2006/relationships/image" Target="../media/image3.png"/><Relationship Id="rId1" Type="http://schemas.openxmlformats.org/officeDocument/2006/relationships/tags" Target="../tags/tag14.xml"/><Relationship Id="rId11" Type="http://schemas.openxmlformats.org/officeDocument/2006/relationships/image" Target="../media/image98.png"/><Relationship Id="rId24" Type="http://schemas.openxmlformats.org/officeDocument/2006/relationships/hyperlink" Target="http://lectureonline.cl.msu.edu/~mmp/kap6/cd157a.htm" TargetMode="External"/><Relationship Id="rId15" Type="http://schemas.openxmlformats.org/officeDocument/2006/relationships/image" Target="../media/image102.png"/><Relationship Id="rId23" Type="http://schemas.openxmlformats.org/officeDocument/2006/relationships/image" Target="../media/image2.png"/><Relationship Id="rId10" Type="http://schemas.openxmlformats.org/officeDocument/2006/relationships/image" Target="../media/image97.png"/><Relationship Id="rId19" Type="http://schemas.openxmlformats.org/officeDocument/2006/relationships/image" Target="../media/image106.png"/><Relationship Id="rId9" Type="http://schemas.openxmlformats.org/officeDocument/2006/relationships/image" Target="../media/image96.png"/><Relationship Id="rId14" Type="http://schemas.openxmlformats.org/officeDocument/2006/relationships/image" Target="../media/image101.png"/><Relationship Id="rId2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png"/><Relationship Id="rId13" Type="http://schemas.openxmlformats.org/officeDocument/2006/relationships/image" Target="../media/image110.png"/><Relationship Id="rId18" Type="http://schemas.openxmlformats.org/officeDocument/2006/relationships/image" Target="../media/image2.png"/><Relationship Id="rId12" Type="http://schemas.openxmlformats.org/officeDocument/2006/relationships/image" Target="../media/image109.png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6.png"/><Relationship Id="rId1" Type="http://schemas.openxmlformats.org/officeDocument/2006/relationships/tags" Target="../tags/tag15.xml"/><Relationship Id="rId11" Type="http://schemas.openxmlformats.org/officeDocument/2006/relationships/image" Target="../media/image108.png"/><Relationship Id="rId15" Type="http://schemas.openxmlformats.org/officeDocument/2006/relationships/image" Target="../media/image3.png"/><Relationship Id="rId10" Type="http://schemas.openxmlformats.org/officeDocument/2006/relationships/image" Target="../media/image107.png"/><Relationship Id="rId19" Type="http://schemas.openxmlformats.org/officeDocument/2006/relationships/hyperlink" Target="http://lectureonline.cl.msu.edu/~mmp/kap6/cd157a.htm" TargetMode="External"/><Relationship Id="rId9" Type="http://schemas.openxmlformats.org/officeDocument/2006/relationships/image" Target="../media/image96.png"/><Relationship Id="rId1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17.png"/><Relationship Id="rId18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16.png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tags" Target="../tags/tag16.xml"/><Relationship Id="rId11" Type="http://schemas.openxmlformats.org/officeDocument/2006/relationships/image" Target="../media/image115.png"/><Relationship Id="rId15" Type="http://schemas.openxmlformats.org/officeDocument/2006/relationships/image" Target="../media/image1.png"/><Relationship Id="rId10" Type="http://schemas.openxmlformats.org/officeDocument/2006/relationships/image" Target="../media/image114.png"/><Relationship Id="rId9" Type="http://schemas.openxmlformats.org/officeDocument/2006/relationships/image" Target="../media/image113.png"/><Relationship Id="rId1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2.png"/><Relationship Id="rId13" Type="http://schemas.openxmlformats.org/officeDocument/2006/relationships/image" Target="../media/image121.png"/><Relationship Id="rId18" Type="http://schemas.openxmlformats.org/officeDocument/2006/relationships/image" Target="../media/image1.png"/><Relationship Id="rId21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120.png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4.png"/><Relationship Id="rId20" Type="http://schemas.openxmlformats.org/officeDocument/2006/relationships/image" Target="../media/image2.png"/><Relationship Id="rId1" Type="http://schemas.openxmlformats.org/officeDocument/2006/relationships/tags" Target="../tags/tag17.xml"/><Relationship Id="rId11" Type="http://schemas.openxmlformats.org/officeDocument/2006/relationships/image" Target="../media/image119.png"/><Relationship Id="rId15" Type="http://schemas.openxmlformats.org/officeDocument/2006/relationships/image" Target="../media/image123.png"/><Relationship Id="rId10" Type="http://schemas.openxmlformats.org/officeDocument/2006/relationships/image" Target="../media/image118.png"/><Relationship Id="rId19" Type="http://schemas.openxmlformats.org/officeDocument/2006/relationships/image" Target="../media/image4.png"/><Relationship Id="rId9" Type="http://schemas.openxmlformats.org/officeDocument/2006/relationships/image" Target="../media/image113.png"/><Relationship Id="rId14" Type="http://schemas.openxmlformats.org/officeDocument/2006/relationships/image" Target="../media/image122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9.png"/><Relationship Id="rId18" Type="http://schemas.openxmlformats.org/officeDocument/2006/relationships/image" Target="../media/image3.png"/><Relationship Id="rId21" Type="http://schemas.openxmlformats.org/officeDocument/2006/relationships/image" Target="../media/image2.png"/><Relationship Id="rId12" Type="http://schemas.openxmlformats.org/officeDocument/2006/relationships/image" Target="../media/image128.png"/><Relationship Id="rId17" Type="http://schemas.openxmlformats.org/officeDocument/2006/relationships/image" Target="../media/image13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2.png"/><Relationship Id="rId20" Type="http://schemas.openxmlformats.org/officeDocument/2006/relationships/image" Target="../media/image4.png"/><Relationship Id="rId1" Type="http://schemas.openxmlformats.org/officeDocument/2006/relationships/tags" Target="../tags/tag18.xml"/><Relationship Id="rId11" Type="http://schemas.openxmlformats.org/officeDocument/2006/relationships/image" Target="../media/image127.png"/><Relationship Id="rId15" Type="http://schemas.openxmlformats.org/officeDocument/2006/relationships/image" Target="../media/image131.png"/><Relationship Id="rId10" Type="http://schemas.openxmlformats.org/officeDocument/2006/relationships/image" Target="../media/image126.png"/><Relationship Id="rId19" Type="http://schemas.openxmlformats.org/officeDocument/2006/relationships/image" Target="../media/image1.png"/><Relationship Id="rId9" Type="http://schemas.openxmlformats.org/officeDocument/2006/relationships/image" Target="../media/image125.png"/><Relationship Id="rId14" Type="http://schemas.openxmlformats.org/officeDocument/2006/relationships/image" Target="../media/image130.png"/><Relationship Id="rId22" Type="http://schemas.openxmlformats.org/officeDocument/2006/relationships/hyperlink" Target="http://lectureonline.cl.msu.edu/~mmp/kap6/cd157a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7" Type="http://schemas.openxmlformats.org/officeDocument/2006/relationships/image" Target="../media/image4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39.png"/><Relationship Id="rId5" Type="http://schemas.openxmlformats.org/officeDocument/2006/relationships/image" Target="../media/image1.png"/><Relationship Id="rId10" Type="http://schemas.openxmlformats.org/officeDocument/2006/relationships/hyperlink" Target="http://lectureonline.cl.msu.edu/~mmp/kap6/cd157a.htm" TargetMode="External"/><Relationship Id="rId4" Type="http://schemas.openxmlformats.org/officeDocument/2006/relationships/image" Target="../media/image37.png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hyperlink" Target="http://lectureonline.cl.msu.edu/~mmp/kap6/cd157a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hyperlink" Target="http://lectureonline.cl.msu.edu/~mmp/kap6/cd157a.htm" TargetMode="Externa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11" Type="http://schemas.openxmlformats.org/officeDocument/2006/relationships/image" Target="../media/image4.png"/><Relationship Id="rId10" Type="http://schemas.openxmlformats.org/officeDocument/2006/relationships/image" Target="../media/image1.png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.png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11" Type="http://schemas.openxmlformats.org/officeDocument/2006/relationships/image" Target="../media/image3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45.png"/><Relationship Id="rId9" Type="http://schemas.openxmlformats.org/officeDocument/2006/relationships/image" Target="../media/image44.png"/><Relationship Id="rId1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11" Type="http://schemas.openxmlformats.org/officeDocument/2006/relationships/image" Target="../media/image1.png"/><Relationship Id="rId10" Type="http://schemas.openxmlformats.org/officeDocument/2006/relationships/image" Target="../media/image3.png"/><Relationship Id="rId9" Type="http://schemas.openxmlformats.org/officeDocument/2006/relationships/image" Target="../media/image46.png"/><Relationship Id="rId14" Type="http://schemas.openxmlformats.org/officeDocument/2006/relationships/hyperlink" Target="http://lectureonline.cl.msu.edu/~mmp/kap6/cd157a.ht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4.png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11" Type="http://schemas.openxmlformats.org/officeDocument/2006/relationships/image" Target="../media/image3.png"/><Relationship Id="rId15" Type="http://schemas.openxmlformats.org/officeDocument/2006/relationships/hyperlink" Target="http://lectureonline.cl.msu.edu/~mmp/kap6/cd157a.htm" TargetMode="External"/><Relationship Id="rId10" Type="http://schemas.openxmlformats.org/officeDocument/2006/relationships/image" Target="../media/image49.png"/><Relationship Id="rId9" Type="http://schemas.openxmlformats.org/officeDocument/2006/relationships/image" Target="../media/image48.png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782109" y="1786611"/>
            <a:ext cx="7544373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Elastic collisions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in one dimension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429898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57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value of v in the situation shown, given that e = </a:t>
            </a:r>
            <a:r>
              <a:rPr lang="en-GB" sz="1400" baseline="30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3</a:t>
            </a:r>
          </a:p>
        </p:txBody>
      </p:sp>
      <p:cxnSp>
        <p:nvCxnSpPr>
          <p:cNvPr id="63" name="Straight Connector 62"/>
          <p:cNvCxnSpPr/>
          <p:nvPr/>
        </p:nvCxnSpPr>
        <p:spPr>
          <a:xfrm>
            <a:off x="4800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4800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800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324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6324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4800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502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/>
          <p:cNvSpPr/>
          <p:nvPr/>
        </p:nvSpPr>
        <p:spPr>
          <a:xfrm>
            <a:off x="5791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4" name="Straight Arrow Connector 83"/>
          <p:cNvCxnSpPr/>
          <p:nvPr/>
        </p:nvCxnSpPr>
        <p:spPr>
          <a:xfrm>
            <a:off x="495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5029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7326421" y="19812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88" name="Straight Connector 87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953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477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5715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7239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5715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791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6553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3810000" y="3429000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429000"/>
                <a:ext cx="2766655" cy="475771"/>
              </a:xfrm>
              <a:prstGeom prst="rect">
                <a:avLst/>
              </a:prstGeom>
              <a:blipFill rotWithShape="1"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5074886" y="2819400"/>
            <a:ext cx="9781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 – 3 = 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6493890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 - 2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3810000" y="4038600"/>
                <a:ext cx="86241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038600"/>
                <a:ext cx="862416" cy="43922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810000" y="4648200"/>
                <a:ext cx="86241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  <m:r>
                        <a:rPr lang="en-GB" sz="12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648200"/>
                <a:ext cx="862416" cy="43922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2" name="TextBox 101"/>
              <p:cNvSpPr txBox="1"/>
              <p:nvPr/>
            </p:nvSpPr>
            <p:spPr>
              <a:xfrm>
                <a:off x="3657600" y="5257800"/>
                <a:ext cx="762000" cy="439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2" name="TextBox 10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257800"/>
                <a:ext cx="762000" cy="4392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" name="Arc 102"/>
          <p:cNvSpPr/>
          <p:nvPr/>
        </p:nvSpPr>
        <p:spPr>
          <a:xfrm>
            <a:off x="6400800" y="3657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6781800" y="3581400"/>
            <a:ext cx="2209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values, leave the speed of separation in algebraic form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Arc 104"/>
          <p:cNvSpPr/>
          <p:nvPr/>
        </p:nvSpPr>
        <p:spPr>
          <a:xfrm>
            <a:off x="4572000" y="42672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Arc 105"/>
          <p:cNvSpPr/>
          <p:nvPr/>
        </p:nvSpPr>
        <p:spPr>
          <a:xfrm>
            <a:off x="4572000" y="4876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5029200" y="4419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1!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016062" y="5029200"/>
            <a:ext cx="76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2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TextBox 52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38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/>
      <p:bldP spid="100" grpId="0"/>
      <p:bldP spid="101" grpId="0"/>
      <p:bldP spid="102" grpId="0"/>
      <p:bldP spid="103" grpId="0" animBg="1"/>
      <p:bldP spid="104" grpId="0"/>
      <p:bldP spid="105" grpId="0" animBg="1"/>
      <p:bldP spid="106" grpId="0" animBg="1"/>
      <p:bldP spid="107" grpId="0"/>
      <p:bldP spid="10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800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00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00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324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6324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02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5791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95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029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289552" y="18288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953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77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15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39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5715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791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537170" y="18288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400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638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62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5054849" y="2819400"/>
            <a:ext cx="1018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5 - - 4 = 9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6493890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–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/>
              <p:cNvSpPr txBox="1"/>
              <p:nvPr/>
            </p:nvSpPr>
            <p:spPr>
              <a:xfrm>
                <a:off x="4038600" y="34290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4" name="TextBox 1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4290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038600" y="4038600"/>
                <a:ext cx="112646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038600"/>
                <a:ext cx="1126462" cy="4970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3886200" y="46482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4.5=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1295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038600" y="5181600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181600"/>
                <a:ext cx="137159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Arc 117"/>
          <p:cNvSpPr/>
          <p:nvPr/>
        </p:nvSpPr>
        <p:spPr>
          <a:xfrm>
            <a:off x="7099738" y="3733800"/>
            <a:ext cx="444062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TextBox 118"/>
          <p:cNvSpPr txBox="1"/>
          <p:nvPr/>
        </p:nvSpPr>
        <p:spPr>
          <a:xfrm>
            <a:off x="7543800" y="3810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Arc 119"/>
          <p:cNvSpPr/>
          <p:nvPr/>
        </p:nvSpPr>
        <p:spPr>
          <a:xfrm>
            <a:off x="5181600" y="4343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Arc 120"/>
          <p:cNvSpPr/>
          <p:nvPr/>
        </p:nvSpPr>
        <p:spPr>
          <a:xfrm>
            <a:off x="5181600" y="48768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TextBox 121"/>
          <p:cNvSpPr txBox="1"/>
          <p:nvPr/>
        </p:nvSpPr>
        <p:spPr>
          <a:xfrm>
            <a:off x="5638800" y="44196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9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5562600" y="4876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Double all (to remove decimals)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14203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/>
      <p:bldP spid="55" grpId="0" animBg="1"/>
      <p:bldP spid="56" grpId="0" animBg="1"/>
      <p:bldP spid="57" grpId="0" animBg="1"/>
      <p:bldP spid="58" grpId="0" animBg="1"/>
      <p:bldP spid="60" grpId="0"/>
      <p:bldP spid="62" grpId="0"/>
      <p:bldP spid="66" grpId="0"/>
      <p:bldP spid="67" grpId="0"/>
      <p:bldP spid="68" grpId="0"/>
      <p:bldP spid="73" grpId="0"/>
      <p:bldP spid="77" grpId="0"/>
      <p:bldP spid="79" grpId="0"/>
      <p:bldP spid="15" grpId="0"/>
      <p:bldP spid="109" grpId="0"/>
      <p:bldP spid="110" grpId="0"/>
      <p:bldP spid="111" grpId="0"/>
      <p:bldP spid="114" grpId="0"/>
      <p:bldP spid="115" grpId="0"/>
      <p:bldP spid="116" grpId="0"/>
      <p:bldP spid="117" grpId="0"/>
      <p:bldP spid="118" grpId="0" animBg="1"/>
      <p:bldP spid="119" grpId="0"/>
      <p:bldP spid="120" grpId="0" animBg="1"/>
      <p:bldP spid="121" grpId="0" animBg="1"/>
      <p:bldP spid="122" grpId="0"/>
      <p:bldP spid="123" grpId="0"/>
      <p:bldP spid="1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Box 83"/>
          <p:cNvSpPr txBox="1"/>
          <p:nvPr/>
        </p:nvSpPr>
        <p:spPr>
          <a:xfrm>
            <a:off x="7467600" y="3733800"/>
            <a:ext cx="1505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800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00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00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324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6324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02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5791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95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029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289552" y="18288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953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77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15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39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5715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791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537170" y="18288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400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638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62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419600" y="31242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124200"/>
                <a:ext cx="258192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886201" y="3581400"/>
                <a:ext cx="3657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(0.2)(5)+(0.4)(−4)=(0.2)(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)+(0.4)(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1" y="3581400"/>
                <a:ext cx="36576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876800" y="40386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1−1.6=0.2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+0.4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038600"/>
                <a:ext cx="21336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029200" y="4495800"/>
                <a:ext cx="1981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−0.6=0.2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+0.4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495800"/>
                <a:ext cx="19812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257800" y="4953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−6=2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953000"/>
                <a:ext cx="14478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181600" y="54102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410200"/>
                <a:ext cx="14478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7391400" y="3352800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7772400" y="33528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7315200" y="3810000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6705600" y="4267200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6705600" y="4724400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6400800" y="5181600"/>
            <a:ext cx="457200" cy="380999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7086600" y="42672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 left side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10400" y="46482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10 (to remove the decimal)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839607" y="52578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 (to simplify)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1066800" y="6096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6096000"/>
                <a:ext cx="1447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9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446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63" grpId="0"/>
      <p:bldP spid="64" grpId="0"/>
      <p:bldP spid="69" grpId="0"/>
      <p:bldP spid="70" grpId="0"/>
      <p:bldP spid="71" grpId="0"/>
      <p:bldP spid="72" grpId="0"/>
      <p:bldP spid="74" grpId="0" animBg="1"/>
      <p:bldP spid="75" grpId="0"/>
      <p:bldP spid="80" grpId="0" animBg="1"/>
      <p:bldP spid="81" grpId="0" animBg="1"/>
      <p:bldP spid="82" grpId="0" animBg="1"/>
      <p:bldP spid="83" grpId="0" animBg="1"/>
      <p:bldP spid="85" grpId="0"/>
      <p:bldP spid="86" grpId="0"/>
      <p:bldP spid="87" grpId="0"/>
      <p:bldP spid="8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You can use the principle of conservation of linear momentum together with Newton’s Law of Restitution to solve problems involving two unknown velocities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In the example shown, calculate the values of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and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given that the coefficient of restitution is 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You will need to use each of the above rules to form two equations, which you can then solve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simultaneously</a:t>
            </a:r>
            <a:endParaRPr lang="en-GB" sz="1400" u="sng" dirty="0">
              <a:latin typeface="Comic Sans MS" pitchFamily="66" charset="0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4800600" y="1524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800600" y="1828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800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324600" y="1524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6324600" y="15240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848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5240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Oval 54"/>
          <p:cNvSpPr/>
          <p:nvPr/>
        </p:nvSpPr>
        <p:spPr>
          <a:xfrm>
            <a:off x="5029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/>
          <p:cNvSpPr/>
          <p:nvPr/>
        </p:nvSpPr>
        <p:spPr>
          <a:xfrm>
            <a:off x="5791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/>
          <p:cNvSpPr/>
          <p:nvPr/>
        </p:nvSpPr>
        <p:spPr>
          <a:xfrm>
            <a:off x="6553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7315200" y="2209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4953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5029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7239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7289552" y="18288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953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477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5715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7239000" y="22098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 flipH="1">
            <a:off x="5715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5791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64770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537170" y="18288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876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6400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200g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5638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7162800" y="2514600"/>
            <a:ext cx="606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400g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791200"/>
                <a:ext cx="1371599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4648200" y="29718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9=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2</m:t>
                      </m:r>
                      <m:sSub>
                        <m:sSub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971800"/>
                <a:ext cx="16764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572000" y="33528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2800"/>
                <a:ext cx="1600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114800" y="3352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3581400" y="3810000"/>
            <a:ext cx="856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 –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4495800" y="38100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−12=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810000"/>
                <a:ext cx="11430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066800" y="6096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6096000"/>
                <a:ext cx="14478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4495800" y="41910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−4=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191000"/>
                <a:ext cx="1143000" cy="3385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8077200" y="1752600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752600"/>
                <a:ext cx="9144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572000" y="48768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16002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97"/>
          <p:cNvSpPr txBox="1"/>
          <p:nvPr/>
        </p:nvSpPr>
        <p:spPr>
          <a:xfrm>
            <a:off x="4114800" y="4876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4572000" y="5257800"/>
                <a:ext cx="1676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−3=−4+2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257800"/>
                <a:ext cx="16764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4648200" y="5638800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1=2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11430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4648200" y="6019800"/>
                <a:ext cx="10668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6019800"/>
                <a:ext cx="1066800" cy="574581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Arc 101"/>
          <p:cNvSpPr/>
          <p:nvPr/>
        </p:nvSpPr>
        <p:spPr>
          <a:xfrm>
            <a:off x="6248400" y="3352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6658303" y="3276600"/>
            <a:ext cx="2514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Eliminate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by subtracting 1 from 2 (be careful with negatives)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4" name="Arc 103"/>
          <p:cNvSpPr/>
          <p:nvPr/>
        </p:nvSpPr>
        <p:spPr>
          <a:xfrm>
            <a:off x="62484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TextBox 104"/>
          <p:cNvSpPr txBox="1"/>
          <p:nvPr/>
        </p:nvSpPr>
        <p:spPr>
          <a:xfrm>
            <a:off x="6629400" y="4038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3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7924800" y="2133600"/>
                <a:ext cx="1066800" cy="574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4800" y="2133600"/>
                <a:ext cx="1066800" cy="574581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>
            <a:off x="60198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6400800" y="51054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Arc 111"/>
          <p:cNvSpPr/>
          <p:nvPr/>
        </p:nvSpPr>
        <p:spPr>
          <a:xfrm>
            <a:off x="6019800" y="5486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TextBox 112"/>
          <p:cNvSpPr txBox="1"/>
          <p:nvPr/>
        </p:nvSpPr>
        <p:spPr>
          <a:xfrm>
            <a:off x="6477000" y="54864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4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4" name="Arc 113"/>
          <p:cNvSpPr/>
          <p:nvPr/>
        </p:nvSpPr>
        <p:spPr>
          <a:xfrm>
            <a:off x="6019800" y="5867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TextBox 114"/>
          <p:cNvSpPr txBox="1"/>
          <p:nvPr/>
        </p:nvSpPr>
        <p:spPr>
          <a:xfrm>
            <a:off x="6400800" y="59436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810000" y="4572000"/>
            <a:ext cx="48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Now sub this into one of the equations to find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7" name="Straight Arrow Connector 116"/>
          <p:cNvCxnSpPr/>
          <p:nvPr/>
        </p:nvCxnSpPr>
        <p:spPr>
          <a:xfrm flipH="1">
            <a:off x="6477000" y="21336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553200" y="18288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</a:t>
            </a:r>
            <a:endParaRPr lang="en-GB" sz="14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>
            <a:off x="7218105" y="2133600"/>
            <a:ext cx="4572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7239000" y="1828800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2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036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79" grpId="0"/>
      <p:bldP spid="89" grpId="0"/>
      <p:bldP spid="90" grpId="0"/>
      <p:bldP spid="9" grpId="0"/>
      <p:bldP spid="91" grpId="0"/>
      <p:bldP spid="92" grpId="0"/>
      <p:bldP spid="93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 animBg="1"/>
      <p:bldP spid="103" grpId="0"/>
      <p:bldP spid="104" grpId="0" animBg="1"/>
      <p:bldP spid="105" grpId="0"/>
      <p:bldP spid="106" grpId="0"/>
      <p:bldP spid="107" grpId="0" animBg="1"/>
      <p:bldP spid="108" grpId="0"/>
      <p:bldP spid="112" grpId="0" animBg="1"/>
      <p:bldP spid="113" grpId="0"/>
      <p:bldP spid="114" grpId="0" animBg="1"/>
      <p:bldP spid="115" grpId="0"/>
      <p:bldP spid="116" grpId="0"/>
      <p:bldP spid="118" grpId="0"/>
      <p:bldP spid="1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038600" y="3276600"/>
            <a:ext cx="5105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Speed of Q after the collision = 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We need to set up simultaneous equations and </a:t>
            </a:r>
            <a:r>
              <a:rPr lang="en-GB" sz="1400">
                <a:latin typeface="Comic Sans MS" pitchFamily="66" charset="0"/>
                <a:sym typeface="Wingdings" pitchFamily="2" charset="2"/>
              </a:rPr>
              <a:t>solve them 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for v</a:t>
            </a:r>
            <a:r>
              <a:rPr lang="en-GB" sz="1400" baseline="-25000" dirty="0">
                <a:latin typeface="Comic Sans MS" pitchFamily="66" charset="0"/>
                <a:sym typeface="Wingdings" pitchFamily="2" charset="2"/>
              </a:rPr>
              <a:t>2</a:t>
            </a:r>
            <a:endParaRPr lang="en-GB" sz="1400" baseline="-250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038600" y="41148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1148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4288898" y="2743200"/>
            <a:ext cx="1297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3u - - 2u = 5u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67400" y="27432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–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038600" y="4724400"/>
                <a:ext cx="112082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724400"/>
                <a:ext cx="1120820" cy="461665"/>
              </a:xfrm>
              <a:prstGeom prst="rect">
                <a:avLst/>
              </a:prstGeom>
              <a:blipFill rotWithShape="1">
                <a:blip r:embed="rId9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810000" y="5334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</m:t>
                      </m:r>
                      <m:r>
                        <a:rPr lang="en-GB" sz="1400" b="0" i="1" smtClean="0"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1447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10400" y="44196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467600" y="44958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5029200" y="4953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410200" y="50292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by 5u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5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6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600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9" grpId="0" animBg="1"/>
      <p:bldP spid="20" grpId="0" animBg="1"/>
      <p:bldP spid="21" grpId="0" animBg="1"/>
      <p:bldP spid="22" grpId="0" animBg="1"/>
      <p:bldP spid="24" grpId="0"/>
      <p:bldP spid="26" grpId="0"/>
      <p:bldP spid="28" grpId="0"/>
      <p:bldP spid="29" grpId="0"/>
      <p:bldP spid="30" grpId="0"/>
      <p:bldP spid="31" grpId="0"/>
      <p:bldP spid="33" grpId="0"/>
      <p:bldP spid="35" grpId="0"/>
      <p:bldP spid="36" grpId="0"/>
      <p:bldP spid="37" grpId="0"/>
      <p:bldP spid="38" grpId="0"/>
      <p:bldP spid="39" grpId="0"/>
      <p:bldP spid="40" grpId="0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419600" y="32004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00400"/>
                <a:ext cx="2581924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657600" y="3733800"/>
                <a:ext cx="3962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</m:d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(−2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)=(3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)+(4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r>
                        <a:rPr lang="en-GB" sz="1400" b="0" i="1" smtClean="0">
                          <a:latin typeface="Cambria Math"/>
                        </a:rPr>
                        <m:t>)(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733800"/>
                <a:ext cx="3962400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572000" y="4267200"/>
                <a:ext cx="2514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67200"/>
                <a:ext cx="25146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24400" y="48006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9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−8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800600"/>
                <a:ext cx="21336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5334000" y="53340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334000"/>
                <a:ext cx="14478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Arc 54"/>
          <p:cNvSpPr/>
          <p:nvPr/>
        </p:nvSpPr>
        <p:spPr>
          <a:xfrm>
            <a:off x="7391400" y="34290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TextBox 55"/>
          <p:cNvSpPr txBox="1"/>
          <p:nvPr/>
        </p:nvSpPr>
        <p:spPr>
          <a:xfrm>
            <a:off x="7696200" y="34290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Arc 56"/>
          <p:cNvSpPr/>
          <p:nvPr/>
        </p:nvSpPr>
        <p:spPr>
          <a:xfrm>
            <a:off x="7391400" y="3962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858000" y="4495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Arc 58"/>
          <p:cNvSpPr/>
          <p:nvPr/>
        </p:nvSpPr>
        <p:spPr>
          <a:xfrm>
            <a:off x="6629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324061" y="4572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984125" y="5168462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7772400" y="39624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293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3" grpId="0"/>
      <p:bldP spid="54" grpId="0"/>
      <p:bldP spid="55" grpId="0" animBg="1"/>
      <p:bldP spid="56" grpId="0"/>
      <p:bldP spid="57" grpId="0" animBg="1"/>
      <p:bldP spid="58" grpId="0" animBg="1"/>
      <p:bldP spid="59" grpId="0" animBg="1"/>
      <p:bldP spid="60" grpId="0"/>
      <p:bldP spid="61" grpId="0"/>
      <p:bldP spid="62" grpId="0"/>
      <p:bldP spid="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95800" y="2971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971800"/>
                <a:ext cx="14478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495800" y="33528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352800"/>
                <a:ext cx="1524000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4114800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114800" y="3352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675179" y="2971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179" y="2971800"/>
                <a:ext cx="1447800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370379" y="2971800"/>
            <a:ext cx="38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b="1" dirty="0">
                <a:latin typeface="Comic Sans MS" pitchFamily="66" charset="0"/>
              </a:rPr>
              <a:t>1)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791200" y="2819400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Rewrite in terms of v</a:t>
            </a:r>
            <a:r>
              <a:rPr lang="en-GB" sz="1200" baseline="-25000" dirty="0">
                <a:latin typeface="Comic Sans MS" pitchFamily="66" charset="0"/>
              </a:rPr>
              <a:t>1</a:t>
            </a:r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6019800" y="31242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800600" y="4191000"/>
                <a:ext cx="2362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=3(</m:t>
                      </m:r>
                      <m:sSub>
                        <m:sSub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−5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191000"/>
                <a:ext cx="2362200" cy="338554"/>
              </a:xfrm>
              <a:prstGeom prst="rect">
                <a:avLst/>
              </a:prstGeom>
              <a:blipFill rotWithShape="1"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800600" y="3810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810000"/>
                <a:ext cx="1600200" cy="33855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800600" y="4572000"/>
                <a:ext cx="2286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572000"/>
                <a:ext cx="2286000" cy="3385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800600" y="49530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−15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953000"/>
                <a:ext cx="1752600" cy="33855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191000" y="5334000"/>
                <a:ext cx="1600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 smtClean="0">
                          <a:latin typeface="Cambria Math"/>
                        </a:rPr>
                        <m:t>15</m:t>
                      </m:r>
                      <m:r>
                        <a:rPr lang="en-GB" sz="1600" i="1" smtClean="0"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334000"/>
                <a:ext cx="1600200" cy="33855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038600" y="5715000"/>
                <a:ext cx="17526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(15</m:t>
                      </m:r>
                      <m:r>
                        <a:rPr lang="en-GB" sz="160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+1)=7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715000"/>
                <a:ext cx="1752600" cy="338554"/>
              </a:xfrm>
              <a:prstGeom prst="rect">
                <a:avLst/>
              </a:prstGeom>
              <a:blipFill rotWithShape="1">
                <a:blip r:embed="rId18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3962400" y="6096000"/>
                <a:ext cx="17526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i="1" smtClean="0">
                          <a:latin typeface="Cambria Math"/>
                        </a:rPr>
                        <m:t>15</m:t>
                      </m:r>
                      <m:r>
                        <a:rPr lang="en-GB" sz="160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+1)=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96000"/>
                <a:ext cx="1752600" cy="513154"/>
              </a:xfrm>
              <a:prstGeom prst="rect">
                <a:avLst/>
              </a:prstGeom>
              <a:blipFill rotWithShape="1">
                <a:blip r:embed="rId19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81"/>
          <p:cNvSpPr/>
          <p:nvPr/>
        </p:nvSpPr>
        <p:spPr>
          <a:xfrm>
            <a:off x="6934200" y="3962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391400" y="4038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Arc 83"/>
          <p:cNvSpPr/>
          <p:nvPr/>
        </p:nvSpPr>
        <p:spPr>
          <a:xfrm>
            <a:off x="6934200" y="4343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Arc 84"/>
          <p:cNvSpPr/>
          <p:nvPr/>
        </p:nvSpPr>
        <p:spPr>
          <a:xfrm>
            <a:off x="6934200" y="47244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Arc 86"/>
          <p:cNvSpPr/>
          <p:nvPr/>
        </p:nvSpPr>
        <p:spPr>
          <a:xfrm>
            <a:off x="6248400" y="5181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5638800" y="5562600"/>
            <a:ext cx="457200" cy="3810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5638800" y="5943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TextBox 89"/>
          <p:cNvSpPr txBox="1"/>
          <p:nvPr/>
        </p:nvSpPr>
        <p:spPr>
          <a:xfrm>
            <a:off x="7315200" y="44196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7315200" y="4800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6629400" y="5181600"/>
            <a:ext cx="106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15ue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096000" y="55626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left side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019800" y="6019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7772400" y="2895600"/>
            <a:ext cx="1371600" cy="4572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3474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/>
      <p:bldP spid="66" grpId="0"/>
      <p:bldP spid="67" grpId="0"/>
      <p:bldP spid="68" grpId="0"/>
      <p:bldP spid="69" grpId="0"/>
      <p:bldP spid="70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 animBg="1"/>
      <p:bldP spid="83" grpId="0"/>
      <p:bldP spid="84" grpId="0" animBg="1"/>
      <p:bldP spid="85" grpId="0" animBg="1"/>
      <p:bldP spid="87" grpId="0" animBg="1"/>
      <p:bldP spid="88" grpId="0" animBg="1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962400" y="2819400"/>
            <a:ext cx="5029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Part b) refers to the new speed of P. We will therefore have to calculate v</a:t>
            </a:r>
            <a:r>
              <a:rPr lang="en-GB" sz="1200" baseline="-25000" dirty="0">
                <a:latin typeface="Comic Sans MS" pitchFamily="66" charset="0"/>
              </a:rPr>
              <a:t>1</a:t>
            </a:r>
            <a:r>
              <a:rPr lang="en-GB" sz="1200" dirty="0">
                <a:latin typeface="Comic Sans MS" pitchFamily="66" charset="0"/>
              </a:rPr>
              <a:t> in the same way we found v</a:t>
            </a:r>
            <a:r>
              <a:rPr lang="en-GB" sz="1200" baseline="-25000" dirty="0">
                <a:latin typeface="Comic Sans MS" pitchFamily="66" charset="0"/>
              </a:rPr>
              <a:t>2</a:t>
            </a:r>
            <a:r>
              <a:rPr lang="en-GB" sz="1200" dirty="0">
                <a:latin typeface="Comic Sans MS" pitchFamily="66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67200" y="3352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352800"/>
                <a:ext cx="144780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267200" y="37338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33800"/>
                <a:ext cx="152400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886200" y="33528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1)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86200" y="37338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latin typeface="Comic Sans MS" pitchFamily="66" charset="0"/>
              </a:rPr>
              <a:t>2)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5715000" y="3276600"/>
            <a:ext cx="1778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Rewrite in terms of v</a:t>
            </a:r>
            <a:r>
              <a:rPr lang="en-GB" sz="12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5943600" y="3581400"/>
            <a:ext cx="1295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467600" y="3352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600" y="3352800"/>
                <a:ext cx="14478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876800" y="41148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114800"/>
                <a:ext cx="1524000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876800" y="44958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𝑢</m:t>
                    </m:r>
                    <m:r>
                      <a:rPr lang="en-GB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=3</m:t>
                    </m:r>
                    <m:sSub>
                      <m:sSubPr>
                        <m:ctrlP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en-GB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GB" sz="1400" b="0" i="1" smtClean="0">
                        <a:solidFill>
                          <a:schemeClr val="tx1"/>
                        </a:solidFill>
                        <a:latin typeface="Cambria Math"/>
                      </a:rPr>
                      <m:t>+4</m:t>
                    </m:r>
                    <m:r>
                      <a:rPr lang="en-GB" sz="1400" i="1">
                        <a:latin typeface="Cambria Math"/>
                      </a:rPr>
                      <m:t>(</m:t>
                    </m:r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/>
                      </a:rPr>
                      <m:t>5</m:t>
                    </m:r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/>
                      </a:rPr>
                      <m:t>𝑢𝑒</m:t>
                    </m:r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chemeClr val="tx1"/>
                    </a:solidFill>
                  </a:rPr>
                  <a:t>)</a:t>
                </a: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495800"/>
                <a:ext cx="2133600" cy="307777"/>
              </a:xfrm>
              <a:prstGeom prst="rect">
                <a:avLst/>
              </a:prstGeom>
              <a:blipFill rotWithShape="1">
                <a:blip r:embed="rId14"/>
                <a:stretch>
                  <a:fillRect t="-2000" b="-1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876800" y="48768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4876800"/>
                <a:ext cx="21336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76800" y="52578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257800"/>
                <a:ext cx="15240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82966" y="5578365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=7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966" y="5578365"/>
                <a:ext cx="144780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130565" y="5898931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)=7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565" y="5898931"/>
                <a:ext cx="1600200" cy="307777"/>
              </a:xfrm>
              <a:prstGeom prst="rect">
                <a:avLst/>
              </a:prstGeom>
              <a:blipFill rotWithShape="1">
                <a:blip r:embed="rId1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14800" y="6172200"/>
                <a:ext cx="1600200" cy="460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(1−20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6172200"/>
                <a:ext cx="1600200" cy="460511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Arc 62"/>
          <p:cNvSpPr/>
          <p:nvPr/>
        </p:nvSpPr>
        <p:spPr>
          <a:xfrm>
            <a:off x="6629400" y="4343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086600" y="4343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Replace v</a:t>
            </a:r>
            <a:r>
              <a:rPr lang="en-GB" sz="14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Arc 64"/>
          <p:cNvSpPr/>
          <p:nvPr/>
        </p:nvSpPr>
        <p:spPr>
          <a:xfrm>
            <a:off x="6629400" y="4724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Arc 65"/>
          <p:cNvSpPr/>
          <p:nvPr/>
        </p:nvSpPr>
        <p:spPr>
          <a:xfrm>
            <a:off x="6629400" y="5105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Arc 66"/>
          <p:cNvSpPr/>
          <p:nvPr/>
        </p:nvSpPr>
        <p:spPr>
          <a:xfrm>
            <a:off x="6019800" y="54864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5486400" y="57912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5486400" y="6096000"/>
            <a:ext cx="457200" cy="304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Rectangle 69"/>
          <p:cNvSpPr/>
          <p:nvPr/>
        </p:nvSpPr>
        <p:spPr>
          <a:xfrm>
            <a:off x="7620000" y="3352800"/>
            <a:ext cx="1161393" cy="336331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010400" y="45720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010400" y="51054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400800" y="5486400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20ue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867399" y="5791200"/>
            <a:ext cx="18104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Factorise the left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943600" y="6096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7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TextBox 8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2316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50" grpId="0"/>
      <p:bldP spid="52" grpId="0"/>
      <p:bldP spid="53" grpId="0"/>
      <p:bldP spid="54" grpId="0"/>
      <p:bldP spid="55" grpId="0"/>
      <p:bldP spid="57" grpId="0"/>
      <p:bldP spid="58" grpId="0"/>
      <p:bldP spid="60" grpId="0"/>
      <p:bldP spid="61" grpId="0"/>
      <p:bldP spid="63" grpId="0" animBg="1"/>
      <p:bldP spid="64" grpId="0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/>
      <p:bldP spid="72" grpId="0"/>
      <p:bldP spid="73" grpId="0"/>
      <p:bldP spid="74" grpId="0"/>
      <p:bldP spid="7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𝑢𝑒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1600200"/>
                <a:ext cx="1447800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=3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+4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057400"/>
                <a:ext cx="1524000" cy="33855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14800" y="3048000"/>
                <a:ext cx="18288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(1−20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)=</m:t>
                      </m:r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048000"/>
                <a:ext cx="1828800" cy="513154"/>
              </a:xfrm>
              <a:prstGeom prst="rect">
                <a:avLst/>
              </a:prstGeom>
              <a:blipFill rotWithShape="1">
                <a:blip r:embed="rId10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4038600" y="3733800"/>
            <a:ext cx="4953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As the direction of motion of P is unchanged, v</a:t>
            </a:r>
            <a:r>
              <a:rPr lang="en-GB" sz="1400" baseline="-25000" dirty="0">
                <a:latin typeface="Comic Sans MS" pitchFamily="66" charset="0"/>
              </a:rPr>
              <a:t>1</a:t>
            </a:r>
            <a:r>
              <a:rPr lang="en-GB" sz="1400" dirty="0">
                <a:latin typeface="Comic Sans MS" pitchFamily="66" charset="0"/>
              </a:rPr>
              <a:t> &gt; 0</a:t>
            </a:r>
          </a:p>
          <a:p>
            <a:pPr marL="285750" indent="-285750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</a:rPr>
              <a:t>As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 is greater than 0, The expression in the bracket must also be greater than 0…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14800" y="4876800"/>
                <a:ext cx="130644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1−20</m:t>
                      </m:r>
                      <m:r>
                        <a:rPr lang="en-GB" sz="1600" b="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latin typeface="Cambria Math"/>
                        </a:rPr>
                        <m:t>&gt;0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876800"/>
                <a:ext cx="1306448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724400" y="5334000"/>
                <a:ext cx="9475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1&gt;20</m:t>
                      </m:r>
                      <m:r>
                        <a:rPr lang="en-GB" sz="1600" b="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5334000"/>
                <a:ext cx="947567" cy="33855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572000" y="5715000"/>
                <a:ext cx="833754" cy="5549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&gt;</m:t>
                      </m:r>
                      <m:r>
                        <a:rPr lang="en-GB" sz="1600" b="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15000"/>
                <a:ext cx="833754" cy="55496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Arc 77"/>
          <p:cNvSpPr/>
          <p:nvPr/>
        </p:nvSpPr>
        <p:spPr>
          <a:xfrm>
            <a:off x="5486400" y="5029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5943600" y="51054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Add 20e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Arc 79"/>
          <p:cNvSpPr/>
          <p:nvPr/>
        </p:nvSpPr>
        <p:spPr>
          <a:xfrm>
            <a:off x="5486400" y="55626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943600" y="56388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20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45079" y="5273040"/>
                <a:ext cx="108549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079" y="5273040"/>
                <a:ext cx="1085490" cy="49705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8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9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65463" y="5364480"/>
                <a:ext cx="24122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Remember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sz="12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 must be greater than 0…</a:t>
                </a:r>
                <a:endParaRPr lang="en-GB" sz="12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63" y="5364480"/>
                <a:ext cx="2412275" cy="461665"/>
              </a:xfrm>
              <a:prstGeom prst="rect">
                <a:avLst/>
              </a:prstGeom>
              <a:blipFill>
                <a:blip r:embed="rId2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2753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76" grpId="0"/>
      <p:bldP spid="77" grpId="0"/>
      <p:bldP spid="78" grpId="0" animBg="1"/>
      <p:bldP spid="79" grpId="0"/>
      <p:bldP spid="80" grpId="0" animBg="1"/>
      <p:bldP spid="81" grpId="0"/>
      <p:bldP spid="82" grpId="0"/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39000" y="14478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(1−20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447800"/>
                <a:ext cx="1905000" cy="513154"/>
              </a:xfrm>
              <a:prstGeom prst="rect">
                <a:avLst/>
              </a:prstGeom>
              <a:blipFill rotWithShape="1">
                <a:blip r:embed="rId8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239000" y="20574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i="1" smtClean="0">
                          <a:latin typeface="Cambria Math"/>
                        </a:rPr>
                        <m:t>15</m:t>
                      </m:r>
                      <m:r>
                        <a:rPr lang="en-GB" sz="160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057400"/>
                <a:ext cx="1905000" cy="513154"/>
              </a:xfrm>
              <a:prstGeom prst="rect">
                <a:avLst/>
              </a:prstGeom>
              <a:blipFill rotWithShape="1">
                <a:blip r:embed="rId9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2971800"/>
            <a:ext cx="403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Impulse of P on Q = change in momentum of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335280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1447800" cy="338554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14800" y="3810000"/>
                <a:ext cx="35814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=(4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600" i="1"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d>
                            <m:d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15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n-GB" sz="16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GB" sz="1600" dirty="0"/>
                            <m:t> 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−(4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)(−2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3581400" cy="513154"/>
              </a:xfrm>
              <a:prstGeom prst="rect">
                <a:avLst/>
              </a:prstGeom>
              <a:blipFill rotWithShape="1">
                <a:blip r:embed="rId11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14800" y="4419600"/>
                <a:ext cx="2895600" cy="55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/>
                            </a:rPr>
                            <m:t>15</m:t>
                          </m:r>
                          <m:r>
                            <a:rPr lang="en-GB" sz="1600" i="1">
                              <a:latin typeface="Cambria Math"/>
                            </a:rPr>
                            <m:t>𝑒</m:t>
                          </m:r>
                          <m:r>
                            <a:rPr lang="en-GB" sz="1600" i="1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−(−8</m:t>
                      </m:r>
                      <m:r>
                        <a:rPr lang="en-GB" sz="1600" b="0" i="1" smtClean="0">
                          <a:latin typeface="Cambria Math"/>
                        </a:rPr>
                        <m:t>𝑚𝑢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419600"/>
                <a:ext cx="2895600" cy="553165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962400" y="5105400"/>
                <a:ext cx="2895600" cy="5540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6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+8</m:t>
                      </m:r>
                      <m:r>
                        <a:rPr lang="en-GB" sz="16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105400"/>
                <a:ext cx="2895600" cy="55406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7391400" y="35814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7772400" y="3657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Arc 61"/>
          <p:cNvSpPr/>
          <p:nvPr/>
        </p:nvSpPr>
        <p:spPr>
          <a:xfrm>
            <a:off x="7391400" y="4191000"/>
            <a:ext cx="457200" cy="5334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>
            <a:off x="6781800" y="48006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772400" y="41910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out a bracket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62800" y="4953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7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8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627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4" grpId="0"/>
      <p:bldP spid="55" grpId="0"/>
      <p:bldP spid="56" grpId="0"/>
      <p:bldP spid="57" grpId="0"/>
      <p:bldP spid="59" grpId="0" animBg="1"/>
      <p:bldP spid="60" grpId="0"/>
      <p:bldP spid="62" grpId="0" animBg="1"/>
      <p:bldP spid="63" grpId="0" animBg="1"/>
      <p:bldP spid="64" grpId="0"/>
      <p:bldP spid="6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4251" y="1611085"/>
            <a:ext cx="4302033" cy="4894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2) A cricket ball has a mass of 0.16kg and has kinetic energy of 50J. Work out the speed of the cricket ball.</a:t>
            </a: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2000" dirty="0">
                <a:latin typeface="Comic Sans MS" panose="030F0702030302020204" pitchFamily="66" charset="0"/>
              </a:rPr>
              <a:t>3) A rock of mass 2kg falls vertically from the top of a cliff into the sea. Given that the rock is travelling at 25ms</a:t>
            </a:r>
            <a:r>
              <a:rPr lang="en-US" sz="2000" baseline="30000" dirty="0">
                <a:latin typeface="Comic Sans MS" panose="030F0702030302020204" pitchFamily="66" charset="0"/>
              </a:rPr>
              <a:t>-1</a:t>
            </a:r>
            <a:r>
              <a:rPr lang="en-US" sz="2000" dirty="0">
                <a:latin typeface="Comic Sans MS" panose="030F0702030302020204" pitchFamily="66" charset="0"/>
              </a:rPr>
              <a:t> when it hits the water, calculate the height of the cliff.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361406" y="1615439"/>
            <a:ext cx="4302033" cy="48942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>
                <a:latin typeface="Comic Sans MS" panose="030F0702030302020204" pitchFamily="66" charset="0"/>
              </a:rPr>
              <a:t>1) Two particles A and B of masses 0.4kg and 0.5kg respectively are moving towards each other on a straight line on a smooth horizontal surface. Just before the collision, both particles have speeds of 1ms</a:t>
            </a:r>
            <a:r>
              <a:rPr lang="en-US" sz="2000" baseline="30000">
                <a:latin typeface="Comic Sans MS" panose="030F0702030302020204" pitchFamily="66" charset="0"/>
              </a:rPr>
              <a:t>-1</a:t>
            </a:r>
            <a:r>
              <a:rPr lang="en-US" sz="2000">
                <a:latin typeface="Comic Sans MS" panose="030F0702030302020204" pitchFamily="66" charset="0"/>
              </a:rPr>
              <a:t>. After the collision, the direction of motion of B is reversed and its speed is 0.8ms</a:t>
            </a:r>
            <a:r>
              <a:rPr lang="en-US" sz="2000" baseline="30000">
                <a:latin typeface="Comic Sans MS" panose="030F0702030302020204" pitchFamily="66" charset="0"/>
              </a:rPr>
              <a:t>-1</a:t>
            </a:r>
            <a:r>
              <a:rPr lang="en-US" sz="2000">
                <a:latin typeface="Comic Sans MS" panose="030F0702030302020204" pitchFamily="66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>
                <a:latin typeface="Comic Sans MS" panose="030F0702030302020204" pitchFamily="66" charset="0"/>
              </a:rPr>
              <a:t>Calculate the speed and direction of A after the collision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en-US" sz="2000">
                <a:latin typeface="Comic Sans MS" panose="030F0702030302020204" pitchFamily="66" charset="0"/>
              </a:rPr>
              <a:t>Calculate the magnitude of the impulse given by A to B during the collision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1384" y="5059681"/>
            <a:ext cx="256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1.25ms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direction reversed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05007" y="2778034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25ms</a:t>
            </a:r>
            <a:r>
              <a:rPr lang="en-US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95156" y="6191794"/>
            <a:ext cx="8210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0.9Ns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6631" y="5573486"/>
            <a:ext cx="1417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31.9m (3sf)</a:t>
            </a:r>
            <a:endParaRPr lang="en-GB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53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small spheres have mass 3m and 4m respectively. They are moving towards each other in opposite directions on a smooth horizontal plane. P has speed 3u and Q has speed 2u just before the impact. The coefficient of restitution between P and Q is 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Show that the speed of Q after the collisions is given by </a:t>
            </a:r>
            <a:r>
              <a:rPr lang="en-GB" sz="1400" baseline="30000" dirty="0">
                <a:latin typeface="Comic Sans MS" pitchFamily="66" charset="0"/>
              </a:rPr>
              <a:t>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7</a:t>
            </a:r>
            <a:r>
              <a:rPr lang="en-GB" sz="1400" dirty="0">
                <a:latin typeface="Comic Sans MS" pitchFamily="66" charset="0"/>
              </a:rPr>
              <a:t>(15e + 1)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direction of motion of P is unchanged, find the range of possible values for 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Given that the magnitude of the impulse of P on Q is </a:t>
            </a:r>
            <a:r>
              <a:rPr lang="en-GB" sz="1400" baseline="30000" dirty="0">
                <a:latin typeface="Comic Sans MS" pitchFamily="66" charset="0"/>
              </a:rPr>
              <a:t>80mu</a:t>
            </a:r>
            <a:r>
              <a:rPr lang="en-GB" sz="1400" dirty="0">
                <a:latin typeface="Comic Sans MS" pitchFamily="66" charset="0"/>
              </a:rPr>
              <a:t>/</a:t>
            </a:r>
            <a:r>
              <a:rPr lang="en-GB" sz="1400" baseline="-25000" dirty="0">
                <a:latin typeface="Comic Sans MS" pitchFamily="66" charset="0"/>
              </a:rPr>
              <a:t>9</a:t>
            </a:r>
            <a:r>
              <a:rPr lang="en-GB" sz="1400" dirty="0">
                <a:latin typeface="Comic Sans MS" pitchFamily="66" charset="0"/>
              </a:rPr>
              <a:t>, find the value of 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91000" y="14478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191000" y="17526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91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15000" y="14478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715000" y="14478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239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715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191000" y="1447800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4419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5181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5943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6705600" y="2133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4343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373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3u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6629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79952" y="17526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2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191000" y="2743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43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67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105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629400" y="21336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5105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5135113" y="1752600"/>
            <a:ext cx="3866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2u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867400" y="20574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927570" y="1752600"/>
            <a:ext cx="3257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  <a:r>
              <a:rPr lang="en-GB" sz="1400" baseline="-25000" dirty="0"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353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77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3m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15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639762" y="243840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239000" y="14478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(1−20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1447800"/>
                <a:ext cx="1905000" cy="513154"/>
              </a:xfrm>
              <a:prstGeom prst="rect">
                <a:avLst/>
              </a:prstGeom>
              <a:blipFill rotWithShape="1">
                <a:blip r:embed="rId8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239000" y="2057400"/>
                <a:ext cx="1905000" cy="513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(</m:t>
                      </m:r>
                      <m:r>
                        <a:rPr lang="en-GB" sz="1600" i="1" smtClean="0">
                          <a:latin typeface="Cambria Math"/>
                        </a:rPr>
                        <m:t>15</m:t>
                      </m:r>
                      <m:r>
                        <a:rPr lang="en-GB" sz="160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057400"/>
                <a:ext cx="1905000" cy="513154"/>
              </a:xfrm>
              <a:prstGeom prst="rect">
                <a:avLst/>
              </a:prstGeom>
              <a:blipFill rotWithShape="1">
                <a:blip r:embed="rId9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114800" y="2971800"/>
            <a:ext cx="4038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Impulse of P on Q = change in momentum of 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267200" y="3276600"/>
                <a:ext cx="2286000" cy="4962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1" i="1" smtClean="0">
                          <a:latin typeface="Cambria Math"/>
                        </a:rPr>
                        <m:t>𝑰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276600"/>
                <a:ext cx="2286000" cy="49629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886200" y="3810000"/>
                <a:ext cx="2667000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80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𝑚𝑢𝑒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400" i="1">
                              <a:latin typeface="Cambria Math"/>
                            </a:rPr>
                            <m:t>𝑚𝑢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  <m:r>
                        <a:rPr lang="en-GB" sz="1400" b="0" i="1" smtClean="0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810000"/>
                <a:ext cx="2667000" cy="497059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038600" y="4343400"/>
                <a:ext cx="1905000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80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343400"/>
                <a:ext cx="1905000" cy="49705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038600" y="4876800"/>
                <a:ext cx="2057400" cy="5156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560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540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𝑒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36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63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+8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876800"/>
                <a:ext cx="2057400" cy="51565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14800" y="5410200"/>
                <a:ext cx="2057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560=540</m:t>
                      </m:r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+36+504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10200"/>
                <a:ext cx="20574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14800" y="579120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20=540</m:t>
                      </m:r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791200"/>
                <a:ext cx="12192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191000" y="6096000"/>
                <a:ext cx="7620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27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96000"/>
                <a:ext cx="762000" cy="514243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6400800" y="3581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858000" y="350520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the value we are given for the impulse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3" name="Arc 72"/>
          <p:cNvSpPr/>
          <p:nvPr/>
        </p:nvSpPr>
        <p:spPr>
          <a:xfrm>
            <a:off x="6400800" y="41148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Arc 73"/>
          <p:cNvSpPr/>
          <p:nvPr/>
        </p:nvSpPr>
        <p:spPr>
          <a:xfrm>
            <a:off x="5943600" y="46482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Arc 74"/>
          <p:cNvSpPr/>
          <p:nvPr/>
        </p:nvSpPr>
        <p:spPr>
          <a:xfrm>
            <a:off x="5943600" y="5105400"/>
            <a:ext cx="457200" cy="4572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5943600" y="5562600"/>
            <a:ext cx="441434" cy="36523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5029200" y="6019800"/>
            <a:ext cx="441434" cy="365234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TextBox 78"/>
          <p:cNvSpPr txBox="1"/>
          <p:nvPr/>
        </p:nvSpPr>
        <p:spPr>
          <a:xfrm>
            <a:off x="6781800" y="41910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mu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248400" y="45720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Make the fractions equivalent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00800" y="51816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Multiply all terms by 63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6306207" y="5562600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Subtract 504 and subtract 36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410200" y="60960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Divide by 540</a:t>
            </a:r>
            <a:endParaRPr lang="en-GB" sz="1400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251434" y="3978165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905703" y="3978165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5562600" y="3978166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140669" y="4114800"/>
            <a:ext cx="2286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1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367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57" grpId="0"/>
      <p:bldP spid="53" grpId="0"/>
      <p:bldP spid="66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 animBg="1"/>
      <p:bldP spid="75" grpId="0" animBg="1"/>
      <p:bldP spid="77" grpId="0" animBg="1"/>
      <p:bldP spid="78" grpId="0" animBg="1"/>
      <p:bldP spid="79" grpId="0"/>
      <p:bldP spid="80" grpId="0"/>
      <p:bldP spid="81" grpId="0"/>
      <p:bldP spid="82" grpId="0"/>
      <p:bldP spid="8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It is useful to consider this general situation as well!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Think about starting situations and how the particles will be moving… 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These examples also explain why the calculations are done a particular way round, as they will keep the </a:t>
            </a:r>
            <a:r>
              <a:rPr lang="en-US" sz="1400">
                <a:latin typeface="Comic Sans MS" pitchFamily="66" charset="0"/>
              </a:rPr>
              <a:t>values positive!</a:t>
            </a:r>
            <a:endParaRPr lang="en-GB" sz="1400" dirty="0">
              <a:latin typeface="Comic Sans MS" pitchFamily="66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4563139" y="1564758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4563139" y="1869559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563139" y="1564758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6087139" y="1564758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087139" y="1564758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563139" y="1564758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Oval 94"/>
          <p:cNvSpPr/>
          <p:nvPr/>
        </p:nvSpPr>
        <p:spPr>
          <a:xfrm>
            <a:off x="4791739" y="225055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553739" y="2250558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4715539" y="2174358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4729189" y="1869558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9189" y="1869558"/>
                <a:ext cx="481650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3" name="Straight Connector 102"/>
          <p:cNvCxnSpPr/>
          <p:nvPr/>
        </p:nvCxnSpPr>
        <p:spPr>
          <a:xfrm>
            <a:off x="4563139" y="2860158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4715539" y="225055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5477539" y="225055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08" name="Straight Arrow Connector 107"/>
          <p:cNvCxnSpPr/>
          <p:nvPr/>
        </p:nvCxnSpPr>
        <p:spPr>
          <a:xfrm>
            <a:off x="5477539" y="2174358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5510239" y="1869558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239" y="1869558"/>
                <a:ext cx="481650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" name="Straight Connector 116"/>
          <p:cNvCxnSpPr/>
          <p:nvPr/>
        </p:nvCxnSpPr>
        <p:spPr>
          <a:xfrm>
            <a:off x="6523074" y="1568302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6523074" y="1873103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>
            <a:off x="6523074" y="1568302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cxnSp>
        <p:nvCxnSpPr>
          <p:cNvPr id="120" name="Straight Connector 119"/>
          <p:cNvCxnSpPr/>
          <p:nvPr/>
        </p:nvCxnSpPr>
        <p:spPr>
          <a:xfrm>
            <a:off x="8047074" y="1568302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8047074" y="1568302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6523074" y="1568302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Oval 122"/>
          <p:cNvSpPr/>
          <p:nvPr/>
        </p:nvSpPr>
        <p:spPr>
          <a:xfrm>
            <a:off x="6751674" y="225410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/>
          <p:cNvSpPr/>
          <p:nvPr/>
        </p:nvSpPr>
        <p:spPr>
          <a:xfrm>
            <a:off x="7513674" y="2254102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5" name="Straight Arrow Connector 124"/>
          <p:cNvCxnSpPr/>
          <p:nvPr/>
        </p:nvCxnSpPr>
        <p:spPr>
          <a:xfrm>
            <a:off x="6675474" y="2177902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6" name="TextBox 125"/>
              <p:cNvSpPr txBox="1"/>
              <p:nvPr/>
            </p:nvSpPr>
            <p:spPr>
              <a:xfrm>
                <a:off x="6689124" y="1873102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9124" y="1873102"/>
                <a:ext cx="481650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7" name="Straight Connector 126"/>
          <p:cNvCxnSpPr/>
          <p:nvPr/>
        </p:nvCxnSpPr>
        <p:spPr>
          <a:xfrm>
            <a:off x="6523074" y="2863702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6675474" y="225410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7437474" y="2254102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30" name="Straight Arrow Connector 129"/>
          <p:cNvCxnSpPr/>
          <p:nvPr/>
        </p:nvCxnSpPr>
        <p:spPr>
          <a:xfrm flipH="1">
            <a:off x="7437474" y="2177902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7470174" y="1873102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174" y="1873102"/>
                <a:ext cx="48165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59619" y="3040911"/>
                <a:ext cx="4791120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a collision is to take place, in both cases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(In the second scenario, remember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negative!)</a:t>
                </a: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9619" y="3040911"/>
                <a:ext cx="4791120" cy="738664"/>
              </a:xfrm>
              <a:prstGeom prst="rect">
                <a:avLst/>
              </a:prstGeom>
              <a:blipFill rotWithShape="1">
                <a:blip r:embed="rId13"/>
                <a:stretch>
                  <a:fillRect t="-82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2" name="Straight Connector 131"/>
          <p:cNvCxnSpPr/>
          <p:nvPr/>
        </p:nvCxnSpPr>
        <p:spPr>
          <a:xfrm>
            <a:off x="4545419" y="4035057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4545419" y="4339858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4545419" y="4035057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35" name="Straight Connector 134"/>
          <p:cNvCxnSpPr/>
          <p:nvPr/>
        </p:nvCxnSpPr>
        <p:spPr>
          <a:xfrm>
            <a:off x="6069419" y="4035057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069419" y="4035057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4545419" y="4035057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Oval 137"/>
          <p:cNvSpPr/>
          <p:nvPr/>
        </p:nvSpPr>
        <p:spPr>
          <a:xfrm>
            <a:off x="4774019" y="4720857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/>
          <p:cNvSpPr/>
          <p:nvPr/>
        </p:nvSpPr>
        <p:spPr>
          <a:xfrm>
            <a:off x="5536019" y="4720857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0" name="Straight Arrow Connector 139"/>
          <p:cNvCxnSpPr/>
          <p:nvPr/>
        </p:nvCxnSpPr>
        <p:spPr>
          <a:xfrm>
            <a:off x="4697819" y="464465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4711469" y="4339857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1469" y="4339857"/>
                <a:ext cx="48165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2" name="Straight Connector 141"/>
          <p:cNvCxnSpPr/>
          <p:nvPr/>
        </p:nvCxnSpPr>
        <p:spPr>
          <a:xfrm>
            <a:off x="4545419" y="5330457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4697819" y="4720857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5459819" y="4720857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45" name="Straight Arrow Connector 144"/>
          <p:cNvCxnSpPr/>
          <p:nvPr/>
        </p:nvCxnSpPr>
        <p:spPr>
          <a:xfrm>
            <a:off x="5459819" y="4644657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/>
              <p:cNvSpPr txBox="1"/>
              <p:nvPr/>
            </p:nvSpPr>
            <p:spPr>
              <a:xfrm>
                <a:off x="5492519" y="4339857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6" name="TextBox 1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2519" y="4339857"/>
                <a:ext cx="48165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7" name="Straight Connector 146"/>
          <p:cNvCxnSpPr/>
          <p:nvPr/>
        </p:nvCxnSpPr>
        <p:spPr>
          <a:xfrm>
            <a:off x="6505354" y="4038601"/>
            <a:ext cx="1521031" cy="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6505354" y="4343402"/>
            <a:ext cx="1517393" cy="22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/>
        </p:nvSpPr>
        <p:spPr>
          <a:xfrm>
            <a:off x="6505354" y="4038601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150" name="Straight Connector 149"/>
          <p:cNvCxnSpPr/>
          <p:nvPr/>
        </p:nvCxnSpPr>
        <p:spPr>
          <a:xfrm>
            <a:off x="8029354" y="4038601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8029354" y="4038601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6505354" y="4038601"/>
            <a:ext cx="0" cy="1295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Oval 152"/>
          <p:cNvSpPr/>
          <p:nvPr/>
        </p:nvSpPr>
        <p:spPr>
          <a:xfrm>
            <a:off x="6733954" y="4724401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Oval 153"/>
          <p:cNvSpPr/>
          <p:nvPr/>
        </p:nvSpPr>
        <p:spPr>
          <a:xfrm>
            <a:off x="7495954" y="4724401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5" name="Straight Arrow Connector 154"/>
          <p:cNvCxnSpPr/>
          <p:nvPr/>
        </p:nvCxnSpPr>
        <p:spPr>
          <a:xfrm flipH="1">
            <a:off x="6657754" y="4648201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6671404" y="4343401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1404" y="4343401"/>
                <a:ext cx="48165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7" name="Straight Connector 156"/>
          <p:cNvCxnSpPr/>
          <p:nvPr/>
        </p:nvCxnSpPr>
        <p:spPr>
          <a:xfrm>
            <a:off x="6505354" y="5334001"/>
            <a:ext cx="15226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6657754" y="4724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159" name="TextBox 158"/>
          <p:cNvSpPr txBox="1"/>
          <p:nvPr/>
        </p:nvSpPr>
        <p:spPr>
          <a:xfrm>
            <a:off x="7419754" y="4724401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160" name="Straight Arrow Connector 159"/>
          <p:cNvCxnSpPr/>
          <p:nvPr/>
        </p:nvCxnSpPr>
        <p:spPr>
          <a:xfrm>
            <a:off x="7419754" y="4648201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1" name="TextBox 160"/>
              <p:cNvSpPr txBox="1"/>
              <p:nvPr/>
            </p:nvSpPr>
            <p:spPr>
              <a:xfrm>
                <a:off x="7452454" y="4343401"/>
                <a:ext cx="48165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dirty="0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dirty="0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1" name="TextBox 1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454" y="4343401"/>
                <a:ext cx="48165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2" name="TextBox 161"/>
              <p:cNvSpPr txBox="1"/>
              <p:nvPr/>
            </p:nvSpPr>
            <p:spPr>
              <a:xfrm>
                <a:off x="4320951" y="5511210"/>
                <a:ext cx="3833037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After the collision, in both cases,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/>
                      </a:rPr>
                      <m:t>&gt;</m:t>
                    </m:r>
                    <m:sSub>
                      <m:sSub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(In the second scenario,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will be negative)</a:t>
                </a:r>
              </a:p>
            </p:txBody>
          </p:sp>
        </mc:Choice>
        <mc:Fallback xmlns="">
          <p:sp>
            <p:nvSpPr>
              <p:cNvPr id="162" name="TextBox 1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0951" y="5511210"/>
                <a:ext cx="3833037" cy="738664"/>
              </a:xfrm>
              <a:prstGeom prst="rect">
                <a:avLst/>
              </a:prstGeom>
              <a:blipFill rotWithShape="1">
                <a:blip r:embed="rId17"/>
                <a:stretch>
                  <a:fillRect t="-82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21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TextBox 7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22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8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2963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95" grpId="0" animBg="1"/>
      <p:bldP spid="96" grpId="0" animBg="1"/>
      <p:bldP spid="100" grpId="0"/>
      <p:bldP spid="104" grpId="0"/>
      <p:bldP spid="106" grpId="0"/>
      <p:bldP spid="116" grpId="0"/>
      <p:bldP spid="119" grpId="0"/>
      <p:bldP spid="123" grpId="0" animBg="1"/>
      <p:bldP spid="124" grpId="0" animBg="1"/>
      <p:bldP spid="126" grpId="0"/>
      <p:bldP spid="128" grpId="0"/>
      <p:bldP spid="129" grpId="0"/>
      <p:bldP spid="131" grpId="0"/>
      <p:bldP spid="134" grpId="0"/>
      <p:bldP spid="138" grpId="0" animBg="1"/>
      <p:bldP spid="139" grpId="0" animBg="1"/>
      <p:bldP spid="141" grpId="0"/>
      <p:bldP spid="143" grpId="0"/>
      <p:bldP spid="144" grpId="0"/>
      <p:bldP spid="146" grpId="0"/>
      <p:bldP spid="149" grpId="0"/>
      <p:bldP spid="153" grpId="0" animBg="1"/>
      <p:bldP spid="154" grpId="0" animBg="1"/>
      <p:bldP spid="156" grpId="0"/>
      <p:bldP spid="158" grpId="0"/>
      <p:bldP spid="159" grpId="0"/>
      <p:bldP spid="1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9C1568B-E78F-4828-A04B-76140F6FC83F}"/>
              </a:ext>
            </a:extLst>
          </p:cNvPr>
          <p:cNvSpPr/>
          <p:nvPr/>
        </p:nvSpPr>
        <p:spPr>
          <a:xfrm>
            <a:off x="1264803" y="2212739"/>
            <a:ext cx="66322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006600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Papyrus" panose="03070502060502030205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4A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006600"/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Papyrus" panose="03070502060502030205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Newton’s law of </a:t>
            </a:r>
            <a:r>
              <a:rPr lang="en-GB" sz="1400" b="1" u="sng" dirty="0">
                <a:latin typeface="Comic Sans MS" pitchFamily="66" charset="0"/>
              </a:rPr>
              <a:t>restitution</a:t>
            </a:r>
            <a:r>
              <a:rPr lang="en-GB" sz="1400" dirty="0">
                <a:latin typeface="Comic Sans MS" pitchFamily="66" charset="0"/>
              </a:rPr>
              <a:t> defines how the speed of the particles after a collision depends on their nature.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think of restitution as ‘bounciness’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Particles that are more ‘bouncy’ will have a higher coefficient of restitution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coefficient of restitution is calculated using the formula to the right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1600200"/>
                <a:ext cx="3625288" cy="6036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𝑒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0200"/>
                <a:ext cx="3625288" cy="60362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267200" y="2438400"/>
            <a:ext cx="426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This effectively tells you what fraction of the original speed is maintained after the collision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67200" y="3124200"/>
            <a:ext cx="42498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The value e is the coefficient of restitution and: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67400" y="3429000"/>
                <a:ext cx="110164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𝑒</m:t>
                      </m:r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≤1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3429000"/>
                <a:ext cx="1101647" cy="33855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9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267201" y="4267201"/>
            <a:ext cx="4724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Perfectly elastic particles will have an e value of 1 and perfectly inelastic particles will have a value of 0</a:t>
            </a:r>
          </a:p>
          <a:p>
            <a:pPr algn="ctr"/>
            <a:endParaRPr lang="en-GB" sz="1400" dirty="0">
              <a:latin typeface="Comic Sans MS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To give you a rough idea of some objects..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Table tennis ball has a value of around 0.95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Tennis, golf and cricket balls range from 0.4 to 0.9</a:t>
            </a: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 ball of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plasticine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will have a value very close to 0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0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284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Newton’s law of </a:t>
            </a:r>
            <a:r>
              <a:rPr lang="en-GB" sz="1400" b="1" u="sng" dirty="0">
                <a:latin typeface="Comic Sans MS" pitchFamily="66" charset="0"/>
              </a:rPr>
              <a:t>restitution</a:t>
            </a:r>
            <a:r>
              <a:rPr lang="en-GB" sz="1400" dirty="0">
                <a:latin typeface="Comic Sans MS" pitchFamily="66" charset="0"/>
              </a:rPr>
              <a:t> defines how the speed of the particles after a collision depends on their nature.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You can think of restitution as ‘bounciness’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Particles that are more ‘bouncy’ will have a higher coefficient of restitution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coefficient of restitution is calculated using the formula to the right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30107" y="1524000"/>
            <a:ext cx="2682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>
                <a:latin typeface="Comic Sans MS" pitchFamily="66" charset="0"/>
              </a:rPr>
              <a:t>Perfectly elastic particles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22098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Before collision: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67200" y="3124200"/>
            <a:ext cx="144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After collision:</a:t>
            </a:r>
          </a:p>
        </p:txBody>
      </p:sp>
      <p:sp>
        <p:nvSpPr>
          <p:cNvPr id="17" name="Oval 16"/>
          <p:cNvSpPr/>
          <p:nvPr/>
        </p:nvSpPr>
        <p:spPr>
          <a:xfrm>
            <a:off x="60960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7010400" y="22860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0198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934200" y="21336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096000" y="18288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010400" y="18288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4" name="Oval 23"/>
          <p:cNvSpPr/>
          <p:nvPr/>
        </p:nvSpPr>
        <p:spPr>
          <a:xfrm>
            <a:off x="6096000" y="3200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7010400" y="32004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6019800" y="3048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934200" y="3048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096000" y="27432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010400" y="27432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3810000" y="3657600"/>
            <a:ext cx="5105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247553" y="3886200"/>
            <a:ext cx="28472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u="sng" dirty="0">
                <a:latin typeface="Comic Sans MS" pitchFamily="66" charset="0"/>
              </a:rPr>
              <a:t>Perfectly inelastic particles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191000" y="4572000"/>
            <a:ext cx="1535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Before collision: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267200" y="5486400"/>
            <a:ext cx="144623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After collision:</a:t>
            </a:r>
          </a:p>
        </p:txBody>
      </p:sp>
      <p:sp>
        <p:nvSpPr>
          <p:cNvPr id="34" name="Oval 33"/>
          <p:cNvSpPr/>
          <p:nvPr/>
        </p:nvSpPr>
        <p:spPr>
          <a:xfrm>
            <a:off x="6096000" y="4648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7010400" y="4648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019800" y="4495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934200" y="44958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6096000" y="41910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010400" y="4191000"/>
            <a:ext cx="271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v</a:t>
            </a:r>
          </a:p>
        </p:txBody>
      </p:sp>
      <p:sp>
        <p:nvSpPr>
          <p:cNvPr id="40" name="Oval 39"/>
          <p:cNvSpPr/>
          <p:nvPr/>
        </p:nvSpPr>
        <p:spPr>
          <a:xfrm>
            <a:off x="6400800" y="5562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6705600" y="55626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6400800" y="5257800"/>
            <a:ext cx="625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0ms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6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7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1774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 animBg="1"/>
      <p:bldP spid="18" grpId="0" animBg="1"/>
      <p:bldP spid="22" grpId="0"/>
      <p:bldP spid="23" grpId="0"/>
      <p:bldP spid="24" grpId="0" animBg="1"/>
      <p:bldP spid="25" grpId="0" animBg="1"/>
      <p:bldP spid="28" grpId="0"/>
      <p:bldP spid="29" grpId="0"/>
      <p:bldP spid="31" grpId="0"/>
      <p:bldP spid="32" grpId="0"/>
      <p:bldP spid="33" grpId="0"/>
      <p:bldP spid="34" grpId="0" animBg="1"/>
      <p:bldP spid="35" grpId="0" animBg="1"/>
      <p:bldP spid="38" grpId="0"/>
      <p:bldP spid="39" grpId="0"/>
      <p:bldP spid="40" grpId="0" animBg="1"/>
      <p:bldP spid="41" grpId="0" animBg="1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00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00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24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324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02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791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95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29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562600" y="2057400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24600" y="2057400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315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62400" y="29718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718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3946635" y="3657600"/>
            <a:ext cx="20922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speed of approach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946635" y="3962400"/>
            <a:ext cx="5165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find the difference in the speeds of approach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Speed of A – Speed of B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8 – 0 = 8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953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77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239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3978166" y="4876800"/>
            <a:ext cx="2214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The speed of separation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978166" y="5181600"/>
            <a:ext cx="516583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You need to find the difference in the speeds of separation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needs to be done the </a:t>
            </a:r>
            <a:r>
              <a:rPr lang="en-GB" sz="1400" u="sng" dirty="0">
                <a:latin typeface="Comic Sans MS" pitchFamily="66" charset="0"/>
                <a:sym typeface="Wingdings" pitchFamily="2" charset="2"/>
              </a:rPr>
              <a:t>opposite way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 as B is now moving away from A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Speed of B – Speed of A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2 – 0 = 2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990600" y="5562600"/>
            <a:ext cx="2058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approach = 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14400" y="5867400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separation = 2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38200" y="6324600"/>
            <a:ext cx="80185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Whichever way you perform the first subtraction, the second must be done the opposite way!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2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Box 49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3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1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52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913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80" grpId="0"/>
      <p:bldP spid="82" grpId="0"/>
      <p:bldP spid="83" grpId="0"/>
      <p:bldP spid="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00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00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24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324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02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791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95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29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8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562600" y="2057400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324600" y="2057400"/>
            <a:ext cx="8114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At rest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315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62400" y="29718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718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953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77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239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990600" y="5562600"/>
            <a:ext cx="20585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approach = 8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914400" y="5867400"/>
            <a:ext cx="21804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Speed of separation =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3657600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657600"/>
                <a:ext cx="652293" cy="4970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267200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267200"/>
                <a:ext cx="652293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934200" y="32766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315200" y="3429000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Arc 48"/>
          <p:cNvSpPr/>
          <p:nvPr/>
        </p:nvSpPr>
        <p:spPr>
          <a:xfrm>
            <a:off x="4572000" y="39624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4953000" y="41148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804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4" grpId="0"/>
      <p:bldP spid="45" grpId="0" animBg="1"/>
      <p:bldP spid="48" grpId="0"/>
      <p:bldP spid="49" grpId="0" animBg="1"/>
      <p:bldP spid="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00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00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24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324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02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791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95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29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315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5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62400" y="34290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4290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953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77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239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4114800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14800"/>
                <a:ext cx="652293" cy="4970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934200" y="37338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315200" y="3886200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5715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91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3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62921" y="2819400"/>
            <a:ext cx="9781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6 – 3 = 3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93890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 – 4 =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3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Box 68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4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0015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41" grpId="0"/>
      <p:bldP spid="45" grpId="0" animBg="1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the direct impact of two particles by using conservation of linear momentum and Newton’s Law of Restitution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In these questions the diagrams show the speeds of two particles A and B just before and just after a collision. The particles are moving on a smooth horizontal plane.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Find the coefficient of restitution in each case.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(You should always set up diagrams like these, especially if you aren’t given them before hand)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800600" y="16002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800600" y="19050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00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Before impact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324600" y="16002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After impact</a:t>
            </a:r>
          </a:p>
        </p:txBody>
      </p:sp>
      <p:cxnSp>
        <p:nvCxnSpPr>
          <p:cNvPr id="46" name="Straight Connector 45"/>
          <p:cNvCxnSpPr/>
          <p:nvPr/>
        </p:nvCxnSpPr>
        <p:spPr>
          <a:xfrm>
            <a:off x="6324600" y="1600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48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6324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00600" y="1600200"/>
            <a:ext cx="0" cy="1219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5029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Oval 57"/>
          <p:cNvSpPr/>
          <p:nvPr/>
        </p:nvSpPr>
        <p:spPr>
          <a:xfrm>
            <a:off x="5791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Oval 58"/>
          <p:cNvSpPr/>
          <p:nvPr/>
        </p:nvSpPr>
        <p:spPr>
          <a:xfrm>
            <a:off x="6553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Oval 59"/>
          <p:cNvSpPr/>
          <p:nvPr/>
        </p:nvSpPr>
        <p:spPr>
          <a:xfrm>
            <a:off x="7315200" y="23622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4953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5003552" y="1981200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11</a:t>
            </a: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7239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7315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</a:t>
            </a:r>
          </a:p>
        </p:txBody>
      </p:sp>
      <p:cxnSp>
        <p:nvCxnSpPr>
          <p:cNvPr id="67" name="Straight Connector 66"/>
          <p:cNvCxnSpPr/>
          <p:nvPr/>
        </p:nvCxnSpPr>
        <p:spPr>
          <a:xfrm>
            <a:off x="4800600" y="2819400"/>
            <a:ext cx="30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962400" y="35052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05200"/>
                <a:ext cx="3198376" cy="539635"/>
              </a:xfrm>
              <a:prstGeom prst="rect">
                <a:avLst/>
              </a:prstGeom>
              <a:blipFill rotWithShape="1">
                <a:blip r:embed="rId8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/>
          <p:cNvSpPr txBox="1"/>
          <p:nvPr/>
        </p:nvSpPr>
        <p:spPr>
          <a:xfrm>
            <a:off x="4953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477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715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239000" y="2362200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962400" y="4191000"/>
                <a:ext cx="751681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91000"/>
                <a:ext cx="751681" cy="49705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6934200" y="3810000"/>
            <a:ext cx="457200" cy="6858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315200" y="3962400"/>
            <a:ext cx="13321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5715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791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7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 flipH="1">
            <a:off x="6477000" y="2286000"/>
            <a:ext cx="4572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553200" y="1981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989125" y="2819400"/>
            <a:ext cx="1149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Approach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11 - - 7 = 18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493890" y="2819400"/>
            <a:ext cx="10967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Separation</a:t>
            </a: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3 - - 6 = 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4800600"/>
                <a:ext cx="652293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800600"/>
                <a:ext cx="652293" cy="49705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4572000" y="4495800"/>
            <a:ext cx="457200" cy="609600"/>
          </a:xfrm>
          <a:prstGeom prst="arc">
            <a:avLst>
              <a:gd name="adj1" fmla="val 16200000"/>
              <a:gd name="adj2" fmla="val 540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4953000" y="4648200"/>
            <a:ext cx="99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5638800"/>
            <a:ext cx="2514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Remember to use negative numbers if particles are travelling in opposite directions!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𝒗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1" i="1" smtClean="0">
                          <a:latin typeface="Cambria Math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007" y="0"/>
                <a:ext cx="1447800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230777"/>
                <a:ext cx="2903551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/>
                        </a:rPr>
                        <m:t>𝑰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1" i="1" smtClean="0">
                          <a:latin typeface="Cambria Math"/>
                        </a:rPr>
                        <m:t>𝑭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3" y="15766"/>
                <a:ext cx="914400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583" y="64564"/>
                <a:ext cx="2766655" cy="475771"/>
              </a:xfrm>
              <a:prstGeom prst="rect">
                <a:avLst/>
              </a:prstGeom>
              <a:blipFill>
                <a:blip r:embed="rId14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TextBox 71"/>
          <p:cNvSpPr txBox="1"/>
          <p:nvPr/>
        </p:nvSpPr>
        <p:spPr>
          <a:xfrm>
            <a:off x="7315200" y="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  <a:hlinkClick r:id="rId15"/>
              </a:rPr>
              <a:t>Applet for collision demonstrations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4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41926"/>
            <a:ext cx="7886700" cy="9941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Elastic collisions in one dimension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75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9710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41" grpId="0"/>
      <p:bldP spid="45" grpId="0" animBg="1"/>
      <p:bldP spid="48" grpId="0"/>
      <p:bldP spid="44" grpId="0"/>
      <p:bldP spid="49" grpId="0" animBg="1"/>
      <p:bldP spid="50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BAAC9B-277A-4A63-A713-765973AD12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EB1D9B5-D51E-48A5-AB5B-1F6254F37C7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C9C95FC-5C7B-41D2-9C0D-1FC07FFA95A1}">
  <ds:schemaRefs>
    <ds:schemaRef ds:uri="http://schemas.microsoft.com/office/2006/documentManagement/types"/>
    <ds:schemaRef ds:uri="78db98b4-7c56-4667-9532-fea666d1edab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753</TotalTime>
  <Words>5687</Words>
  <Application>Microsoft Office PowerPoint</Application>
  <PresentationFormat>On-screen Show (4:3)</PresentationFormat>
  <Paragraphs>730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4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Papyrus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  <vt:lpstr>Elastic collisions in one dimension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162</cp:revision>
  <dcterms:created xsi:type="dcterms:W3CDTF">2017-08-14T15:35:38Z</dcterms:created>
  <dcterms:modified xsi:type="dcterms:W3CDTF">2021-08-27T08:33:59Z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