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1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6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00"/>
    <a:srgbClr val="FFCC99"/>
    <a:srgbClr val="FF3300"/>
    <a:srgbClr val="CCCCFF"/>
    <a:srgbClr val="A50021"/>
    <a:srgbClr val="FFFFCC"/>
    <a:srgbClr val="CC00CC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602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54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794ADF-6854-472D-9D91-887B699CAC06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A84CD9-F56F-46D9-9D61-F5559C1DFC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0592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84CD9-F56F-46D9-9D61-F5559C1DFCE0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5526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60000"/>
                <a:lumOff val="40000"/>
              </a:schemeClr>
            </a:gs>
            <a:gs pos="7000">
              <a:schemeClr val="accent6">
                <a:lumMod val="20000"/>
                <a:lumOff val="80000"/>
              </a:schemeClr>
            </a:gs>
            <a:gs pos="95000">
              <a:schemeClr val="accent6">
                <a:lumMod val="20000"/>
                <a:lumOff val="80000"/>
              </a:schemeClr>
            </a:gs>
            <a:gs pos="100000">
              <a:schemeClr val="accent4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13" Type="http://schemas.openxmlformats.org/officeDocument/2006/relationships/image" Target="../media/image1.png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hyperlink" Target="http://lectureonline.cl.msu.edu/~mmp/kap6/cd157a.htm" TargetMode="External"/><Relationship Id="rId1" Type="http://schemas.openxmlformats.org/officeDocument/2006/relationships/tags" Target="../tags/tag7.xml"/><Relationship Id="rId11" Type="http://schemas.openxmlformats.org/officeDocument/2006/relationships/image" Target="../media/image53.png"/><Relationship Id="rId15" Type="http://schemas.openxmlformats.org/officeDocument/2006/relationships/image" Target="../media/image2.png"/><Relationship Id="rId10" Type="http://schemas.openxmlformats.org/officeDocument/2006/relationships/image" Target="../media/image52.png"/><Relationship Id="rId9" Type="http://schemas.openxmlformats.org/officeDocument/2006/relationships/image" Target="../media/image51.png"/><Relationship Id="rId1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png"/><Relationship Id="rId13" Type="http://schemas.openxmlformats.org/officeDocument/2006/relationships/image" Target="../media/image3.png"/><Relationship Id="rId12" Type="http://schemas.openxmlformats.org/officeDocument/2006/relationships/image" Target="../media/image58.png"/><Relationship Id="rId17" Type="http://schemas.openxmlformats.org/officeDocument/2006/relationships/hyperlink" Target="http://lectureonline.cl.msu.edu/~mmp/kap6/cd157a.htm" TargetMode="Externa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tags" Target="../tags/tag8.xml"/><Relationship Id="rId11" Type="http://schemas.openxmlformats.org/officeDocument/2006/relationships/image" Target="../media/image57.png"/><Relationship Id="rId15" Type="http://schemas.openxmlformats.org/officeDocument/2006/relationships/image" Target="../media/image4.png"/><Relationship Id="rId10" Type="http://schemas.openxmlformats.org/officeDocument/2006/relationships/image" Target="../media/image56.png"/><Relationship Id="rId9" Type="http://schemas.openxmlformats.org/officeDocument/2006/relationships/image" Target="../media/image55.png"/><Relationship Id="rId1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png"/><Relationship Id="rId13" Type="http://schemas.openxmlformats.org/officeDocument/2006/relationships/image" Target="../media/image63.png"/><Relationship Id="rId18" Type="http://schemas.openxmlformats.org/officeDocument/2006/relationships/image" Target="../media/image4.png"/><Relationship Id="rId12" Type="http://schemas.openxmlformats.org/officeDocument/2006/relationships/image" Target="../media/image62.png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20" Type="http://schemas.openxmlformats.org/officeDocument/2006/relationships/hyperlink" Target="http://lectureonline.cl.msu.edu/~mmp/kap6/cd157a.htm" TargetMode="External"/><Relationship Id="rId1" Type="http://schemas.openxmlformats.org/officeDocument/2006/relationships/tags" Target="../tags/tag9.xml"/><Relationship Id="rId11" Type="http://schemas.openxmlformats.org/officeDocument/2006/relationships/image" Target="../media/image61.png"/><Relationship Id="rId15" Type="http://schemas.openxmlformats.org/officeDocument/2006/relationships/image" Target="../media/image65.png"/><Relationship Id="rId10" Type="http://schemas.openxmlformats.org/officeDocument/2006/relationships/image" Target="../media/image60.png"/><Relationship Id="rId19" Type="http://schemas.openxmlformats.org/officeDocument/2006/relationships/image" Target="../media/image2.png"/><Relationship Id="rId9" Type="http://schemas.openxmlformats.org/officeDocument/2006/relationships/image" Target="../media/image59.png"/><Relationship Id="rId14" Type="http://schemas.openxmlformats.org/officeDocument/2006/relationships/image" Target="../media/image64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png"/><Relationship Id="rId13" Type="http://schemas.openxmlformats.org/officeDocument/2006/relationships/image" Target="../media/image69.png"/><Relationship Id="rId18" Type="http://schemas.openxmlformats.org/officeDocument/2006/relationships/image" Target="../media/image74.png"/><Relationship Id="rId21" Type="http://schemas.openxmlformats.org/officeDocument/2006/relationships/image" Target="../media/image4.png"/><Relationship Id="rId12" Type="http://schemas.openxmlformats.org/officeDocument/2006/relationships/image" Target="../media/image65.png"/><Relationship Id="rId17" Type="http://schemas.openxmlformats.org/officeDocument/2006/relationships/image" Target="../media/image7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2.png"/><Relationship Id="rId20" Type="http://schemas.openxmlformats.org/officeDocument/2006/relationships/image" Target="../media/image1.png"/><Relationship Id="rId1" Type="http://schemas.openxmlformats.org/officeDocument/2006/relationships/tags" Target="../tags/tag10.xml"/><Relationship Id="rId11" Type="http://schemas.openxmlformats.org/officeDocument/2006/relationships/image" Target="../media/image68.png"/><Relationship Id="rId15" Type="http://schemas.openxmlformats.org/officeDocument/2006/relationships/image" Target="../media/image71.png"/><Relationship Id="rId23" Type="http://schemas.openxmlformats.org/officeDocument/2006/relationships/hyperlink" Target="http://lectureonline.cl.msu.edu/~mmp/kap6/cd157a.htm" TargetMode="External"/><Relationship Id="rId10" Type="http://schemas.openxmlformats.org/officeDocument/2006/relationships/image" Target="../media/image67.png"/><Relationship Id="rId19" Type="http://schemas.openxmlformats.org/officeDocument/2006/relationships/image" Target="../media/image3.png"/><Relationship Id="rId9" Type="http://schemas.openxmlformats.org/officeDocument/2006/relationships/image" Target="../media/image66.png"/><Relationship Id="rId14" Type="http://schemas.openxmlformats.org/officeDocument/2006/relationships/image" Target="../media/image70.png"/><Relationship Id="rId22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5.png"/><Relationship Id="rId13" Type="http://schemas.openxmlformats.org/officeDocument/2006/relationships/image" Target="../media/image1.png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hyperlink" Target="http://lectureonline.cl.msu.edu/~mmp/kap6/cd157a.htm" TargetMode="External"/><Relationship Id="rId1" Type="http://schemas.openxmlformats.org/officeDocument/2006/relationships/tags" Target="../tags/tag11.xml"/><Relationship Id="rId11" Type="http://schemas.openxmlformats.org/officeDocument/2006/relationships/image" Target="../media/image78.png"/><Relationship Id="rId15" Type="http://schemas.openxmlformats.org/officeDocument/2006/relationships/image" Target="../media/image2.png"/><Relationship Id="rId10" Type="http://schemas.openxmlformats.org/officeDocument/2006/relationships/image" Target="../media/image77.png"/><Relationship Id="rId9" Type="http://schemas.openxmlformats.org/officeDocument/2006/relationships/image" Target="../media/image76.png"/><Relationship Id="rId1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8.png"/><Relationship Id="rId13" Type="http://schemas.openxmlformats.org/officeDocument/2006/relationships/image" Target="../media/image83.png"/><Relationship Id="rId18" Type="http://schemas.openxmlformats.org/officeDocument/2006/relationships/image" Target="../media/image2.png"/><Relationship Id="rId12" Type="http://schemas.openxmlformats.org/officeDocument/2006/relationships/image" Target="../media/image82.png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tags" Target="../tags/tag12.xml"/><Relationship Id="rId11" Type="http://schemas.openxmlformats.org/officeDocument/2006/relationships/image" Target="../media/image81.png"/><Relationship Id="rId15" Type="http://schemas.openxmlformats.org/officeDocument/2006/relationships/image" Target="../media/image3.png"/><Relationship Id="rId10" Type="http://schemas.openxmlformats.org/officeDocument/2006/relationships/image" Target="../media/image80.png"/><Relationship Id="rId19" Type="http://schemas.openxmlformats.org/officeDocument/2006/relationships/hyperlink" Target="http://lectureonline.cl.msu.edu/~mmp/kap6/cd157a.htm" TargetMode="External"/><Relationship Id="rId9" Type="http://schemas.openxmlformats.org/officeDocument/2006/relationships/image" Target="../media/image79.png"/><Relationship Id="rId14" Type="http://schemas.openxmlformats.org/officeDocument/2006/relationships/image" Target="../media/image84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8.png"/><Relationship Id="rId13" Type="http://schemas.openxmlformats.org/officeDocument/2006/relationships/image" Target="../media/image88.png"/><Relationship Id="rId18" Type="http://schemas.openxmlformats.org/officeDocument/2006/relationships/image" Target="../media/image93.png"/><Relationship Id="rId3" Type="http://schemas.openxmlformats.org/officeDocument/2006/relationships/notesSlide" Target="../notesSlides/notesSlide1.xml"/><Relationship Id="rId21" Type="http://schemas.openxmlformats.org/officeDocument/2006/relationships/image" Target="../media/image1.png"/><Relationship Id="rId12" Type="http://schemas.openxmlformats.org/officeDocument/2006/relationships/image" Target="../media/image87.png"/><Relationship Id="rId17" Type="http://schemas.openxmlformats.org/officeDocument/2006/relationships/image" Target="../media/image9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91.png"/><Relationship Id="rId20" Type="http://schemas.openxmlformats.org/officeDocument/2006/relationships/image" Target="../media/image3.png"/><Relationship Id="rId1" Type="http://schemas.openxmlformats.org/officeDocument/2006/relationships/tags" Target="../tags/tag13.xml"/><Relationship Id="rId11" Type="http://schemas.openxmlformats.org/officeDocument/2006/relationships/image" Target="../media/image86.png"/><Relationship Id="rId24" Type="http://schemas.openxmlformats.org/officeDocument/2006/relationships/hyperlink" Target="http://lectureonline.cl.msu.edu/~mmp/kap6/cd157a.htm" TargetMode="External"/><Relationship Id="rId15" Type="http://schemas.openxmlformats.org/officeDocument/2006/relationships/image" Target="../media/image90.png"/><Relationship Id="rId23" Type="http://schemas.openxmlformats.org/officeDocument/2006/relationships/image" Target="../media/image2.png"/><Relationship Id="rId10" Type="http://schemas.openxmlformats.org/officeDocument/2006/relationships/image" Target="../media/image85.png"/><Relationship Id="rId19" Type="http://schemas.openxmlformats.org/officeDocument/2006/relationships/image" Target="../media/image94.png"/><Relationship Id="rId9" Type="http://schemas.openxmlformats.org/officeDocument/2006/relationships/image" Target="../media/image84.png"/><Relationship Id="rId14" Type="http://schemas.openxmlformats.org/officeDocument/2006/relationships/image" Target="../media/image89.png"/><Relationship Id="rId22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5.png"/><Relationship Id="rId13" Type="http://schemas.openxmlformats.org/officeDocument/2006/relationships/image" Target="../media/image100.png"/><Relationship Id="rId18" Type="http://schemas.openxmlformats.org/officeDocument/2006/relationships/image" Target="../media/image105.png"/><Relationship Id="rId21" Type="http://schemas.openxmlformats.org/officeDocument/2006/relationships/image" Target="../media/image1.png"/><Relationship Id="rId12" Type="http://schemas.openxmlformats.org/officeDocument/2006/relationships/image" Target="../media/image99.png"/><Relationship Id="rId17" Type="http://schemas.openxmlformats.org/officeDocument/2006/relationships/image" Target="../media/image10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3.png"/><Relationship Id="rId20" Type="http://schemas.openxmlformats.org/officeDocument/2006/relationships/image" Target="../media/image3.png"/><Relationship Id="rId1" Type="http://schemas.openxmlformats.org/officeDocument/2006/relationships/tags" Target="../tags/tag14.xml"/><Relationship Id="rId11" Type="http://schemas.openxmlformats.org/officeDocument/2006/relationships/image" Target="../media/image98.png"/><Relationship Id="rId24" Type="http://schemas.openxmlformats.org/officeDocument/2006/relationships/hyperlink" Target="http://lectureonline.cl.msu.edu/~mmp/kap6/cd157a.htm" TargetMode="External"/><Relationship Id="rId15" Type="http://schemas.openxmlformats.org/officeDocument/2006/relationships/image" Target="../media/image102.png"/><Relationship Id="rId23" Type="http://schemas.openxmlformats.org/officeDocument/2006/relationships/image" Target="../media/image2.png"/><Relationship Id="rId10" Type="http://schemas.openxmlformats.org/officeDocument/2006/relationships/image" Target="../media/image97.png"/><Relationship Id="rId19" Type="http://schemas.openxmlformats.org/officeDocument/2006/relationships/image" Target="../media/image106.png"/><Relationship Id="rId9" Type="http://schemas.openxmlformats.org/officeDocument/2006/relationships/image" Target="../media/image96.png"/><Relationship Id="rId14" Type="http://schemas.openxmlformats.org/officeDocument/2006/relationships/image" Target="../media/image101.png"/><Relationship Id="rId22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5.png"/><Relationship Id="rId13" Type="http://schemas.openxmlformats.org/officeDocument/2006/relationships/image" Target="../media/image110.png"/><Relationship Id="rId18" Type="http://schemas.openxmlformats.org/officeDocument/2006/relationships/image" Target="../media/image2.png"/><Relationship Id="rId12" Type="http://schemas.openxmlformats.org/officeDocument/2006/relationships/image" Target="../media/image109.png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20" Type="http://schemas.openxmlformats.org/officeDocument/2006/relationships/image" Target="../media/image6.png"/><Relationship Id="rId1" Type="http://schemas.openxmlformats.org/officeDocument/2006/relationships/tags" Target="../tags/tag15.xml"/><Relationship Id="rId11" Type="http://schemas.openxmlformats.org/officeDocument/2006/relationships/image" Target="../media/image108.png"/><Relationship Id="rId15" Type="http://schemas.openxmlformats.org/officeDocument/2006/relationships/image" Target="../media/image3.png"/><Relationship Id="rId10" Type="http://schemas.openxmlformats.org/officeDocument/2006/relationships/image" Target="../media/image107.png"/><Relationship Id="rId19" Type="http://schemas.openxmlformats.org/officeDocument/2006/relationships/hyperlink" Target="http://lectureonline.cl.msu.edu/~mmp/kap6/cd157a.htm" TargetMode="External"/><Relationship Id="rId9" Type="http://schemas.openxmlformats.org/officeDocument/2006/relationships/image" Target="../media/image96.png"/><Relationship Id="rId1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2.png"/><Relationship Id="rId13" Type="http://schemas.openxmlformats.org/officeDocument/2006/relationships/image" Target="../media/image117.png"/><Relationship Id="rId18" Type="http://schemas.openxmlformats.org/officeDocument/2006/relationships/hyperlink" Target="http://lectureonline.cl.msu.edu/~mmp/kap6/cd157a.htm" TargetMode="External"/><Relationship Id="rId12" Type="http://schemas.openxmlformats.org/officeDocument/2006/relationships/image" Target="../media/image116.png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tags" Target="../tags/tag16.xml"/><Relationship Id="rId11" Type="http://schemas.openxmlformats.org/officeDocument/2006/relationships/image" Target="../media/image115.png"/><Relationship Id="rId15" Type="http://schemas.openxmlformats.org/officeDocument/2006/relationships/image" Target="../media/image1.png"/><Relationship Id="rId10" Type="http://schemas.openxmlformats.org/officeDocument/2006/relationships/image" Target="../media/image114.png"/><Relationship Id="rId9" Type="http://schemas.openxmlformats.org/officeDocument/2006/relationships/image" Target="../media/image113.png"/><Relationship Id="rId1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2.png"/><Relationship Id="rId13" Type="http://schemas.openxmlformats.org/officeDocument/2006/relationships/image" Target="../media/image121.png"/><Relationship Id="rId18" Type="http://schemas.openxmlformats.org/officeDocument/2006/relationships/image" Target="../media/image1.png"/><Relationship Id="rId21" Type="http://schemas.openxmlformats.org/officeDocument/2006/relationships/hyperlink" Target="http://lectureonline.cl.msu.edu/~mmp/kap6/cd157a.htm" TargetMode="External"/><Relationship Id="rId12" Type="http://schemas.openxmlformats.org/officeDocument/2006/relationships/image" Target="../media/image120.png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24.png"/><Relationship Id="rId20" Type="http://schemas.openxmlformats.org/officeDocument/2006/relationships/image" Target="../media/image2.png"/><Relationship Id="rId1" Type="http://schemas.openxmlformats.org/officeDocument/2006/relationships/tags" Target="../tags/tag17.xml"/><Relationship Id="rId11" Type="http://schemas.openxmlformats.org/officeDocument/2006/relationships/image" Target="../media/image119.png"/><Relationship Id="rId15" Type="http://schemas.openxmlformats.org/officeDocument/2006/relationships/image" Target="../media/image123.png"/><Relationship Id="rId10" Type="http://schemas.openxmlformats.org/officeDocument/2006/relationships/image" Target="../media/image118.png"/><Relationship Id="rId19" Type="http://schemas.openxmlformats.org/officeDocument/2006/relationships/image" Target="../media/image4.png"/><Relationship Id="rId9" Type="http://schemas.openxmlformats.org/officeDocument/2006/relationships/image" Target="../media/image113.png"/><Relationship Id="rId14" Type="http://schemas.openxmlformats.org/officeDocument/2006/relationships/image" Target="../media/image122.png"/></Relationships>
</file>

<file path=ppt/slides/_rels/slide2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9.png"/><Relationship Id="rId18" Type="http://schemas.openxmlformats.org/officeDocument/2006/relationships/image" Target="../media/image3.png"/><Relationship Id="rId21" Type="http://schemas.openxmlformats.org/officeDocument/2006/relationships/image" Target="../media/image2.png"/><Relationship Id="rId12" Type="http://schemas.openxmlformats.org/officeDocument/2006/relationships/image" Target="../media/image128.png"/><Relationship Id="rId17" Type="http://schemas.openxmlformats.org/officeDocument/2006/relationships/image" Target="../media/image13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32.png"/><Relationship Id="rId20" Type="http://schemas.openxmlformats.org/officeDocument/2006/relationships/image" Target="../media/image4.png"/><Relationship Id="rId1" Type="http://schemas.openxmlformats.org/officeDocument/2006/relationships/tags" Target="../tags/tag18.xml"/><Relationship Id="rId11" Type="http://schemas.openxmlformats.org/officeDocument/2006/relationships/image" Target="../media/image127.png"/><Relationship Id="rId15" Type="http://schemas.openxmlformats.org/officeDocument/2006/relationships/image" Target="../media/image131.png"/><Relationship Id="rId10" Type="http://schemas.openxmlformats.org/officeDocument/2006/relationships/image" Target="../media/image126.png"/><Relationship Id="rId19" Type="http://schemas.openxmlformats.org/officeDocument/2006/relationships/image" Target="../media/image1.png"/><Relationship Id="rId9" Type="http://schemas.openxmlformats.org/officeDocument/2006/relationships/image" Target="../media/image125.png"/><Relationship Id="rId14" Type="http://schemas.openxmlformats.org/officeDocument/2006/relationships/image" Target="../media/image130.png"/><Relationship Id="rId22" Type="http://schemas.openxmlformats.org/officeDocument/2006/relationships/hyperlink" Target="http://lectureonline.cl.msu.edu/~mmp/kap6/cd157a.ht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7" Type="http://schemas.openxmlformats.org/officeDocument/2006/relationships/image" Target="../media/image4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39.png"/><Relationship Id="rId5" Type="http://schemas.openxmlformats.org/officeDocument/2006/relationships/image" Target="../media/image1.png"/><Relationship Id="rId10" Type="http://schemas.openxmlformats.org/officeDocument/2006/relationships/hyperlink" Target="http://lectureonline.cl.msu.edu/~mmp/kap6/cd157a.htm" TargetMode="External"/><Relationship Id="rId4" Type="http://schemas.openxmlformats.org/officeDocument/2006/relationships/image" Target="../media/image37.png"/><Relationship Id="rId9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hyperlink" Target="http://lectureonline.cl.msu.edu/~mmp/kap6/cd157a.htm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13" Type="http://schemas.openxmlformats.org/officeDocument/2006/relationships/hyperlink" Target="http://lectureonline.cl.msu.edu/~mmp/kap6/cd157a.htm" TargetMode="Externa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11" Type="http://schemas.openxmlformats.org/officeDocument/2006/relationships/image" Target="../media/image4.png"/><Relationship Id="rId10" Type="http://schemas.openxmlformats.org/officeDocument/2006/relationships/image" Target="../media/image1.png"/><Relationship Id="rId9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13" Type="http://schemas.openxmlformats.org/officeDocument/2006/relationships/image" Target="../media/image4.png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11" Type="http://schemas.openxmlformats.org/officeDocument/2006/relationships/image" Target="../media/image3.png"/><Relationship Id="rId15" Type="http://schemas.openxmlformats.org/officeDocument/2006/relationships/hyperlink" Target="http://lectureonline.cl.msu.edu/~mmp/kap6/cd157a.htm" TargetMode="External"/><Relationship Id="rId10" Type="http://schemas.openxmlformats.org/officeDocument/2006/relationships/image" Target="../media/image45.png"/><Relationship Id="rId9" Type="http://schemas.openxmlformats.org/officeDocument/2006/relationships/image" Target="../media/image44.png"/><Relationship Id="rId1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13" Type="http://schemas.openxmlformats.org/officeDocument/2006/relationships/image" Target="../media/image2.png"/><Relationship Id="rId12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11" Type="http://schemas.openxmlformats.org/officeDocument/2006/relationships/image" Target="../media/image1.png"/><Relationship Id="rId10" Type="http://schemas.openxmlformats.org/officeDocument/2006/relationships/image" Target="../media/image3.png"/><Relationship Id="rId9" Type="http://schemas.openxmlformats.org/officeDocument/2006/relationships/image" Target="../media/image46.png"/><Relationship Id="rId14" Type="http://schemas.openxmlformats.org/officeDocument/2006/relationships/hyperlink" Target="http://lectureonline.cl.msu.edu/~mmp/kap6/cd157a.htm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13" Type="http://schemas.openxmlformats.org/officeDocument/2006/relationships/image" Target="../media/image4.png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11" Type="http://schemas.openxmlformats.org/officeDocument/2006/relationships/image" Target="../media/image3.png"/><Relationship Id="rId15" Type="http://schemas.openxmlformats.org/officeDocument/2006/relationships/hyperlink" Target="http://lectureonline.cl.msu.edu/~mmp/kap6/cd157a.htm" TargetMode="External"/><Relationship Id="rId10" Type="http://schemas.openxmlformats.org/officeDocument/2006/relationships/image" Target="../media/image49.png"/><Relationship Id="rId9" Type="http://schemas.openxmlformats.org/officeDocument/2006/relationships/image" Target="../media/image48.png"/><Relationship Id="rId1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51BC11E-75C5-4612-8041-02DDC84458DD}"/>
              </a:ext>
            </a:extLst>
          </p:cNvPr>
          <p:cNvSpPr/>
          <p:nvPr/>
        </p:nvSpPr>
        <p:spPr>
          <a:xfrm>
            <a:off x="782109" y="1786611"/>
            <a:ext cx="7544373" cy="253146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80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rgbClr val="00660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Papyrus" panose="03070502060502030205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Elastic collisions</a:t>
            </a:r>
          </a:p>
          <a:p>
            <a:pPr algn="ctr"/>
            <a:r>
              <a:rPr lang="en-US" altLang="ja-JP" sz="80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rgbClr val="00660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Papyrus" panose="03070502060502030205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in one dimension</a:t>
            </a:r>
            <a:endParaRPr lang="ja-JP" altLang="en-US" sz="8000" b="1" dirty="0">
              <a:ln w="38100">
                <a:solidFill>
                  <a:schemeClr val="tx1"/>
                </a:solidFill>
                <a:prstDash val="solid"/>
              </a:ln>
              <a:solidFill>
                <a:srgbClr val="006600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Papyrus" panose="03070502060502030205" pitchFamily="66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D70DD23-DBB1-48AE-BCF2-1500DD51E942}"/>
              </a:ext>
            </a:extLst>
          </p:cNvPr>
          <p:cNvSpPr txBox="1"/>
          <p:nvPr/>
        </p:nvSpPr>
        <p:spPr>
          <a:xfrm>
            <a:off x="2273818" y="4298986"/>
            <a:ext cx="47206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latin typeface="Arial Black" panose="020B0A04020102020204" pitchFamily="34" charset="0"/>
              </a:rPr>
              <a:t>Twitter: @Owen134866</a:t>
            </a:r>
          </a:p>
          <a:p>
            <a:pPr algn="ctr"/>
            <a:endParaRPr lang="en-US" dirty="0">
              <a:latin typeface="Arial Black" panose="020B0A04020102020204" pitchFamily="34" charset="0"/>
            </a:endParaRP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www.mathsfreeresourcelibrary.com</a:t>
            </a:r>
            <a:endParaRPr lang="en-GB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45770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35814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solve problems involving the direct impact of two particles by using conservation of linear momentum and Newton’s Law of Restitution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b="1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Find the value of v in the situation shown, given that e = </a:t>
            </a:r>
            <a:r>
              <a:rPr lang="en-GB" sz="1400" baseline="30000" dirty="0">
                <a:latin typeface="Comic Sans MS" pitchFamily="66" charset="0"/>
              </a:rPr>
              <a:t>1</a:t>
            </a:r>
            <a:r>
              <a:rPr lang="en-GB" sz="1400" dirty="0">
                <a:latin typeface="Comic Sans MS" pitchFamily="66" charset="0"/>
              </a:rPr>
              <a:t>/</a:t>
            </a:r>
            <a:r>
              <a:rPr lang="en-GB" sz="1400" baseline="-25000" dirty="0">
                <a:latin typeface="Comic Sans MS" pitchFamily="66" charset="0"/>
              </a:rPr>
              <a:t>3</a:t>
            </a:r>
          </a:p>
        </p:txBody>
      </p:sp>
      <p:cxnSp>
        <p:nvCxnSpPr>
          <p:cNvPr id="63" name="Straight Connector 62"/>
          <p:cNvCxnSpPr/>
          <p:nvPr/>
        </p:nvCxnSpPr>
        <p:spPr>
          <a:xfrm>
            <a:off x="4800600" y="1600200"/>
            <a:ext cx="304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4800600" y="1905000"/>
            <a:ext cx="304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4800600" y="160020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omic Sans MS" pitchFamily="66" charset="0"/>
              </a:rPr>
              <a:t>Before impact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6324600" y="160020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omic Sans MS" pitchFamily="66" charset="0"/>
              </a:rPr>
              <a:t>After impact</a:t>
            </a:r>
          </a:p>
        </p:txBody>
      </p:sp>
      <p:cxnSp>
        <p:nvCxnSpPr>
          <p:cNvPr id="71" name="Straight Connector 70"/>
          <p:cNvCxnSpPr/>
          <p:nvPr/>
        </p:nvCxnSpPr>
        <p:spPr>
          <a:xfrm>
            <a:off x="6324600" y="1600200"/>
            <a:ext cx="0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7848600" y="1600200"/>
            <a:ext cx="0" cy="1219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6324600" y="1600200"/>
            <a:ext cx="0" cy="1219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4800600" y="1600200"/>
            <a:ext cx="0" cy="1219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Oval 79"/>
          <p:cNvSpPr/>
          <p:nvPr/>
        </p:nvSpPr>
        <p:spPr>
          <a:xfrm>
            <a:off x="5029200" y="23622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Oval 80"/>
          <p:cNvSpPr/>
          <p:nvPr/>
        </p:nvSpPr>
        <p:spPr>
          <a:xfrm>
            <a:off x="5791200" y="23622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Oval 81"/>
          <p:cNvSpPr/>
          <p:nvPr/>
        </p:nvSpPr>
        <p:spPr>
          <a:xfrm>
            <a:off x="6553200" y="23622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Oval 82"/>
          <p:cNvSpPr/>
          <p:nvPr/>
        </p:nvSpPr>
        <p:spPr>
          <a:xfrm>
            <a:off x="7315200" y="23622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4" name="Straight Arrow Connector 83"/>
          <p:cNvCxnSpPr/>
          <p:nvPr/>
        </p:nvCxnSpPr>
        <p:spPr>
          <a:xfrm>
            <a:off x="4953000" y="22860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5029200" y="19812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4</a:t>
            </a:r>
          </a:p>
        </p:txBody>
      </p:sp>
      <p:cxnSp>
        <p:nvCxnSpPr>
          <p:cNvPr id="86" name="Straight Arrow Connector 85"/>
          <p:cNvCxnSpPr/>
          <p:nvPr/>
        </p:nvCxnSpPr>
        <p:spPr>
          <a:xfrm>
            <a:off x="7239000" y="22860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7326421" y="1981200"/>
            <a:ext cx="2712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v</a:t>
            </a:r>
          </a:p>
        </p:txBody>
      </p:sp>
      <p:cxnSp>
        <p:nvCxnSpPr>
          <p:cNvPr id="88" name="Straight Connector 87"/>
          <p:cNvCxnSpPr/>
          <p:nvPr/>
        </p:nvCxnSpPr>
        <p:spPr>
          <a:xfrm>
            <a:off x="4800600" y="2819400"/>
            <a:ext cx="304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4953000" y="2362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A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6477000" y="2362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A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5715000" y="2362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B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7239000" y="2362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B</a:t>
            </a:r>
          </a:p>
        </p:txBody>
      </p:sp>
      <p:cxnSp>
        <p:nvCxnSpPr>
          <p:cNvPr id="93" name="Straight Arrow Connector 92"/>
          <p:cNvCxnSpPr/>
          <p:nvPr/>
        </p:nvCxnSpPr>
        <p:spPr>
          <a:xfrm>
            <a:off x="5715000" y="22860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5791200" y="19812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3</a:t>
            </a:r>
          </a:p>
        </p:txBody>
      </p:sp>
      <p:cxnSp>
        <p:nvCxnSpPr>
          <p:cNvPr id="95" name="Straight Arrow Connector 94"/>
          <p:cNvCxnSpPr/>
          <p:nvPr/>
        </p:nvCxnSpPr>
        <p:spPr>
          <a:xfrm>
            <a:off x="6477000" y="22860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6553200" y="19812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7" name="TextBox 96"/>
              <p:cNvSpPr txBox="1"/>
              <p:nvPr/>
            </p:nvSpPr>
            <p:spPr>
              <a:xfrm>
                <a:off x="3810000" y="3429000"/>
                <a:ext cx="2766655" cy="4757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𝑒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𝑠𝑒𝑝𝑎𝑟𝑎𝑡𝑖𝑜𝑛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𝑝𝑎𝑟𝑡𝑖𝑐𝑙𝑒𝑠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𝑎𝑝𝑝𝑟𝑜𝑎𝑐h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𝑝𝑎𝑟𝑡𝑖𝑐𝑙𝑒𝑠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7" name="TextBox 9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3429000"/>
                <a:ext cx="2766655" cy="475771"/>
              </a:xfrm>
              <a:prstGeom prst="rect">
                <a:avLst/>
              </a:prstGeom>
              <a:blipFill rotWithShape="1">
                <a:blip r:embed="rId8"/>
                <a:stretch>
                  <a:fillRect b="-25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8" name="TextBox 97"/>
          <p:cNvSpPr txBox="1"/>
          <p:nvPr/>
        </p:nvSpPr>
        <p:spPr>
          <a:xfrm>
            <a:off x="5074886" y="2819400"/>
            <a:ext cx="9781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Approach</a:t>
            </a:r>
          </a:p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4 – 3 = 1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6493890" y="2819400"/>
            <a:ext cx="10967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Separation</a:t>
            </a:r>
          </a:p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v - 2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TextBox 99"/>
              <p:cNvSpPr txBox="1"/>
              <p:nvPr/>
            </p:nvSpPr>
            <p:spPr>
              <a:xfrm>
                <a:off x="3810000" y="4038600"/>
                <a:ext cx="862416" cy="4392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𝑣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−2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00" name="TextBox 9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4038600"/>
                <a:ext cx="862416" cy="439223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TextBox 100"/>
              <p:cNvSpPr txBox="1"/>
              <p:nvPr/>
            </p:nvSpPr>
            <p:spPr>
              <a:xfrm>
                <a:off x="3810000" y="4648200"/>
                <a:ext cx="862416" cy="4392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r>
                        <a:rPr lang="en-GB" sz="1200" b="0" i="1" smtClean="0">
                          <a:latin typeface="Cambria Math"/>
                        </a:rPr>
                        <m:t>𝑣</m:t>
                      </m:r>
                      <m:r>
                        <a:rPr lang="en-GB" sz="1200" b="0" i="1" smtClean="0">
                          <a:latin typeface="Cambria Math"/>
                        </a:rPr>
                        <m:t>−2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01" name="TextBox 10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4648200"/>
                <a:ext cx="862416" cy="439223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2" name="TextBox 101"/>
              <p:cNvSpPr txBox="1"/>
              <p:nvPr/>
            </p:nvSpPr>
            <p:spPr>
              <a:xfrm>
                <a:off x="3657600" y="5257800"/>
                <a:ext cx="762000" cy="4392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2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r>
                        <a:rPr lang="en-GB" sz="1200" b="0" i="1" smtClean="0">
                          <a:latin typeface="Cambria Math"/>
                        </a:rPr>
                        <m:t>𝑣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02" name="TextBox 10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5257800"/>
                <a:ext cx="762000" cy="439223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3" name="Arc 102"/>
          <p:cNvSpPr/>
          <p:nvPr/>
        </p:nvSpPr>
        <p:spPr>
          <a:xfrm>
            <a:off x="6400800" y="3657600"/>
            <a:ext cx="457200" cy="6096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4" name="TextBox 103"/>
          <p:cNvSpPr txBox="1"/>
          <p:nvPr/>
        </p:nvSpPr>
        <p:spPr>
          <a:xfrm>
            <a:off x="6781800" y="3581400"/>
            <a:ext cx="2209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Sub in values, leave the speed of separation in algebraic form</a:t>
            </a:r>
            <a:endParaRPr lang="en-GB" sz="1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05" name="Arc 104"/>
          <p:cNvSpPr/>
          <p:nvPr/>
        </p:nvSpPr>
        <p:spPr>
          <a:xfrm>
            <a:off x="4572000" y="4267200"/>
            <a:ext cx="457200" cy="6096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6" name="Arc 105"/>
          <p:cNvSpPr/>
          <p:nvPr/>
        </p:nvSpPr>
        <p:spPr>
          <a:xfrm>
            <a:off x="4572000" y="4876800"/>
            <a:ext cx="457200" cy="6096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7" name="TextBox 106"/>
          <p:cNvSpPr txBox="1"/>
          <p:nvPr/>
        </p:nvSpPr>
        <p:spPr>
          <a:xfrm>
            <a:off x="5029200" y="4419600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Multiply by 1!</a:t>
            </a:r>
            <a:endParaRPr lang="en-GB" sz="1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016062" y="5029200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Add 2</a:t>
            </a:r>
            <a:endParaRPr lang="en-GB" sz="1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896007" y="0"/>
                <a:ext cx="1447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𝑰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  <m:r>
                        <a:rPr lang="en-GB" sz="1600" b="1" i="1" smtClean="0">
                          <a:latin typeface="Cambria Math"/>
                        </a:rPr>
                        <m:t>𝒗</m:t>
                      </m:r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  <m:r>
                        <a:rPr lang="en-GB" sz="1600" b="1" i="1" smtClean="0">
                          <a:latin typeface="Cambria Math"/>
                        </a:rPr>
                        <m:t>𝒖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007" y="0"/>
                <a:ext cx="1447800" cy="33855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0" y="230777"/>
                <a:ext cx="290355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30777"/>
                <a:ext cx="2903551" cy="33855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7883" y="15766"/>
                <a:ext cx="9144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𝑰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𝑭</m:t>
                      </m:r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3" y="15766"/>
                <a:ext cx="914400" cy="33855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4554583" y="64564"/>
                <a:ext cx="2766655" cy="4757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𝑒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𝑠𝑒𝑝𝑎𝑟𝑎𝑡𝑖𝑜𝑛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𝑝𝑎𝑟𝑡𝑖𝑐𝑙𝑒𝑠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𝑎𝑝𝑝𝑟𝑜𝑎𝑐h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𝑝𝑎𝑟𝑡𝑖𝑐𝑙𝑒𝑠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4583" y="64564"/>
                <a:ext cx="2766655" cy="475771"/>
              </a:xfrm>
              <a:prstGeom prst="rect">
                <a:avLst/>
              </a:prstGeom>
              <a:blipFill>
                <a:blip r:embed="rId15"/>
                <a:stretch>
                  <a:fillRect b="-38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TextBox 52"/>
          <p:cNvSpPr txBox="1"/>
          <p:nvPr/>
        </p:nvSpPr>
        <p:spPr>
          <a:xfrm>
            <a:off x="7315200" y="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  <a:hlinkClick r:id="rId16"/>
              </a:rPr>
              <a:t>Applet for collision demonstrations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54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1926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Elastic collisions in one dimension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55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4A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21383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/>
      <p:bldP spid="100" grpId="0"/>
      <p:bldP spid="101" grpId="0"/>
      <p:bldP spid="102" grpId="0"/>
      <p:bldP spid="103" grpId="0" animBg="1"/>
      <p:bldP spid="104" grpId="0"/>
      <p:bldP spid="105" grpId="0" animBg="1"/>
      <p:bldP spid="106" grpId="0" animBg="1"/>
      <p:bldP spid="107" grpId="0"/>
      <p:bldP spid="10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35814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solve problems involving the direct impact of two particles by using conservation of linear momentum and Newton’s Law of Restitution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b="1" dirty="0">
              <a:latin typeface="Comic Sans MS" pitchFamily="66" charset="0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You can use the principle of conservation of linear momentum together with Newton’s Law of Restitution to solve problems involving two unknown velocities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In the example shown, calculate the values of v</a:t>
            </a:r>
            <a:r>
              <a:rPr lang="en-GB" sz="1400" baseline="-25000" dirty="0">
                <a:latin typeface="Comic Sans MS" pitchFamily="66" charset="0"/>
                <a:sym typeface="Wingdings" pitchFamily="2" charset="2"/>
              </a:rPr>
              <a:t>1</a:t>
            </a:r>
            <a:r>
              <a:rPr lang="en-GB" sz="1400" dirty="0">
                <a:latin typeface="Comic Sans MS" pitchFamily="66" charset="0"/>
                <a:sym typeface="Wingdings" pitchFamily="2" charset="2"/>
              </a:rPr>
              <a:t> and v</a:t>
            </a:r>
            <a:r>
              <a:rPr lang="en-GB" sz="1400" baseline="-25000" dirty="0">
                <a:latin typeface="Comic Sans MS" pitchFamily="66" charset="0"/>
                <a:sym typeface="Wingdings" pitchFamily="2" charset="2"/>
              </a:rPr>
              <a:t>2</a:t>
            </a:r>
            <a:r>
              <a:rPr lang="en-GB" sz="1400" dirty="0">
                <a:latin typeface="Comic Sans MS" pitchFamily="66" charset="0"/>
                <a:sym typeface="Wingdings" pitchFamily="2" charset="2"/>
              </a:rPr>
              <a:t>, given that the coefficient of restitution is </a:t>
            </a:r>
            <a:r>
              <a:rPr lang="en-GB" sz="1400" baseline="30000" dirty="0">
                <a:latin typeface="Comic Sans MS" pitchFamily="66" charset="0"/>
                <a:sym typeface="Wingdings" pitchFamily="2" charset="2"/>
              </a:rPr>
              <a:t>1</a:t>
            </a:r>
            <a:r>
              <a:rPr lang="en-GB" sz="1400" dirty="0">
                <a:latin typeface="Comic Sans MS" pitchFamily="66" charset="0"/>
                <a:sym typeface="Wingdings" pitchFamily="2" charset="2"/>
              </a:rPr>
              <a:t>/</a:t>
            </a:r>
            <a:r>
              <a:rPr lang="en-GB" sz="1400" baseline="-25000" dirty="0">
                <a:latin typeface="Comic Sans MS" pitchFamily="66" charset="0"/>
                <a:sym typeface="Wingdings" pitchFamily="2" charset="2"/>
              </a:rPr>
              <a:t>2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 You will need to use each of the above rules to form two equations, which you can then solve </a:t>
            </a:r>
            <a:r>
              <a:rPr lang="en-GB" sz="1400" u="sng" dirty="0">
                <a:latin typeface="Comic Sans MS" pitchFamily="66" charset="0"/>
                <a:sym typeface="Wingdings" pitchFamily="2" charset="2"/>
              </a:rPr>
              <a:t>simultaneously</a:t>
            </a:r>
            <a:endParaRPr lang="en-GB" sz="1400" u="sng" dirty="0">
              <a:latin typeface="Comic Sans MS" pitchFamily="66" charset="0"/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4800600" y="1524000"/>
            <a:ext cx="304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800600" y="1828800"/>
            <a:ext cx="304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4800600" y="152400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omic Sans MS" pitchFamily="66" charset="0"/>
              </a:rPr>
              <a:t>Before impact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324600" y="152400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omic Sans MS" pitchFamily="66" charset="0"/>
              </a:rPr>
              <a:t>After impact</a:t>
            </a:r>
          </a:p>
        </p:txBody>
      </p:sp>
      <p:cxnSp>
        <p:nvCxnSpPr>
          <p:cNvPr id="51" name="Straight Connector 50"/>
          <p:cNvCxnSpPr/>
          <p:nvPr/>
        </p:nvCxnSpPr>
        <p:spPr>
          <a:xfrm>
            <a:off x="6324600" y="1524000"/>
            <a:ext cx="0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7848600" y="1524000"/>
            <a:ext cx="0" cy="1295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6324600" y="1524000"/>
            <a:ext cx="0" cy="1295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4800600" y="1524000"/>
            <a:ext cx="0" cy="1295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5029200" y="22098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Oval 55"/>
          <p:cNvSpPr/>
          <p:nvPr/>
        </p:nvSpPr>
        <p:spPr>
          <a:xfrm>
            <a:off x="5791200" y="22098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Oval 56"/>
          <p:cNvSpPr/>
          <p:nvPr/>
        </p:nvSpPr>
        <p:spPr>
          <a:xfrm>
            <a:off x="6553200" y="22098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val 57"/>
          <p:cNvSpPr/>
          <p:nvPr/>
        </p:nvSpPr>
        <p:spPr>
          <a:xfrm>
            <a:off x="7315200" y="22098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4953000" y="21336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5029200" y="18288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5</a:t>
            </a:r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7239000" y="21336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7289552" y="1828800"/>
            <a:ext cx="3449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v</a:t>
            </a:r>
            <a:r>
              <a:rPr lang="en-GB" sz="1400" baseline="-25000" dirty="0">
                <a:latin typeface="Comic Sans MS" pitchFamily="66" charset="0"/>
              </a:rPr>
              <a:t>2</a:t>
            </a:r>
          </a:p>
        </p:txBody>
      </p:sp>
      <p:cxnSp>
        <p:nvCxnSpPr>
          <p:cNvPr id="65" name="Straight Connector 64"/>
          <p:cNvCxnSpPr/>
          <p:nvPr/>
        </p:nvCxnSpPr>
        <p:spPr>
          <a:xfrm>
            <a:off x="4800600" y="2819400"/>
            <a:ext cx="304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4953000" y="22098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A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6477000" y="22098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A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5715000" y="22098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B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7239000" y="22098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B</a:t>
            </a:r>
          </a:p>
        </p:txBody>
      </p:sp>
      <p:cxnSp>
        <p:nvCxnSpPr>
          <p:cNvPr id="76" name="Straight Arrow Connector 75"/>
          <p:cNvCxnSpPr/>
          <p:nvPr/>
        </p:nvCxnSpPr>
        <p:spPr>
          <a:xfrm flipH="1">
            <a:off x="5715000" y="21336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5791200" y="18288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4</a:t>
            </a:r>
          </a:p>
        </p:txBody>
      </p:sp>
      <p:cxnSp>
        <p:nvCxnSpPr>
          <p:cNvPr id="78" name="Straight Arrow Connector 77"/>
          <p:cNvCxnSpPr/>
          <p:nvPr/>
        </p:nvCxnSpPr>
        <p:spPr>
          <a:xfrm>
            <a:off x="6477000" y="21336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6537170" y="1828800"/>
            <a:ext cx="3257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v</a:t>
            </a:r>
            <a:r>
              <a:rPr lang="en-GB" sz="1400" baseline="-25000" dirty="0">
                <a:latin typeface="Comic Sans MS" pitchFamily="66" charset="0"/>
              </a:rPr>
              <a:t>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876800" y="2514600"/>
            <a:ext cx="6062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200g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6400800" y="2514600"/>
            <a:ext cx="6062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200g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5638800" y="2514600"/>
            <a:ext cx="6062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400g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7162800" y="2514600"/>
            <a:ext cx="6062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400g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5054849" y="2819400"/>
            <a:ext cx="10182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Approach</a:t>
            </a:r>
          </a:p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5 - - 4 = 9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6493890" y="2819400"/>
            <a:ext cx="10967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Separation</a:t>
            </a:r>
          </a:p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v</a:t>
            </a:r>
            <a:r>
              <a:rPr lang="en-GB" sz="1400" baseline="-25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– v</a:t>
            </a:r>
            <a:r>
              <a:rPr lang="en-GB" sz="1400" baseline="-25000" dirty="0">
                <a:solidFill>
                  <a:srgbClr val="FF0000"/>
                </a:solidFill>
                <a:latin typeface="Comic Sans MS" pitchFamily="66" charset="0"/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4" name="TextBox 113"/>
              <p:cNvSpPr txBox="1"/>
              <p:nvPr/>
            </p:nvSpPr>
            <p:spPr>
              <a:xfrm>
                <a:off x="4038600" y="3429000"/>
                <a:ext cx="3198376" cy="5396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𝑒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𝑠𝑒𝑝𝑎𝑟𝑎𝑡𝑖𝑜𝑛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𝑝𝑎𝑟𝑡𝑖𝑐𝑙𝑒𝑠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𝑎𝑝𝑝𝑟𝑜𝑎𝑐h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𝑝𝑎𝑟𝑡𝑖𝑐𝑙𝑒𝑠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4" name="TextBox 1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3429000"/>
                <a:ext cx="3198376" cy="539635"/>
              </a:xfrm>
              <a:prstGeom prst="rect">
                <a:avLst/>
              </a:prstGeom>
              <a:blipFill rotWithShape="1">
                <a:blip r:embed="rId8"/>
                <a:stretch>
                  <a:fillRect b="-45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5" name="TextBox 114"/>
              <p:cNvSpPr txBox="1"/>
              <p:nvPr/>
            </p:nvSpPr>
            <p:spPr>
              <a:xfrm>
                <a:off x="4038600" y="4038600"/>
                <a:ext cx="1126462" cy="4970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GB" sz="1400" b="0" i="1" smtClean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GB" sz="14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5" name="TextBox 1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4038600"/>
                <a:ext cx="1126462" cy="497059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6" name="TextBox 115"/>
              <p:cNvSpPr txBox="1"/>
              <p:nvPr/>
            </p:nvSpPr>
            <p:spPr>
              <a:xfrm>
                <a:off x="3886200" y="4648200"/>
                <a:ext cx="1295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4.5=</m:t>
                      </m:r>
                      <m:sSub>
                        <m:sSub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GB" sz="1400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400" i="1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GB" sz="1400" i="1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6" name="TextBox 1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4648200"/>
                <a:ext cx="1295400" cy="30777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7" name="TextBox 116"/>
              <p:cNvSpPr txBox="1"/>
              <p:nvPr/>
            </p:nvSpPr>
            <p:spPr>
              <a:xfrm>
                <a:off x="4038600" y="5181600"/>
                <a:ext cx="137159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9=</m:t>
                      </m:r>
                      <m:sSub>
                        <m:sSub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400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GB" sz="1400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400" i="1">
                          <a:latin typeface="Cambria Math"/>
                        </a:rPr>
                        <m:t>−</m:t>
                      </m:r>
                      <m:r>
                        <a:rPr lang="en-GB" sz="1400" b="0" i="1" smtClean="0">
                          <a:latin typeface="Cambria Math"/>
                        </a:rPr>
                        <m:t>2</m:t>
                      </m:r>
                      <m:sSub>
                        <m:sSub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GB" sz="1400" i="1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7" name="TextBox 1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5181600"/>
                <a:ext cx="1371599" cy="30777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8" name="Arc 117"/>
          <p:cNvSpPr/>
          <p:nvPr/>
        </p:nvSpPr>
        <p:spPr>
          <a:xfrm>
            <a:off x="7099738" y="3733800"/>
            <a:ext cx="444062" cy="5334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9" name="TextBox 118"/>
          <p:cNvSpPr txBox="1"/>
          <p:nvPr/>
        </p:nvSpPr>
        <p:spPr>
          <a:xfrm>
            <a:off x="7543800" y="3810000"/>
            <a:ext cx="129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  <a:endParaRPr lang="en-GB" sz="1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20" name="Arc 119"/>
          <p:cNvSpPr/>
          <p:nvPr/>
        </p:nvSpPr>
        <p:spPr>
          <a:xfrm>
            <a:off x="5181600" y="4343400"/>
            <a:ext cx="457200" cy="5334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1" name="Arc 120"/>
          <p:cNvSpPr/>
          <p:nvPr/>
        </p:nvSpPr>
        <p:spPr>
          <a:xfrm>
            <a:off x="5181600" y="4876800"/>
            <a:ext cx="457200" cy="5334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2" name="TextBox 121"/>
          <p:cNvSpPr txBox="1"/>
          <p:nvPr/>
        </p:nvSpPr>
        <p:spPr>
          <a:xfrm>
            <a:off x="5638800" y="4419600"/>
            <a:ext cx="129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Multiply by 9</a:t>
            </a:r>
            <a:endParaRPr lang="en-GB" sz="1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5562600" y="48768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Double all (to remove decimals)</a:t>
            </a:r>
            <a:endParaRPr lang="en-GB" sz="1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4" name="TextBox 123"/>
              <p:cNvSpPr txBox="1"/>
              <p:nvPr/>
            </p:nvSpPr>
            <p:spPr>
              <a:xfrm>
                <a:off x="1219200" y="5791200"/>
                <a:ext cx="137159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9=</m:t>
                      </m:r>
                      <m:sSub>
                        <m:sSubPr>
                          <m:ctrlP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400" i="1">
                          <a:solidFill>
                            <a:srgbClr val="FF0000"/>
                          </a:solidFill>
                          <a:latin typeface="Cambria Math"/>
                        </a:rPr>
                        <m:t>−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2</m:t>
                      </m:r>
                      <m:sSub>
                        <m:sSubPr>
                          <m:ctrlP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4" name="TextBox 1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5791200"/>
                <a:ext cx="1371599" cy="307777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896007" y="0"/>
                <a:ext cx="1447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𝑰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  <m:r>
                        <a:rPr lang="en-GB" sz="1600" b="1" i="1" smtClean="0">
                          <a:latin typeface="Cambria Math"/>
                        </a:rPr>
                        <m:t>𝒗</m:t>
                      </m:r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  <m:r>
                        <a:rPr lang="en-GB" sz="1600" b="1" i="1" smtClean="0">
                          <a:latin typeface="Cambria Math"/>
                        </a:rPr>
                        <m:t>𝒖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007" y="0"/>
                <a:ext cx="1447800" cy="33855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0" y="230777"/>
                <a:ext cx="290355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30777"/>
                <a:ext cx="2903551" cy="33855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7883" y="15766"/>
                <a:ext cx="9144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𝑰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𝑭</m:t>
                      </m:r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3" y="15766"/>
                <a:ext cx="914400" cy="338554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4554583" y="64564"/>
                <a:ext cx="2766655" cy="4757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𝑒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𝑠𝑒𝑝𝑎𝑟𝑎𝑡𝑖𝑜𝑛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𝑝𝑎𝑟𝑡𝑖𝑐𝑙𝑒𝑠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𝑎𝑝𝑝𝑟𝑜𝑎𝑐h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𝑝𝑎𝑟𝑡𝑖𝑐𝑙𝑒𝑠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4583" y="64564"/>
                <a:ext cx="2766655" cy="475771"/>
              </a:xfrm>
              <a:prstGeom prst="rect">
                <a:avLst/>
              </a:prstGeom>
              <a:blipFill>
                <a:blip r:embed="rId16"/>
                <a:stretch>
                  <a:fillRect b="-38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" name="TextBox 71"/>
          <p:cNvSpPr txBox="1"/>
          <p:nvPr/>
        </p:nvSpPr>
        <p:spPr>
          <a:xfrm>
            <a:off x="7315200" y="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  <a:hlinkClick r:id="rId17"/>
              </a:rPr>
              <a:t>Applet for collision demonstrations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74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1926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Elastic collisions in one dimension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75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4A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14203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1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1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1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0" grpId="0"/>
      <p:bldP spid="55" grpId="0" animBg="1"/>
      <p:bldP spid="56" grpId="0" animBg="1"/>
      <p:bldP spid="57" grpId="0" animBg="1"/>
      <p:bldP spid="58" grpId="0" animBg="1"/>
      <p:bldP spid="60" grpId="0"/>
      <p:bldP spid="62" grpId="0"/>
      <p:bldP spid="66" grpId="0"/>
      <p:bldP spid="67" grpId="0"/>
      <p:bldP spid="68" grpId="0"/>
      <p:bldP spid="73" grpId="0"/>
      <p:bldP spid="77" grpId="0"/>
      <p:bldP spid="79" grpId="0"/>
      <p:bldP spid="15" grpId="0"/>
      <p:bldP spid="109" grpId="0"/>
      <p:bldP spid="110" grpId="0"/>
      <p:bldP spid="111" grpId="0"/>
      <p:bldP spid="114" grpId="0"/>
      <p:bldP spid="115" grpId="0"/>
      <p:bldP spid="116" grpId="0"/>
      <p:bldP spid="117" grpId="0"/>
      <p:bldP spid="118" grpId="0" animBg="1"/>
      <p:bldP spid="119" grpId="0"/>
      <p:bldP spid="120" grpId="0" animBg="1"/>
      <p:bldP spid="121" grpId="0" animBg="1"/>
      <p:bldP spid="122" grpId="0"/>
      <p:bldP spid="123" grpId="0"/>
      <p:bldP spid="12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Box 83"/>
          <p:cNvSpPr txBox="1"/>
          <p:nvPr/>
        </p:nvSpPr>
        <p:spPr>
          <a:xfrm>
            <a:off x="7467600" y="3733800"/>
            <a:ext cx="15056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Work out terms</a:t>
            </a:r>
            <a:endParaRPr lang="en-GB" sz="1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35814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solve problems involving the direct impact of two particles by using conservation of linear momentum and Newton’s Law of Restitution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b="1" dirty="0">
              <a:latin typeface="Comic Sans MS" pitchFamily="66" charset="0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You can use the principle of conservation of linear momentum together with Newton’s Law of Restitution to solve problems involving two unknown velocities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In the example shown, calculate the values of v</a:t>
            </a:r>
            <a:r>
              <a:rPr lang="en-GB" sz="1400" baseline="-25000" dirty="0">
                <a:latin typeface="Comic Sans MS" pitchFamily="66" charset="0"/>
                <a:sym typeface="Wingdings" pitchFamily="2" charset="2"/>
              </a:rPr>
              <a:t>1</a:t>
            </a:r>
            <a:r>
              <a:rPr lang="en-GB" sz="1400" dirty="0">
                <a:latin typeface="Comic Sans MS" pitchFamily="66" charset="0"/>
                <a:sym typeface="Wingdings" pitchFamily="2" charset="2"/>
              </a:rPr>
              <a:t> and v</a:t>
            </a:r>
            <a:r>
              <a:rPr lang="en-GB" sz="1400" baseline="-25000" dirty="0">
                <a:latin typeface="Comic Sans MS" pitchFamily="66" charset="0"/>
                <a:sym typeface="Wingdings" pitchFamily="2" charset="2"/>
              </a:rPr>
              <a:t>2</a:t>
            </a:r>
            <a:r>
              <a:rPr lang="en-GB" sz="1400" dirty="0">
                <a:latin typeface="Comic Sans MS" pitchFamily="66" charset="0"/>
                <a:sym typeface="Wingdings" pitchFamily="2" charset="2"/>
              </a:rPr>
              <a:t>, given that the coefficient of restitution is </a:t>
            </a:r>
            <a:r>
              <a:rPr lang="en-GB" sz="1400" baseline="30000" dirty="0">
                <a:latin typeface="Comic Sans MS" pitchFamily="66" charset="0"/>
                <a:sym typeface="Wingdings" pitchFamily="2" charset="2"/>
              </a:rPr>
              <a:t>1</a:t>
            </a:r>
            <a:r>
              <a:rPr lang="en-GB" sz="1400" dirty="0">
                <a:latin typeface="Comic Sans MS" pitchFamily="66" charset="0"/>
                <a:sym typeface="Wingdings" pitchFamily="2" charset="2"/>
              </a:rPr>
              <a:t>/</a:t>
            </a:r>
            <a:r>
              <a:rPr lang="en-GB" sz="1400" baseline="-25000" dirty="0">
                <a:latin typeface="Comic Sans MS" pitchFamily="66" charset="0"/>
                <a:sym typeface="Wingdings" pitchFamily="2" charset="2"/>
              </a:rPr>
              <a:t>2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 You will need to use each of the above rules to form two equations, which you can then solve </a:t>
            </a:r>
            <a:r>
              <a:rPr lang="en-GB" sz="1400" u="sng" dirty="0">
                <a:latin typeface="Comic Sans MS" pitchFamily="66" charset="0"/>
                <a:sym typeface="Wingdings" pitchFamily="2" charset="2"/>
              </a:rPr>
              <a:t>simultaneously</a:t>
            </a:r>
            <a:endParaRPr lang="en-GB" sz="1400" u="sng" dirty="0">
              <a:latin typeface="Comic Sans MS" pitchFamily="66" charset="0"/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4800600" y="1524000"/>
            <a:ext cx="304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800600" y="1828800"/>
            <a:ext cx="304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4800600" y="152400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omic Sans MS" pitchFamily="66" charset="0"/>
              </a:rPr>
              <a:t>Before impact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324600" y="152400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omic Sans MS" pitchFamily="66" charset="0"/>
              </a:rPr>
              <a:t>After impact</a:t>
            </a:r>
          </a:p>
        </p:txBody>
      </p:sp>
      <p:cxnSp>
        <p:nvCxnSpPr>
          <p:cNvPr id="51" name="Straight Connector 50"/>
          <p:cNvCxnSpPr/>
          <p:nvPr/>
        </p:nvCxnSpPr>
        <p:spPr>
          <a:xfrm>
            <a:off x="6324600" y="1524000"/>
            <a:ext cx="0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7848600" y="1524000"/>
            <a:ext cx="0" cy="1295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6324600" y="1524000"/>
            <a:ext cx="0" cy="1295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4800600" y="1524000"/>
            <a:ext cx="0" cy="1295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5029200" y="22098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Oval 55"/>
          <p:cNvSpPr/>
          <p:nvPr/>
        </p:nvSpPr>
        <p:spPr>
          <a:xfrm>
            <a:off x="5791200" y="22098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Oval 56"/>
          <p:cNvSpPr/>
          <p:nvPr/>
        </p:nvSpPr>
        <p:spPr>
          <a:xfrm>
            <a:off x="6553200" y="22098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val 57"/>
          <p:cNvSpPr/>
          <p:nvPr/>
        </p:nvSpPr>
        <p:spPr>
          <a:xfrm>
            <a:off x="7315200" y="22098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4953000" y="21336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5029200" y="18288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5</a:t>
            </a:r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7239000" y="21336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7289552" y="1828800"/>
            <a:ext cx="3449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v</a:t>
            </a:r>
            <a:r>
              <a:rPr lang="en-GB" sz="1400" baseline="-25000" dirty="0">
                <a:latin typeface="Comic Sans MS" pitchFamily="66" charset="0"/>
              </a:rPr>
              <a:t>2</a:t>
            </a:r>
          </a:p>
        </p:txBody>
      </p:sp>
      <p:cxnSp>
        <p:nvCxnSpPr>
          <p:cNvPr id="65" name="Straight Connector 64"/>
          <p:cNvCxnSpPr/>
          <p:nvPr/>
        </p:nvCxnSpPr>
        <p:spPr>
          <a:xfrm>
            <a:off x="4800600" y="2819400"/>
            <a:ext cx="304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4953000" y="22098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A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6477000" y="22098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A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5715000" y="22098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B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7239000" y="22098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B</a:t>
            </a:r>
          </a:p>
        </p:txBody>
      </p:sp>
      <p:cxnSp>
        <p:nvCxnSpPr>
          <p:cNvPr id="76" name="Straight Arrow Connector 75"/>
          <p:cNvCxnSpPr/>
          <p:nvPr/>
        </p:nvCxnSpPr>
        <p:spPr>
          <a:xfrm flipH="1">
            <a:off x="5715000" y="21336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5791200" y="18288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4</a:t>
            </a:r>
          </a:p>
        </p:txBody>
      </p:sp>
      <p:cxnSp>
        <p:nvCxnSpPr>
          <p:cNvPr id="78" name="Straight Arrow Connector 77"/>
          <p:cNvCxnSpPr/>
          <p:nvPr/>
        </p:nvCxnSpPr>
        <p:spPr>
          <a:xfrm>
            <a:off x="6477000" y="21336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6537170" y="1828800"/>
            <a:ext cx="3257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v</a:t>
            </a:r>
            <a:r>
              <a:rPr lang="en-GB" sz="1400" baseline="-25000" dirty="0">
                <a:latin typeface="Comic Sans MS" pitchFamily="66" charset="0"/>
              </a:rPr>
              <a:t>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876800" y="2514600"/>
            <a:ext cx="6062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200g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6400800" y="2514600"/>
            <a:ext cx="6062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200g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5638800" y="2514600"/>
            <a:ext cx="6062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400g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7162800" y="2514600"/>
            <a:ext cx="6062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400g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4" name="TextBox 123"/>
              <p:cNvSpPr txBox="1"/>
              <p:nvPr/>
            </p:nvSpPr>
            <p:spPr>
              <a:xfrm>
                <a:off x="1219200" y="5791200"/>
                <a:ext cx="137159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9=</m:t>
                      </m:r>
                      <m:sSub>
                        <m:sSubPr>
                          <m:ctrlP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400" i="1">
                          <a:solidFill>
                            <a:srgbClr val="FF0000"/>
                          </a:solidFill>
                          <a:latin typeface="Cambria Math"/>
                        </a:rPr>
                        <m:t>−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2</m:t>
                      </m:r>
                      <m:sSub>
                        <m:sSubPr>
                          <m:ctrlP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4" name="TextBox 1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5791200"/>
                <a:ext cx="1371599" cy="30777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4419600" y="3124200"/>
                <a:ext cx="258192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3124200"/>
                <a:ext cx="2581924" cy="30777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3886201" y="3581400"/>
                <a:ext cx="36576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(0.2)(5)+(0.4)(−4)=(0.2)(</m:t>
                      </m:r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)+(0.4)(</m:t>
                      </m:r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1" y="3581400"/>
                <a:ext cx="3657600" cy="307777"/>
              </a:xfrm>
              <a:prstGeom prst="rect">
                <a:avLst/>
              </a:prstGeom>
              <a:blipFill rotWithShape="1">
                <a:blip r:embed="rId10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4876800" y="4038600"/>
                <a:ext cx="21336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1−1.6=0.2</m:t>
                      </m:r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+0.4</m:t>
                      </m:r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4038600"/>
                <a:ext cx="2133600" cy="30777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5029200" y="4495800"/>
                <a:ext cx="1981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−0.6=0.2</m:t>
                      </m:r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+0.4</m:t>
                      </m:r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4495800"/>
                <a:ext cx="1981200" cy="307777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5257800" y="4953000"/>
                <a:ext cx="14478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−6=2</m:t>
                      </m:r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+4</m:t>
                      </m:r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4953000"/>
                <a:ext cx="1447800" cy="307777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5181600" y="5410200"/>
                <a:ext cx="14478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−3=</m:t>
                      </m:r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+2</m:t>
                      </m:r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5410200"/>
                <a:ext cx="1447800" cy="307777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4" name="Arc 73"/>
          <p:cNvSpPr/>
          <p:nvPr/>
        </p:nvSpPr>
        <p:spPr>
          <a:xfrm>
            <a:off x="7391400" y="3352800"/>
            <a:ext cx="457200" cy="380999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TextBox 74"/>
          <p:cNvSpPr txBox="1"/>
          <p:nvPr/>
        </p:nvSpPr>
        <p:spPr>
          <a:xfrm>
            <a:off x="7772400" y="3352800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  <a:endParaRPr lang="en-GB" sz="1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0" name="Arc 79"/>
          <p:cNvSpPr/>
          <p:nvPr/>
        </p:nvSpPr>
        <p:spPr>
          <a:xfrm>
            <a:off x="7315200" y="3810000"/>
            <a:ext cx="457200" cy="380999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Arc 80"/>
          <p:cNvSpPr/>
          <p:nvPr/>
        </p:nvSpPr>
        <p:spPr>
          <a:xfrm>
            <a:off x="6705600" y="4267200"/>
            <a:ext cx="457200" cy="380999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Arc 81"/>
          <p:cNvSpPr/>
          <p:nvPr/>
        </p:nvSpPr>
        <p:spPr>
          <a:xfrm>
            <a:off x="6705600" y="4724400"/>
            <a:ext cx="457200" cy="380999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Arc 82"/>
          <p:cNvSpPr/>
          <p:nvPr/>
        </p:nvSpPr>
        <p:spPr>
          <a:xfrm>
            <a:off x="6400800" y="5181600"/>
            <a:ext cx="457200" cy="380999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TextBox 84"/>
          <p:cNvSpPr txBox="1"/>
          <p:nvPr/>
        </p:nvSpPr>
        <p:spPr>
          <a:xfrm>
            <a:off x="7086600" y="4267200"/>
            <a:ext cx="1752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Simplify left side</a:t>
            </a:r>
            <a:endParaRPr lang="en-GB" sz="1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7010400" y="46482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Multiply by 10 (to remove the decimal)</a:t>
            </a:r>
            <a:endParaRPr lang="en-GB" sz="1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6839607" y="5257800"/>
            <a:ext cx="228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Divide by 2 (to simplify)</a:t>
            </a:r>
            <a:endParaRPr lang="en-GB" sz="1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/>
              <p:cNvSpPr txBox="1"/>
              <p:nvPr/>
            </p:nvSpPr>
            <p:spPr>
              <a:xfrm>
                <a:off x="1066800" y="6096000"/>
                <a:ext cx="14478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−3=</m:t>
                      </m:r>
                      <m:sSub>
                        <m:sSubPr>
                          <m:ctrlP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+2</m:t>
                      </m:r>
                      <m:sSub>
                        <m:sSubPr>
                          <m:ctrlP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8" name="TextBox 8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6096000"/>
                <a:ext cx="1447800" cy="307777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/>
              <p:cNvSpPr txBox="1"/>
              <p:nvPr/>
            </p:nvSpPr>
            <p:spPr>
              <a:xfrm>
                <a:off x="896007" y="0"/>
                <a:ext cx="1447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𝑰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  <m:r>
                        <a:rPr lang="en-GB" sz="1600" b="1" i="1" smtClean="0">
                          <a:latin typeface="Cambria Math"/>
                        </a:rPr>
                        <m:t>𝒗</m:t>
                      </m:r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  <m:r>
                        <a:rPr lang="en-GB" sz="1600" b="1" i="1" smtClean="0">
                          <a:latin typeface="Cambria Math"/>
                        </a:rPr>
                        <m:t>𝒖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90" name="TextBox 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007" y="0"/>
                <a:ext cx="1447800" cy="338554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1" name="TextBox 90"/>
              <p:cNvSpPr txBox="1"/>
              <p:nvPr/>
            </p:nvSpPr>
            <p:spPr>
              <a:xfrm>
                <a:off x="0" y="230777"/>
                <a:ext cx="290355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1" name="TextBox 9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30777"/>
                <a:ext cx="2903551" cy="338554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TextBox 91"/>
              <p:cNvSpPr txBox="1"/>
              <p:nvPr/>
            </p:nvSpPr>
            <p:spPr>
              <a:xfrm>
                <a:off x="7883" y="15766"/>
                <a:ext cx="9144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𝑰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𝑭</m:t>
                      </m:r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92" name="TextBox 9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3" y="15766"/>
                <a:ext cx="914400" cy="338554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/>
              <p:cNvSpPr txBox="1"/>
              <p:nvPr/>
            </p:nvSpPr>
            <p:spPr>
              <a:xfrm>
                <a:off x="4554583" y="64564"/>
                <a:ext cx="2766655" cy="4757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𝑒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𝑠𝑒𝑝𝑎𝑟𝑎𝑡𝑖𝑜𝑛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𝑝𝑎𝑟𝑡𝑖𝑐𝑙𝑒𝑠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𝑎𝑝𝑝𝑟𝑜𝑎𝑐h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𝑝𝑎𝑟𝑡𝑖𝑐𝑙𝑒𝑠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3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4583" y="64564"/>
                <a:ext cx="2766655" cy="475771"/>
              </a:xfrm>
              <a:prstGeom prst="rect">
                <a:avLst/>
              </a:prstGeom>
              <a:blipFill>
                <a:blip r:embed="rId19"/>
                <a:stretch>
                  <a:fillRect b="-38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4" name="TextBox 93"/>
          <p:cNvSpPr txBox="1"/>
          <p:nvPr/>
        </p:nvSpPr>
        <p:spPr>
          <a:xfrm>
            <a:off x="7315200" y="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  <a:hlinkClick r:id="rId20"/>
              </a:rPr>
              <a:t>Applet for collision demonstrations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95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1926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Elastic collisions in one dimension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96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4A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34467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/>
      <p:bldP spid="63" grpId="0"/>
      <p:bldP spid="64" grpId="0"/>
      <p:bldP spid="69" grpId="0"/>
      <p:bldP spid="70" grpId="0"/>
      <p:bldP spid="71" grpId="0"/>
      <p:bldP spid="72" grpId="0"/>
      <p:bldP spid="74" grpId="0" animBg="1"/>
      <p:bldP spid="75" grpId="0"/>
      <p:bldP spid="80" grpId="0" animBg="1"/>
      <p:bldP spid="81" grpId="0" animBg="1"/>
      <p:bldP spid="82" grpId="0" animBg="1"/>
      <p:bldP spid="83" grpId="0" animBg="1"/>
      <p:bldP spid="85" grpId="0"/>
      <p:bldP spid="86" grpId="0"/>
      <p:bldP spid="87" grpId="0"/>
      <p:bldP spid="8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35814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solve problems involving the direct impact of two particles by using conservation of linear momentum and Newton’s Law of Restitution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b="1" dirty="0">
              <a:latin typeface="Comic Sans MS" pitchFamily="66" charset="0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You can use the principle of conservation of linear momentum together with Newton’s Law of Restitution to solve problems involving two unknown velocities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In the example shown, calculate the values of v</a:t>
            </a:r>
            <a:r>
              <a:rPr lang="en-GB" sz="1400" baseline="-25000" dirty="0">
                <a:latin typeface="Comic Sans MS" pitchFamily="66" charset="0"/>
                <a:sym typeface="Wingdings" pitchFamily="2" charset="2"/>
              </a:rPr>
              <a:t>1</a:t>
            </a:r>
            <a:r>
              <a:rPr lang="en-GB" sz="1400" dirty="0">
                <a:latin typeface="Comic Sans MS" pitchFamily="66" charset="0"/>
                <a:sym typeface="Wingdings" pitchFamily="2" charset="2"/>
              </a:rPr>
              <a:t> and v</a:t>
            </a:r>
            <a:r>
              <a:rPr lang="en-GB" sz="1400" baseline="-25000" dirty="0">
                <a:latin typeface="Comic Sans MS" pitchFamily="66" charset="0"/>
                <a:sym typeface="Wingdings" pitchFamily="2" charset="2"/>
              </a:rPr>
              <a:t>2</a:t>
            </a:r>
            <a:r>
              <a:rPr lang="en-GB" sz="1400" dirty="0">
                <a:latin typeface="Comic Sans MS" pitchFamily="66" charset="0"/>
                <a:sym typeface="Wingdings" pitchFamily="2" charset="2"/>
              </a:rPr>
              <a:t>, given that the coefficient of restitution is </a:t>
            </a:r>
            <a:r>
              <a:rPr lang="en-GB" sz="1400" baseline="30000" dirty="0">
                <a:latin typeface="Comic Sans MS" pitchFamily="66" charset="0"/>
                <a:sym typeface="Wingdings" pitchFamily="2" charset="2"/>
              </a:rPr>
              <a:t>1</a:t>
            </a:r>
            <a:r>
              <a:rPr lang="en-GB" sz="1400" dirty="0">
                <a:latin typeface="Comic Sans MS" pitchFamily="66" charset="0"/>
                <a:sym typeface="Wingdings" pitchFamily="2" charset="2"/>
              </a:rPr>
              <a:t>/</a:t>
            </a:r>
            <a:r>
              <a:rPr lang="en-GB" sz="1400" baseline="-25000" dirty="0">
                <a:latin typeface="Comic Sans MS" pitchFamily="66" charset="0"/>
                <a:sym typeface="Wingdings" pitchFamily="2" charset="2"/>
              </a:rPr>
              <a:t>2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 You will need to use each of the above rules to form two equations, which you can then solve </a:t>
            </a:r>
            <a:r>
              <a:rPr lang="en-GB" sz="1400" u="sng" dirty="0">
                <a:latin typeface="Comic Sans MS" pitchFamily="66" charset="0"/>
                <a:sym typeface="Wingdings" pitchFamily="2" charset="2"/>
              </a:rPr>
              <a:t>simultaneously</a:t>
            </a:r>
            <a:endParaRPr lang="en-GB" sz="1400" u="sng" dirty="0">
              <a:latin typeface="Comic Sans MS" pitchFamily="66" charset="0"/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4800600" y="1524000"/>
            <a:ext cx="304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800600" y="1828800"/>
            <a:ext cx="304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4800600" y="152400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omic Sans MS" pitchFamily="66" charset="0"/>
              </a:rPr>
              <a:t>Before impact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324600" y="152400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omic Sans MS" pitchFamily="66" charset="0"/>
              </a:rPr>
              <a:t>After impact</a:t>
            </a:r>
          </a:p>
        </p:txBody>
      </p:sp>
      <p:cxnSp>
        <p:nvCxnSpPr>
          <p:cNvPr id="51" name="Straight Connector 50"/>
          <p:cNvCxnSpPr/>
          <p:nvPr/>
        </p:nvCxnSpPr>
        <p:spPr>
          <a:xfrm>
            <a:off x="6324600" y="1524000"/>
            <a:ext cx="0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7848600" y="1524000"/>
            <a:ext cx="0" cy="1295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6324600" y="1524000"/>
            <a:ext cx="0" cy="1295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4800600" y="1524000"/>
            <a:ext cx="0" cy="1295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5029200" y="22098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Oval 55"/>
          <p:cNvSpPr/>
          <p:nvPr/>
        </p:nvSpPr>
        <p:spPr>
          <a:xfrm>
            <a:off x="5791200" y="22098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Oval 56"/>
          <p:cNvSpPr/>
          <p:nvPr/>
        </p:nvSpPr>
        <p:spPr>
          <a:xfrm>
            <a:off x="6553200" y="22098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val 57"/>
          <p:cNvSpPr/>
          <p:nvPr/>
        </p:nvSpPr>
        <p:spPr>
          <a:xfrm>
            <a:off x="7315200" y="22098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4953000" y="21336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5029200" y="18288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5</a:t>
            </a:r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7239000" y="21336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7289552" y="1828800"/>
            <a:ext cx="3449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v</a:t>
            </a:r>
            <a:r>
              <a:rPr lang="en-GB" sz="1400" baseline="-25000" dirty="0">
                <a:latin typeface="Comic Sans MS" pitchFamily="66" charset="0"/>
              </a:rPr>
              <a:t>2</a:t>
            </a:r>
          </a:p>
        </p:txBody>
      </p:sp>
      <p:cxnSp>
        <p:nvCxnSpPr>
          <p:cNvPr id="65" name="Straight Connector 64"/>
          <p:cNvCxnSpPr/>
          <p:nvPr/>
        </p:nvCxnSpPr>
        <p:spPr>
          <a:xfrm>
            <a:off x="4800600" y="2819400"/>
            <a:ext cx="304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4953000" y="22098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A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6477000" y="22098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A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5715000" y="22098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B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7239000" y="22098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B</a:t>
            </a:r>
          </a:p>
        </p:txBody>
      </p:sp>
      <p:cxnSp>
        <p:nvCxnSpPr>
          <p:cNvPr id="76" name="Straight Arrow Connector 75"/>
          <p:cNvCxnSpPr/>
          <p:nvPr/>
        </p:nvCxnSpPr>
        <p:spPr>
          <a:xfrm flipH="1">
            <a:off x="5715000" y="21336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5791200" y="18288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4</a:t>
            </a:r>
          </a:p>
        </p:txBody>
      </p:sp>
      <p:cxnSp>
        <p:nvCxnSpPr>
          <p:cNvPr id="78" name="Straight Arrow Connector 77"/>
          <p:cNvCxnSpPr/>
          <p:nvPr/>
        </p:nvCxnSpPr>
        <p:spPr>
          <a:xfrm>
            <a:off x="6477000" y="21336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6537170" y="1828800"/>
            <a:ext cx="3257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v</a:t>
            </a:r>
            <a:r>
              <a:rPr lang="en-GB" sz="1400" baseline="-25000" dirty="0">
                <a:latin typeface="Comic Sans MS" pitchFamily="66" charset="0"/>
              </a:rPr>
              <a:t>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876800" y="2514600"/>
            <a:ext cx="6062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200g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6400800" y="2514600"/>
            <a:ext cx="6062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200g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5638800" y="2514600"/>
            <a:ext cx="6062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400g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7162800" y="2514600"/>
            <a:ext cx="6062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400g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4" name="TextBox 123"/>
              <p:cNvSpPr txBox="1"/>
              <p:nvPr/>
            </p:nvSpPr>
            <p:spPr>
              <a:xfrm>
                <a:off x="1219200" y="5791200"/>
                <a:ext cx="137159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9=</m:t>
                      </m:r>
                      <m:sSub>
                        <m:sSubPr>
                          <m:ctrlP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400" i="1">
                          <a:solidFill>
                            <a:srgbClr val="FF0000"/>
                          </a:solidFill>
                          <a:latin typeface="Cambria Math"/>
                        </a:rPr>
                        <m:t>−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2</m:t>
                      </m:r>
                      <m:sSub>
                        <m:sSubPr>
                          <m:ctrlP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4" name="TextBox 1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5791200"/>
                <a:ext cx="1371599" cy="30777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9" name="TextBox 88"/>
              <p:cNvSpPr txBox="1"/>
              <p:nvPr/>
            </p:nvSpPr>
            <p:spPr>
              <a:xfrm>
                <a:off x="4648200" y="2971800"/>
                <a:ext cx="16764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9=</m:t>
                      </m:r>
                      <m:sSub>
                        <m:sSubPr>
                          <m:ctrlPr>
                            <a:rPr lang="en-GB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en-GB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GB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600" i="1">
                          <a:solidFill>
                            <a:schemeClr val="tx1"/>
                          </a:solidFill>
                          <a:latin typeface="Cambria Math"/>
                        </a:rPr>
                        <m:t>−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2</m:t>
                      </m:r>
                      <m:sSub>
                        <m:sSubPr>
                          <m:ctrlPr>
                            <a:rPr lang="en-GB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GB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9" name="TextBox 8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971800"/>
                <a:ext cx="1676400" cy="338554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/>
              <p:cNvSpPr txBox="1"/>
              <p:nvPr/>
            </p:nvSpPr>
            <p:spPr>
              <a:xfrm>
                <a:off x="4572000" y="3352800"/>
                <a:ext cx="16002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−3=</m:t>
                      </m:r>
                      <m:sSub>
                        <m:sSubPr>
                          <m:ctrlPr>
                            <a:rPr lang="en-GB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GB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+2</m:t>
                      </m:r>
                      <m:sSub>
                        <m:sSubPr>
                          <m:ctrlPr>
                            <a:rPr lang="en-GB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GB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0" name="TextBox 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352800"/>
                <a:ext cx="1600200" cy="338554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4114800" y="2971800"/>
            <a:ext cx="3850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Comic Sans MS" pitchFamily="66" charset="0"/>
              </a:rPr>
              <a:t>1)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4114800" y="3352800"/>
            <a:ext cx="3850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Comic Sans MS" pitchFamily="66" charset="0"/>
              </a:rPr>
              <a:t>2)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3581400" y="3810000"/>
            <a:ext cx="8563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Comic Sans MS" pitchFamily="66" charset="0"/>
              </a:rPr>
              <a:t>2) – 1)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/>
              <p:cNvSpPr txBox="1"/>
              <p:nvPr/>
            </p:nvSpPr>
            <p:spPr>
              <a:xfrm>
                <a:off x="4495800" y="3810000"/>
                <a:ext cx="1143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−12=</m:t>
                      </m:r>
                      <m:sSub>
                        <m:sSubPr>
                          <m:ctrlPr>
                            <a:rPr lang="en-GB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3</m:t>
                          </m:r>
                          <m:r>
                            <a:rPr lang="en-GB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GB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3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3810000"/>
                <a:ext cx="1143000" cy="338554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4" name="TextBox 93"/>
              <p:cNvSpPr txBox="1"/>
              <p:nvPr/>
            </p:nvSpPr>
            <p:spPr>
              <a:xfrm>
                <a:off x="1066800" y="6096000"/>
                <a:ext cx="14478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−3=</m:t>
                      </m:r>
                      <m:sSub>
                        <m:sSubPr>
                          <m:ctrlP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+2</m:t>
                      </m:r>
                      <m:sSub>
                        <m:sSubPr>
                          <m:ctrlP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4" name="TextBox 9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6096000"/>
                <a:ext cx="1447800" cy="307777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5" name="TextBox 94"/>
              <p:cNvSpPr txBox="1"/>
              <p:nvPr/>
            </p:nvSpPr>
            <p:spPr>
              <a:xfrm>
                <a:off x="4495800" y="4191000"/>
                <a:ext cx="1143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−4=</m:t>
                      </m:r>
                      <m:sSub>
                        <m:sSubPr>
                          <m:ctrlPr>
                            <a:rPr lang="en-GB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GB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5" name="TextBox 9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4191000"/>
                <a:ext cx="1143000" cy="338554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6" name="TextBox 95"/>
              <p:cNvSpPr txBox="1"/>
              <p:nvPr/>
            </p:nvSpPr>
            <p:spPr>
              <a:xfrm>
                <a:off x="8077200" y="1752600"/>
                <a:ext cx="9144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=−4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6" name="TextBox 9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7200" y="1752600"/>
                <a:ext cx="914400" cy="338554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7" name="TextBox 96"/>
              <p:cNvSpPr txBox="1"/>
              <p:nvPr/>
            </p:nvSpPr>
            <p:spPr>
              <a:xfrm>
                <a:off x="4572000" y="4876800"/>
                <a:ext cx="16002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−3=</m:t>
                      </m:r>
                      <m:sSub>
                        <m:sSubPr>
                          <m:ctrlPr>
                            <a:rPr lang="en-GB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GB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+2</m:t>
                      </m:r>
                      <m:sSub>
                        <m:sSubPr>
                          <m:ctrlPr>
                            <a:rPr lang="en-GB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GB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7" name="TextBox 9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876800"/>
                <a:ext cx="1600200" cy="338554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8" name="TextBox 97"/>
          <p:cNvSpPr txBox="1"/>
          <p:nvPr/>
        </p:nvSpPr>
        <p:spPr>
          <a:xfrm>
            <a:off x="4114800" y="4876800"/>
            <a:ext cx="3850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Comic Sans MS" pitchFamily="66" charset="0"/>
              </a:rPr>
              <a:t>2)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9" name="TextBox 98"/>
              <p:cNvSpPr txBox="1"/>
              <p:nvPr/>
            </p:nvSpPr>
            <p:spPr>
              <a:xfrm>
                <a:off x="4572000" y="5257800"/>
                <a:ext cx="16764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−3=−4+2</m:t>
                      </m:r>
                      <m:sSub>
                        <m:sSubPr>
                          <m:ctrlPr>
                            <a:rPr lang="en-GB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GB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9" name="TextBox 9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5257800"/>
                <a:ext cx="1676400" cy="338554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TextBox 99"/>
              <p:cNvSpPr txBox="1"/>
              <p:nvPr/>
            </p:nvSpPr>
            <p:spPr>
              <a:xfrm>
                <a:off x="4648200" y="5638800"/>
                <a:ext cx="1143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1=2</m:t>
                      </m:r>
                      <m:sSub>
                        <m:sSubPr>
                          <m:ctrlPr>
                            <a:rPr lang="en-GB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GB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0" name="TextBox 9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5638800"/>
                <a:ext cx="1143000" cy="338554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TextBox 100"/>
              <p:cNvSpPr txBox="1"/>
              <p:nvPr/>
            </p:nvSpPr>
            <p:spPr>
              <a:xfrm>
                <a:off x="4648200" y="6019800"/>
                <a:ext cx="1066800" cy="5745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GB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1" name="TextBox 10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6019800"/>
                <a:ext cx="1066800" cy="574581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2" name="Arc 101"/>
          <p:cNvSpPr/>
          <p:nvPr/>
        </p:nvSpPr>
        <p:spPr>
          <a:xfrm>
            <a:off x="6248400" y="3352800"/>
            <a:ext cx="457200" cy="6096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" name="TextBox 102"/>
          <p:cNvSpPr txBox="1"/>
          <p:nvPr/>
        </p:nvSpPr>
        <p:spPr>
          <a:xfrm>
            <a:off x="6658303" y="3276600"/>
            <a:ext cx="2514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Eliminate v</a:t>
            </a:r>
            <a:r>
              <a:rPr lang="en-GB" sz="1400" baseline="-25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by subtracting 1 from 2 (be careful with negatives)</a:t>
            </a:r>
            <a:endParaRPr lang="en-GB" sz="1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04" name="Arc 103"/>
          <p:cNvSpPr/>
          <p:nvPr/>
        </p:nvSpPr>
        <p:spPr>
          <a:xfrm>
            <a:off x="6248400" y="39624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5" name="TextBox 104"/>
          <p:cNvSpPr txBox="1"/>
          <p:nvPr/>
        </p:nvSpPr>
        <p:spPr>
          <a:xfrm>
            <a:off x="6629400" y="4038600"/>
            <a:ext cx="121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Divide by 3</a:t>
            </a:r>
            <a:endParaRPr lang="en-GB" sz="1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TextBox 105"/>
              <p:cNvSpPr txBox="1"/>
              <p:nvPr/>
            </p:nvSpPr>
            <p:spPr>
              <a:xfrm>
                <a:off x="7924800" y="2133600"/>
                <a:ext cx="1066800" cy="5745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6" name="TextBox 10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4800" y="2133600"/>
                <a:ext cx="1066800" cy="574581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7" name="Arc 106"/>
          <p:cNvSpPr/>
          <p:nvPr/>
        </p:nvSpPr>
        <p:spPr>
          <a:xfrm>
            <a:off x="6019800" y="50292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8" name="TextBox 107"/>
          <p:cNvSpPr txBox="1"/>
          <p:nvPr/>
        </p:nvSpPr>
        <p:spPr>
          <a:xfrm>
            <a:off x="6400800" y="5105400"/>
            <a:ext cx="121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Sub in v</a:t>
            </a:r>
            <a:r>
              <a:rPr lang="en-GB" sz="1400" baseline="-25000" dirty="0">
                <a:solidFill>
                  <a:srgbClr val="FF0000"/>
                </a:solidFill>
                <a:latin typeface="Comic Sans MS" pitchFamily="66" charset="0"/>
              </a:rPr>
              <a:t>1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12" name="Arc 111"/>
          <p:cNvSpPr/>
          <p:nvPr/>
        </p:nvSpPr>
        <p:spPr>
          <a:xfrm>
            <a:off x="6019800" y="5486400"/>
            <a:ext cx="457200" cy="381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TextBox 112"/>
          <p:cNvSpPr txBox="1"/>
          <p:nvPr/>
        </p:nvSpPr>
        <p:spPr>
          <a:xfrm>
            <a:off x="6477000" y="5486400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Add 4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14" name="Arc 113"/>
          <p:cNvSpPr/>
          <p:nvPr/>
        </p:nvSpPr>
        <p:spPr>
          <a:xfrm>
            <a:off x="6019800" y="58674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5" name="TextBox 114"/>
          <p:cNvSpPr txBox="1"/>
          <p:nvPr/>
        </p:nvSpPr>
        <p:spPr>
          <a:xfrm>
            <a:off x="6400800" y="5943600"/>
            <a:ext cx="121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Divide by 2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3810000" y="4572000"/>
            <a:ext cx="480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Now sub this into one of the equations to find v</a:t>
            </a:r>
            <a:r>
              <a:rPr lang="en-GB" sz="1400" baseline="-25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117" name="Straight Arrow Connector 116"/>
          <p:cNvCxnSpPr/>
          <p:nvPr/>
        </p:nvCxnSpPr>
        <p:spPr>
          <a:xfrm flipH="1">
            <a:off x="6477000" y="2133600"/>
            <a:ext cx="4572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extBox 117"/>
          <p:cNvSpPr txBox="1"/>
          <p:nvPr/>
        </p:nvSpPr>
        <p:spPr>
          <a:xfrm>
            <a:off x="6553200" y="18288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4</a:t>
            </a:r>
            <a:endParaRPr lang="en-GB" sz="14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119" name="Straight Arrow Connector 118"/>
          <p:cNvCxnSpPr/>
          <p:nvPr/>
        </p:nvCxnSpPr>
        <p:spPr>
          <a:xfrm>
            <a:off x="7218105" y="2133600"/>
            <a:ext cx="4572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19"/>
          <p:cNvSpPr txBox="1"/>
          <p:nvPr/>
        </p:nvSpPr>
        <p:spPr>
          <a:xfrm>
            <a:off x="7239000" y="1828800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aseline="30000" dirty="0">
                <a:solidFill>
                  <a:srgbClr val="FF0000"/>
                </a:solidFill>
                <a:latin typeface="Comic Sans MS" pitchFamily="66" charset="0"/>
              </a:rPr>
              <a:t>1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sz="1400" baseline="-25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896007" y="0"/>
                <a:ext cx="1447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𝑰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  <m:r>
                        <a:rPr lang="en-GB" sz="1600" b="1" i="1" smtClean="0">
                          <a:latin typeface="Cambria Math"/>
                        </a:rPr>
                        <m:t>𝒗</m:t>
                      </m:r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  <m:r>
                        <a:rPr lang="en-GB" sz="1600" b="1" i="1" smtClean="0">
                          <a:latin typeface="Cambria Math"/>
                        </a:rPr>
                        <m:t>𝒖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007" y="0"/>
                <a:ext cx="1447800" cy="338554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0" y="230777"/>
                <a:ext cx="290355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30777"/>
                <a:ext cx="2903551" cy="338554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7883" y="15766"/>
                <a:ext cx="9144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𝑰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𝑭</m:t>
                      </m:r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3" y="15766"/>
                <a:ext cx="914400" cy="338554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4554583" y="64564"/>
                <a:ext cx="2766655" cy="4757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𝑒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𝑠𝑒𝑝𝑎𝑟𝑎𝑡𝑖𝑜𝑛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𝑝𝑎𝑟𝑡𝑖𝑐𝑙𝑒𝑠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𝑎𝑝𝑝𝑟𝑜𝑎𝑐h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𝑝𝑎𝑟𝑡𝑖𝑐𝑙𝑒𝑠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4583" y="64564"/>
                <a:ext cx="2766655" cy="475771"/>
              </a:xfrm>
              <a:prstGeom prst="rect">
                <a:avLst/>
              </a:prstGeom>
              <a:blipFill>
                <a:blip r:embed="rId22"/>
                <a:stretch>
                  <a:fillRect b="-38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1" name="TextBox 80"/>
          <p:cNvSpPr txBox="1"/>
          <p:nvPr/>
        </p:nvSpPr>
        <p:spPr>
          <a:xfrm>
            <a:off x="7315200" y="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  <a:hlinkClick r:id="rId23"/>
              </a:rPr>
              <a:t>Applet for collision demonstrations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8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1926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Elastic collisions in one dimension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83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4A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9036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79" grpId="0"/>
      <p:bldP spid="89" grpId="0"/>
      <p:bldP spid="90" grpId="0"/>
      <p:bldP spid="9" grpId="0"/>
      <p:bldP spid="91" grpId="0"/>
      <p:bldP spid="92" grpId="0"/>
      <p:bldP spid="93" grpId="0"/>
      <p:bldP spid="95" grpId="0"/>
      <p:bldP spid="96" grpId="0"/>
      <p:bldP spid="97" grpId="0"/>
      <p:bldP spid="98" grpId="0"/>
      <p:bldP spid="99" grpId="0"/>
      <p:bldP spid="100" grpId="0"/>
      <p:bldP spid="101" grpId="0"/>
      <p:bldP spid="102" grpId="0" animBg="1"/>
      <p:bldP spid="103" grpId="0"/>
      <p:bldP spid="104" grpId="0" animBg="1"/>
      <p:bldP spid="105" grpId="0"/>
      <p:bldP spid="106" grpId="0"/>
      <p:bldP spid="107" grpId="0" animBg="1"/>
      <p:bldP spid="108" grpId="0"/>
      <p:bldP spid="112" grpId="0" animBg="1"/>
      <p:bldP spid="113" grpId="0"/>
      <p:bldP spid="114" grpId="0" animBg="1"/>
      <p:bldP spid="115" grpId="0"/>
      <p:bldP spid="116" grpId="0"/>
      <p:bldP spid="118" grpId="0"/>
      <p:bldP spid="12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3581400" cy="50292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solve problems involving the direct impact of two particles by using conservation of linear momentum and Newton’s Law of Restitution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Two small spheres have mass 3m and 4m respectively. They are moving towards each other in opposite directions on a smooth horizontal plane. P has speed 3u and Q has speed 2u just before the impact. The coefficient of restitution between P and Q is e.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Show that the speed of Q after the collisions is given by </a:t>
            </a:r>
            <a:r>
              <a:rPr lang="en-GB" sz="1400" baseline="30000" dirty="0">
                <a:latin typeface="Comic Sans MS" pitchFamily="66" charset="0"/>
              </a:rPr>
              <a:t>u</a:t>
            </a:r>
            <a:r>
              <a:rPr lang="en-GB" sz="1400" dirty="0">
                <a:latin typeface="Comic Sans MS" pitchFamily="66" charset="0"/>
              </a:rPr>
              <a:t>/</a:t>
            </a:r>
            <a:r>
              <a:rPr lang="en-GB" sz="1400" baseline="-25000" dirty="0">
                <a:latin typeface="Comic Sans MS" pitchFamily="66" charset="0"/>
              </a:rPr>
              <a:t>7</a:t>
            </a:r>
            <a:r>
              <a:rPr lang="en-GB" sz="1400" dirty="0">
                <a:latin typeface="Comic Sans MS" pitchFamily="66" charset="0"/>
              </a:rPr>
              <a:t>(15e + 1)</a:t>
            </a:r>
          </a:p>
          <a:p>
            <a:pPr algn="ctr">
              <a:buAutoNum type="alphaLcParenR"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Given that the direction of motion of P is unchanged, find the range of possible values for e</a:t>
            </a:r>
          </a:p>
          <a:p>
            <a:pPr algn="ctr">
              <a:buAutoNum type="alphaLcParenR"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Given that the magnitude of the impulse of P on Q is </a:t>
            </a:r>
            <a:r>
              <a:rPr lang="en-GB" sz="1400" baseline="30000" dirty="0">
                <a:latin typeface="Comic Sans MS" pitchFamily="66" charset="0"/>
              </a:rPr>
              <a:t>80mu</a:t>
            </a:r>
            <a:r>
              <a:rPr lang="en-GB" sz="1400" dirty="0">
                <a:latin typeface="Comic Sans MS" pitchFamily="66" charset="0"/>
              </a:rPr>
              <a:t>/</a:t>
            </a:r>
            <a:r>
              <a:rPr lang="en-GB" sz="1400" baseline="-25000" dirty="0">
                <a:latin typeface="Comic Sans MS" pitchFamily="66" charset="0"/>
              </a:rPr>
              <a:t>9</a:t>
            </a:r>
            <a:r>
              <a:rPr lang="en-GB" sz="1400" dirty="0">
                <a:latin typeface="Comic Sans MS" pitchFamily="66" charset="0"/>
              </a:rPr>
              <a:t>, find the value of e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4191000" y="1447800"/>
            <a:ext cx="304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191000" y="1752600"/>
            <a:ext cx="304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191000" y="144780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omic Sans MS" pitchFamily="66" charset="0"/>
              </a:rPr>
              <a:t>Before impact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715000" y="144780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omic Sans MS" pitchFamily="66" charset="0"/>
              </a:rPr>
              <a:t>After impact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5715000" y="1447800"/>
            <a:ext cx="0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239000" y="1447800"/>
            <a:ext cx="0" cy="1295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715000" y="1447800"/>
            <a:ext cx="0" cy="1295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191000" y="1447800"/>
            <a:ext cx="0" cy="1295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4419600" y="21336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5181600" y="21336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5943600" y="21336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6705600" y="21336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4343400" y="20574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373113" y="1752600"/>
            <a:ext cx="3866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3u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6629400" y="20574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679952" y="1752600"/>
            <a:ext cx="3449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v</a:t>
            </a:r>
            <a:r>
              <a:rPr lang="en-GB" sz="1400" baseline="-25000" dirty="0">
                <a:latin typeface="Comic Sans MS" pitchFamily="66" charset="0"/>
              </a:rPr>
              <a:t>2</a:t>
            </a:r>
          </a:p>
        </p:txBody>
      </p:sp>
      <p:cxnSp>
        <p:nvCxnSpPr>
          <p:cNvPr id="27" name="Straight Connector 26"/>
          <p:cNvCxnSpPr/>
          <p:nvPr/>
        </p:nvCxnSpPr>
        <p:spPr>
          <a:xfrm>
            <a:off x="4191000" y="2743200"/>
            <a:ext cx="304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343400" y="21336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P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867400" y="21336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P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105400" y="21336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Q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629400" y="21336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Q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 flipH="1">
            <a:off x="5105400" y="20574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135113" y="1752600"/>
            <a:ext cx="3866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2u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5867400" y="20574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927570" y="1752600"/>
            <a:ext cx="3257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v</a:t>
            </a:r>
            <a:r>
              <a:rPr lang="en-GB" sz="1400" baseline="-25000" dirty="0">
                <a:latin typeface="Comic Sans MS" pitchFamily="66" charset="0"/>
              </a:rPr>
              <a:t>1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353762" y="2438400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3m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877762" y="2438400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3m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115762" y="2438400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4m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639762" y="2438400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4m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38600" y="3276600"/>
            <a:ext cx="5105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Speed of Q after the collision = v</a:t>
            </a:r>
            <a:r>
              <a:rPr lang="en-GB" sz="1400" baseline="-25000" dirty="0">
                <a:latin typeface="Comic Sans MS" pitchFamily="66" charset="0"/>
              </a:rPr>
              <a:t>2</a:t>
            </a:r>
          </a:p>
          <a:p>
            <a:r>
              <a:rPr lang="en-GB" sz="1400" dirty="0">
                <a:latin typeface="Comic Sans MS" pitchFamily="66" charset="0"/>
                <a:sym typeface="Wingdings" pitchFamily="2" charset="2"/>
              </a:rPr>
              <a:t> We need to set up simultaneous equations and </a:t>
            </a:r>
            <a:r>
              <a:rPr lang="en-GB" sz="1400">
                <a:latin typeface="Comic Sans MS" pitchFamily="66" charset="0"/>
                <a:sym typeface="Wingdings" pitchFamily="2" charset="2"/>
              </a:rPr>
              <a:t>solve them </a:t>
            </a:r>
            <a:r>
              <a:rPr lang="en-GB" sz="1400" dirty="0">
                <a:latin typeface="Comic Sans MS" pitchFamily="66" charset="0"/>
                <a:sym typeface="Wingdings" pitchFamily="2" charset="2"/>
              </a:rPr>
              <a:t>for v</a:t>
            </a:r>
            <a:r>
              <a:rPr lang="en-GB" sz="1400" baseline="-25000" dirty="0">
                <a:latin typeface="Comic Sans MS" pitchFamily="66" charset="0"/>
                <a:sym typeface="Wingdings" pitchFamily="2" charset="2"/>
              </a:rPr>
              <a:t>2</a:t>
            </a:r>
            <a:endParaRPr lang="en-GB" sz="1400" baseline="-250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038600" y="4114800"/>
                <a:ext cx="3198376" cy="5396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𝑒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𝑠𝑒𝑝𝑎𝑟𝑎𝑡𝑖𝑜𝑛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𝑝𝑎𝑟𝑡𝑖𝑐𝑙𝑒𝑠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𝑎𝑝𝑝𝑟𝑜𝑎𝑐h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𝑝𝑎𝑟𝑡𝑖𝑐𝑙𝑒𝑠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4114800"/>
                <a:ext cx="3198376" cy="539635"/>
              </a:xfrm>
              <a:prstGeom prst="rect">
                <a:avLst/>
              </a:prstGeom>
              <a:blipFill rotWithShape="1">
                <a:blip r:embed="rId8"/>
                <a:stretch>
                  <a:fillRect b="-44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xtBox 40"/>
          <p:cNvSpPr txBox="1"/>
          <p:nvPr/>
        </p:nvSpPr>
        <p:spPr>
          <a:xfrm>
            <a:off x="4288898" y="2743200"/>
            <a:ext cx="1297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Approach</a:t>
            </a:r>
          </a:p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3u - - 2u = 5u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867400" y="2743200"/>
            <a:ext cx="10967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Separation</a:t>
            </a:r>
          </a:p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v</a:t>
            </a:r>
            <a:r>
              <a:rPr lang="en-GB" sz="1400" baseline="-25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– v</a:t>
            </a:r>
            <a:r>
              <a:rPr lang="en-GB" sz="1400" baseline="-25000" dirty="0">
                <a:solidFill>
                  <a:srgbClr val="FF0000"/>
                </a:solidFill>
                <a:latin typeface="Comic Sans MS" pitchFamily="66" charset="0"/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038600" y="4724400"/>
                <a:ext cx="112082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𝑒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GB" sz="1400" b="0" i="1" smtClean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GB" sz="14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5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𝑢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4724400"/>
                <a:ext cx="1120820" cy="461665"/>
              </a:xfrm>
              <a:prstGeom prst="rect">
                <a:avLst/>
              </a:prstGeom>
              <a:blipFill rotWithShape="1">
                <a:blip r:embed="rId9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3810000" y="5334000"/>
                <a:ext cx="14478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5</m:t>
                      </m:r>
                      <m:r>
                        <a:rPr lang="en-GB" sz="1400" b="0" i="1" smtClean="0">
                          <a:latin typeface="Cambria Math"/>
                        </a:rPr>
                        <m:t>𝑢𝑒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5334000"/>
                <a:ext cx="1447800" cy="30777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Arc 44"/>
          <p:cNvSpPr/>
          <p:nvPr/>
        </p:nvSpPr>
        <p:spPr>
          <a:xfrm>
            <a:off x="7010400" y="4419600"/>
            <a:ext cx="457200" cy="5334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TextBox 45"/>
          <p:cNvSpPr txBox="1"/>
          <p:nvPr/>
        </p:nvSpPr>
        <p:spPr>
          <a:xfrm>
            <a:off x="7467600" y="4495800"/>
            <a:ext cx="129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7" name="Arc 46"/>
          <p:cNvSpPr/>
          <p:nvPr/>
        </p:nvSpPr>
        <p:spPr>
          <a:xfrm>
            <a:off x="5029200" y="4953000"/>
            <a:ext cx="457200" cy="5334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TextBox 47"/>
          <p:cNvSpPr txBox="1"/>
          <p:nvPr/>
        </p:nvSpPr>
        <p:spPr>
          <a:xfrm>
            <a:off x="5410200" y="5029200"/>
            <a:ext cx="144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Multiply by 5u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7391400" y="1600200"/>
                <a:ext cx="1447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5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𝑢𝑒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1400" y="1600200"/>
                <a:ext cx="1447800" cy="338554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896007" y="0"/>
                <a:ext cx="1447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𝑰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  <m:r>
                        <a:rPr lang="en-GB" sz="1600" b="1" i="1" smtClean="0">
                          <a:latin typeface="Cambria Math"/>
                        </a:rPr>
                        <m:t>𝒗</m:t>
                      </m:r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  <m:r>
                        <a:rPr lang="en-GB" sz="1600" b="1" i="1" smtClean="0">
                          <a:latin typeface="Cambria Math"/>
                        </a:rPr>
                        <m:t>𝒖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007" y="0"/>
                <a:ext cx="1447800" cy="33855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0" y="230777"/>
                <a:ext cx="290355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30777"/>
                <a:ext cx="2903551" cy="33855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7883" y="15766"/>
                <a:ext cx="9144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𝑰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𝑭</m:t>
                      </m:r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3" y="15766"/>
                <a:ext cx="914400" cy="33855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4554583" y="64564"/>
                <a:ext cx="2766655" cy="4757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𝑒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𝑠𝑒𝑝𝑎𝑟𝑎𝑡𝑖𝑜𝑛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𝑝𝑎𝑟𝑡𝑖𝑐𝑙𝑒𝑠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𝑎𝑝𝑝𝑟𝑜𝑎𝑐h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𝑝𝑎𝑟𝑡𝑖𝑐𝑙𝑒𝑠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4583" y="64564"/>
                <a:ext cx="2766655" cy="475771"/>
              </a:xfrm>
              <a:prstGeom prst="rect">
                <a:avLst/>
              </a:prstGeom>
              <a:blipFill>
                <a:blip r:embed="rId15"/>
                <a:stretch>
                  <a:fillRect b="-38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TextBox 55"/>
          <p:cNvSpPr txBox="1"/>
          <p:nvPr/>
        </p:nvSpPr>
        <p:spPr>
          <a:xfrm>
            <a:off x="7315200" y="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  <a:hlinkClick r:id="rId16"/>
              </a:rPr>
              <a:t>Applet for collision demonstrations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57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1926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Elastic collisions in one dimension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58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4A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86000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9" grpId="0" animBg="1"/>
      <p:bldP spid="20" grpId="0" animBg="1"/>
      <p:bldP spid="21" grpId="0" animBg="1"/>
      <p:bldP spid="22" grpId="0" animBg="1"/>
      <p:bldP spid="24" grpId="0"/>
      <p:bldP spid="26" grpId="0"/>
      <p:bldP spid="28" grpId="0"/>
      <p:bldP spid="29" grpId="0"/>
      <p:bldP spid="30" grpId="0"/>
      <p:bldP spid="31" grpId="0"/>
      <p:bldP spid="33" grpId="0"/>
      <p:bldP spid="35" grpId="0"/>
      <p:bldP spid="36" grpId="0"/>
      <p:bldP spid="37" grpId="0"/>
      <p:bldP spid="38" grpId="0"/>
      <p:bldP spid="39" grpId="0"/>
      <p:bldP spid="40" grpId="0"/>
      <p:bldP spid="43" grpId="0"/>
      <p:bldP spid="44" grpId="0"/>
      <p:bldP spid="45" grpId="0" animBg="1"/>
      <p:bldP spid="46" grpId="0"/>
      <p:bldP spid="47" grpId="0" animBg="1"/>
      <p:bldP spid="48" grpId="0"/>
      <p:bldP spid="4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3581400" cy="50292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solve problems involving the direct impact of two particles by using conservation of linear momentum and Newton’s Law of Restitution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Two small spheres have mass 3m and 4m respectively. They are moving towards each other in opposite directions on a smooth horizontal plane. P has speed 3u and Q has speed 2u just before the impact. The coefficient of restitution between P and Q is e.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Show that the speed of Q after the collisions is given by </a:t>
            </a:r>
            <a:r>
              <a:rPr lang="en-GB" sz="1400" baseline="30000" dirty="0">
                <a:latin typeface="Comic Sans MS" pitchFamily="66" charset="0"/>
              </a:rPr>
              <a:t>u</a:t>
            </a:r>
            <a:r>
              <a:rPr lang="en-GB" sz="1400" dirty="0">
                <a:latin typeface="Comic Sans MS" pitchFamily="66" charset="0"/>
              </a:rPr>
              <a:t>/</a:t>
            </a:r>
            <a:r>
              <a:rPr lang="en-GB" sz="1400" baseline="-25000" dirty="0">
                <a:latin typeface="Comic Sans MS" pitchFamily="66" charset="0"/>
              </a:rPr>
              <a:t>7</a:t>
            </a:r>
            <a:r>
              <a:rPr lang="en-GB" sz="1400" dirty="0">
                <a:latin typeface="Comic Sans MS" pitchFamily="66" charset="0"/>
              </a:rPr>
              <a:t>(15e + 1)</a:t>
            </a:r>
          </a:p>
          <a:p>
            <a:pPr algn="ctr">
              <a:buAutoNum type="alphaLcParenR"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Given that the direction of motion of P is unchanged, find the range of possible values for e</a:t>
            </a:r>
          </a:p>
          <a:p>
            <a:pPr algn="ctr">
              <a:buAutoNum type="alphaLcParenR"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Given that the magnitude of the impulse of P on Q is </a:t>
            </a:r>
            <a:r>
              <a:rPr lang="en-GB" sz="1400" baseline="30000" dirty="0">
                <a:latin typeface="Comic Sans MS" pitchFamily="66" charset="0"/>
              </a:rPr>
              <a:t>80mu</a:t>
            </a:r>
            <a:r>
              <a:rPr lang="en-GB" sz="1400" dirty="0">
                <a:latin typeface="Comic Sans MS" pitchFamily="66" charset="0"/>
              </a:rPr>
              <a:t>/</a:t>
            </a:r>
            <a:r>
              <a:rPr lang="en-GB" sz="1400" baseline="-25000" dirty="0">
                <a:latin typeface="Comic Sans MS" pitchFamily="66" charset="0"/>
              </a:rPr>
              <a:t>9</a:t>
            </a:r>
            <a:r>
              <a:rPr lang="en-GB" sz="1400" dirty="0">
                <a:latin typeface="Comic Sans MS" pitchFamily="66" charset="0"/>
              </a:rPr>
              <a:t>, find the value of e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4191000" y="1447800"/>
            <a:ext cx="304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191000" y="1752600"/>
            <a:ext cx="304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191000" y="144780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omic Sans MS" pitchFamily="66" charset="0"/>
              </a:rPr>
              <a:t>Before impact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715000" y="144780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omic Sans MS" pitchFamily="66" charset="0"/>
              </a:rPr>
              <a:t>After impact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5715000" y="1447800"/>
            <a:ext cx="0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239000" y="1447800"/>
            <a:ext cx="0" cy="1295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715000" y="1447800"/>
            <a:ext cx="0" cy="1295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191000" y="1447800"/>
            <a:ext cx="0" cy="1295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4419600" y="21336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5181600" y="21336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5943600" y="21336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6705600" y="21336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4343400" y="20574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373113" y="1752600"/>
            <a:ext cx="3866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3u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6629400" y="20574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679952" y="1752600"/>
            <a:ext cx="3449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v</a:t>
            </a:r>
            <a:r>
              <a:rPr lang="en-GB" sz="1400" baseline="-25000" dirty="0">
                <a:latin typeface="Comic Sans MS" pitchFamily="66" charset="0"/>
              </a:rPr>
              <a:t>2</a:t>
            </a:r>
          </a:p>
        </p:txBody>
      </p:sp>
      <p:cxnSp>
        <p:nvCxnSpPr>
          <p:cNvPr id="27" name="Straight Connector 26"/>
          <p:cNvCxnSpPr/>
          <p:nvPr/>
        </p:nvCxnSpPr>
        <p:spPr>
          <a:xfrm>
            <a:off x="4191000" y="2743200"/>
            <a:ext cx="304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343400" y="21336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P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867400" y="21336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P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105400" y="21336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Q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629400" y="21336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Q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 flipH="1">
            <a:off x="5105400" y="20574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135113" y="1752600"/>
            <a:ext cx="3866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2u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5867400" y="20574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927570" y="1752600"/>
            <a:ext cx="3257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v</a:t>
            </a:r>
            <a:r>
              <a:rPr lang="en-GB" sz="1400" baseline="-25000" dirty="0">
                <a:latin typeface="Comic Sans MS" pitchFamily="66" charset="0"/>
              </a:rPr>
              <a:t>1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353762" y="2438400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3m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877762" y="2438400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3m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115762" y="2438400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4m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639762" y="2438400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4m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7391400" y="1600200"/>
                <a:ext cx="1447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5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𝑢𝑒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1400" y="1600200"/>
                <a:ext cx="1447800" cy="33855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4419600" y="3200400"/>
                <a:ext cx="258192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3200400"/>
                <a:ext cx="2581924" cy="30777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657600" y="3733800"/>
                <a:ext cx="3962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𝑚</m:t>
                          </m:r>
                        </m:e>
                      </m:d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𝑢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𝑚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(−2</m:t>
                      </m:r>
                      <m:r>
                        <a:rPr lang="en-GB" sz="1400" b="0" i="1" smtClean="0">
                          <a:latin typeface="Cambria Math"/>
                        </a:rPr>
                        <m:t>𝑢</m:t>
                      </m:r>
                      <m:r>
                        <a:rPr lang="en-GB" sz="1400" b="0" i="1" smtClean="0">
                          <a:latin typeface="Cambria Math"/>
                        </a:rPr>
                        <m:t>)=(3</m:t>
                      </m:r>
                      <m:r>
                        <a:rPr lang="en-GB" sz="1400" b="0" i="1" smtClean="0">
                          <a:latin typeface="Cambria Math"/>
                        </a:rPr>
                        <m:t>𝑚</m:t>
                      </m:r>
                      <m:r>
                        <a:rPr lang="en-GB" sz="1400" b="0" i="1" smtClean="0">
                          <a:latin typeface="Cambria Math"/>
                        </a:rPr>
                        <m:t>)(</m:t>
                      </m:r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)+(4</m:t>
                      </m:r>
                      <m:r>
                        <a:rPr lang="en-GB" sz="1400" b="0" i="1" smtClean="0">
                          <a:latin typeface="Cambria Math"/>
                        </a:rPr>
                        <m:t>𝑚</m:t>
                      </m:r>
                      <m:r>
                        <a:rPr lang="en-GB" sz="1400" b="0" i="1" smtClean="0">
                          <a:latin typeface="Cambria Math"/>
                        </a:rPr>
                        <m:t>)(</m:t>
                      </m:r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3733800"/>
                <a:ext cx="3962400" cy="307777"/>
              </a:xfrm>
              <a:prstGeom prst="rect">
                <a:avLst/>
              </a:prstGeom>
              <a:blipFill rotWithShape="1">
                <a:blip r:embed="rId10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4572000" y="4267200"/>
                <a:ext cx="25146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9</m:t>
                      </m:r>
                      <m:r>
                        <a:rPr lang="en-GB" sz="1400" b="0" i="1" smtClean="0">
                          <a:latin typeface="Cambria Math"/>
                        </a:rPr>
                        <m:t>𝑚𝑢</m:t>
                      </m:r>
                      <m:r>
                        <a:rPr lang="en-GB" sz="1400" b="0" i="1" smtClean="0">
                          <a:latin typeface="Cambria Math"/>
                        </a:rPr>
                        <m:t>−8</m:t>
                      </m:r>
                      <m:r>
                        <a:rPr lang="en-GB" sz="1400" b="0" i="1" smtClean="0">
                          <a:latin typeface="Cambria Math"/>
                        </a:rPr>
                        <m:t>𝑚𝑢</m:t>
                      </m:r>
                      <m:r>
                        <a:rPr lang="en-GB" sz="1400" b="0" i="1" smtClean="0">
                          <a:latin typeface="Cambria Math"/>
                        </a:rPr>
                        <m:t>=3</m:t>
                      </m:r>
                      <m:r>
                        <a:rPr lang="en-GB" sz="1400" b="0" i="1" smtClean="0">
                          <a:latin typeface="Cambria Math"/>
                        </a:rPr>
                        <m:t>𝑚</m:t>
                      </m:r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+4</m:t>
                      </m:r>
                      <m:r>
                        <a:rPr lang="en-GB" sz="1400" b="0" i="1" smtClean="0">
                          <a:latin typeface="Cambria Math"/>
                        </a:rPr>
                        <m:t>𝑚</m:t>
                      </m:r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267200"/>
                <a:ext cx="2514600" cy="30777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4724400" y="4800600"/>
                <a:ext cx="21336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9</m:t>
                      </m:r>
                      <m:r>
                        <a:rPr lang="en-GB" sz="1400" b="0" i="1" smtClean="0">
                          <a:latin typeface="Cambria Math"/>
                        </a:rPr>
                        <m:t>𝑢</m:t>
                      </m:r>
                      <m:r>
                        <a:rPr lang="en-GB" sz="1400" b="0" i="1" smtClean="0">
                          <a:latin typeface="Cambria Math"/>
                        </a:rPr>
                        <m:t>−8</m:t>
                      </m:r>
                      <m:r>
                        <a:rPr lang="en-GB" sz="1400" b="0" i="1" smtClean="0">
                          <a:latin typeface="Cambria Math"/>
                        </a:rPr>
                        <m:t>𝑢</m:t>
                      </m:r>
                      <m:r>
                        <a:rPr lang="en-GB" sz="1400" b="0" i="1" smtClean="0">
                          <a:latin typeface="Cambria Math"/>
                        </a:rPr>
                        <m:t>=3</m:t>
                      </m:r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+4</m:t>
                      </m:r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4800600"/>
                <a:ext cx="2133600" cy="307777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5334000" y="5334000"/>
                <a:ext cx="14478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𝑢</m:t>
                      </m:r>
                      <m:r>
                        <a:rPr lang="en-GB" sz="1400" b="0" i="1" smtClean="0">
                          <a:latin typeface="Cambria Math"/>
                        </a:rPr>
                        <m:t>=3</m:t>
                      </m:r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+4</m:t>
                      </m:r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5334000"/>
                <a:ext cx="1447800" cy="307777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Arc 54"/>
          <p:cNvSpPr/>
          <p:nvPr/>
        </p:nvSpPr>
        <p:spPr>
          <a:xfrm>
            <a:off x="7391400" y="34290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TextBox 55"/>
          <p:cNvSpPr txBox="1"/>
          <p:nvPr/>
        </p:nvSpPr>
        <p:spPr>
          <a:xfrm>
            <a:off x="7696200" y="342900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7" name="Arc 56"/>
          <p:cNvSpPr/>
          <p:nvPr/>
        </p:nvSpPr>
        <p:spPr>
          <a:xfrm>
            <a:off x="7391400" y="39624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Arc 57"/>
          <p:cNvSpPr/>
          <p:nvPr/>
        </p:nvSpPr>
        <p:spPr>
          <a:xfrm>
            <a:off x="6858000" y="44958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Arc 58"/>
          <p:cNvSpPr/>
          <p:nvPr/>
        </p:nvSpPr>
        <p:spPr>
          <a:xfrm>
            <a:off x="6629400" y="50292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TextBox 59"/>
          <p:cNvSpPr txBox="1"/>
          <p:nvPr/>
        </p:nvSpPr>
        <p:spPr>
          <a:xfrm>
            <a:off x="7324061" y="45720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Divide by m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984125" y="5168462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7391400" y="2057400"/>
                <a:ext cx="1524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𝑢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=3</m:t>
                      </m:r>
                      <m:sSub>
                        <m:sSub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+4</m:t>
                      </m:r>
                      <m:sSub>
                        <m:sSub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1400" y="2057400"/>
                <a:ext cx="1524000" cy="338554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TextBox 62"/>
          <p:cNvSpPr txBox="1"/>
          <p:nvPr/>
        </p:nvSpPr>
        <p:spPr>
          <a:xfrm>
            <a:off x="7772400" y="396240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Work out terms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896007" y="0"/>
                <a:ext cx="1447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𝑰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  <m:r>
                        <a:rPr lang="en-GB" sz="1600" b="1" i="1" smtClean="0">
                          <a:latin typeface="Cambria Math"/>
                        </a:rPr>
                        <m:t>𝒗</m:t>
                      </m:r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  <m:r>
                        <a:rPr lang="en-GB" sz="1600" b="1" i="1" smtClean="0">
                          <a:latin typeface="Cambria Math"/>
                        </a:rPr>
                        <m:t>𝒖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007" y="0"/>
                <a:ext cx="1447800" cy="338554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0" y="230777"/>
                <a:ext cx="290355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30777"/>
                <a:ext cx="2903551" cy="338554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7883" y="15766"/>
                <a:ext cx="9144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𝑰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𝑭</m:t>
                      </m:r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3" y="15766"/>
                <a:ext cx="914400" cy="338554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4554583" y="64564"/>
                <a:ext cx="2766655" cy="4757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𝑒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𝑠𝑒𝑝𝑎𝑟𝑎𝑡𝑖𝑜𝑛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𝑝𝑎𝑟𝑡𝑖𝑐𝑙𝑒𝑠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𝑎𝑝𝑝𝑟𝑜𝑎𝑐h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𝑝𝑎𝑟𝑡𝑖𝑐𝑙𝑒𝑠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4583" y="64564"/>
                <a:ext cx="2766655" cy="475771"/>
              </a:xfrm>
              <a:prstGeom prst="rect">
                <a:avLst/>
              </a:prstGeom>
              <a:blipFill>
                <a:blip r:embed="rId18"/>
                <a:stretch>
                  <a:fillRect b="-38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TextBox 68"/>
          <p:cNvSpPr txBox="1"/>
          <p:nvPr/>
        </p:nvSpPr>
        <p:spPr>
          <a:xfrm>
            <a:off x="7315200" y="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  <a:hlinkClick r:id="rId19"/>
              </a:rPr>
              <a:t>Applet for collision demonstrations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70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1926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Elastic collisions in one dimension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71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4A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29363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1" grpId="0"/>
      <p:bldP spid="52" grpId="0"/>
      <p:bldP spid="53" grpId="0"/>
      <p:bldP spid="54" grpId="0"/>
      <p:bldP spid="55" grpId="0" animBg="1"/>
      <p:bldP spid="56" grpId="0"/>
      <p:bldP spid="57" grpId="0" animBg="1"/>
      <p:bldP spid="58" grpId="0" animBg="1"/>
      <p:bldP spid="59" grpId="0" animBg="1"/>
      <p:bldP spid="60" grpId="0"/>
      <p:bldP spid="61" grpId="0"/>
      <p:bldP spid="62" grpId="0"/>
      <p:bldP spid="6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3581400" cy="50292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solve problems involving the direct impact of two particles by using conservation of linear momentum and Newton’s Law of Restitution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Two small spheres have mass 3m and 4m respectively. They are moving towards each other in opposite directions on a smooth horizontal plane. P has speed 3u and Q has speed 2u just before the impact. The coefficient of restitution between P and Q is e.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Show that the speed of Q after the collisions is given by </a:t>
            </a:r>
            <a:r>
              <a:rPr lang="en-GB" sz="1400" baseline="30000" dirty="0">
                <a:latin typeface="Comic Sans MS" pitchFamily="66" charset="0"/>
              </a:rPr>
              <a:t>u</a:t>
            </a:r>
            <a:r>
              <a:rPr lang="en-GB" sz="1400" dirty="0">
                <a:latin typeface="Comic Sans MS" pitchFamily="66" charset="0"/>
              </a:rPr>
              <a:t>/</a:t>
            </a:r>
            <a:r>
              <a:rPr lang="en-GB" sz="1400" baseline="-25000" dirty="0">
                <a:latin typeface="Comic Sans MS" pitchFamily="66" charset="0"/>
              </a:rPr>
              <a:t>7</a:t>
            </a:r>
            <a:r>
              <a:rPr lang="en-GB" sz="1400" dirty="0">
                <a:latin typeface="Comic Sans MS" pitchFamily="66" charset="0"/>
              </a:rPr>
              <a:t>(15e + 1)</a:t>
            </a:r>
          </a:p>
          <a:p>
            <a:pPr algn="ctr">
              <a:buAutoNum type="alphaLcParenR"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Given that the direction of motion of P is unchanged, find the range of possible values for e</a:t>
            </a:r>
          </a:p>
          <a:p>
            <a:pPr algn="ctr">
              <a:buAutoNum type="alphaLcParenR"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Given that the magnitude of the impulse of P on Q is </a:t>
            </a:r>
            <a:r>
              <a:rPr lang="en-GB" sz="1400" baseline="30000" dirty="0">
                <a:latin typeface="Comic Sans MS" pitchFamily="66" charset="0"/>
              </a:rPr>
              <a:t>80mu</a:t>
            </a:r>
            <a:r>
              <a:rPr lang="en-GB" sz="1400" dirty="0">
                <a:latin typeface="Comic Sans MS" pitchFamily="66" charset="0"/>
              </a:rPr>
              <a:t>/</a:t>
            </a:r>
            <a:r>
              <a:rPr lang="en-GB" sz="1400" baseline="-25000" dirty="0">
                <a:latin typeface="Comic Sans MS" pitchFamily="66" charset="0"/>
              </a:rPr>
              <a:t>9</a:t>
            </a:r>
            <a:r>
              <a:rPr lang="en-GB" sz="1400" dirty="0">
                <a:latin typeface="Comic Sans MS" pitchFamily="66" charset="0"/>
              </a:rPr>
              <a:t>, find the value of e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4191000" y="1447800"/>
            <a:ext cx="304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191000" y="1752600"/>
            <a:ext cx="304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191000" y="144780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omic Sans MS" pitchFamily="66" charset="0"/>
              </a:rPr>
              <a:t>Before impact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715000" y="144780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omic Sans MS" pitchFamily="66" charset="0"/>
              </a:rPr>
              <a:t>After impact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5715000" y="1447800"/>
            <a:ext cx="0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239000" y="1447800"/>
            <a:ext cx="0" cy="1295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715000" y="1447800"/>
            <a:ext cx="0" cy="1295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191000" y="1447800"/>
            <a:ext cx="0" cy="1295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4419600" y="21336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5181600" y="21336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5943600" y="21336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6705600" y="21336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4343400" y="20574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373113" y="1752600"/>
            <a:ext cx="3866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3u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6629400" y="20574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679952" y="1752600"/>
            <a:ext cx="3449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v</a:t>
            </a:r>
            <a:r>
              <a:rPr lang="en-GB" sz="1400" baseline="-25000" dirty="0">
                <a:latin typeface="Comic Sans MS" pitchFamily="66" charset="0"/>
              </a:rPr>
              <a:t>2</a:t>
            </a:r>
          </a:p>
        </p:txBody>
      </p:sp>
      <p:cxnSp>
        <p:nvCxnSpPr>
          <p:cNvPr id="27" name="Straight Connector 26"/>
          <p:cNvCxnSpPr/>
          <p:nvPr/>
        </p:nvCxnSpPr>
        <p:spPr>
          <a:xfrm>
            <a:off x="4191000" y="2743200"/>
            <a:ext cx="304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343400" y="21336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P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867400" y="21336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P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105400" y="21336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Q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629400" y="21336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Q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 flipH="1">
            <a:off x="5105400" y="20574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135113" y="1752600"/>
            <a:ext cx="3866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2u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5867400" y="20574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927570" y="1752600"/>
            <a:ext cx="3257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v</a:t>
            </a:r>
            <a:r>
              <a:rPr lang="en-GB" sz="1400" baseline="-25000" dirty="0">
                <a:latin typeface="Comic Sans MS" pitchFamily="66" charset="0"/>
              </a:rPr>
              <a:t>1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353762" y="2438400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3m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877762" y="2438400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3m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115762" y="2438400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4m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639762" y="2438400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4m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7391400" y="1600200"/>
                <a:ext cx="1447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5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𝑢𝑒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1400" y="1600200"/>
                <a:ext cx="1447800" cy="33855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7391400" y="2057400"/>
                <a:ext cx="1524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𝑢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=3</m:t>
                      </m:r>
                      <m:sSub>
                        <m:sSub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+4</m:t>
                      </m:r>
                      <m:sSub>
                        <m:sSub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1400" y="2057400"/>
                <a:ext cx="1524000" cy="338554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4495800" y="2971800"/>
                <a:ext cx="1447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5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𝑢𝑒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GB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GB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GB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2971800"/>
                <a:ext cx="1447800" cy="338554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4495800" y="3352800"/>
                <a:ext cx="1524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𝑢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=3</m:t>
                      </m:r>
                      <m:sSub>
                        <m:sSubPr>
                          <m:ctrlPr>
                            <a:rPr lang="en-GB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+4</m:t>
                      </m:r>
                      <m:sSub>
                        <m:sSubPr>
                          <m:ctrlPr>
                            <a:rPr lang="en-GB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3352800"/>
                <a:ext cx="1524000" cy="338554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TextBox 65"/>
          <p:cNvSpPr txBox="1"/>
          <p:nvPr/>
        </p:nvSpPr>
        <p:spPr>
          <a:xfrm>
            <a:off x="4114800" y="2971800"/>
            <a:ext cx="3850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Comic Sans MS" pitchFamily="66" charset="0"/>
              </a:rPr>
              <a:t>1)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4114800" y="3352800"/>
            <a:ext cx="3850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Comic Sans MS" pitchFamily="66" charset="0"/>
              </a:rPr>
              <a:t>2)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7675179" y="2971800"/>
                <a:ext cx="1447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GB" sz="1600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GB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−5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𝑢𝑒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5179" y="2971800"/>
                <a:ext cx="1447800" cy="338554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TextBox 68"/>
          <p:cNvSpPr txBox="1"/>
          <p:nvPr/>
        </p:nvSpPr>
        <p:spPr>
          <a:xfrm>
            <a:off x="7370379" y="2971800"/>
            <a:ext cx="3850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Comic Sans MS" pitchFamily="66" charset="0"/>
              </a:rPr>
              <a:t>1)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791200" y="2819400"/>
            <a:ext cx="17620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Rewrite in terms of v</a:t>
            </a:r>
            <a:r>
              <a:rPr lang="en-GB" sz="1200" baseline="-25000" dirty="0">
                <a:latin typeface="Comic Sans MS" pitchFamily="66" charset="0"/>
              </a:rPr>
              <a:t>1</a:t>
            </a:r>
          </a:p>
        </p:txBody>
      </p:sp>
      <p:cxnSp>
        <p:nvCxnSpPr>
          <p:cNvPr id="71" name="Straight Arrow Connector 70"/>
          <p:cNvCxnSpPr/>
          <p:nvPr/>
        </p:nvCxnSpPr>
        <p:spPr>
          <a:xfrm>
            <a:off x="6019800" y="3124200"/>
            <a:ext cx="1295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4800600" y="4191000"/>
                <a:ext cx="23622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𝑢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=3(</m:t>
                      </m:r>
                      <m:sSub>
                        <m:sSub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GB" sz="16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/>
                        </a:rPr>
                        <m:t>−5</m:t>
                      </m:r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/>
                        </a:rPr>
                        <m:t>𝑢𝑒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)+4</m:t>
                      </m:r>
                      <m:sSub>
                        <m:sSubPr>
                          <m:ctrlPr>
                            <a:rPr lang="en-GB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4191000"/>
                <a:ext cx="2362200" cy="338554"/>
              </a:xfrm>
              <a:prstGeom prst="rect">
                <a:avLst/>
              </a:prstGeom>
              <a:blipFill rotWithShape="1">
                <a:blip r:embed="rId13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4800600" y="3810000"/>
                <a:ext cx="16002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𝑢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=3</m:t>
                      </m:r>
                      <m:sSub>
                        <m:sSub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+4</m:t>
                      </m:r>
                      <m:sSub>
                        <m:sSubPr>
                          <m:ctrlPr>
                            <a:rPr lang="en-GB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3810000"/>
                <a:ext cx="1600200" cy="338554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4800600" y="4572000"/>
                <a:ext cx="2286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𝑢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=3</m:t>
                      </m:r>
                      <m:sSub>
                        <m:sSubPr>
                          <m:ctrlPr>
                            <a:rPr lang="en-GB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GB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−15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𝑢𝑒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+4</m:t>
                      </m:r>
                      <m:sSub>
                        <m:sSubPr>
                          <m:ctrlPr>
                            <a:rPr lang="en-GB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4572000"/>
                <a:ext cx="2286000" cy="338554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4800600" y="4953000"/>
                <a:ext cx="17526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𝑢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=7</m:t>
                      </m:r>
                      <m:sSub>
                        <m:sSubPr>
                          <m:ctrlPr>
                            <a:rPr lang="en-GB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GB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−15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𝑢𝑒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4953000"/>
                <a:ext cx="1752600" cy="338554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/>
            </p:nvSpPr>
            <p:spPr>
              <a:xfrm>
                <a:off x="4191000" y="5334000"/>
                <a:ext cx="16002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smtClean="0">
                          <a:latin typeface="Cambria Math"/>
                        </a:rPr>
                        <m:t>15</m:t>
                      </m:r>
                      <m:r>
                        <a:rPr lang="en-GB" sz="1600" i="1" smtClean="0">
                          <a:latin typeface="Cambria Math"/>
                        </a:rPr>
                        <m:t>𝑢𝑒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𝑢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=7</m:t>
                      </m:r>
                      <m:sSub>
                        <m:sSubPr>
                          <m:ctrlPr>
                            <a:rPr lang="en-GB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GB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5334000"/>
                <a:ext cx="1600200" cy="338554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4038600" y="5715000"/>
                <a:ext cx="17526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𝑢</m:t>
                      </m:r>
                      <m:r>
                        <a:rPr lang="en-GB" sz="1600" b="0" i="1" smtClean="0">
                          <a:latin typeface="Cambria Math"/>
                        </a:rPr>
                        <m:t>(15</m:t>
                      </m:r>
                      <m:r>
                        <a:rPr lang="en-GB" sz="1600" i="1" smtClean="0">
                          <a:latin typeface="Cambria Math"/>
                        </a:rPr>
                        <m:t>𝑒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+1)=7</m:t>
                      </m:r>
                      <m:sSub>
                        <m:sSubPr>
                          <m:ctrlPr>
                            <a:rPr lang="en-GB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GB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5715000"/>
                <a:ext cx="1752600" cy="338554"/>
              </a:xfrm>
              <a:prstGeom prst="rect">
                <a:avLst/>
              </a:prstGeom>
              <a:blipFill rotWithShape="1">
                <a:blip r:embed="rId18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3962400" y="6096000"/>
                <a:ext cx="1752600" cy="5131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𝑢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7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(</m:t>
                      </m:r>
                      <m:r>
                        <a:rPr lang="en-GB" sz="1600" i="1" smtClean="0">
                          <a:latin typeface="Cambria Math"/>
                        </a:rPr>
                        <m:t>15</m:t>
                      </m:r>
                      <m:r>
                        <a:rPr lang="en-GB" sz="1600" i="1" smtClean="0">
                          <a:latin typeface="Cambria Math"/>
                        </a:rPr>
                        <m:t>𝑒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+1)=</m:t>
                      </m:r>
                      <m:sSub>
                        <m:sSubPr>
                          <m:ctrlPr>
                            <a:rPr lang="en-GB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GB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6096000"/>
                <a:ext cx="1752600" cy="513154"/>
              </a:xfrm>
              <a:prstGeom prst="rect">
                <a:avLst/>
              </a:prstGeom>
              <a:blipFill rotWithShape="1">
                <a:blip r:embed="rId19"/>
                <a:stretch>
                  <a:fillRect b="-3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2" name="Arc 81"/>
          <p:cNvSpPr/>
          <p:nvPr/>
        </p:nvSpPr>
        <p:spPr>
          <a:xfrm>
            <a:off x="6934200" y="3962400"/>
            <a:ext cx="457200" cy="381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TextBox 82"/>
          <p:cNvSpPr txBox="1"/>
          <p:nvPr/>
        </p:nvSpPr>
        <p:spPr>
          <a:xfrm>
            <a:off x="7391400" y="40386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Replace v</a:t>
            </a:r>
            <a:r>
              <a:rPr lang="en-GB" sz="1400" baseline="-25000" dirty="0">
                <a:solidFill>
                  <a:srgbClr val="FF0000"/>
                </a:solidFill>
                <a:latin typeface="Comic Sans MS" pitchFamily="66" charset="0"/>
              </a:rPr>
              <a:t>1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4" name="Arc 83"/>
          <p:cNvSpPr/>
          <p:nvPr/>
        </p:nvSpPr>
        <p:spPr>
          <a:xfrm>
            <a:off x="6934200" y="4343400"/>
            <a:ext cx="457200" cy="381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Arc 84"/>
          <p:cNvSpPr/>
          <p:nvPr/>
        </p:nvSpPr>
        <p:spPr>
          <a:xfrm>
            <a:off x="6934200" y="4724400"/>
            <a:ext cx="457200" cy="381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Arc 86"/>
          <p:cNvSpPr/>
          <p:nvPr/>
        </p:nvSpPr>
        <p:spPr>
          <a:xfrm>
            <a:off x="6248400" y="5181600"/>
            <a:ext cx="457200" cy="381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Arc 87"/>
          <p:cNvSpPr/>
          <p:nvPr/>
        </p:nvSpPr>
        <p:spPr>
          <a:xfrm>
            <a:off x="5638800" y="5562600"/>
            <a:ext cx="457200" cy="381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Arc 88"/>
          <p:cNvSpPr/>
          <p:nvPr/>
        </p:nvSpPr>
        <p:spPr>
          <a:xfrm>
            <a:off x="5638800" y="59436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" name="TextBox 89"/>
          <p:cNvSpPr txBox="1"/>
          <p:nvPr/>
        </p:nvSpPr>
        <p:spPr>
          <a:xfrm>
            <a:off x="7315200" y="4419600"/>
            <a:ext cx="129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Multiply out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7315200" y="4800600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6629400" y="5181600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Add 15ue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6096000" y="5562600"/>
            <a:ext cx="1752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Factorise left side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6019800" y="6019800"/>
            <a:ext cx="121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Divide by 7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7772400" y="2895600"/>
            <a:ext cx="1371600" cy="4572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896007" y="0"/>
                <a:ext cx="1447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𝑰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  <m:r>
                        <a:rPr lang="en-GB" sz="1600" b="1" i="1" smtClean="0">
                          <a:latin typeface="Cambria Math"/>
                        </a:rPr>
                        <m:t>𝒗</m:t>
                      </m:r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  <m:r>
                        <a:rPr lang="en-GB" sz="1600" b="1" i="1" smtClean="0">
                          <a:latin typeface="Cambria Math"/>
                        </a:rPr>
                        <m:t>𝒖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007" y="0"/>
                <a:ext cx="1447800" cy="338554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0" y="230777"/>
                <a:ext cx="290355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30777"/>
                <a:ext cx="2903551" cy="338554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/>
              <p:cNvSpPr txBox="1"/>
              <p:nvPr/>
            </p:nvSpPr>
            <p:spPr>
              <a:xfrm>
                <a:off x="7883" y="15766"/>
                <a:ext cx="9144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𝑰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𝑭</m:t>
                      </m:r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86" name="TextBox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3" y="15766"/>
                <a:ext cx="914400" cy="338554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6" name="TextBox 95"/>
              <p:cNvSpPr txBox="1"/>
              <p:nvPr/>
            </p:nvSpPr>
            <p:spPr>
              <a:xfrm>
                <a:off x="4554583" y="64564"/>
                <a:ext cx="2766655" cy="4757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𝑒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𝑠𝑒𝑝𝑎𝑟𝑎𝑡𝑖𝑜𝑛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𝑝𝑎𝑟𝑡𝑖𝑐𝑙𝑒𝑠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𝑎𝑝𝑝𝑟𝑜𝑎𝑐h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𝑝𝑎𝑟𝑡𝑖𝑐𝑙𝑒𝑠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6" name="TextBox 9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4583" y="64564"/>
                <a:ext cx="2766655" cy="475771"/>
              </a:xfrm>
              <a:prstGeom prst="rect">
                <a:avLst/>
              </a:prstGeom>
              <a:blipFill>
                <a:blip r:embed="rId23"/>
                <a:stretch>
                  <a:fillRect b="-38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7" name="TextBox 96"/>
          <p:cNvSpPr txBox="1"/>
          <p:nvPr/>
        </p:nvSpPr>
        <p:spPr>
          <a:xfrm>
            <a:off x="7315200" y="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  <a:hlinkClick r:id="rId24"/>
              </a:rPr>
              <a:t>Applet for collision demonstrations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98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1926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Elastic collisions in one dimension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99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4A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34740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65" grpId="0"/>
      <p:bldP spid="66" grpId="0"/>
      <p:bldP spid="67" grpId="0"/>
      <p:bldP spid="68" grpId="0"/>
      <p:bldP spid="69" grpId="0"/>
      <p:bldP spid="70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2" grpId="0" animBg="1"/>
      <p:bldP spid="83" grpId="0"/>
      <p:bldP spid="84" grpId="0" animBg="1"/>
      <p:bldP spid="85" grpId="0" animBg="1"/>
      <p:bldP spid="87" grpId="0" animBg="1"/>
      <p:bldP spid="88" grpId="0" animBg="1"/>
      <p:bldP spid="89" grpId="0" animBg="1"/>
      <p:bldP spid="90" grpId="0"/>
      <p:bldP spid="91" grpId="0"/>
      <p:bldP spid="92" grpId="0"/>
      <p:bldP spid="93" grpId="0"/>
      <p:bldP spid="94" grpId="0"/>
      <p:bldP spid="9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3581400" cy="50292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solve problems involving the direct impact of two particles by using conservation of linear momentum and Newton’s Law of Restitution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Two small spheres have mass 3m and 4m respectively. They are moving towards each other in opposite directions on a smooth horizontal plane. P has speed 3u and Q has speed 2u just before the impact. The coefficient of restitution between P and Q is e.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Show that the speed of Q after the collisions is given by </a:t>
            </a:r>
            <a:r>
              <a:rPr lang="en-GB" sz="1400" baseline="30000" dirty="0">
                <a:latin typeface="Comic Sans MS" pitchFamily="66" charset="0"/>
              </a:rPr>
              <a:t>u</a:t>
            </a:r>
            <a:r>
              <a:rPr lang="en-GB" sz="1400" dirty="0">
                <a:latin typeface="Comic Sans MS" pitchFamily="66" charset="0"/>
              </a:rPr>
              <a:t>/</a:t>
            </a:r>
            <a:r>
              <a:rPr lang="en-GB" sz="1400" baseline="-25000" dirty="0">
                <a:latin typeface="Comic Sans MS" pitchFamily="66" charset="0"/>
              </a:rPr>
              <a:t>7</a:t>
            </a:r>
            <a:r>
              <a:rPr lang="en-GB" sz="1400" dirty="0">
                <a:latin typeface="Comic Sans MS" pitchFamily="66" charset="0"/>
              </a:rPr>
              <a:t>(15e + 1)</a:t>
            </a:r>
          </a:p>
          <a:p>
            <a:pPr algn="ctr">
              <a:buAutoNum type="alphaLcParenR"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Given that the direction of motion of P is unchanged, find the range of possible values for e</a:t>
            </a:r>
          </a:p>
          <a:p>
            <a:pPr algn="ctr">
              <a:buAutoNum type="alphaLcParenR"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Given that the magnitude of the impulse of P on Q is </a:t>
            </a:r>
            <a:r>
              <a:rPr lang="en-GB" sz="1400" baseline="30000" dirty="0">
                <a:latin typeface="Comic Sans MS" pitchFamily="66" charset="0"/>
              </a:rPr>
              <a:t>80mu</a:t>
            </a:r>
            <a:r>
              <a:rPr lang="en-GB" sz="1400" dirty="0">
                <a:latin typeface="Comic Sans MS" pitchFamily="66" charset="0"/>
              </a:rPr>
              <a:t>/</a:t>
            </a:r>
            <a:r>
              <a:rPr lang="en-GB" sz="1400" baseline="-25000" dirty="0">
                <a:latin typeface="Comic Sans MS" pitchFamily="66" charset="0"/>
              </a:rPr>
              <a:t>9</a:t>
            </a:r>
            <a:r>
              <a:rPr lang="en-GB" sz="1400" dirty="0">
                <a:latin typeface="Comic Sans MS" pitchFamily="66" charset="0"/>
              </a:rPr>
              <a:t>, find the value of e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4191000" y="1447800"/>
            <a:ext cx="304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191000" y="1752600"/>
            <a:ext cx="304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191000" y="144780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omic Sans MS" pitchFamily="66" charset="0"/>
              </a:rPr>
              <a:t>Before impact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715000" y="144780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omic Sans MS" pitchFamily="66" charset="0"/>
              </a:rPr>
              <a:t>After impact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5715000" y="1447800"/>
            <a:ext cx="0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239000" y="1447800"/>
            <a:ext cx="0" cy="1295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715000" y="1447800"/>
            <a:ext cx="0" cy="1295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191000" y="1447800"/>
            <a:ext cx="0" cy="1295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4419600" y="21336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5181600" y="21336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5943600" y="21336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6705600" y="21336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4343400" y="20574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373113" y="1752600"/>
            <a:ext cx="3866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3u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6629400" y="20574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679952" y="1752600"/>
            <a:ext cx="3449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v</a:t>
            </a:r>
            <a:r>
              <a:rPr lang="en-GB" sz="1400" baseline="-25000" dirty="0">
                <a:latin typeface="Comic Sans MS" pitchFamily="66" charset="0"/>
              </a:rPr>
              <a:t>2</a:t>
            </a:r>
          </a:p>
        </p:txBody>
      </p:sp>
      <p:cxnSp>
        <p:nvCxnSpPr>
          <p:cNvPr id="27" name="Straight Connector 26"/>
          <p:cNvCxnSpPr/>
          <p:nvPr/>
        </p:nvCxnSpPr>
        <p:spPr>
          <a:xfrm>
            <a:off x="4191000" y="2743200"/>
            <a:ext cx="304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343400" y="21336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P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867400" y="21336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P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105400" y="21336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Q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629400" y="21336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Q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 flipH="1">
            <a:off x="5105400" y="20574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135113" y="1752600"/>
            <a:ext cx="3866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2u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5867400" y="20574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927570" y="1752600"/>
            <a:ext cx="3257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v</a:t>
            </a:r>
            <a:r>
              <a:rPr lang="en-GB" sz="1400" baseline="-25000" dirty="0">
                <a:latin typeface="Comic Sans MS" pitchFamily="66" charset="0"/>
              </a:rPr>
              <a:t>1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353762" y="2438400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3m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877762" y="2438400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3m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115762" y="2438400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4m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639762" y="2438400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4m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962400" y="2819400"/>
            <a:ext cx="5029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Part b) refers to the new speed of P. We will therefore have to calculate v</a:t>
            </a:r>
            <a:r>
              <a:rPr lang="en-GB" sz="1200" baseline="-25000" dirty="0">
                <a:latin typeface="Comic Sans MS" pitchFamily="66" charset="0"/>
              </a:rPr>
              <a:t>1</a:t>
            </a:r>
            <a:r>
              <a:rPr lang="en-GB" sz="1200" dirty="0">
                <a:latin typeface="Comic Sans MS" pitchFamily="66" charset="0"/>
              </a:rPr>
              <a:t> in the same way we found v</a:t>
            </a:r>
            <a:r>
              <a:rPr lang="en-GB" sz="1200" baseline="-25000" dirty="0">
                <a:latin typeface="Comic Sans MS" pitchFamily="66" charset="0"/>
              </a:rPr>
              <a:t>2</a:t>
            </a:r>
            <a:r>
              <a:rPr lang="en-GB" sz="1200" dirty="0">
                <a:latin typeface="Comic Sans MS" pitchFamily="66" charset="0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7391400" y="1600200"/>
                <a:ext cx="1447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5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𝑢𝑒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1400" y="1600200"/>
                <a:ext cx="1447800" cy="33855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7391400" y="2057400"/>
                <a:ext cx="1524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𝑢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=3</m:t>
                      </m:r>
                      <m:sSub>
                        <m:sSub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+4</m:t>
                      </m:r>
                      <m:sSub>
                        <m:sSub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1400" y="2057400"/>
                <a:ext cx="1524000" cy="338554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4267200" y="3352800"/>
                <a:ext cx="14478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5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𝑢𝑒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3352800"/>
                <a:ext cx="1447800" cy="30777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267200" y="3733800"/>
                <a:ext cx="1524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𝑢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=3</m:t>
                      </m:r>
                      <m:sSub>
                        <m:sSubPr>
                          <m:ctrlP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+4</m:t>
                      </m:r>
                      <m:sSub>
                        <m:sSubPr>
                          <m:ctrlP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3733800"/>
                <a:ext cx="1524000" cy="30777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xtBox 46"/>
          <p:cNvSpPr txBox="1"/>
          <p:nvPr/>
        </p:nvSpPr>
        <p:spPr>
          <a:xfrm>
            <a:off x="3886200" y="3352800"/>
            <a:ext cx="3593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Comic Sans MS" pitchFamily="66" charset="0"/>
              </a:rPr>
              <a:t>1)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3886200" y="3733800"/>
            <a:ext cx="3593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Comic Sans MS" pitchFamily="66" charset="0"/>
              </a:rPr>
              <a:t>2)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715000" y="3276600"/>
            <a:ext cx="17780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Rewrite in terms of v</a:t>
            </a:r>
            <a:r>
              <a:rPr lang="en-GB" sz="1200" baseline="-25000" dirty="0">
                <a:latin typeface="Comic Sans MS" pitchFamily="66" charset="0"/>
              </a:rPr>
              <a:t>2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5943600" y="3581400"/>
            <a:ext cx="1295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7467600" y="3352800"/>
                <a:ext cx="14478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5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𝑢𝑒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7600" y="3352800"/>
                <a:ext cx="1447800" cy="307777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4876800" y="4114800"/>
                <a:ext cx="1524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𝑢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=3</m:t>
                      </m:r>
                      <m:sSub>
                        <m:sSubPr>
                          <m:ctrlP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+4</m:t>
                      </m:r>
                      <m:sSub>
                        <m:sSubPr>
                          <m:ctrlP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4114800"/>
                <a:ext cx="1524000" cy="307777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4876800" y="4495800"/>
                <a:ext cx="21336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chemeClr val="tx1"/>
                        </a:solidFill>
                        <a:latin typeface="Cambria Math"/>
                      </a:rPr>
                      <m:t>𝑢</m:t>
                    </m:r>
                    <m:r>
                      <a:rPr lang="en-GB" sz="1400" b="0" i="1" smtClean="0">
                        <a:solidFill>
                          <a:schemeClr val="tx1"/>
                        </a:solidFill>
                        <a:latin typeface="Cambria Math"/>
                      </a:rPr>
                      <m:t>=3</m:t>
                    </m:r>
                    <m:sSub>
                      <m:sSubPr>
                        <m:ctrlPr>
                          <a:rPr lang="en-GB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𝒗</m:t>
                        </m:r>
                      </m:e>
                      <m:sub>
                        <m:r>
                          <a:rPr lang="en-GB" sz="1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GB" sz="1400" b="0" i="1" smtClean="0">
                        <a:solidFill>
                          <a:schemeClr val="tx1"/>
                        </a:solidFill>
                        <a:latin typeface="Cambria Math"/>
                      </a:rPr>
                      <m:t>+4</m:t>
                    </m:r>
                    <m:r>
                      <a:rPr lang="en-GB" sz="1400" i="1">
                        <a:latin typeface="Cambria Math"/>
                      </a:rPr>
                      <m:t>(</m:t>
                    </m:r>
                    <m:r>
                      <a:rPr lang="en-GB" sz="1400" i="1" smtClean="0">
                        <a:solidFill>
                          <a:srgbClr val="FF0000"/>
                        </a:solidFill>
                        <a:latin typeface="Cambria Math"/>
                      </a:rPr>
                      <m:t>5</m:t>
                    </m:r>
                    <m:r>
                      <a:rPr lang="en-GB" sz="1400" i="1" smtClean="0">
                        <a:solidFill>
                          <a:srgbClr val="FF0000"/>
                        </a:solidFill>
                        <a:latin typeface="Cambria Math"/>
                      </a:rPr>
                      <m:t>𝑢𝑒</m:t>
                    </m:r>
                    <m:r>
                      <a:rPr lang="en-GB" sz="1400" i="1" smtClean="0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400" dirty="0">
                    <a:solidFill>
                      <a:schemeClr val="tx1"/>
                    </a:solidFill>
                  </a:rPr>
                  <a:t>)</a:t>
                </a: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4495800"/>
                <a:ext cx="2133600" cy="307777"/>
              </a:xfrm>
              <a:prstGeom prst="rect">
                <a:avLst/>
              </a:prstGeom>
              <a:blipFill rotWithShape="1">
                <a:blip r:embed="rId14"/>
                <a:stretch>
                  <a:fillRect t="-2000" b="-1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4876800" y="4876800"/>
                <a:ext cx="21336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𝑢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=3</m:t>
                      </m:r>
                      <m:sSub>
                        <m:sSubPr>
                          <m:ctrlP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+20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𝑢𝑒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+4</m:t>
                      </m:r>
                      <m:sSub>
                        <m:sSubPr>
                          <m:ctrlP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4876800"/>
                <a:ext cx="2133600" cy="307777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4876800" y="5257800"/>
                <a:ext cx="1524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𝑢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=7</m:t>
                      </m:r>
                      <m:sSub>
                        <m:sSubPr>
                          <m:ctrlP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+20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𝑢𝑒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5257800"/>
                <a:ext cx="1524000" cy="307777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4282966" y="5578365"/>
                <a:ext cx="14478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𝑢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−20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𝑢𝑒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=7</m:t>
                      </m:r>
                      <m:sSub>
                        <m:sSubPr>
                          <m:ctrlP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2966" y="5578365"/>
                <a:ext cx="1447800" cy="307777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4130565" y="5898931"/>
                <a:ext cx="1600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𝑢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(1−20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𝑒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)=7</m:t>
                      </m:r>
                      <m:sSub>
                        <m:sSubPr>
                          <m:ctrlP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0565" y="5898931"/>
                <a:ext cx="1600200" cy="307777"/>
              </a:xfrm>
              <a:prstGeom prst="rect">
                <a:avLst/>
              </a:prstGeom>
              <a:blipFill rotWithShape="1">
                <a:blip r:embed="rId18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4114800" y="6172200"/>
                <a:ext cx="1600200" cy="4605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𝑢</m:t>
                          </m:r>
                        </m:num>
                        <m:den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7</m:t>
                          </m:r>
                        </m:den>
                      </m:f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(1−20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𝑒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)=</m:t>
                      </m:r>
                      <m:sSub>
                        <m:sSubPr>
                          <m:ctrlP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6172200"/>
                <a:ext cx="1600200" cy="460511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Arc 62"/>
          <p:cNvSpPr/>
          <p:nvPr/>
        </p:nvSpPr>
        <p:spPr>
          <a:xfrm>
            <a:off x="6629400" y="4343400"/>
            <a:ext cx="457200" cy="3048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TextBox 63"/>
          <p:cNvSpPr txBox="1"/>
          <p:nvPr/>
        </p:nvSpPr>
        <p:spPr>
          <a:xfrm>
            <a:off x="7086600" y="43434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Replace v</a:t>
            </a:r>
            <a:r>
              <a:rPr lang="en-GB" sz="1400" baseline="-25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5" name="Arc 64"/>
          <p:cNvSpPr/>
          <p:nvPr/>
        </p:nvSpPr>
        <p:spPr>
          <a:xfrm>
            <a:off x="6629400" y="4724400"/>
            <a:ext cx="457200" cy="3048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Arc 65"/>
          <p:cNvSpPr/>
          <p:nvPr/>
        </p:nvSpPr>
        <p:spPr>
          <a:xfrm>
            <a:off x="6629400" y="5105400"/>
            <a:ext cx="457200" cy="3048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Arc 66"/>
          <p:cNvSpPr/>
          <p:nvPr/>
        </p:nvSpPr>
        <p:spPr>
          <a:xfrm>
            <a:off x="6019800" y="5486400"/>
            <a:ext cx="457200" cy="3048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Arc 67"/>
          <p:cNvSpPr/>
          <p:nvPr/>
        </p:nvSpPr>
        <p:spPr>
          <a:xfrm>
            <a:off x="5486400" y="5791200"/>
            <a:ext cx="457200" cy="3048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Arc 68"/>
          <p:cNvSpPr/>
          <p:nvPr/>
        </p:nvSpPr>
        <p:spPr>
          <a:xfrm>
            <a:off x="5486400" y="6096000"/>
            <a:ext cx="457200" cy="3048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Rectangle 69"/>
          <p:cNvSpPr/>
          <p:nvPr/>
        </p:nvSpPr>
        <p:spPr>
          <a:xfrm>
            <a:off x="7620000" y="3352800"/>
            <a:ext cx="1161393" cy="336331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TextBox 70"/>
          <p:cNvSpPr txBox="1"/>
          <p:nvPr/>
        </p:nvSpPr>
        <p:spPr>
          <a:xfrm>
            <a:off x="7010400" y="45720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Multiply out the bracket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7010400" y="5105400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Group terms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6400800" y="5486400"/>
            <a:ext cx="16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Subtract 20ue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867399" y="5791200"/>
            <a:ext cx="18104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Factorise the left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5943600" y="60960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Divide by 7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896007" y="0"/>
                <a:ext cx="1447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𝑰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  <m:r>
                        <a:rPr lang="en-GB" sz="1600" b="1" i="1" smtClean="0">
                          <a:latin typeface="Cambria Math"/>
                        </a:rPr>
                        <m:t>𝒗</m:t>
                      </m:r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  <m:r>
                        <a:rPr lang="en-GB" sz="1600" b="1" i="1" smtClean="0">
                          <a:latin typeface="Cambria Math"/>
                        </a:rPr>
                        <m:t>𝒖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007" y="0"/>
                <a:ext cx="1447800" cy="338554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0" y="230777"/>
                <a:ext cx="290355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30777"/>
                <a:ext cx="2903551" cy="338554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/>
            </p:nvSpPr>
            <p:spPr>
              <a:xfrm>
                <a:off x="7883" y="15766"/>
                <a:ext cx="9144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𝑰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𝑭</m:t>
                      </m:r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3" y="15766"/>
                <a:ext cx="914400" cy="338554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4554583" y="64564"/>
                <a:ext cx="2766655" cy="4757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𝑒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𝑠𝑒𝑝𝑎𝑟𝑎𝑡𝑖𝑜𝑛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𝑝𝑎𝑟𝑡𝑖𝑐𝑙𝑒𝑠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𝑎𝑝𝑝𝑟𝑜𝑎𝑐h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𝑝𝑎𝑟𝑡𝑖𝑐𝑙𝑒𝑠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4583" y="64564"/>
                <a:ext cx="2766655" cy="475771"/>
              </a:xfrm>
              <a:prstGeom prst="rect">
                <a:avLst/>
              </a:prstGeom>
              <a:blipFill>
                <a:blip r:embed="rId23"/>
                <a:stretch>
                  <a:fillRect b="-38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1" name="TextBox 80"/>
          <p:cNvSpPr txBox="1"/>
          <p:nvPr/>
        </p:nvSpPr>
        <p:spPr>
          <a:xfrm>
            <a:off x="7315200" y="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  <a:hlinkClick r:id="rId24"/>
              </a:rPr>
              <a:t>Applet for collision demonstrations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8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1926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Elastic collisions in one dimension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83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4A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12316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/>
      <p:bldP spid="47" grpId="0"/>
      <p:bldP spid="48" grpId="0"/>
      <p:bldP spid="50" grpId="0"/>
      <p:bldP spid="52" grpId="0"/>
      <p:bldP spid="53" grpId="0"/>
      <p:bldP spid="54" grpId="0"/>
      <p:bldP spid="55" grpId="0"/>
      <p:bldP spid="57" grpId="0"/>
      <p:bldP spid="58" grpId="0"/>
      <p:bldP spid="60" grpId="0"/>
      <p:bldP spid="61" grpId="0"/>
      <p:bldP spid="63" grpId="0" animBg="1"/>
      <p:bldP spid="64" grpId="0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/>
      <p:bldP spid="72" grpId="0"/>
      <p:bldP spid="73" grpId="0"/>
      <p:bldP spid="74" grpId="0"/>
      <p:bldP spid="7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3581400" cy="50292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solve problems involving the direct impact of two particles by using conservation of linear momentum and Newton’s Law of Restitution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Two small spheres have mass 3m and 4m respectively. They are moving towards each other in opposite directions on a smooth horizontal plane. P has speed 3u and Q has speed 2u just before the impact. The coefficient of restitution between P and Q is e.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Show that the speed of Q after the collisions is given by </a:t>
            </a:r>
            <a:r>
              <a:rPr lang="en-GB" sz="1400" baseline="30000" dirty="0">
                <a:latin typeface="Comic Sans MS" pitchFamily="66" charset="0"/>
              </a:rPr>
              <a:t>u</a:t>
            </a:r>
            <a:r>
              <a:rPr lang="en-GB" sz="1400" dirty="0">
                <a:latin typeface="Comic Sans MS" pitchFamily="66" charset="0"/>
              </a:rPr>
              <a:t>/</a:t>
            </a:r>
            <a:r>
              <a:rPr lang="en-GB" sz="1400" baseline="-25000" dirty="0">
                <a:latin typeface="Comic Sans MS" pitchFamily="66" charset="0"/>
              </a:rPr>
              <a:t>7</a:t>
            </a:r>
            <a:r>
              <a:rPr lang="en-GB" sz="1400" dirty="0">
                <a:latin typeface="Comic Sans MS" pitchFamily="66" charset="0"/>
              </a:rPr>
              <a:t>(15e + 1)</a:t>
            </a:r>
          </a:p>
          <a:p>
            <a:pPr algn="ctr">
              <a:buAutoNum type="alphaLcParenR"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Given that the direction of motion of P is unchanged, find the range of possible values for e</a:t>
            </a:r>
          </a:p>
          <a:p>
            <a:pPr algn="ctr">
              <a:buAutoNum type="alphaLcParenR"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Given that the magnitude of the impulse of P on Q is </a:t>
            </a:r>
            <a:r>
              <a:rPr lang="en-GB" sz="1400" baseline="30000" dirty="0">
                <a:latin typeface="Comic Sans MS" pitchFamily="66" charset="0"/>
              </a:rPr>
              <a:t>80mu</a:t>
            </a:r>
            <a:r>
              <a:rPr lang="en-GB" sz="1400" dirty="0">
                <a:latin typeface="Comic Sans MS" pitchFamily="66" charset="0"/>
              </a:rPr>
              <a:t>/</a:t>
            </a:r>
            <a:r>
              <a:rPr lang="en-GB" sz="1400" baseline="-25000" dirty="0">
                <a:latin typeface="Comic Sans MS" pitchFamily="66" charset="0"/>
              </a:rPr>
              <a:t>9</a:t>
            </a:r>
            <a:r>
              <a:rPr lang="en-GB" sz="1400" dirty="0">
                <a:latin typeface="Comic Sans MS" pitchFamily="66" charset="0"/>
              </a:rPr>
              <a:t>, find the value of e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4191000" y="1447800"/>
            <a:ext cx="304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191000" y="1752600"/>
            <a:ext cx="304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191000" y="144780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omic Sans MS" pitchFamily="66" charset="0"/>
              </a:rPr>
              <a:t>Before impact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715000" y="144780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omic Sans MS" pitchFamily="66" charset="0"/>
              </a:rPr>
              <a:t>After impact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5715000" y="1447800"/>
            <a:ext cx="0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239000" y="1447800"/>
            <a:ext cx="0" cy="1295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715000" y="1447800"/>
            <a:ext cx="0" cy="1295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191000" y="1447800"/>
            <a:ext cx="0" cy="1295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4419600" y="21336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5181600" y="21336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5943600" y="21336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6705600" y="21336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4343400" y="20574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373113" y="1752600"/>
            <a:ext cx="3866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3u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6629400" y="20574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679952" y="1752600"/>
            <a:ext cx="3449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v</a:t>
            </a:r>
            <a:r>
              <a:rPr lang="en-GB" sz="1400" baseline="-25000" dirty="0">
                <a:latin typeface="Comic Sans MS" pitchFamily="66" charset="0"/>
              </a:rPr>
              <a:t>2</a:t>
            </a:r>
          </a:p>
        </p:txBody>
      </p:sp>
      <p:cxnSp>
        <p:nvCxnSpPr>
          <p:cNvPr id="27" name="Straight Connector 26"/>
          <p:cNvCxnSpPr/>
          <p:nvPr/>
        </p:nvCxnSpPr>
        <p:spPr>
          <a:xfrm>
            <a:off x="4191000" y="2743200"/>
            <a:ext cx="304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343400" y="21336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P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867400" y="21336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P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105400" y="21336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Q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629400" y="21336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Q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 flipH="1">
            <a:off x="5105400" y="20574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135113" y="1752600"/>
            <a:ext cx="3866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2u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5867400" y="20574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927570" y="1752600"/>
            <a:ext cx="3257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v</a:t>
            </a:r>
            <a:r>
              <a:rPr lang="en-GB" sz="1400" baseline="-25000" dirty="0">
                <a:latin typeface="Comic Sans MS" pitchFamily="66" charset="0"/>
              </a:rPr>
              <a:t>1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353762" y="2438400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3m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877762" y="2438400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3m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115762" y="2438400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4m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639762" y="2438400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4m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7391400" y="1600200"/>
                <a:ext cx="1447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5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𝑢𝑒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1400" y="1600200"/>
                <a:ext cx="1447800" cy="33855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7391400" y="2057400"/>
                <a:ext cx="1524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𝑢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=3</m:t>
                      </m:r>
                      <m:sSub>
                        <m:sSub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+4</m:t>
                      </m:r>
                      <m:sSub>
                        <m:sSub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1400" y="2057400"/>
                <a:ext cx="1524000" cy="338554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4114800" y="3048000"/>
                <a:ext cx="1828800" cy="5131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𝑢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7</m:t>
                          </m:r>
                        </m:den>
                      </m:f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(1−20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𝑒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)=</m:t>
                      </m:r>
                      <m:sSub>
                        <m:sSubPr>
                          <m:ctrlPr>
                            <a:rPr lang="en-GB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3048000"/>
                <a:ext cx="1828800" cy="513154"/>
              </a:xfrm>
              <a:prstGeom prst="rect">
                <a:avLst/>
              </a:prstGeom>
              <a:blipFill rotWithShape="1">
                <a:blip r:embed="rId10"/>
                <a:stretch>
                  <a:fillRect b="-3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Box 39"/>
          <p:cNvSpPr txBox="1"/>
          <p:nvPr/>
        </p:nvSpPr>
        <p:spPr>
          <a:xfrm>
            <a:off x="4038600" y="3733800"/>
            <a:ext cx="4953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/>
              <a:buChar char="à"/>
            </a:pPr>
            <a:r>
              <a:rPr lang="en-GB" sz="1400" dirty="0">
                <a:latin typeface="Comic Sans MS" pitchFamily="66" charset="0"/>
              </a:rPr>
              <a:t>As the direction of motion of P is unchanged, v</a:t>
            </a:r>
            <a:r>
              <a:rPr lang="en-GB" sz="1400" baseline="-25000" dirty="0">
                <a:latin typeface="Comic Sans MS" pitchFamily="66" charset="0"/>
              </a:rPr>
              <a:t>1</a:t>
            </a:r>
            <a:r>
              <a:rPr lang="en-GB" sz="1400" dirty="0">
                <a:latin typeface="Comic Sans MS" pitchFamily="66" charset="0"/>
              </a:rPr>
              <a:t> &gt; 0</a:t>
            </a:r>
          </a:p>
          <a:p>
            <a:pPr marL="285750" indent="-285750">
              <a:buFont typeface="Wingdings"/>
              <a:buChar char="à"/>
            </a:pPr>
            <a:endParaRPr lang="en-GB" sz="1400" dirty="0">
              <a:latin typeface="Comic Sans MS" pitchFamily="66" charset="0"/>
            </a:endParaRPr>
          </a:p>
          <a:p>
            <a:pPr marL="285750" indent="-285750">
              <a:buFont typeface="Wingdings"/>
              <a:buChar char="à"/>
            </a:pPr>
            <a:r>
              <a:rPr lang="en-GB" sz="1400" dirty="0">
                <a:latin typeface="Comic Sans MS" pitchFamily="66" charset="0"/>
              </a:rPr>
              <a:t>As </a:t>
            </a:r>
            <a:r>
              <a:rPr lang="en-GB" sz="1400" baseline="30000" dirty="0">
                <a:latin typeface="Comic Sans MS" pitchFamily="66" charset="0"/>
              </a:rPr>
              <a:t>u</a:t>
            </a:r>
            <a:r>
              <a:rPr lang="en-GB" sz="1400" dirty="0">
                <a:latin typeface="Comic Sans MS" pitchFamily="66" charset="0"/>
              </a:rPr>
              <a:t>/</a:t>
            </a:r>
            <a:r>
              <a:rPr lang="en-GB" sz="1400" baseline="-25000" dirty="0">
                <a:latin typeface="Comic Sans MS" pitchFamily="66" charset="0"/>
              </a:rPr>
              <a:t>7</a:t>
            </a:r>
            <a:r>
              <a:rPr lang="en-GB" sz="1400" dirty="0">
                <a:latin typeface="Comic Sans MS" pitchFamily="66" charset="0"/>
              </a:rPr>
              <a:t> is greater than 0, The expression in the bracket must also be greater than 0…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4114800" y="4876800"/>
                <a:ext cx="130644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1−20</m:t>
                      </m:r>
                      <m:r>
                        <a:rPr lang="en-GB" sz="1600" b="0" i="1" smtClean="0">
                          <a:latin typeface="Cambria Math"/>
                        </a:rPr>
                        <m:t>𝑒</m:t>
                      </m:r>
                      <m:r>
                        <a:rPr lang="en-GB" sz="1600" b="0" i="1" smtClean="0">
                          <a:latin typeface="Cambria Math"/>
                        </a:rPr>
                        <m:t>&gt;0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4876800"/>
                <a:ext cx="1306448" cy="338554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4724400" y="5334000"/>
                <a:ext cx="94756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1&gt;20</m:t>
                      </m:r>
                      <m:r>
                        <a:rPr lang="en-GB" sz="1600" b="0" i="1" smtClean="0">
                          <a:latin typeface="Cambria Math"/>
                        </a:rPr>
                        <m:t>𝑒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5334000"/>
                <a:ext cx="947567" cy="338554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4572000" y="5715000"/>
                <a:ext cx="833754" cy="5549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20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&gt;</m:t>
                      </m:r>
                      <m:r>
                        <a:rPr lang="en-GB" sz="1600" b="0" i="1" smtClean="0">
                          <a:latin typeface="Cambria Math"/>
                        </a:rPr>
                        <m:t>𝑒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5715000"/>
                <a:ext cx="833754" cy="554960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8" name="Arc 77"/>
          <p:cNvSpPr/>
          <p:nvPr/>
        </p:nvSpPr>
        <p:spPr>
          <a:xfrm>
            <a:off x="5486400" y="50292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TextBox 78"/>
          <p:cNvSpPr txBox="1"/>
          <p:nvPr/>
        </p:nvSpPr>
        <p:spPr>
          <a:xfrm>
            <a:off x="5943600" y="5105400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Add 20e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0" name="Arc 79"/>
          <p:cNvSpPr/>
          <p:nvPr/>
        </p:nvSpPr>
        <p:spPr>
          <a:xfrm>
            <a:off x="5486400" y="55626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TextBox 80"/>
          <p:cNvSpPr txBox="1"/>
          <p:nvPr/>
        </p:nvSpPr>
        <p:spPr>
          <a:xfrm>
            <a:off x="5943600" y="5638800"/>
            <a:ext cx="121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Divide by 20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/>
              <p:cNvSpPr txBox="1"/>
              <p:nvPr/>
            </p:nvSpPr>
            <p:spPr>
              <a:xfrm>
                <a:off x="2545079" y="5273040"/>
                <a:ext cx="1085490" cy="4970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𝑒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&lt;</m:t>
                      </m:r>
                      <m:f>
                        <m:fPr>
                          <m:ctrlP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20</m:t>
                          </m:r>
                        </m:den>
                      </m:f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2" name="TextBox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5079" y="5273040"/>
                <a:ext cx="1085490" cy="49705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896007" y="0"/>
                <a:ext cx="1447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𝑰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  <m:r>
                        <a:rPr lang="en-GB" sz="1600" b="1" i="1" smtClean="0">
                          <a:latin typeface="Cambria Math"/>
                        </a:rPr>
                        <m:t>𝒗</m:t>
                      </m:r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  <m:r>
                        <a:rPr lang="en-GB" sz="1600" b="1" i="1" smtClean="0">
                          <a:latin typeface="Cambria Math"/>
                        </a:rPr>
                        <m:t>𝒖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007" y="0"/>
                <a:ext cx="1447800" cy="338554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0" y="230777"/>
                <a:ext cx="290355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30777"/>
                <a:ext cx="2903551" cy="338554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7883" y="15766"/>
                <a:ext cx="9144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𝑰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𝑭</m:t>
                      </m:r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3" y="15766"/>
                <a:ext cx="914400" cy="338554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4554583" y="64564"/>
                <a:ext cx="2766655" cy="4757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𝑒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𝑠𝑒𝑝𝑎𝑟𝑎𝑡𝑖𝑜𝑛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𝑝𝑎𝑟𝑡𝑖𝑐𝑙𝑒𝑠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𝑎𝑝𝑝𝑟𝑜𝑎𝑐h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𝑝𝑎𝑟𝑡𝑖𝑐𝑙𝑒𝑠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4583" y="64564"/>
                <a:ext cx="2766655" cy="475771"/>
              </a:xfrm>
              <a:prstGeom prst="rect">
                <a:avLst/>
              </a:prstGeom>
              <a:blipFill>
                <a:blip r:embed="rId18"/>
                <a:stretch>
                  <a:fillRect b="-38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TextBox 56"/>
          <p:cNvSpPr txBox="1"/>
          <p:nvPr/>
        </p:nvSpPr>
        <p:spPr>
          <a:xfrm>
            <a:off x="7315200" y="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  <a:hlinkClick r:id="rId19"/>
              </a:rPr>
              <a:t>Applet for collision demonstrations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58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1926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Elastic collisions in one dimension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59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65463" y="5364480"/>
                <a:ext cx="241227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Remember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en-US" sz="1200" dirty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 must be greater than 0…</a:t>
                </a:r>
                <a:endParaRPr lang="en-GB" sz="1200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463" y="5364480"/>
                <a:ext cx="2412275" cy="461665"/>
              </a:xfrm>
              <a:prstGeom prst="rect">
                <a:avLst/>
              </a:prstGeom>
              <a:blipFill>
                <a:blip r:embed="rId20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27538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76" grpId="0"/>
      <p:bldP spid="77" grpId="0"/>
      <p:bldP spid="78" grpId="0" animBg="1"/>
      <p:bldP spid="79" grpId="0"/>
      <p:bldP spid="80" grpId="0" animBg="1"/>
      <p:bldP spid="81" grpId="0"/>
      <p:bldP spid="82" grpId="0"/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3581400" cy="50292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solve problems involving the direct impact of two particles by using conservation of linear momentum and Newton’s Law of Restitution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Two small spheres have mass 3m and 4m respectively. They are moving towards each other in opposite directions on a smooth horizontal plane. P has speed 3u and Q has speed 2u just before the impact. The coefficient of restitution between P and Q is e.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Show that the speed of Q after the collisions is given by </a:t>
            </a:r>
            <a:r>
              <a:rPr lang="en-GB" sz="1400" baseline="30000" dirty="0">
                <a:latin typeface="Comic Sans MS" pitchFamily="66" charset="0"/>
              </a:rPr>
              <a:t>u</a:t>
            </a:r>
            <a:r>
              <a:rPr lang="en-GB" sz="1400" dirty="0">
                <a:latin typeface="Comic Sans MS" pitchFamily="66" charset="0"/>
              </a:rPr>
              <a:t>/</a:t>
            </a:r>
            <a:r>
              <a:rPr lang="en-GB" sz="1400" baseline="-25000" dirty="0">
                <a:latin typeface="Comic Sans MS" pitchFamily="66" charset="0"/>
              </a:rPr>
              <a:t>7</a:t>
            </a:r>
            <a:r>
              <a:rPr lang="en-GB" sz="1400" dirty="0">
                <a:latin typeface="Comic Sans MS" pitchFamily="66" charset="0"/>
              </a:rPr>
              <a:t>(15e + 1)</a:t>
            </a:r>
          </a:p>
          <a:p>
            <a:pPr algn="ctr">
              <a:buAutoNum type="alphaLcParenR"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Given that the direction of motion of P is unchanged, find the range of possible values for e</a:t>
            </a:r>
          </a:p>
          <a:p>
            <a:pPr algn="ctr">
              <a:buAutoNum type="alphaLcParenR"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Given that the magnitude of the impulse of P on Q is </a:t>
            </a:r>
            <a:r>
              <a:rPr lang="en-GB" sz="1400" baseline="30000" dirty="0">
                <a:latin typeface="Comic Sans MS" pitchFamily="66" charset="0"/>
              </a:rPr>
              <a:t>80mu</a:t>
            </a:r>
            <a:r>
              <a:rPr lang="en-GB" sz="1400" dirty="0">
                <a:latin typeface="Comic Sans MS" pitchFamily="66" charset="0"/>
              </a:rPr>
              <a:t>/</a:t>
            </a:r>
            <a:r>
              <a:rPr lang="en-GB" sz="1400" baseline="-25000" dirty="0">
                <a:latin typeface="Comic Sans MS" pitchFamily="66" charset="0"/>
              </a:rPr>
              <a:t>9</a:t>
            </a:r>
            <a:r>
              <a:rPr lang="en-GB" sz="1400" dirty="0">
                <a:latin typeface="Comic Sans MS" pitchFamily="66" charset="0"/>
              </a:rPr>
              <a:t>, find the value of e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4191000" y="1447800"/>
            <a:ext cx="304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191000" y="1752600"/>
            <a:ext cx="304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191000" y="144780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omic Sans MS" pitchFamily="66" charset="0"/>
              </a:rPr>
              <a:t>Before impact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715000" y="144780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omic Sans MS" pitchFamily="66" charset="0"/>
              </a:rPr>
              <a:t>After impact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5715000" y="1447800"/>
            <a:ext cx="0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239000" y="1447800"/>
            <a:ext cx="0" cy="1295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715000" y="1447800"/>
            <a:ext cx="0" cy="1295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191000" y="1447800"/>
            <a:ext cx="0" cy="1295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4419600" y="21336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5181600" y="21336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5943600" y="21336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6705600" y="21336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4343400" y="20574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373113" y="1752600"/>
            <a:ext cx="3866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3u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6629400" y="20574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679952" y="1752600"/>
            <a:ext cx="3449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v</a:t>
            </a:r>
            <a:r>
              <a:rPr lang="en-GB" sz="1400" baseline="-25000" dirty="0">
                <a:latin typeface="Comic Sans MS" pitchFamily="66" charset="0"/>
              </a:rPr>
              <a:t>2</a:t>
            </a:r>
          </a:p>
        </p:txBody>
      </p:sp>
      <p:cxnSp>
        <p:nvCxnSpPr>
          <p:cNvPr id="27" name="Straight Connector 26"/>
          <p:cNvCxnSpPr/>
          <p:nvPr/>
        </p:nvCxnSpPr>
        <p:spPr>
          <a:xfrm>
            <a:off x="4191000" y="2743200"/>
            <a:ext cx="304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343400" y="21336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P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867400" y="21336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P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105400" y="21336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Q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629400" y="21336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Q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 flipH="1">
            <a:off x="5105400" y="20574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135113" y="1752600"/>
            <a:ext cx="3866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2u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5867400" y="20574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927570" y="1752600"/>
            <a:ext cx="3257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v</a:t>
            </a:r>
            <a:r>
              <a:rPr lang="en-GB" sz="1400" baseline="-25000" dirty="0">
                <a:latin typeface="Comic Sans MS" pitchFamily="66" charset="0"/>
              </a:rPr>
              <a:t>1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353762" y="2438400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3m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877762" y="2438400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3m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115762" y="2438400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4m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639762" y="2438400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4m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7239000" y="1447800"/>
                <a:ext cx="1905000" cy="5131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GB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𝑢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7</m:t>
                          </m:r>
                        </m:den>
                      </m:f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(1−20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𝑒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9000" y="1447800"/>
                <a:ext cx="1905000" cy="513154"/>
              </a:xfrm>
              <a:prstGeom prst="rect">
                <a:avLst/>
              </a:prstGeom>
              <a:blipFill rotWithShape="1">
                <a:blip r:embed="rId8"/>
                <a:stretch>
                  <a:fillRect b="-23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7239000" y="2057400"/>
                <a:ext cx="1905000" cy="5131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𝑢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7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(</m:t>
                      </m:r>
                      <m:r>
                        <a:rPr lang="en-GB" sz="1600" i="1" smtClean="0">
                          <a:latin typeface="Cambria Math"/>
                        </a:rPr>
                        <m:t>15</m:t>
                      </m:r>
                      <m:r>
                        <a:rPr lang="en-GB" sz="1600" i="1" smtClean="0">
                          <a:latin typeface="Cambria Math"/>
                        </a:rPr>
                        <m:t>𝑒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+1)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9000" y="2057400"/>
                <a:ext cx="1905000" cy="513154"/>
              </a:xfrm>
              <a:prstGeom prst="rect">
                <a:avLst/>
              </a:prstGeom>
              <a:blipFill rotWithShape="1">
                <a:blip r:embed="rId9"/>
                <a:stretch>
                  <a:fillRect b="-23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4114800" y="2971800"/>
            <a:ext cx="40382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Impulse of P on Q = change in momentum of Q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4114800" y="3352800"/>
                <a:ext cx="1447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𝑰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  <m:r>
                        <a:rPr lang="en-GB" sz="1600" b="1" i="1" smtClean="0">
                          <a:latin typeface="Cambria Math"/>
                        </a:rPr>
                        <m:t>𝒗</m:t>
                      </m:r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  <m:r>
                        <a:rPr lang="en-GB" sz="1600" b="1" i="1" smtClean="0">
                          <a:latin typeface="Cambria Math"/>
                        </a:rPr>
                        <m:t>𝒖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3352800"/>
                <a:ext cx="1447800" cy="338554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4114800" y="3810000"/>
                <a:ext cx="3581400" cy="5131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𝑰</m:t>
                      </m:r>
                      <m:r>
                        <a:rPr lang="en-GB" sz="1600" b="0" i="1" smtClean="0">
                          <a:latin typeface="Cambria Math"/>
                        </a:rPr>
                        <m:t>=(4</m:t>
                      </m:r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  <m:r>
                        <a:rPr lang="en-GB" sz="1600" b="0" i="1" smtClean="0">
                          <a:latin typeface="Cambria Math"/>
                        </a:rPr>
                        <m:t>)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i="1">
                                  <a:latin typeface="Cambria Math"/>
                                </a:rPr>
                                <m:t>𝑢</m:t>
                              </m:r>
                            </m:num>
                            <m:den>
                              <m:r>
                                <a:rPr lang="en-GB" sz="1600" i="1">
                                  <a:latin typeface="Cambria Math"/>
                                </a:rPr>
                                <m:t>7</m:t>
                              </m:r>
                            </m:den>
                          </m:f>
                          <m:d>
                            <m:d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i="1">
                                  <a:latin typeface="Cambria Math"/>
                                </a:rPr>
                                <m:t>15</m:t>
                              </m:r>
                              <m:r>
                                <a:rPr lang="en-GB" sz="1600" i="1">
                                  <a:latin typeface="Cambria Math"/>
                                </a:rPr>
                                <m:t>𝑒</m:t>
                              </m:r>
                              <m:r>
                                <a:rPr lang="en-GB" sz="1600" i="1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  <m:r>
                            <m:rPr>
                              <m:nor/>
                            </m:rPr>
                            <a:rPr lang="en-GB" sz="1600" dirty="0"/>
                            <m:t> </m:t>
                          </m:r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−(4</m:t>
                      </m:r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  <m:r>
                        <a:rPr lang="en-GB" sz="1600" b="0" i="1" smtClean="0">
                          <a:latin typeface="Cambria Math"/>
                        </a:rPr>
                        <m:t>)(−2</m:t>
                      </m:r>
                      <m:r>
                        <a:rPr lang="en-GB" sz="1600" b="0" i="1" smtClean="0">
                          <a:latin typeface="Cambria Math"/>
                        </a:rPr>
                        <m:t>𝑢</m:t>
                      </m:r>
                      <m:r>
                        <a:rPr lang="en-GB" sz="16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3810000"/>
                <a:ext cx="3581400" cy="513154"/>
              </a:xfrm>
              <a:prstGeom prst="rect">
                <a:avLst/>
              </a:prstGeom>
              <a:blipFill rotWithShape="1">
                <a:blip r:embed="rId11"/>
                <a:stretch>
                  <a:fillRect b="-3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4114800" y="4419600"/>
                <a:ext cx="2895600" cy="5531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𝑰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𝑚𝑢</m:t>
                          </m:r>
                        </m:num>
                        <m:den>
                          <m:r>
                            <a:rPr lang="en-GB" sz="1600" i="1">
                              <a:latin typeface="Cambria Math"/>
                            </a:rPr>
                            <m:t>7</m:t>
                          </m:r>
                        </m:den>
                      </m:f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i="1">
                              <a:latin typeface="Cambria Math"/>
                            </a:rPr>
                            <m:t>15</m:t>
                          </m:r>
                          <m:r>
                            <a:rPr lang="en-GB" sz="1600" i="1">
                              <a:latin typeface="Cambria Math"/>
                            </a:rPr>
                            <m:t>𝑒</m:t>
                          </m:r>
                          <m:r>
                            <a:rPr lang="en-GB" sz="1600" i="1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−(−8</m:t>
                      </m:r>
                      <m:r>
                        <a:rPr lang="en-GB" sz="1600" b="0" i="1" smtClean="0">
                          <a:latin typeface="Cambria Math"/>
                        </a:rPr>
                        <m:t>𝑚𝑢</m:t>
                      </m:r>
                      <m:r>
                        <a:rPr lang="en-GB" sz="16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4419600"/>
                <a:ext cx="2895600" cy="553165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3962400" y="5105400"/>
                <a:ext cx="2895600" cy="5540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𝑰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60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𝑚𝑢𝑒</m:t>
                          </m:r>
                        </m:num>
                        <m:den>
                          <m:r>
                            <a:rPr lang="en-GB" sz="1600" i="1">
                              <a:latin typeface="Cambria Math"/>
                            </a:rPr>
                            <m:t>7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GB" sz="1600" i="1">
                              <a:latin typeface="Cambria Math"/>
                            </a:rPr>
                            <m:t>𝑚𝑢</m:t>
                          </m:r>
                        </m:num>
                        <m:den>
                          <m:r>
                            <a:rPr lang="en-GB" sz="1600" i="1">
                              <a:latin typeface="Cambria Math"/>
                            </a:rPr>
                            <m:t>7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+8</m:t>
                      </m:r>
                      <m:r>
                        <a:rPr lang="en-GB" sz="1600" b="0" i="1" smtClean="0">
                          <a:latin typeface="Cambria Math"/>
                        </a:rPr>
                        <m:t>𝑚𝑢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5105400"/>
                <a:ext cx="2895600" cy="554062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Arc 58"/>
          <p:cNvSpPr/>
          <p:nvPr/>
        </p:nvSpPr>
        <p:spPr>
          <a:xfrm>
            <a:off x="7391400" y="3581400"/>
            <a:ext cx="457200" cy="5334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TextBox 59"/>
          <p:cNvSpPr txBox="1"/>
          <p:nvPr/>
        </p:nvSpPr>
        <p:spPr>
          <a:xfrm>
            <a:off x="7772400" y="3657600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2" name="Arc 61"/>
          <p:cNvSpPr/>
          <p:nvPr/>
        </p:nvSpPr>
        <p:spPr>
          <a:xfrm>
            <a:off x="7391400" y="4191000"/>
            <a:ext cx="457200" cy="5334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Arc 62"/>
          <p:cNvSpPr/>
          <p:nvPr/>
        </p:nvSpPr>
        <p:spPr>
          <a:xfrm>
            <a:off x="6781800" y="4800600"/>
            <a:ext cx="457200" cy="6096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TextBox 63"/>
          <p:cNvSpPr txBox="1"/>
          <p:nvPr/>
        </p:nvSpPr>
        <p:spPr>
          <a:xfrm>
            <a:off x="7772400" y="41910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Multiply out a bracket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7162800" y="49530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896007" y="0"/>
                <a:ext cx="1447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𝑰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  <m:r>
                        <a:rPr lang="en-GB" sz="1600" b="1" i="1" smtClean="0">
                          <a:latin typeface="Cambria Math"/>
                        </a:rPr>
                        <m:t>𝒗</m:t>
                      </m:r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  <m:r>
                        <a:rPr lang="en-GB" sz="1600" b="1" i="1" smtClean="0">
                          <a:latin typeface="Cambria Math"/>
                        </a:rPr>
                        <m:t>𝒖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007" y="0"/>
                <a:ext cx="1447800" cy="33855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0" y="230777"/>
                <a:ext cx="290355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30777"/>
                <a:ext cx="2903551" cy="338554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7883" y="15766"/>
                <a:ext cx="9144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𝑰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𝑭</m:t>
                      </m:r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3" y="15766"/>
                <a:ext cx="914400" cy="338554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4554583" y="64564"/>
                <a:ext cx="2766655" cy="4757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𝑒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𝑠𝑒𝑝𝑎𝑟𝑎𝑡𝑖𝑜𝑛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𝑝𝑎𝑟𝑡𝑖𝑐𝑙𝑒𝑠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𝑎𝑝𝑝𝑟𝑜𝑎𝑐h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𝑝𝑎𝑟𝑡𝑖𝑐𝑙𝑒𝑠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4583" y="64564"/>
                <a:ext cx="2766655" cy="475771"/>
              </a:xfrm>
              <a:prstGeom prst="rect">
                <a:avLst/>
              </a:prstGeom>
              <a:blipFill>
                <a:blip r:embed="rId17"/>
                <a:stretch>
                  <a:fillRect b="-38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TextBox 67"/>
          <p:cNvSpPr txBox="1"/>
          <p:nvPr/>
        </p:nvSpPr>
        <p:spPr>
          <a:xfrm>
            <a:off x="7315200" y="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  <a:hlinkClick r:id="rId18"/>
              </a:rPr>
              <a:t>Applet for collision demonstrations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69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1926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Elastic collisions in one dimension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70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4A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06275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54" grpId="0"/>
      <p:bldP spid="55" grpId="0"/>
      <p:bldP spid="56" grpId="0"/>
      <p:bldP spid="57" grpId="0"/>
      <p:bldP spid="59" grpId="0" animBg="1"/>
      <p:bldP spid="60" grpId="0"/>
      <p:bldP spid="62" grpId="0" animBg="1"/>
      <p:bldP spid="63" grpId="0" animBg="1"/>
      <p:bldP spid="64" grpId="0"/>
      <p:bldP spid="6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Prior Knowledge Check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4251" y="1611085"/>
            <a:ext cx="4302033" cy="48942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2) A cricket ball has a mass of 0.16kg and has kinetic energy of 50J. Work out the speed of the cricket ball.</a:t>
            </a:r>
          </a:p>
          <a:p>
            <a:pPr marL="0" indent="0">
              <a:buNone/>
            </a:pPr>
            <a:endParaRPr lang="en-US" sz="2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2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2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3) A rock of mass 2kg falls vertically from the top of a cliff into the sea. Given that the rock is travelling at 25ms</a:t>
            </a:r>
            <a:r>
              <a:rPr lang="en-US" sz="2000" baseline="30000" dirty="0">
                <a:latin typeface="Comic Sans MS" panose="030F0702030302020204" pitchFamily="66" charset="0"/>
              </a:rPr>
              <a:t>-1</a:t>
            </a:r>
            <a:r>
              <a:rPr lang="en-US" sz="2000" dirty="0">
                <a:latin typeface="Comic Sans MS" panose="030F0702030302020204" pitchFamily="66" charset="0"/>
              </a:rPr>
              <a:t> when it hits the water, calculate the height of the cliff.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 txBox="1">
            <a:spLocks/>
          </p:cNvSpPr>
          <p:nvPr/>
        </p:nvSpPr>
        <p:spPr>
          <a:xfrm>
            <a:off x="361406" y="1615439"/>
            <a:ext cx="4302033" cy="48942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>
                <a:latin typeface="Comic Sans MS" panose="030F0702030302020204" pitchFamily="66" charset="0"/>
              </a:rPr>
              <a:t>1) Two particles A and B of masses 0.4kg and 0.5kg respectively are moving towards each other on a straight line on a smooth horizontal surface. Just before the collision, both particles have speeds of 1ms</a:t>
            </a:r>
            <a:r>
              <a:rPr lang="en-US" sz="2000" baseline="30000">
                <a:latin typeface="Comic Sans MS" panose="030F0702030302020204" pitchFamily="66" charset="0"/>
              </a:rPr>
              <a:t>-1</a:t>
            </a:r>
            <a:r>
              <a:rPr lang="en-US" sz="2000">
                <a:latin typeface="Comic Sans MS" panose="030F0702030302020204" pitchFamily="66" charset="0"/>
              </a:rPr>
              <a:t>. After the collision, the direction of motion of B is reversed and its speed is 0.8ms</a:t>
            </a:r>
            <a:r>
              <a:rPr lang="en-US" sz="2000" baseline="30000">
                <a:latin typeface="Comic Sans MS" panose="030F0702030302020204" pitchFamily="66" charset="0"/>
              </a:rPr>
              <a:t>-1</a:t>
            </a:r>
            <a:r>
              <a:rPr lang="en-US" sz="2000">
                <a:latin typeface="Comic Sans MS" panose="030F0702030302020204" pitchFamily="66" charset="0"/>
              </a:rPr>
              <a:t>.</a:t>
            </a:r>
          </a:p>
          <a:p>
            <a:pPr marL="457200" indent="-457200">
              <a:buFont typeface="Arial" panose="020B0604020202020204" pitchFamily="34" charset="0"/>
              <a:buAutoNum type="alphaLcParenR"/>
            </a:pPr>
            <a:r>
              <a:rPr lang="en-US" sz="2000">
                <a:latin typeface="Comic Sans MS" panose="030F0702030302020204" pitchFamily="66" charset="0"/>
              </a:rPr>
              <a:t>Calculate the speed and direction of A after the collision</a:t>
            </a:r>
          </a:p>
          <a:p>
            <a:pPr marL="457200" indent="-457200">
              <a:buFont typeface="Arial" panose="020B0604020202020204" pitchFamily="34" charset="0"/>
              <a:buAutoNum type="alphaLcParenR"/>
            </a:pPr>
            <a:r>
              <a:rPr lang="en-US" sz="2000">
                <a:latin typeface="Comic Sans MS" panose="030F0702030302020204" pitchFamily="66" charset="0"/>
              </a:rPr>
              <a:t>Calculate the magnitude of the impulse given by A to B during the collision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11384" y="5059681"/>
            <a:ext cx="25603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1.25ms</a:t>
            </a:r>
            <a:r>
              <a:rPr lang="en-US" sz="14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-1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, direction reversed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05007" y="2778034"/>
            <a:ext cx="891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25ms</a:t>
            </a:r>
            <a:r>
              <a:rPr lang="en-US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-1</a:t>
            </a:r>
            <a:endParaRPr lang="en-GB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95156" y="6191794"/>
            <a:ext cx="821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0.9Ns</a:t>
            </a:r>
            <a:endParaRPr lang="en-GB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26631" y="5573486"/>
            <a:ext cx="1417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31.9m (3sf)</a:t>
            </a:r>
            <a:endParaRPr lang="en-GB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2534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3581400" cy="50292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solve problems involving the direct impact of two particles by using conservation of linear momentum and Newton’s Law of Restitution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Two small spheres have mass 3m and 4m respectively. They are moving towards each other in opposite directions on a smooth horizontal plane. P has speed 3u and Q has speed 2u just before the impact. The coefficient of restitution between P and Q is e.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Show that the speed of Q after the collisions is given by </a:t>
            </a:r>
            <a:r>
              <a:rPr lang="en-GB" sz="1400" baseline="30000" dirty="0">
                <a:latin typeface="Comic Sans MS" pitchFamily="66" charset="0"/>
              </a:rPr>
              <a:t>u</a:t>
            </a:r>
            <a:r>
              <a:rPr lang="en-GB" sz="1400" dirty="0">
                <a:latin typeface="Comic Sans MS" pitchFamily="66" charset="0"/>
              </a:rPr>
              <a:t>/</a:t>
            </a:r>
            <a:r>
              <a:rPr lang="en-GB" sz="1400" baseline="-25000" dirty="0">
                <a:latin typeface="Comic Sans MS" pitchFamily="66" charset="0"/>
              </a:rPr>
              <a:t>7</a:t>
            </a:r>
            <a:r>
              <a:rPr lang="en-GB" sz="1400" dirty="0">
                <a:latin typeface="Comic Sans MS" pitchFamily="66" charset="0"/>
              </a:rPr>
              <a:t>(15e + 1)</a:t>
            </a:r>
          </a:p>
          <a:p>
            <a:pPr algn="ctr">
              <a:buAutoNum type="alphaLcParenR"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Given that the direction of motion of P is unchanged, find the range of possible values for e</a:t>
            </a:r>
          </a:p>
          <a:p>
            <a:pPr algn="ctr">
              <a:buAutoNum type="alphaLcParenR"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Given that the magnitude of the impulse of P on Q is </a:t>
            </a:r>
            <a:r>
              <a:rPr lang="en-GB" sz="1400" baseline="30000" dirty="0">
                <a:latin typeface="Comic Sans MS" pitchFamily="66" charset="0"/>
              </a:rPr>
              <a:t>80mu</a:t>
            </a:r>
            <a:r>
              <a:rPr lang="en-GB" sz="1400" dirty="0">
                <a:latin typeface="Comic Sans MS" pitchFamily="66" charset="0"/>
              </a:rPr>
              <a:t>/</a:t>
            </a:r>
            <a:r>
              <a:rPr lang="en-GB" sz="1400" baseline="-25000" dirty="0">
                <a:latin typeface="Comic Sans MS" pitchFamily="66" charset="0"/>
              </a:rPr>
              <a:t>9</a:t>
            </a:r>
            <a:r>
              <a:rPr lang="en-GB" sz="1400" dirty="0">
                <a:latin typeface="Comic Sans MS" pitchFamily="66" charset="0"/>
              </a:rPr>
              <a:t>, find the value of e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4191000" y="1447800"/>
            <a:ext cx="304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191000" y="1752600"/>
            <a:ext cx="304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191000" y="144780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omic Sans MS" pitchFamily="66" charset="0"/>
              </a:rPr>
              <a:t>Before impact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715000" y="144780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omic Sans MS" pitchFamily="66" charset="0"/>
              </a:rPr>
              <a:t>After impact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5715000" y="1447800"/>
            <a:ext cx="0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239000" y="1447800"/>
            <a:ext cx="0" cy="1295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715000" y="1447800"/>
            <a:ext cx="0" cy="1295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191000" y="1447800"/>
            <a:ext cx="0" cy="1295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4419600" y="21336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5181600" y="21336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5943600" y="21336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6705600" y="21336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4343400" y="20574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373113" y="1752600"/>
            <a:ext cx="3866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3u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6629400" y="20574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679952" y="1752600"/>
            <a:ext cx="3449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v</a:t>
            </a:r>
            <a:r>
              <a:rPr lang="en-GB" sz="1400" baseline="-25000" dirty="0">
                <a:latin typeface="Comic Sans MS" pitchFamily="66" charset="0"/>
              </a:rPr>
              <a:t>2</a:t>
            </a:r>
          </a:p>
        </p:txBody>
      </p:sp>
      <p:cxnSp>
        <p:nvCxnSpPr>
          <p:cNvPr id="27" name="Straight Connector 26"/>
          <p:cNvCxnSpPr/>
          <p:nvPr/>
        </p:nvCxnSpPr>
        <p:spPr>
          <a:xfrm>
            <a:off x="4191000" y="2743200"/>
            <a:ext cx="304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343400" y="21336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P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867400" y="21336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P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105400" y="21336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Q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629400" y="21336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Q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 flipH="1">
            <a:off x="5105400" y="20574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135113" y="1752600"/>
            <a:ext cx="3866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2u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5867400" y="20574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927570" y="1752600"/>
            <a:ext cx="3257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v</a:t>
            </a:r>
            <a:r>
              <a:rPr lang="en-GB" sz="1400" baseline="-25000" dirty="0">
                <a:latin typeface="Comic Sans MS" pitchFamily="66" charset="0"/>
              </a:rPr>
              <a:t>1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353762" y="2438400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3m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877762" y="2438400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3m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115762" y="2438400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4m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639762" y="2438400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4m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7239000" y="1447800"/>
                <a:ext cx="1905000" cy="5131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GB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𝑢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7</m:t>
                          </m:r>
                        </m:den>
                      </m:f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(1−20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𝑒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9000" y="1447800"/>
                <a:ext cx="1905000" cy="513154"/>
              </a:xfrm>
              <a:prstGeom prst="rect">
                <a:avLst/>
              </a:prstGeom>
              <a:blipFill rotWithShape="1">
                <a:blip r:embed="rId8"/>
                <a:stretch>
                  <a:fillRect b="-23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7239000" y="2057400"/>
                <a:ext cx="1905000" cy="5131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𝑢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7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(</m:t>
                      </m:r>
                      <m:r>
                        <a:rPr lang="en-GB" sz="1600" i="1" smtClean="0">
                          <a:latin typeface="Cambria Math"/>
                        </a:rPr>
                        <m:t>15</m:t>
                      </m:r>
                      <m:r>
                        <a:rPr lang="en-GB" sz="1600" i="1" smtClean="0">
                          <a:latin typeface="Cambria Math"/>
                        </a:rPr>
                        <m:t>𝑒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+1)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9000" y="2057400"/>
                <a:ext cx="1905000" cy="513154"/>
              </a:xfrm>
              <a:prstGeom prst="rect">
                <a:avLst/>
              </a:prstGeom>
              <a:blipFill rotWithShape="1">
                <a:blip r:embed="rId9"/>
                <a:stretch>
                  <a:fillRect b="-23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4114800" y="2971800"/>
            <a:ext cx="40382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Impulse of P on Q = change in momentum of Q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4267200" y="3276600"/>
                <a:ext cx="2286000" cy="4962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400" b="1" i="1" smtClean="0">
                          <a:latin typeface="Cambria Math"/>
                        </a:rPr>
                        <m:t>𝑰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60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𝑚𝑢𝑒</m:t>
                          </m:r>
                        </m:num>
                        <m:den>
                          <m:r>
                            <a:rPr lang="en-GB" sz="1400" i="1">
                              <a:latin typeface="Cambria Math"/>
                            </a:rPr>
                            <m:t>7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GB" sz="1400" i="1">
                              <a:latin typeface="Cambria Math"/>
                            </a:rPr>
                            <m:t>𝑚𝑢</m:t>
                          </m:r>
                        </m:num>
                        <m:den>
                          <m:r>
                            <a:rPr lang="en-GB" sz="1400" i="1">
                              <a:latin typeface="Cambria Math"/>
                            </a:rPr>
                            <m:t>7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+8</m:t>
                      </m:r>
                      <m:r>
                        <a:rPr lang="en-GB" sz="1400" b="0" i="1" smtClean="0">
                          <a:latin typeface="Cambria Math"/>
                        </a:rPr>
                        <m:t>𝑚𝑢</m:t>
                      </m:r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3276600"/>
                <a:ext cx="2286000" cy="49629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3886200" y="3810000"/>
                <a:ext cx="2667000" cy="4970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80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𝑚𝑢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9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60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𝑚𝑢𝑒</m:t>
                          </m:r>
                        </m:num>
                        <m:den>
                          <m:r>
                            <a:rPr lang="en-GB" sz="1400" i="1">
                              <a:latin typeface="Cambria Math"/>
                            </a:rPr>
                            <m:t>7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GB" sz="1400" i="1">
                              <a:latin typeface="Cambria Math"/>
                            </a:rPr>
                            <m:t>𝑚𝑢</m:t>
                          </m:r>
                        </m:num>
                        <m:den>
                          <m:r>
                            <a:rPr lang="en-GB" sz="1400" i="1">
                              <a:latin typeface="Cambria Math"/>
                            </a:rPr>
                            <m:t>7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+8</m:t>
                      </m:r>
                      <m:r>
                        <a:rPr lang="en-GB" sz="1400" b="0" i="1" smtClean="0">
                          <a:latin typeface="Cambria Math"/>
                        </a:rPr>
                        <m:t>𝑚𝑢</m:t>
                      </m:r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3810000"/>
                <a:ext cx="2667000" cy="497059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4038600" y="4343400"/>
                <a:ext cx="1905000" cy="4970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80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9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60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𝑒</m:t>
                          </m:r>
                        </m:num>
                        <m:den>
                          <m:r>
                            <a:rPr lang="en-GB" sz="1400" i="1">
                              <a:latin typeface="Cambria Math"/>
                            </a:rPr>
                            <m:t>7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GB" sz="1400" i="1">
                              <a:latin typeface="Cambria Math"/>
                            </a:rPr>
                            <m:t>7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+8</m:t>
                      </m:r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4343400"/>
                <a:ext cx="1905000" cy="497059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4038600" y="4876800"/>
                <a:ext cx="2057400" cy="5156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560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63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540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𝑒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63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36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63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+8</m:t>
                      </m:r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4876800"/>
                <a:ext cx="2057400" cy="515654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4114800" y="5410200"/>
                <a:ext cx="2057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560=540</m:t>
                      </m:r>
                      <m:r>
                        <a:rPr lang="en-GB" sz="1400" b="0" i="1" smtClean="0">
                          <a:latin typeface="Cambria Math"/>
                        </a:rPr>
                        <m:t>𝑒</m:t>
                      </m:r>
                      <m:r>
                        <a:rPr lang="en-GB" sz="1400" b="0" i="1" smtClean="0">
                          <a:latin typeface="Cambria Math"/>
                        </a:rPr>
                        <m:t>+36+504</m:t>
                      </m:r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5410200"/>
                <a:ext cx="2057400" cy="307777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4114800" y="5791200"/>
                <a:ext cx="1219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20=540</m:t>
                      </m:r>
                      <m:r>
                        <a:rPr lang="en-GB" sz="1400" b="0" i="1" smtClean="0">
                          <a:latin typeface="Cambria Math"/>
                        </a:rPr>
                        <m:t>𝑒</m:t>
                      </m:r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5791200"/>
                <a:ext cx="1219200" cy="307777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4191000" y="6096000"/>
                <a:ext cx="762000" cy="5142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27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𝑒</m:t>
                      </m:r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6096000"/>
                <a:ext cx="762000" cy="514243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" name="Arc 70"/>
          <p:cNvSpPr/>
          <p:nvPr/>
        </p:nvSpPr>
        <p:spPr>
          <a:xfrm>
            <a:off x="6400800" y="35814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TextBox 71"/>
          <p:cNvSpPr txBox="1"/>
          <p:nvPr/>
        </p:nvSpPr>
        <p:spPr>
          <a:xfrm>
            <a:off x="6858000" y="3505200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Sub in the value we are given for the impulse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3" name="Arc 72"/>
          <p:cNvSpPr/>
          <p:nvPr/>
        </p:nvSpPr>
        <p:spPr>
          <a:xfrm>
            <a:off x="6400800" y="41148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Arc 73"/>
          <p:cNvSpPr/>
          <p:nvPr/>
        </p:nvSpPr>
        <p:spPr>
          <a:xfrm>
            <a:off x="5943600" y="46482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Arc 74"/>
          <p:cNvSpPr/>
          <p:nvPr/>
        </p:nvSpPr>
        <p:spPr>
          <a:xfrm>
            <a:off x="5943600" y="51054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Arc 76"/>
          <p:cNvSpPr/>
          <p:nvPr/>
        </p:nvSpPr>
        <p:spPr>
          <a:xfrm>
            <a:off x="5943600" y="5562600"/>
            <a:ext cx="441434" cy="365234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Arc 77"/>
          <p:cNvSpPr/>
          <p:nvPr/>
        </p:nvSpPr>
        <p:spPr>
          <a:xfrm>
            <a:off x="5029200" y="6019800"/>
            <a:ext cx="441434" cy="365234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TextBox 78"/>
          <p:cNvSpPr txBox="1"/>
          <p:nvPr/>
        </p:nvSpPr>
        <p:spPr>
          <a:xfrm>
            <a:off x="6781800" y="4191000"/>
            <a:ext cx="129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Divide by mu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6248400" y="457200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Make the fractions equivalent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6400800" y="5181600"/>
            <a:ext cx="228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Multiply all terms by 63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306207" y="5562600"/>
            <a:ext cx="2819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Subtract 504 and subtract 36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410200" y="6096000"/>
            <a:ext cx="144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Divide by 540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4251434" y="3978165"/>
            <a:ext cx="228600" cy="0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4905703" y="3978165"/>
            <a:ext cx="228600" cy="0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562600" y="3978166"/>
            <a:ext cx="228600" cy="0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6140669" y="4114800"/>
            <a:ext cx="228600" cy="0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6"/>
              <p:cNvSpPr txBox="1"/>
              <p:nvPr/>
            </p:nvSpPr>
            <p:spPr>
              <a:xfrm>
                <a:off x="896007" y="0"/>
                <a:ext cx="1447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𝑰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  <m:r>
                        <a:rPr lang="en-GB" sz="1600" b="1" i="1" smtClean="0">
                          <a:latin typeface="Cambria Math"/>
                        </a:rPr>
                        <m:t>𝒗</m:t>
                      </m:r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  <m:r>
                        <a:rPr lang="en-GB" sz="1600" b="1" i="1" smtClean="0">
                          <a:latin typeface="Cambria Math"/>
                        </a:rPr>
                        <m:t>𝒖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87" name="TextBox 8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007" y="0"/>
                <a:ext cx="1447800" cy="338554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/>
              <p:cNvSpPr txBox="1"/>
              <p:nvPr/>
            </p:nvSpPr>
            <p:spPr>
              <a:xfrm>
                <a:off x="0" y="230777"/>
                <a:ext cx="290355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8" name="TextBox 8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30777"/>
                <a:ext cx="2903551" cy="338554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9" name="TextBox 88"/>
              <p:cNvSpPr txBox="1"/>
              <p:nvPr/>
            </p:nvSpPr>
            <p:spPr>
              <a:xfrm>
                <a:off x="7883" y="15766"/>
                <a:ext cx="9144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𝑰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𝑭</m:t>
                      </m:r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89" name="TextBox 8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3" y="15766"/>
                <a:ext cx="914400" cy="338554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/>
              <p:cNvSpPr txBox="1"/>
              <p:nvPr/>
            </p:nvSpPr>
            <p:spPr>
              <a:xfrm>
                <a:off x="4554583" y="64564"/>
                <a:ext cx="2766655" cy="4757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𝑒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𝑠𝑒𝑝𝑎𝑟𝑎𝑡𝑖𝑜𝑛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𝑝𝑎𝑟𝑡𝑖𝑐𝑙𝑒𝑠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𝑎𝑝𝑝𝑟𝑜𝑎𝑐h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𝑝𝑎𝑟𝑡𝑖𝑐𝑙𝑒𝑠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0" name="TextBox 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4583" y="64564"/>
                <a:ext cx="2766655" cy="475771"/>
              </a:xfrm>
              <a:prstGeom prst="rect">
                <a:avLst/>
              </a:prstGeom>
              <a:blipFill>
                <a:blip r:embed="rId20"/>
                <a:stretch>
                  <a:fillRect b="-38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1" name="TextBox 90"/>
          <p:cNvSpPr txBox="1"/>
          <p:nvPr/>
        </p:nvSpPr>
        <p:spPr>
          <a:xfrm>
            <a:off x="7315200" y="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  <a:hlinkClick r:id="rId21"/>
              </a:rPr>
              <a:t>Applet for collision demonstrations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9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1926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Elastic collisions in one dimension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93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4A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53674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57" grpId="0"/>
      <p:bldP spid="53" grpId="0"/>
      <p:bldP spid="66" grpId="0"/>
      <p:bldP spid="67" grpId="0"/>
      <p:bldP spid="68" grpId="0"/>
      <p:bldP spid="69" grpId="0"/>
      <p:bldP spid="70" grpId="0"/>
      <p:bldP spid="71" grpId="0" animBg="1"/>
      <p:bldP spid="72" grpId="0"/>
      <p:bldP spid="73" grpId="0" animBg="1"/>
      <p:bldP spid="74" grpId="0" animBg="1"/>
      <p:bldP spid="75" grpId="0" animBg="1"/>
      <p:bldP spid="77" grpId="0" animBg="1"/>
      <p:bldP spid="78" grpId="0" animBg="1"/>
      <p:bldP spid="79" grpId="0"/>
      <p:bldP spid="80" grpId="0"/>
      <p:bldP spid="81" grpId="0"/>
      <p:bldP spid="82" grpId="0"/>
      <p:bldP spid="8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3581400" cy="5029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solve problems involving the direct impact of two particles by using conservation of linear momentum and Newton’s Law of Restitution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It is useful to consider this general situation as well!</a:t>
            </a: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Think about starting situations and how the particles will be moving… </a:t>
            </a: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These examples also explain why the calculations are done a particular way round, as they will keep the </a:t>
            </a:r>
            <a:r>
              <a:rPr lang="en-US" sz="1400">
                <a:latin typeface="Comic Sans MS" pitchFamily="66" charset="0"/>
              </a:rPr>
              <a:t>values positive!</a:t>
            </a:r>
            <a:endParaRPr lang="en-GB" sz="1400" dirty="0">
              <a:latin typeface="Comic Sans MS" pitchFamily="66" charset="0"/>
            </a:endParaRPr>
          </a:p>
        </p:txBody>
      </p:sp>
      <p:cxnSp>
        <p:nvCxnSpPr>
          <p:cNvPr id="87" name="Straight Connector 86"/>
          <p:cNvCxnSpPr/>
          <p:nvPr/>
        </p:nvCxnSpPr>
        <p:spPr>
          <a:xfrm>
            <a:off x="4563139" y="1564758"/>
            <a:ext cx="1521031" cy="9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4563139" y="1869559"/>
            <a:ext cx="1517393" cy="22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4563139" y="1564758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omic Sans MS" pitchFamily="66" charset="0"/>
              </a:rPr>
              <a:t>Before impact</a:t>
            </a:r>
          </a:p>
        </p:txBody>
      </p:sp>
      <p:cxnSp>
        <p:nvCxnSpPr>
          <p:cNvPr id="91" name="Straight Connector 90"/>
          <p:cNvCxnSpPr/>
          <p:nvPr/>
        </p:nvCxnSpPr>
        <p:spPr>
          <a:xfrm>
            <a:off x="6087139" y="1564758"/>
            <a:ext cx="0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6087139" y="1564758"/>
            <a:ext cx="0" cy="1295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4563139" y="1564758"/>
            <a:ext cx="0" cy="1295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Oval 94"/>
          <p:cNvSpPr/>
          <p:nvPr/>
        </p:nvSpPr>
        <p:spPr>
          <a:xfrm>
            <a:off x="4791739" y="2250558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Oval 95"/>
          <p:cNvSpPr/>
          <p:nvPr/>
        </p:nvSpPr>
        <p:spPr>
          <a:xfrm>
            <a:off x="5553739" y="2250558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9" name="Straight Arrow Connector 98"/>
          <p:cNvCxnSpPr/>
          <p:nvPr/>
        </p:nvCxnSpPr>
        <p:spPr>
          <a:xfrm>
            <a:off x="4715539" y="2174358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TextBox 99"/>
              <p:cNvSpPr txBox="1"/>
              <p:nvPr/>
            </p:nvSpPr>
            <p:spPr>
              <a:xfrm>
                <a:off x="4729189" y="1869558"/>
                <a:ext cx="48165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dirty="0" smtClean="0">
                              <a:latin typeface="Cambria Math"/>
                            </a:rPr>
                            <m:t>𝑢</m:t>
                          </m:r>
                        </m:e>
                        <m:sub>
                          <m:r>
                            <a:rPr lang="en-US" sz="1400" b="0" i="1" dirty="0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00" name="TextBox 9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9189" y="1869558"/>
                <a:ext cx="481650" cy="30777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3" name="Straight Connector 102"/>
          <p:cNvCxnSpPr/>
          <p:nvPr/>
        </p:nvCxnSpPr>
        <p:spPr>
          <a:xfrm>
            <a:off x="4563139" y="2860158"/>
            <a:ext cx="152267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103"/>
          <p:cNvSpPr txBox="1"/>
          <p:nvPr/>
        </p:nvSpPr>
        <p:spPr>
          <a:xfrm>
            <a:off x="4715539" y="2250558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P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5477539" y="2250558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Q</a:t>
            </a:r>
          </a:p>
        </p:txBody>
      </p:sp>
      <p:cxnSp>
        <p:nvCxnSpPr>
          <p:cNvPr id="108" name="Straight Arrow Connector 107"/>
          <p:cNvCxnSpPr/>
          <p:nvPr/>
        </p:nvCxnSpPr>
        <p:spPr>
          <a:xfrm>
            <a:off x="5477539" y="2174358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6" name="TextBox 115"/>
              <p:cNvSpPr txBox="1"/>
              <p:nvPr/>
            </p:nvSpPr>
            <p:spPr>
              <a:xfrm>
                <a:off x="5510239" y="1869558"/>
                <a:ext cx="48165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dirty="0" smtClean="0">
                              <a:latin typeface="Cambria Math"/>
                            </a:rPr>
                            <m:t>𝑢</m:t>
                          </m:r>
                        </m:e>
                        <m:sub>
                          <m:r>
                            <a:rPr lang="en-US" sz="1400" b="0" i="1" dirty="0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16" name="TextBox 1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0239" y="1869558"/>
                <a:ext cx="481650" cy="30777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7" name="Straight Connector 116"/>
          <p:cNvCxnSpPr/>
          <p:nvPr/>
        </p:nvCxnSpPr>
        <p:spPr>
          <a:xfrm>
            <a:off x="6523074" y="1568302"/>
            <a:ext cx="1521031" cy="9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>
            <a:off x="6523074" y="1873103"/>
            <a:ext cx="1517393" cy="22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Box 118"/>
          <p:cNvSpPr txBox="1"/>
          <p:nvPr/>
        </p:nvSpPr>
        <p:spPr>
          <a:xfrm>
            <a:off x="6523074" y="1568302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omic Sans MS" pitchFamily="66" charset="0"/>
              </a:rPr>
              <a:t>Before impact</a:t>
            </a:r>
          </a:p>
        </p:txBody>
      </p:sp>
      <p:cxnSp>
        <p:nvCxnSpPr>
          <p:cNvPr id="120" name="Straight Connector 119"/>
          <p:cNvCxnSpPr/>
          <p:nvPr/>
        </p:nvCxnSpPr>
        <p:spPr>
          <a:xfrm>
            <a:off x="8047074" y="1568302"/>
            <a:ext cx="0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>
            <a:off x="8047074" y="1568302"/>
            <a:ext cx="0" cy="1295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6523074" y="1568302"/>
            <a:ext cx="0" cy="1295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Oval 122"/>
          <p:cNvSpPr/>
          <p:nvPr/>
        </p:nvSpPr>
        <p:spPr>
          <a:xfrm>
            <a:off x="6751674" y="2254102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4" name="Oval 123"/>
          <p:cNvSpPr/>
          <p:nvPr/>
        </p:nvSpPr>
        <p:spPr>
          <a:xfrm>
            <a:off x="7513674" y="2254102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5" name="Straight Arrow Connector 124"/>
          <p:cNvCxnSpPr/>
          <p:nvPr/>
        </p:nvCxnSpPr>
        <p:spPr>
          <a:xfrm>
            <a:off x="6675474" y="2177902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6" name="TextBox 125"/>
              <p:cNvSpPr txBox="1"/>
              <p:nvPr/>
            </p:nvSpPr>
            <p:spPr>
              <a:xfrm>
                <a:off x="6689124" y="1873102"/>
                <a:ext cx="48165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dirty="0" smtClean="0">
                              <a:latin typeface="Cambria Math"/>
                            </a:rPr>
                            <m:t>𝑢</m:t>
                          </m:r>
                        </m:e>
                        <m:sub>
                          <m:r>
                            <a:rPr lang="en-US" sz="1400" b="0" i="1" dirty="0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26" name="TextBox 1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9124" y="1873102"/>
                <a:ext cx="481650" cy="30777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7" name="Straight Connector 126"/>
          <p:cNvCxnSpPr/>
          <p:nvPr/>
        </p:nvCxnSpPr>
        <p:spPr>
          <a:xfrm>
            <a:off x="6523074" y="2863702"/>
            <a:ext cx="152267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Box 127"/>
          <p:cNvSpPr txBox="1"/>
          <p:nvPr/>
        </p:nvSpPr>
        <p:spPr>
          <a:xfrm>
            <a:off x="6675474" y="2254102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P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7437474" y="2254102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Q</a:t>
            </a:r>
          </a:p>
        </p:txBody>
      </p:sp>
      <p:cxnSp>
        <p:nvCxnSpPr>
          <p:cNvPr id="130" name="Straight Arrow Connector 129"/>
          <p:cNvCxnSpPr/>
          <p:nvPr/>
        </p:nvCxnSpPr>
        <p:spPr>
          <a:xfrm flipH="1">
            <a:off x="7437474" y="2177902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1" name="TextBox 130"/>
              <p:cNvSpPr txBox="1"/>
              <p:nvPr/>
            </p:nvSpPr>
            <p:spPr>
              <a:xfrm>
                <a:off x="7470174" y="1873102"/>
                <a:ext cx="48165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dirty="0" smtClean="0">
                              <a:latin typeface="Cambria Math"/>
                            </a:rPr>
                            <m:t>𝑢</m:t>
                          </m:r>
                        </m:e>
                        <m:sub>
                          <m:r>
                            <a:rPr lang="en-US" sz="1400" b="0" i="1" dirty="0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31" name="TextBox 1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70174" y="1873102"/>
                <a:ext cx="481650" cy="307777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3859619" y="3040911"/>
                <a:ext cx="4791120" cy="7386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If a collision is to take place, in both cases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/>
                      </a:rPr>
                      <m:t>&gt;</m:t>
                    </m:r>
                    <m:sSub>
                      <m:sSub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</a:p>
              <a:p>
                <a:pPr algn="ctr"/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(In the second scenario, remember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will be negative!)</a:t>
                </a:r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9619" y="3040911"/>
                <a:ext cx="4791120" cy="738664"/>
              </a:xfrm>
              <a:prstGeom prst="rect">
                <a:avLst/>
              </a:prstGeom>
              <a:blipFill rotWithShape="1">
                <a:blip r:embed="rId13"/>
                <a:stretch>
                  <a:fillRect t="-826" b="-74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2" name="Straight Connector 131"/>
          <p:cNvCxnSpPr/>
          <p:nvPr/>
        </p:nvCxnSpPr>
        <p:spPr>
          <a:xfrm>
            <a:off x="4545419" y="4035057"/>
            <a:ext cx="1521031" cy="9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>
            <a:off x="4545419" y="4339858"/>
            <a:ext cx="1517393" cy="22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TextBox 133"/>
          <p:cNvSpPr txBox="1"/>
          <p:nvPr/>
        </p:nvSpPr>
        <p:spPr>
          <a:xfrm>
            <a:off x="4545419" y="4035057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omic Sans MS" pitchFamily="66" charset="0"/>
              </a:rPr>
              <a:t>After impact</a:t>
            </a:r>
          </a:p>
        </p:txBody>
      </p:sp>
      <p:cxnSp>
        <p:nvCxnSpPr>
          <p:cNvPr id="135" name="Straight Connector 134"/>
          <p:cNvCxnSpPr/>
          <p:nvPr/>
        </p:nvCxnSpPr>
        <p:spPr>
          <a:xfrm>
            <a:off x="6069419" y="4035057"/>
            <a:ext cx="0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>
            <a:off x="6069419" y="4035057"/>
            <a:ext cx="0" cy="1295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>
            <a:off x="4545419" y="4035057"/>
            <a:ext cx="0" cy="1295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Oval 137"/>
          <p:cNvSpPr/>
          <p:nvPr/>
        </p:nvSpPr>
        <p:spPr>
          <a:xfrm>
            <a:off x="4774019" y="4720857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9" name="Oval 138"/>
          <p:cNvSpPr/>
          <p:nvPr/>
        </p:nvSpPr>
        <p:spPr>
          <a:xfrm>
            <a:off x="5536019" y="4720857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0" name="Straight Arrow Connector 139"/>
          <p:cNvCxnSpPr/>
          <p:nvPr/>
        </p:nvCxnSpPr>
        <p:spPr>
          <a:xfrm>
            <a:off x="4697819" y="4644657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1" name="TextBox 140"/>
              <p:cNvSpPr txBox="1"/>
              <p:nvPr/>
            </p:nvSpPr>
            <p:spPr>
              <a:xfrm>
                <a:off x="4711469" y="4339857"/>
                <a:ext cx="48165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dirty="0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1400" b="0" i="1" dirty="0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41" name="TextBox 1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1469" y="4339857"/>
                <a:ext cx="481650" cy="307777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2" name="Straight Connector 141"/>
          <p:cNvCxnSpPr/>
          <p:nvPr/>
        </p:nvCxnSpPr>
        <p:spPr>
          <a:xfrm>
            <a:off x="4545419" y="5330457"/>
            <a:ext cx="152267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TextBox 142"/>
          <p:cNvSpPr txBox="1"/>
          <p:nvPr/>
        </p:nvSpPr>
        <p:spPr>
          <a:xfrm>
            <a:off x="4697819" y="4720857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P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5459819" y="4720857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Q</a:t>
            </a:r>
          </a:p>
        </p:txBody>
      </p:sp>
      <p:cxnSp>
        <p:nvCxnSpPr>
          <p:cNvPr id="145" name="Straight Arrow Connector 144"/>
          <p:cNvCxnSpPr/>
          <p:nvPr/>
        </p:nvCxnSpPr>
        <p:spPr>
          <a:xfrm>
            <a:off x="5459819" y="4644657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6" name="TextBox 145"/>
              <p:cNvSpPr txBox="1"/>
              <p:nvPr/>
            </p:nvSpPr>
            <p:spPr>
              <a:xfrm>
                <a:off x="5492519" y="4339857"/>
                <a:ext cx="48165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dirty="0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1400" b="0" i="1" dirty="0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46" name="TextBox 1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2519" y="4339857"/>
                <a:ext cx="481650" cy="307777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7" name="Straight Connector 146"/>
          <p:cNvCxnSpPr/>
          <p:nvPr/>
        </p:nvCxnSpPr>
        <p:spPr>
          <a:xfrm>
            <a:off x="6505354" y="4038601"/>
            <a:ext cx="1521031" cy="9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/>
        </p:nvCxnSpPr>
        <p:spPr>
          <a:xfrm>
            <a:off x="6505354" y="4343402"/>
            <a:ext cx="1517393" cy="22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TextBox 148"/>
          <p:cNvSpPr txBox="1"/>
          <p:nvPr/>
        </p:nvSpPr>
        <p:spPr>
          <a:xfrm>
            <a:off x="6505354" y="4038601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omic Sans MS" pitchFamily="66" charset="0"/>
              </a:rPr>
              <a:t>After impact</a:t>
            </a:r>
          </a:p>
        </p:txBody>
      </p:sp>
      <p:cxnSp>
        <p:nvCxnSpPr>
          <p:cNvPr id="150" name="Straight Connector 149"/>
          <p:cNvCxnSpPr/>
          <p:nvPr/>
        </p:nvCxnSpPr>
        <p:spPr>
          <a:xfrm>
            <a:off x="8029354" y="4038601"/>
            <a:ext cx="0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/>
        </p:nvCxnSpPr>
        <p:spPr>
          <a:xfrm>
            <a:off x="8029354" y="4038601"/>
            <a:ext cx="0" cy="1295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/>
        </p:nvCxnSpPr>
        <p:spPr>
          <a:xfrm>
            <a:off x="6505354" y="4038601"/>
            <a:ext cx="0" cy="1295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Oval 152"/>
          <p:cNvSpPr/>
          <p:nvPr/>
        </p:nvSpPr>
        <p:spPr>
          <a:xfrm>
            <a:off x="6733954" y="4724401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4" name="Oval 153"/>
          <p:cNvSpPr/>
          <p:nvPr/>
        </p:nvSpPr>
        <p:spPr>
          <a:xfrm>
            <a:off x="7495954" y="4724401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5" name="Straight Arrow Connector 154"/>
          <p:cNvCxnSpPr/>
          <p:nvPr/>
        </p:nvCxnSpPr>
        <p:spPr>
          <a:xfrm flipH="1">
            <a:off x="6657754" y="4648201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6" name="TextBox 155"/>
              <p:cNvSpPr txBox="1"/>
              <p:nvPr/>
            </p:nvSpPr>
            <p:spPr>
              <a:xfrm>
                <a:off x="6671404" y="4343401"/>
                <a:ext cx="48165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dirty="0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1400" b="0" i="1" dirty="0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56" name="TextBox 1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1404" y="4343401"/>
                <a:ext cx="481650" cy="307777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7" name="Straight Connector 156"/>
          <p:cNvCxnSpPr/>
          <p:nvPr/>
        </p:nvCxnSpPr>
        <p:spPr>
          <a:xfrm>
            <a:off x="6505354" y="5334001"/>
            <a:ext cx="152267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TextBox 157"/>
          <p:cNvSpPr txBox="1"/>
          <p:nvPr/>
        </p:nvSpPr>
        <p:spPr>
          <a:xfrm>
            <a:off x="6657754" y="4724401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P</a:t>
            </a:r>
          </a:p>
        </p:txBody>
      </p:sp>
      <p:sp>
        <p:nvSpPr>
          <p:cNvPr id="159" name="TextBox 158"/>
          <p:cNvSpPr txBox="1"/>
          <p:nvPr/>
        </p:nvSpPr>
        <p:spPr>
          <a:xfrm>
            <a:off x="7419754" y="4724401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Q</a:t>
            </a:r>
          </a:p>
        </p:txBody>
      </p:sp>
      <p:cxnSp>
        <p:nvCxnSpPr>
          <p:cNvPr id="160" name="Straight Arrow Connector 159"/>
          <p:cNvCxnSpPr/>
          <p:nvPr/>
        </p:nvCxnSpPr>
        <p:spPr>
          <a:xfrm>
            <a:off x="7419754" y="4648201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1" name="TextBox 160"/>
              <p:cNvSpPr txBox="1"/>
              <p:nvPr/>
            </p:nvSpPr>
            <p:spPr>
              <a:xfrm>
                <a:off x="7452454" y="4343401"/>
                <a:ext cx="48165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dirty="0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1400" b="0" i="1" dirty="0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61" name="TextBox 1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2454" y="4343401"/>
                <a:ext cx="481650" cy="307777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2" name="TextBox 161"/>
              <p:cNvSpPr txBox="1"/>
              <p:nvPr/>
            </p:nvSpPr>
            <p:spPr>
              <a:xfrm>
                <a:off x="4320951" y="5511210"/>
                <a:ext cx="3833037" cy="7386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After the collision, in both cases,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/>
                      </a:rPr>
                      <m:t>&gt;</m:t>
                    </m:r>
                    <m:sSub>
                      <m:sSubPr>
                        <m:ctrlP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algn="ctr"/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(In the second scenario,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will be negative)</a:t>
                </a:r>
              </a:p>
            </p:txBody>
          </p:sp>
        </mc:Choice>
        <mc:Fallback xmlns="">
          <p:sp>
            <p:nvSpPr>
              <p:cNvPr id="162" name="TextBox 1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0951" y="5511210"/>
                <a:ext cx="3833037" cy="738664"/>
              </a:xfrm>
              <a:prstGeom prst="rect">
                <a:avLst/>
              </a:prstGeom>
              <a:blipFill rotWithShape="1">
                <a:blip r:embed="rId17"/>
                <a:stretch>
                  <a:fillRect t="-826" b="-74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896007" y="0"/>
                <a:ext cx="1447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𝑰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  <m:r>
                        <a:rPr lang="en-GB" sz="1600" b="1" i="1" smtClean="0">
                          <a:latin typeface="Cambria Math"/>
                        </a:rPr>
                        <m:t>𝒗</m:t>
                      </m:r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  <m:r>
                        <a:rPr lang="en-GB" sz="1600" b="1" i="1" smtClean="0">
                          <a:latin typeface="Cambria Math"/>
                        </a:rPr>
                        <m:t>𝒖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007" y="0"/>
                <a:ext cx="1447800" cy="338554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0" y="230777"/>
                <a:ext cx="290355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30777"/>
                <a:ext cx="2903551" cy="338554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7883" y="15766"/>
                <a:ext cx="9144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𝑰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𝑭</m:t>
                      </m:r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3" y="15766"/>
                <a:ext cx="914400" cy="338554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4554583" y="64564"/>
                <a:ext cx="2766655" cy="4757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𝑒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𝑠𝑒𝑝𝑎𝑟𝑎𝑡𝑖𝑜𝑛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𝑝𝑎𝑟𝑡𝑖𝑐𝑙𝑒𝑠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𝑎𝑝𝑝𝑟𝑜𝑎𝑐h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𝑝𝑎𝑟𝑡𝑖𝑐𝑙𝑒𝑠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4583" y="64564"/>
                <a:ext cx="2766655" cy="475771"/>
              </a:xfrm>
              <a:prstGeom prst="rect">
                <a:avLst/>
              </a:prstGeom>
              <a:blipFill>
                <a:blip r:embed="rId21"/>
                <a:stretch>
                  <a:fillRect b="-38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9" name="TextBox 78"/>
          <p:cNvSpPr txBox="1"/>
          <p:nvPr/>
        </p:nvSpPr>
        <p:spPr>
          <a:xfrm>
            <a:off x="7315200" y="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  <a:hlinkClick r:id="rId22"/>
              </a:rPr>
              <a:t>Applet for collision demonstrations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80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1926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Elastic collisions in one dimension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81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4A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52963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8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9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1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8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1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4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7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90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3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6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9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2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5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8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3" dur="500"/>
                                        <p:tgtEl>
                                          <p:spTgt spid="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8" dur="500"/>
                                        <p:tgtEl>
                                          <p:spTgt spid="1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/>
      <p:bldP spid="95" grpId="0" animBg="1"/>
      <p:bldP spid="96" grpId="0" animBg="1"/>
      <p:bldP spid="100" grpId="0"/>
      <p:bldP spid="104" grpId="0"/>
      <p:bldP spid="106" grpId="0"/>
      <p:bldP spid="116" grpId="0"/>
      <p:bldP spid="119" grpId="0"/>
      <p:bldP spid="123" grpId="0" animBg="1"/>
      <p:bldP spid="124" grpId="0" animBg="1"/>
      <p:bldP spid="126" grpId="0"/>
      <p:bldP spid="128" grpId="0"/>
      <p:bldP spid="129" grpId="0"/>
      <p:bldP spid="131" grpId="0"/>
      <p:bldP spid="134" grpId="0"/>
      <p:bldP spid="138" grpId="0" animBg="1"/>
      <p:bldP spid="139" grpId="0" animBg="1"/>
      <p:bldP spid="141" grpId="0"/>
      <p:bldP spid="143" grpId="0"/>
      <p:bldP spid="144" grpId="0"/>
      <p:bldP spid="146" grpId="0"/>
      <p:bldP spid="149" grpId="0"/>
      <p:bldP spid="153" grpId="0" animBg="1"/>
      <p:bldP spid="154" grpId="0" animBg="1"/>
      <p:bldP spid="156" grpId="0"/>
      <p:bldP spid="158" grpId="0"/>
      <p:bldP spid="159" grpId="0"/>
      <p:bldP spid="16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9C1568B-E78F-4828-A04B-76140F6FC83F}"/>
              </a:ext>
            </a:extLst>
          </p:cNvPr>
          <p:cNvSpPr/>
          <p:nvPr/>
        </p:nvSpPr>
        <p:spPr>
          <a:xfrm>
            <a:off x="1264803" y="2212739"/>
            <a:ext cx="6632265" cy="253146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80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rgbClr val="00660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Papyrus" panose="03070502060502030205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80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rgbClr val="00660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Papyrus" panose="03070502060502030205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exercise 4A</a:t>
            </a:r>
            <a:endParaRPr lang="ja-JP" altLang="en-US" sz="8000" b="1" dirty="0">
              <a:ln w="38100">
                <a:solidFill>
                  <a:schemeClr val="tx1"/>
                </a:solidFill>
                <a:prstDash val="solid"/>
              </a:ln>
              <a:solidFill>
                <a:srgbClr val="006600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Papyrus" panose="03070502060502030205" pitchFamily="66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57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35814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solve problems involving the direct impact of two particles by using conservation of linear momentum and Newton’s Law of Restitution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b="1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Newton’s law of </a:t>
            </a:r>
            <a:r>
              <a:rPr lang="en-GB" sz="1400" b="1" u="sng" dirty="0">
                <a:latin typeface="Comic Sans MS" pitchFamily="66" charset="0"/>
              </a:rPr>
              <a:t>restitution</a:t>
            </a:r>
            <a:r>
              <a:rPr lang="en-GB" sz="1400" dirty="0">
                <a:latin typeface="Comic Sans MS" pitchFamily="66" charset="0"/>
              </a:rPr>
              <a:t> defines how the speed of the particles after a collision depends on their nature.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You can think of restitution as ‘bounciness’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Particles that are more ‘bouncy’ will have a higher coefficient of restitution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The coefficient of restitution is calculated using the formula to the right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896007" y="0"/>
                <a:ext cx="1447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𝑰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  <m:r>
                        <a:rPr lang="en-GB" sz="1600" b="1" i="1" smtClean="0">
                          <a:latin typeface="Cambria Math"/>
                        </a:rPr>
                        <m:t>𝒗</m:t>
                      </m:r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  <m:r>
                        <a:rPr lang="en-GB" sz="1600" b="1" i="1" smtClean="0">
                          <a:latin typeface="Cambria Math"/>
                        </a:rPr>
                        <m:t>𝒖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007" y="0"/>
                <a:ext cx="1447800" cy="33855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0" y="230777"/>
                <a:ext cx="290355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30777"/>
                <a:ext cx="2903551" cy="3385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7883" y="15766"/>
                <a:ext cx="9144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𝑰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𝑭</m:t>
                      </m:r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3" y="15766"/>
                <a:ext cx="914400" cy="33855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572000" y="1600200"/>
                <a:ext cx="3625288" cy="6036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𝑒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𝑠𝑒𝑝𝑎𝑟𝑎𝑡𝑖𝑜𝑛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𝑝𝑎𝑟𝑡𝑖𝑐𝑙𝑒𝑠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𝑎𝑝𝑝𝑟𝑜𝑎𝑐h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𝑝𝑎𝑟𝑡𝑖𝑐𝑙𝑒𝑠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600200"/>
                <a:ext cx="3625288" cy="60362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4267200" y="2438400"/>
            <a:ext cx="426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This effectively tells you what fraction of the original speed is maintained after the collision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67200" y="3124200"/>
            <a:ext cx="42498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The value e is the coefficient of restitution and: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867400" y="3429000"/>
                <a:ext cx="110164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0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≤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𝑒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≤1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400" y="3429000"/>
                <a:ext cx="1101647" cy="33855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554583" y="64564"/>
                <a:ext cx="2766655" cy="4757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𝑒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𝑠𝑒𝑝𝑎𝑟𝑎𝑡𝑖𝑜𝑛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𝑝𝑎𝑟𝑡𝑖𝑐𝑙𝑒𝑠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𝑎𝑝𝑝𝑟𝑜𝑎𝑐h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𝑝𝑎𝑟𝑡𝑖𝑐𝑙𝑒𝑠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4583" y="64564"/>
                <a:ext cx="2766655" cy="475771"/>
              </a:xfrm>
              <a:prstGeom prst="rect">
                <a:avLst/>
              </a:prstGeom>
              <a:blipFill>
                <a:blip r:embed="rId9"/>
                <a:stretch>
                  <a:fillRect b="-38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4267201" y="4267201"/>
            <a:ext cx="4724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Perfectly elastic particles will have an e value of 1 and perfectly inelastic particles will have a value of 0</a:t>
            </a:r>
          </a:p>
          <a:p>
            <a:pPr algn="ctr"/>
            <a:endParaRPr lang="en-GB" sz="1400" dirty="0">
              <a:latin typeface="Comic Sans MS" pitchFamily="66" charset="0"/>
            </a:endParaRPr>
          </a:p>
          <a:p>
            <a:pPr marL="285750" indent="-285750"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To give you a rough idea of some objects..</a:t>
            </a:r>
          </a:p>
          <a:p>
            <a:pPr marL="285750" indent="-285750"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marL="285750" indent="-285750"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A Table tennis ball has a value of around 0.95</a:t>
            </a:r>
          </a:p>
          <a:p>
            <a:pPr marL="285750" indent="-285750"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Tennis, golf and cricket balls range from 0.4 to 0.9</a:t>
            </a:r>
          </a:p>
          <a:p>
            <a:pPr marL="285750" indent="-285750"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A ball of </a:t>
            </a:r>
            <a:r>
              <a:rPr lang="en-GB" sz="1400" dirty="0" err="1">
                <a:latin typeface="Comic Sans MS" pitchFamily="66" charset="0"/>
                <a:sym typeface="Wingdings" pitchFamily="2" charset="2"/>
              </a:rPr>
              <a:t>plasticine</a:t>
            </a:r>
            <a:r>
              <a:rPr lang="en-GB" sz="1400" dirty="0">
                <a:latin typeface="Comic Sans MS" pitchFamily="66" charset="0"/>
                <a:sym typeface="Wingdings" pitchFamily="2" charset="2"/>
              </a:rPr>
              <a:t> will have a value very close to 0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315200" y="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  <a:hlinkClick r:id="rId10"/>
              </a:rPr>
              <a:t>Applet for collision demonstrations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17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1926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Elastic collisions in one dimension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18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4A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42847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35814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solve problems involving the direct impact of two particles by using conservation of linear momentum and Newton’s Law of Restitution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b="1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Newton’s law of </a:t>
            </a:r>
            <a:r>
              <a:rPr lang="en-GB" sz="1400" b="1" u="sng" dirty="0">
                <a:latin typeface="Comic Sans MS" pitchFamily="66" charset="0"/>
              </a:rPr>
              <a:t>restitution</a:t>
            </a:r>
            <a:r>
              <a:rPr lang="en-GB" sz="1400" dirty="0">
                <a:latin typeface="Comic Sans MS" pitchFamily="66" charset="0"/>
              </a:rPr>
              <a:t> defines how the speed of the particles after a collision depends on their nature.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You can think of restitution as ‘bounciness’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Particles that are more ‘bouncy’ will have a higher coefficient of restitution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The coefficient of restitution is calculated using the formula to the right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30107" y="1524000"/>
            <a:ext cx="26821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u="sng" dirty="0">
                <a:latin typeface="Comic Sans MS" pitchFamily="66" charset="0"/>
              </a:rPr>
              <a:t>Perfectly elastic particles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191000" y="2209800"/>
            <a:ext cx="15359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Before collision: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67200" y="3124200"/>
            <a:ext cx="14462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After collision:</a:t>
            </a:r>
          </a:p>
        </p:txBody>
      </p:sp>
      <p:sp>
        <p:nvSpPr>
          <p:cNvPr id="17" name="Oval 16"/>
          <p:cNvSpPr/>
          <p:nvPr/>
        </p:nvSpPr>
        <p:spPr>
          <a:xfrm>
            <a:off x="6096000" y="22860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7010400" y="22860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6019800" y="21336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6934200" y="21336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096000" y="1828800"/>
            <a:ext cx="2712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v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010400" y="1828800"/>
            <a:ext cx="2712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v</a:t>
            </a:r>
          </a:p>
        </p:txBody>
      </p:sp>
      <p:sp>
        <p:nvSpPr>
          <p:cNvPr id="24" name="Oval 23"/>
          <p:cNvSpPr/>
          <p:nvPr/>
        </p:nvSpPr>
        <p:spPr>
          <a:xfrm>
            <a:off x="6096000" y="32004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>
            <a:off x="7010400" y="32004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6019800" y="30480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6934200" y="30480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096000" y="2743200"/>
            <a:ext cx="2712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v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010400" y="2743200"/>
            <a:ext cx="2712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v</a:t>
            </a:r>
          </a:p>
        </p:txBody>
      </p:sp>
      <p:cxnSp>
        <p:nvCxnSpPr>
          <p:cNvPr id="30" name="Straight Connector 29"/>
          <p:cNvCxnSpPr/>
          <p:nvPr/>
        </p:nvCxnSpPr>
        <p:spPr>
          <a:xfrm>
            <a:off x="3810000" y="3657600"/>
            <a:ext cx="5105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247553" y="3886200"/>
            <a:ext cx="28472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u="sng" dirty="0">
                <a:latin typeface="Comic Sans MS" pitchFamily="66" charset="0"/>
              </a:rPr>
              <a:t>Perfectly inelastic particles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191000" y="4572000"/>
            <a:ext cx="15359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Before collision: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267200" y="5486400"/>
            <a:ext cx="14462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After collision:</a:t>
            </a:r>
          </a:p>
        </p:txBody>
      </p:sp>
      <p:sp>
        <p:nvSpPr>
          <p:cNvPr id="34" name="Oval 33"/>
          <p:cNvSpPr/>
          <p:nvPr/>
        </p:nvSpPr>
        <p:spPr>
          <a:xfrm>
            <a:off x="6096000" y="46482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/>
          <p:cNvSpPr/>
          <p:nvPr/>
        </p:nvSpPr>
        <p:spPr>
          <a:xfrm>
            <a:off x="7010400" y="46482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6019800" y="44958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>
            <a:off x="6934200" y="44958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6096000" y="4191000"/>
            <a:ext cx="2712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v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010400" y="4191000"/>
            <a:ext cx="2712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v</a:t>
            </a:r>
          </a:p>
        </p:txBody>
      </p:sp>
      <p:sp>
        <p:nvSpPr>
          <p:cNvPr id="40" name="Oval 39"/>
          <p:cNvSpPr/>
          <p:nvPr/>
        </p:nvSpPr>
        <p:spPr>
          <a:xfrm>
            <a:off x="6400800" y="55626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val 40"/>
          <p:cNvSpPr/>
          <p:nvPr/>
        </p:nvSpPr>
        <p:spPr>
          <a:xfrm>
            <a:off x="6705600" y="55626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TextBox 44"/>
          <p:cNvSpPr txBox="1"/>
          <p:nvPr/>
        </p:nvSpPr>
        <p:spPr>
          <a:xfrm>
            <a:off x="6400800" y="5257800"/>
            <a:ext cx="6254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0ms</a:t>
            </a:r>
            <a:r>
              <a:rPr lang="en-GB" sz="1400" baseline="30000" dirty="0">
                <a:latin typeface="Comic Sans MS" pitchFamily="66" charset="0"/>
              </a:rPr>
              <a:t>-1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896007" y="0"/>
                <a:ext cx="1447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𝑰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  <m:r>
                        <a:rPr lang="en-GB" sz="1600" b="1" i="1" smtClean="0">
                          <a:latin typeface="Cambria Math"/>
                        </a:rPr>
                        <m:t>𝒗</m:t>
                      </m:r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  <m:r>
                        <a:rPr lang="en-GB" sz="1600" b="1" i="1" smtClean="0">
                          <a:latin typeface="Cambria Math"/>
                        </a:rPr>
                        <m:t>𝒖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007" y="0"/>
                <a:ext cx="1447800" cy="3385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0" y="230777"/>
                <a:ext cx="290355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30777"/>
                <a:ext cx="2903551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7883" y="15766"/>
                <a:ext cx="9144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𝑰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𝑭</m:t>
                      </m:r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3" y="15766"/>
                <a:ext cx="914400" cy="3385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4554583" y="64564"/>
                <a:ext cx="2766655" cy="4757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𝑒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𝑠𝑒𝑝𝑎𝑟𝑎𝑡𝑖𝑜𝑛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𝑝𝑎𝑟𝑡𝑖𝑐𝑙𝑒𝑠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𝑎𝑝𝑝𝑟𝑜𝑎𝑐h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𝑝𝑎𝑟𝑡𝑖𝑐𝑙𝑒𝑠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4583" y="64564"/>
                <a:ext cx="2766655" cy="475771"/>
              </a:xfrm>
              <a:prstGeom prst="rect">
                <a:avLst/>
              </a:prstGeom>
              <a:blipFill>
                <a:blip r:embed="rId6"/>
                <a:stretch>
                  <a:fillRect b="-38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TextBox 47"/>
          <p:cNvSpPr txBox="1"/>
          <p:nvPr/>
        </p:nvSpPr>
        <p:spPr>
          <a:xfrm>
            <a:off x="7315200" y="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  <a:hlinkClick r:id="rId7"/>
              </a:rPr>
              <a:t>Applet for collision demonstrations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49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1926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Elastic collisions in one dimension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50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4A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17747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 animBg="1"/>
      <p:bldP spid="18" grpId="0" animBg="1"/>
      <p:bldP spid="22" grpId="0"/>
      <p:bldP spid="23" grpId="0"/>
      <p:bldP spid="24" grpId="0" animBg="1"/>
      <p:bldP spid="25" grpId="0" animBg="1"/>
      <p:bldP spid="28" grpId="0"/>
      <p:bldP spid="29" grpId="0"/>
      <p:bldP spid="31" grpId="0"/>
      <p:bldP spid="32" grpId="0"/>
      <p:bldP spid="33" grpId="0"/>
      <p:bldP spid="34" grpId="0" animBg="1"/>
      <p:bldP spid="35" grpId="0" animBg="1"/>
      <p:bldP spid="38" grpId="0"/>
      <p:bldP spid="39" grpId="0"/>
      <p:bldP spid="40" grpId="0" animBg="1"/>
      <p:bldP spid="41" grpId="0" animBg="1"/>
      <p:bldP spid="4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35814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solve problems involving the direct impact of two particles by using conservation of linear momentum and Newton’s Law of Restitution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b="1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In these questions the diagrams show the speeds of two particles A and B just before and just after a collision. The particles are moving on a smooth horizontal plane. 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Find the coefficient of restitution in each case.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(You should always set up diagrams like these, especially if you aren’t given them before hand)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4800600" y="1600200"/>
            <a:ext cx="304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800600" y="1905000"/>
            <a:ext cx="304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800600" y="160020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omic Sans MS" pitchFamily="66" charset="0"/>
              </a:rPr>
              <a:t>Before impact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324600" y="160020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omic Sans MS" pitchFamily="66" charset="0"/>
              </a:rPr>
              <a:t>After impact</a:t>
            </a:r>
          </a:p>
        </p:txBody>
      </p:sp>
      <p:cxnSp>
        <p:nvCxnSpPr>
          <p:cNvPr id="46" name="Straight Connector 45"/>
          <p:cNvCxnSpPr/>
          <p:nvPr/>
        </p:nvCxnSpPr>
        <p:spPr>
          <a:xfrm>
            <a:off x="6324600" y="1600200"/>
            <a:ext cx="0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7848600" y="1600200"/>
            <a:ext cx="0" cy="1219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6324600" y="1600200"/>
            <a:ext cx="0" cy="1219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4800600" y="1600200"/>
            <a:ext cx="0" cy="1219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 56"/>
          <p:cNvSpPr/>
          <p:nvPr/>
        </p:nvSpPr>
        <p:spPr>
          <a:xfrm>
            <a:off x="5029200" y="23622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val 57"/>
          <p:cNvSpPr/>
          <p:nvPr/>
        </p:nvSpPr>
        <p:spPr>
          <a:xfrm>
            <a:off x="5791200" y="23622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Oval 58"/>
          <p:cNvSpPr/>
          <p:nvPr/>
        </p:nvSpPr>
        <p:spPr>
          <a:xfrm>
            <a:off x="6553200" y="23622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Oval 59"/>
          <p:cNvSpPr/>
          <p:nvPr/>
        </p:nvSpPr>
        <p:spPr>
          <a:xfrm>
            <a:off x="7315200" y="23622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4953000" y="22860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5029200" y="19812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8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5562600" y="2057400"/>
            <a:ext cx="8114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At rest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6324600" y="2057400"/>
            <a:ext cx="8114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At rest</a:t>
            </a:r>
          </a:p>
        </p:txBody>
      </p:sp>
      <p:cxnSp>
        <p:nvCxnSpPr>
          <p:cNvPr id="65" name="Straight Arrow Connector 64"/>
          <p:cNvCxnSpPr/>
          <p:nvPr/>
        </p:nvCxnSpPr>
        <p:spPr>
          <a:xfrm>
            <a:off x="7239000" y="22860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7315200" y="19812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2</a:t>
            </a:r>
          </a:p>
        </p:txBody>
      </p:sp>
      <p:cxnSp>
        <p:nvCxnSpPr>
          <p:cNvPr id="67" name="Straight Connector 66"/>
          <p:cNvCxnSpPr/>
          <p:nvPr/>
        </p:nvCxnSpPr>
        <p:spPr>
          <a:xfrm>
            <a:off x="4800600" y="2819400"/>
            <a:ext cx="304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3962400" y="2971800"/>
                <a:ext cx="3198376" cy="5396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𝑒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𝑠𝑒𝑝𝑎𝑟𝑎𝑡𝑖𝑜𝑛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𝑝𝑎𝑟𝑡𝑖𝑐𝑙𝑒𝑠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𝑎𝑝𝑝𝑟𝑜𝑎𝑐h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𝑝𝑎𝑟𝑡𝑖𝑐𝑙𝑒𝑠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2971800"/>
                <a:ext cx="3198376" cy="539635"/>
              </a:xfrm>
              <a:prstGeom prst="rect">
                <a:avLst/>
              </a:prstGeom>
              <a:blipFill rotWithShape="1">
                <a:blip r:embed="rId8"/>
                <a:stretch>
                  <a:fillRect b="-45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4" name="TextBox 73"/>
          <p:cNvSpPr txBox="1"/>
          <p:nvPr/>
        </p:nvSpPr>
        <p:spPr>
          <a:xfrm>
            <a:off x="3946635" y="3657600"/>
            <a:ext cx="20922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The speed of approach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3946635" y="3962400"/>
            <a:ext cx="516583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You need to find the difference in the speeds of approach</a:t>
            </a:r>
          </a:p>
          <a:p>
            <a:pPr marL="285750" indent="-285750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Speed of A – Speed of B</a:t>
            </a:r>
          </a:p>
          <a:p>
            <a:pPr marL="285750" indent="-285750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8 – 0 = 8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4953000" y="2362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A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6477000" y="2362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A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715000" y="2362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B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7239000" y="2362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B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3978166" y="4876800"/>
            <a:ext cx="22140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The speed of separation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3978166" y="5181600"/>
            <a:ext cx="516583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You need to find the difference in the speeds of separation</a:t>
            </a:r>
          </a:p>
          <a:p>
            <a:pPr marL="285750" indent="-285750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This needs to be done the </a:t>
            </a:r>
            <a:r>
              <a:rPr lang="en-GB" sz="1400" u="sng" dirty="0">
                <a:latin typeface="Comic Sans MS" pitchFamily="66" charset="0"/>
                <a:sym typeface="Wingdings" pitchFamily="2" charset="2"/>
              </a:rPr>
              <a:t>opposite way</a:t>
            </a:r>
            <a:r>
              <a:rPr lang="en-GB" sz="1400" dirty="0">
                <a:latin typeface="Comic Sans MS" pitchFamily="66" charset="0"/>
                <a:sym typeface="Wingdings" pitchFamily="2" charset="2"/>
              </a:rPr>
              <a:t> as B is now moving away from A</a:t>
            </a:r>
          </a:p>
          <a:p>
            <a:pPr marL="285750" indent="-285750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Speed of B – Speed of A</a:t>
            </a:r>
          </a:p>
          <a:p>
            <a:pPr marL="285750" indent="-285750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2 – 0 = 2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990600" y="5562600"/>
            <a:ext cx="20585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Speed of approach = 8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914400" y="5867400"/>
            <a:ext cx="21804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Speed of separation = 2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838200" y="6324600"/>
            <a:ext cx="80185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Whichever way you perform the first subtraction, the second must be done the opposite way!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896007" y="0"/>
                <a:ext cx="1447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𝑰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  <m:r>
                        <a:rPr lang="en-GB" sz="1600" b="1" i="1" smtClean="0">
                          <a:latin typeface="Cambria Math"/>
                        </a:rPr>
                        <m:t>𝒗</m:t>
                      </m:r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  <m:r>
                        <a:rPr lang="en-GB" sz="1600" b="1" i="1" smtClean="0">
                          <a:latin typeface="Cambria Math"/>
                        </a:rPr>
                        <m:t>𝒖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007" y="0"/>
                <a:ext cx="1447800" cy="33855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0" y="230777"/>
                <a:ext cx="290355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30777"/>
                <a:ext cx="2903551" cy="33855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7883" y="15766"/>
                <a:ext cx="9144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𝑰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𝑭</m:t>
                      </m:r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3" y="15766"/>
                <a:ext cx="914400" cy="33855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4554583" y="64564"/>
                <a:ext cx="2766655" cy="4757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𝑒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𝑠𝑒𝑝𝑎𝑟𝑎𝑡𝑖𝑜𝑛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𝑝𝑎𝑟𝑡𝑖𝑐𝑙𝑒𝑠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𝑎𝑝𝑝𝑟𝑜𝑎𝑐h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𝑝𝑎𝑟𝑡𝑖𝑐𝑙𝑒𝑠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4583" y="64564"/>
                <a:ext cx="2766655" cy="475771"/>
              </a:xfrm>
              <a:prstGeom prst="rect">
                <a:avLst/>
              </a:prstGeom>
              <a:blipFill>
                <a:blip r:embed="rId12"/>
                <a:stretch>
                  <a:fillRect b="-38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TextBox 49"/>
          <p:cNvSpPr txBox="1"/>
          <p:nvPr/>
        </p:nvSpPr>
        <p:spPr>
          <a:xfrm>
            <a:off x="7315200" y="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  <a:hlinkClick r:id="rId13"/>
              </a:rPr>
              <a:t>Applet for collision demonstrations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51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1926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Elastic collisions in one dimension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52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4A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29139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/>
      <p:bldP spid="74" grpId="0"/>
      <p:bldP spid="80" grpId="0"/>
      <p:bldP spid="82" grpId="0"/>
      <p:bldP spid="83" grpId="0"/>
      <p:bldP spid="8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35814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solve problems involving the direct impact of two particles by using conservation of linear momentum and Newton’s Law of Restitution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b="1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In these questions the diagrams show the speeds of two particles A and B just before and just after a collision. The particles are moving on a smooth horizontal plane. 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Find the coefficient of restitution in each case.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(You should always set up diagrams like these, especially if you aren’t given them before hand)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4800600" y="1600200"/>
            <a:ext cx="304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800600" y="1905000"/>
            <a:ext cx="304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800600" y="160020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omic Sans MS" pitchFamily="66" charset="0"/>
              </a:rPr>
              <a:t>Before impact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324600" y="160020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omic Sans MS" pitchFamily="66" charset="0"/>
              </a:rPr>
              <a:t>After impact</a:t>
            </a:r>
          </a:p>
        </p:txBody>
      </p:sp>
      <p:cxnSp>
        <p:nvCxnSpPr>
          <p:cNvPr id="46" name="Straight Connector 45"/>
          <p:cNvCxnSpPr/>
          <p:nvPr/>
        </p:nvCxnSpPr>
        <p:spPr>
          <a:xfrm>
            <a:off x="6324600" y="1600200"/>
            <a:ext cx="0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7848600" y="1600200"/>
            <a:ext cx="0" cy="1219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6324600" y="1600200"/>
            <a:ext cx="0" cy="1219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4800600" y="1600200"/>
            <a:ext cx="0" cy="1219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 56"/>
          <p:cNvSpPr/>
          <p:nvPr/>
        </p:nvSpPr>
        <p:spPr>
          <a:xfrm>
            <a:off x="5029200" y="23622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val 57"/>
          <p:cNvSpPr/>
          <p:nvPr/>
        </p:nvSpPr>
        <p:spPr>
          <a:xfrm>
            <a:off x="5791200" y="23622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Oval 58"/>
          <p:cNvSpPr/>
          <p:nvPr/>
        </p:nvSpPr>
        <p:spPr>
          <a:xfrm>
            <a:off x="6553200" y="23622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Oval 59"/>
          <p:cNvSpPr/>
          <p:nvPr/>
        </p:nvSpPr>
        <p:spPr>
          <a:xfrm>
            <a:off x="7315200" y="23622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4953000" y="22860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5029200" y="19812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8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5562600" y="2057400"/>
            <a:ext cx="8114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At rest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6324600" y="2057400"/>
            <a:ext cx="8114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At rest</a:t>
            </a:r>
          </a:p>
        </p:txBody>
      </p:sp>
      <p:cxnSp>
        <p:nvCxnSpPr>
          <p:cNvPr id="65" name="Straight Arrow Connector 64"/>
          <p:cNvCxnSpPr/>
          <p:nvPr/>
        </p:nvCxnSpPr>
        <p:spPr>
          <a:xfrm>
            <a:off x="7239000" y="22860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7315200" y="19812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2</a:t>
            </a:r>
          </a:p>
        </p:txBody>
      </p:sp>
      <p:cxnSp>
        <p:nvCxnSpPr>
          <p:cNvPr id="67" name="Straight Connector 66"/>
          <p:cNvCxnSpPr/>
          <p:nvPr/>
        </p:nvCxnSpPr>
        <p:spPr>
          <a:xfrm>
            <a:off x="4800600" y="2819400"/>
            <a:ext cx="304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3962400" y="2971800"/>
                <a:ext cx="3198376" cy="5396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𝑒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𝑠𝑒𝑝𝑎𝑟𝑎𝑡𝑖𝑜𝑛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𝑝𝑎𝑟𝑡𝑖𝑐𝑙𝑒𝑠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𝑎𝑝𝑝𝑟𝑜𝑎𝑐h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𝑝𝑎𝑟𝑡𝑖𝑐𝑙𝑒𝑠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2971800"/>
                <a:ext cx="3198376" cy="539635"/>
              </a:xfrm>
              <a:prstGeom prst="rect">
                <a:avLst/>
              </a:prstGeom>
              <a:blipFill rotWithShape="1">
                <a:blip r:embed="rId8"/>
                <a:stretch>
                  <a:fillRect b="-45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6" name="TextBox 75"/>
          <p:cNvSpPr txBox="1"/>
          <p:nvPr/>
        </p:nvSpPr>
        <p:spPr>
          <a:xfrm>
            <a:off x="4953000" y="2362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A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6477000" y="2362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A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715000" y="2362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B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7239000" y="2362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B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990600" y="5562600"/>
            <a:ext cx="20585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Speed of approach = 8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914400" y="5867400"/>
            <a:ext cx="21804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Speed of separation =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3962400" y="3657600"/>
                <a:ext cx="652293" cy="4970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𝑒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3657600"/>
                <a:ext cx="652293" cy="497059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3962400" y="4267200"/>
                <a:ext cx="652293" cy="4970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𝑒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4267200"/>
                <a:ext cx="652293" cy="497059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Arc 44"/>
          <p:cNvSpPr/>
          <p:nvPr/>
        </p:nvSpPr>
        <p:spPr>
          <a:xfrm>
            <a:off x="6934200" y="3276600"/>
            <a:ext cx="457200" cy="6858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TextBox 47"/>
          <p:cNvSpPr txBox="1"/>
          <p:nvPr/>
        </p:nvSpPr>
        <p:spPr>
          <a:xfrm>
            <a:off x="7315200" y="3429000"/>
            <a:ext cx="13321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  <a:endParaRPr lang="en-GB" sz="1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9" name="Arc 48"/>
          <p:cNvSpPr/>
          <p:nvPr/>
        </p:nvSpPr>
        <p:spPr>
          <a:xfrm>
            <a:off x="4572000" y="3962400"/>
            <a:ext cx="457200" cy="6096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TextBox 49"/>
          <p:cNvSpPr txBox="1"/>
          <p:nvPr/>
        </p:nvSpPr>
        <p:spPr>
          <a:xfrm>
            <a:off x="4953000" y="4114800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  <a:endParaRPr lang="en-GB" sz="1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896007" y="0"/>
                <a:ext cx="1447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𝑰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  <m:r>
                        <a:rPr lang="en-GB" sz="1600" b="1" i="1" smtClean="0">
                          <a:latin typeface="Cambria Math"/>
                        </a:rPr>
                        <m:t>𝒗</m:t>
                      </m:r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  <m:r>
                        <a:rPr lang="en-GB" sz="1600" b="1" i="1" smtClean="0">
                          <a:latin typeface="Cambria Math"/>
                        </a:rPr>
                        <m:t>𝒖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007" y="0"/>
                <a:ext cx="1447800" cy="33855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0" y="230777"/>
                <a:ext cx="290355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30777"/>
                <a:ext cx="2903551" cy="33855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7883" y="15766"/>
                <a:ext cx="9144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𝑰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𝑭</m:t>
                      </m:r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3" y="15766"/>
                <a:ext cx="914400" cy="33855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4554583" y="64564"/>
                <a:ext cx="2766655" cy="4757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𝑒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𝑠𝑒𝑝𝑎𝑟𝑎𝑡𝑖𝑜𝑛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𝑝𝑎𝑟𝑡𝑖𝑐𝑙𝑒𝑠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𝑎𝑝𝑝𝑟𝑜𝑎𝑐h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𝑝𝑎𝑟𝑡𝑖𝑐𝑙𝑒𝑠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4583" y="64564"/>
                <a:ext cx="2766655" cy="475771"/>
              </a:xfrm>
              <a:prstGeom prst="rect">
                <a:avLst/>
              </a:prstGeom>
              <a:blipFill>
                <a:blip r:embed="rId14"/>
                <a:stretch>
                  <a:fillRect b="-38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TextBox 68"/>
          <p:cNvSpPr txBox="1"/>
          <p:nvPr/>
        </p:nvSpPr>
        <p:spPr>
          <a:xfrm>
            <a:off x="7315200" y="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  <a:hlinkClick r:id="rId15"/>
              </a:rPr>
              <a:t>Applet for collision demonstrations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70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1926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Elastic collisions in one dimension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71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4A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48049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4" grpId="0"/>
      <p:bldP spid="45" grpId="0" animBg="1"/>
      <p:bldP spid="48" grpId="0"/>
      <p:bldP spid="49" grpId="0" animBg="1"/>
      <p:bldP spid="5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35814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solve problems involving the direct impact of two particles by using conservation of linear momentum and Newton’s Law of Restitution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b="1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In these questions the diagrams show the speeds of two particles A and B just before and just after a collision. The particles are moving on a smooth horizontal plane. 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Find the coefficient of restitution in each case.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(You should always set up diagrams like these, especially if you aren’t given them before hand)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4800600" y="1600200"/>
            <a:ext cx="304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800600" y="1905000"/>
            <a:ext cx="304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800600" y="160020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omic Sans MS" pitchFamily="66" charset="0"/>
              </a:rPr>
              <a:t>Before impact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324600" y="160020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omic Sans MS" pitchFamily="66" charset="0"/>
              </a:rPr>
              <a:t>After impact</a:t>
            </a:r>
          </a:p>
        </p:txBody>
      </p:sp>
      <p:cxnSp>
        <p:nvCxnSpPr>
          <p:cNvPr id="46" name="Straight Connector 45"/>
          <p:cNvCxnSpPr/>
          <p:nvPr/>
        </p:nvCxnSpPr>
        <p:spPr>
          <a:xfrm>
            <a:off x="6324600" y="1600200"/>
            <a:ext cx="0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7848600" y="1600200"/>
            <a:ext cx="0" cy="1219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6324600" y="1600200"/>
            <a:ext cx="0" cy="1219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4800600" y="1600200"/>
            <a:ext cx="0" cy="1219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 56"/>
          <p:cNvSpPr/>
          <p:nvPr/>
        </p:nvSpPr>
        <p:spPr>
          <a:xfrm>
            <a:off x="5029200" y="23622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val 57"/>
          <p:cNvSpPr/>
          <p:nvPr/>
        </p:nvSpPr>
        <p:spPr>
          <a:xfrm>
            <a:off x="5791200" y="23622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Oval 58"/>
          <p:cNvSpPr/>
          <p:nvPr/>
        </p:nvSpPr>
        <p:spPr>
          <a:xfrm>
            <a:off x="6553200" y="23622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Oval 59"/>
          <p:cNvSpPr/>
          <p:nvPr/>
        </p:nvSpPr>
        <p:spPr>
          <a:xfrm>
            <a:off x="7315200" y="23622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4953000" y="22860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5029200" y="19812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6</a:t>
            </a:r>
          </a:p>
        </p:txBody>
      </p:sp>
      <p:cxnSp>
        <p:nvCxnSpPr>
          <p:cNvPr id="65" name="Straight Arrow Connector 64"/>
          <p:cNvCxnSpPr/>
          <p:nvPr/>
        </p:nvCxnSpPr>
        <p:spPr>
          <a:xfrm>
            <a:off x="7239000" y="22860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7315200" y="19812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5</a:t>
            </a:r>
          </a:p>
        </p:txBody>
      </p:sp>
      <p:cxnSp>
        <p:nvCxnSpPr>
          <p:cNvPr id="67" name="Straight Connector 66"/>
          <p:cNvCxnSpPr/>
          <p:nvPr/>
        </p:nvCxnSpPr>
        <p:spPr>
          <a:xfrm>
            <a:off x="4800600" y="2819400"/>
            <a:ext cx="304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3962400" y="3429000"/>
                <a:ext cx="3198376" cy="5396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𝑒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𝑠𝑒𝑝𝑎𝑟𝑎𝑡𝑖𝑜𝑛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𝑝𝑎𝑟𝑡𝑖𝑐𝑙𝑒𝑠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𝑎𝑝𝑝𝑟𝑜𝑎𝑐h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𝑝𝑎𝑟𝑡𝑖𝑐𝑙𝑒𝑠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3429000"/>
                <a:ext cx="3198376" cy="539635"/>
              </a:xfrm>
              <a:prstGeom prst="rect">
                <a:avLst/>
              </a:prstGeom>
              <a:blipFill rotWithShape="1">
                <a:blip r:embed="rId8"/>
                <a:stretch>
                  <a:fillRect b="-45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6" name="TextBox 75"/>
          <p:cNvSpPr txBox="1"/>
          <p:nvPr/>
        </p:nvSpPr>
        <p:spPr>
          <a:xfrm>
            <a:off x="4953000" y="2362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A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6477000" y="2362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A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715000" y="2362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B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7239000" y="2362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3962400" y="4114800"/>
                <a:ext cx="652293" cy="4970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𝑒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4114800"/>
                <a:ext cx="652293" cy="497059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Arc 44"/>
          <p:cNvSpPr/>
          <p:nvPr/>
        </p:nvSpPr>
        <p:spPr>
          <a:xfrm>
            <a:off x="6934200" y="3733800"/>
            <a:ext cx="457200" cy="6858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TextBox 47"/>
          <p:cNvSpPr txBox="1"/>
          <p:nvPr/>
        </p:nvSpPr>
        <p:spPr>
          <a:xfrm>
            <a:off x="7315200" y="3886200"/>
            <a:ext cx="13321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  <a:endParaRPr lang="en-GB" sz="1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5715000" y="22860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5791200" y="19812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3</a:t>
            </a:r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6477000" y="22860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6553200" y="19812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62921" y="2819400"/>
            <a:ext cx="9781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Approach</a:t>
            </a:r>
          </a:p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6 – 3 = 3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6493890" y="2819400"/>
            <a:ext cx="10967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Separation</a:t>
            </a:r>
          </a:p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5 – 4 =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896007" y="0"/>
                <a:ext cx="1447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𝑰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  <m:r>
                        <a:rPr lang="en-GB" sz="1600" b="1" i="1" smtClean="0">
                          <a:latin typeface="Cambria Math"/>
                        </a:rPr>
                        <m:t>𝒗</m:t>
                      </m:r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  <m:r>
                        <a:rPr lang="en-GB" sz="1600" b="1" i="1" smtClean="0">
                          <a:latin typeface="Cambria Math"/>
                        </a:rPr>
                        <m:t>𝒖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007" y="0"/>
                <a:ext cx="1447800" cy="33855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0" y="230777"/>
                <a:ext cx="290355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30777"/>
                <a:ext cx="2903551" cy="33855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7883" y="15766"/>
                <a:ext cx="9144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𝑰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𝑭</m:t>
                      </m:r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3" y="15766"/>
                <a:ext cx="914400" cy="33855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4554583" y="64564"/>
                <a:ext cx="2766655" cy="4757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𝑒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𝑠𝑒𝑝𝑎𝑟𝑎𝑡𝑖𝑜𝑛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𝑝𝑎𝑟𝑡𝑖𝑐𝑙𝑒𝑠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𝑎𝑝𝑝𝑟𝑜𝑎𝑐h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𝑝𝑎𝑟𝑡𝑖𝑐𝑙𝑒𝑠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4583" y="64564"/>
                <a:ext cx="2766655" cy="475771"/>
              </a:xfrm>
              <a:prstGeom prst="rect">
                <a:avLst/>
              </a:prstGeom>
              <a:blipFill>
                <a:blip r:embed="rId13"/>
                <a:stretch>
                  <a:fillRect b="-38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TextBox 68"/>
          <p:cNvSpPr txBox="1"/>
          <p:nvPr/>
        </p:nvSpPr>
        <p:spPr>
          <a:xfrm>
            <a:off x="7315200" y="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  <a:hlinkClick r:id="rId14"/>
              </a:rPr>
              <a:t>Applet for collision demonstrations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70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1926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Elastic collisions in one dimension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71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4A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30015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/>
      <p:bldP spid="41" grpId="0"/>
      <p:bldP spid="45" grpId="0" animBg="1"/>
      <p:bldP spid="4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35814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solve problems involving the direct impact of two particles by using conservation of linear momentum and Newton’s Law of Restitution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b="1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In these questions the diagrams show the speeds of two particles A and B just before and just after a collision. The particles are moving on a smooth horizontal plane. 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Find the coefficient of restitution in each case.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(You should always set up diagrams like these, especially if you aren’t given them before hand)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4800600" y="1600200"/>
            <a:ext cx="304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800600" y="1905000"/>
            <a:ext cx="304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800600" y="160020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omic Sans MS" pitchFamily="66" charset="0"/>
              </a:rPr>
              <a:t>Before impact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324600" y="160020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omic Sans MS" pitchFamily="66" charset="0"/>
              </a:rPr>
              <a:t>After impact</a:t>
            </a:r>
          </a:p>
        </p:txBody>
      </p:sp>
      <p:cxnSp>
        <p:nvCxnSpPr>
          <p:cNvPr id="46" name="Straight Connector 45"/>
          <p:cNvCxnSpPr/>
          <p:nvPr/>
        </p:nvCxnSpPr>
        <p:spPr>
          <a:xfrm>
            <a:off x="6324600" y="1600200"/>
            <a:ext cx="0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7848600" y="1600200"/>
            <a:ext cx="0" cy="1219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6324600" y="1600200"/>
            <a:ext cx="0" cy="1219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4800600" y="1600200"/>
            <a:ext cx="0" cy="1219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 56"/>
          <p:cNvSpPr/>
          <p:nvPr/>
        </p:nvSpPr>
        <p:spPr>
          <a:xfrm>
            <a:off x="5029200" y="23622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val 57"/>
          <p:cNvSpPr/>
          <p:nvPr/>
        </p:nvSpPr>
        <p:spPr>
          <a:xfrm>
            <a:off x="5791200" y="23622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Oval 58"/>
          <p:cNvSpPr/>
          <p:nvPr/>
        </p:nvSpPr>
        <p:spPr>
          <a:xfrm>
            <a:off x="6553200" y="23622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Oval 59"/>
          <p:cNvSpPr/>
          <p:nvPr/>
        </p:nvSpPr>
        <p:spPr>
          <a:xfrm>
            <a:off x="7315200" y="23622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4953000" y="22860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5003552" y="1981200"/>
            <a:ext cx="3449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11</a:t>
            </a:r>
          </a:p>
        </p:txBody>
      </p:sp>
      <p:cxnSp>
        <p:nvCxnSpPr>
          <p:cNvPr id="65" name="Straight Arrow Connector 64"/>
          <p:cNvCxnSpPr/>
          <p:nvPr/>
        </p:nvCxnSpPr>
        <p:spPr>
          <a:xfrm>
            <a:off x="7239000" y="22860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7315200" y="19812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3</a:t>
            </a:r>
          </a:p>
        </p:txBody>
      </p:sp>
      <p:cxnSp>
        <p:nvCxnSpPr>
          <p:cNvPr id="67" name="Straight Connector 66"/>
          <p:cNvCxnSpPr/>
          <p:nvPr/>
        </p:nvCxnSpPr>
        <p:spPr>
          <a:xfrm>
            <a:off x="4800600" y="2819400"/>
            <a:ext cx="304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3962400" y="3505200"/>
                <a:ext cx="3198376" cy="5396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𝑒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𝑠𝑒𝑝𝑎𝑟𝑎𝑡𝑖𝑜𝑛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𝑝𝑎𝑟𝑡𝑖𝑐𝑙𝑒𝑠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𝑎𝑝𝑝𝑟𝑜𝑎𝑐h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𝑝𝑎𝑟𝑡𝑖𝑐𝑙𝑒𝑠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3505200"/>
                <a:ext cx="3198376" cy="539635"/>
              </a:xfrm>
              <a:prstGeom prst="rect">
                <a:avLst/>
              </a:prstGeom>
              <a:blipFill rotWithShape="1">
                <a:blip r:embed="rId8"/>
                <a:stretch>
                  <a:fillRect b="-44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6" name="TextBox 75"/>
          <p:cNvSpPr txBox="1"/>
          <p:nvPr/>
        </p:nvSpPr>
        <p:spPr>
          <a:xfrm>
            <a:off x="4953000" y="2362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A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6477000" y="2362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A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715000" y="2362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B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7239000" y="2362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3962400" y="4191000"/>
                <a:ext cx="751681" cy="4970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𝑒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9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18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4191000"/>
                <a:ext cx="751681" cy="497059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Arc 44"/>
          <p:cNvSpPr/>
          <p:nvPr/>
        </p:nvSpPr>
        <p:spPr>
          <a:xfrm>
            <a:off x="6934200" y="3810000"/>
            <a:ext cx="457200" cy="6858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TextBox 47"/>
          <p:cNvSpPr txBox="1"/>
          <p:nvPr/>
        </p:nvSpPr>
        <p:spPr>
          <a:xfrm>
            <a:off x="7315200" y="3962400"/>
            <a:ext cx="13321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  <a:endParaRPr lang="en-GB" sz="1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51" name="Straight Arrow Connector 50"/>
          <p:cNvCxnSpPr/>
          <p:nvPr/>
        </p:nvCxnSpPr>
        <p:spPr>
          <a:xfrm flipH="1">
            <a:off x="5715000" y="22860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5791200" y="19812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7</a:t>
            </a:r>
          </a:p>
        </p:txBody>
      </p:sp>
      <p:cxnSp>
        <p:nvCxnSpPr>
          <p:cNvPr id="55" name="Straight Arrow Connector 54"/>
          <p:cNvCxnSpPr/>
          <p:nvPr/>
        </p:nvCxnSpPr>
        <p:spPr>
          <a:xfrm flipH="1">
            <a:off x="6477000" y="22860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6553200" y="19812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6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89125" y="2819400"/>
            <a:ext cx="11496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Approach</a:t>
            </a:r>
          </a:p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11 - - 7 = 18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6493890" y="2819400"/>
            <a:ext cx="10967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Separation</a:t>
            </a:r>
          </a:p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3 - - 6 = 9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3962400" y="4800600"/>
                <a:ext cx="652293" cy="4970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𝑒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4800600"/>
                <a:ext cx="652293" cy="497059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Arc 48"/>
          <p:cNvSpPr/>
          <p:nvPr/>
        </p:nvSpPr>
        <p:spPr>
          <a:xfrm>
            <a:off x="4572000" y="4495800"/>
            <a:ext cx="457200" cy="6096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TextBox 49"/>
          <p:cNvSpPr txBox="1"/>
          <p:nvPr/>
        </p:nvSpPr>
        <p:spPr>
          <a:xfrm>
            <a:off x="4953000" y="4648200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  <a:endParaRPr lang="en-GB" sz="1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2000" y="5638800"/>
            <a:ext cx="2514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Remember to use negative numbers if particles are travelling in opposite directions!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896007" y="0"/>
                <a:ext cx="1447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𝑰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  <m:r>
                        <a:rPr lang="en-GB" sz="1600" b="1" i="1" smtClean="0">
                          <a:latin typeface="Cambria Math"/>
                        </a:rPr>
                        <m:t>𝒗</m:t>
                      </m:r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  <m:r>
                        <a:rPr lang="en-GB" sz="1600" b="1" i="1" smtClean="0">
                          <a:latin typeface="Cambria Math"/>
                        </a:rPr>
                        <m:t>𝒖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007" y="0"/>
                <a:ext cx="1447800" cy="33855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0" y="230777"/>
                <a:ext cx="290355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30777"/>
                <a:ext cx="2903551" cy="33855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7883" y="15766"/>
                <a:ext cx="9144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𝑰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𝑭</m:t>
                      </m:r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3" y="15766"/>
                <a:ext cx="914400" cy="33855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4554583" y="64564"/>
                <a:ext cx="2766655" cy="4757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𝑒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𝑠𝑒𝑝𝑎𝑟𝑎𝑡𝑖𝑜𝑛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𝑝𝑎𝑟𝑡𝑖𝑐𝑙𝑒𝑠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𝑎𝑝𝑝𝑟𝑜𝑎𝑐h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𝑝𝑎𝑟𝑡𝑖𝑐𝑙𝑒𝑠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4583" y="64564"/>
                <a:ext cx="2766655" cy="475771"/>
              </a:xfrm>
              <a:prstGeom prst="rect">
                <a:avLst/>
              </a:prstGeom>
              <a:blipFill>
                <a:blip r:embed="rId14"/>
                <a:stretch>
                  <a:fillRect b="-38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" name="TextBox 71"/>
          <p:cNvSpPr txBox="1"/>
          <p:nvPr/>
        </p:nvSpPr>
        <p:spPr>
          <a:xfrm>
            <a:off x="7315200" y="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  <a:hlinkClick r:id="rId15"/>
              </a:rPr>
              <a:t>Applet for collision demonstrations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74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1926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Elastic collisions in one dimension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75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4A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79710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/>
      <p:bldP spid="41" grpId="0"/>
      <p:bldP spid="45" grpId="0" animBg="1"/>
      <p:bldP spid="48" grpId="0"/>
      <p:bldP spid="44" grpId="0"/>
      <p:bldP spid="49" grpId="0" animBg="1"/>
      <p:bldP spid="50" grpId="0"/>
      <p:bldP spid="1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9BAAC9B-277A-4A63-A713-765973AD129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EB1D9B5-D51E-48A5-AB5B-1F6254F37C7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C9C95FC-5C7B-41D2-9C0D-1FC07FFA95A1}">
  <ds:schemaRefs>
    <ds:schemaRef ds:uri="http://schemas.microsoft.com/office/2006/documentManagement/types"/>
    <ds:schemaRef ds:uri="78db98b4-7c56-4667-9532-fea666d1edab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00eee050-7eda-4a68-8825-514e694f5f0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753</TotalTime>
  <Words>5687</Words>
  <Application>Microsoft Office PowerPoint</Application>
  <PresentationFormat>On-screen Show (4:3)</PresentationFormat>
  <Paragraphs>730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4" baseType="lpstr">
      <vt:lpstr>游ゴシック</vt:lpstr>
      <vt:lpstr>游ゴシック Light</vt:lpstr>
      <vt:lpstr>Arial</vt:lpstr>
      <vt:lpstr>Arial Black</vt:lpstr>
      <vt:lpstr>Calibri</vt:lpstr>
      <vt:lpstr>Calibri Light</vt:lpstr>
      <vt:lpstr>Cambria Math</vt:lpstr>
      <vt:lpstr>Comic Sans MS</vt:lpstr>
      <vt:lpstr>HGGyoshotai</vt:lpstr>
      <vt:lpstr>Papyrus</vt:lpstr>
      <vt:lpstr>Segoe UI Black</vt:lpstr>
      <vt:lpstr>Wingdings</vt:lpstr>
      <vt:lpstr>Office テーマ</vt:lpstr>
      <vt:lpstr>PowerPoint Presentation</vt:lpstr>
      <vt:lpstr>Prior Knowledge Check</vt:lpstr>
      <vt:lpstr>PowerPoint Presentation</vt:lpstr>
      <vt:lpstr>Elastic collisions in one dimension</vt:lpstr>
      <vt:lpstr>Elastic collisions in one dimension</vt:lpstr>
      <vt:lpstr>Elastic collisions in one dimension</vt:lpstr>
      <vt:lpstr>Elastic collisions in one dimension</vt:lpstr>
      <vt:lpstr>Elastic collisions in one dimension</vt:lpstr>
      <vt:lpstr>Elastic collisions in one dimension</vt:lpstr>
      <vt:lpstr>Elastic collisions in one dimension</vt:lpstr>
      <vt:lpstr>Elastic collisions in one dimension</vt:lpstr>
      <vt:lpstr>Elastic collisions in one dimension</vt:lpstr>
      <vt:lpstr>Elastic collisions in one dimension</vt:lpstr>
      <vt:lpstr>Elastic collisions in one dimension</vt:lpstr>
      <vt:lpstr>Elastic collisions in one dimension</vt:lpstr>
      <vt:lpstr>Elastic collisions in one dimension</vt:lpstr>
      <vt:lpstr>Elastic collisions in one dimension</vt:lpstr>
      <vt:lpstr>Elastic collisions in one dimension</vt:lpstr>
      <vt:lpstr>Elastic collisions in one dimension</vt:lpstr>
      <vt:lpstr>Elastic collisions in one dimension</vt:lpstr>
      <vt:lpstr>Elastic collisions in one dimension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162</cp:revision>
  <dcterms:created xsi:type="dcterms:W3CDTF">2017-08-14T15:35:38Z</dcterms:created>
  <dcterms:modified xsi:type="dcterms:W3CDTF">2021-08-27T08:33:59Z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