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slides/slide140.xml" ContentType="application/vnd.openxmlformats-officedocument.presentationml.slide+xml"/>
  <Override PartName="/ppt/slides/slide145.xml" ContentType="application/vnd.openxmlformats-officedocument.presentationml.slide+xml"/>
  <Override PartName="/ppt/changesInfos/changesInfo1.xml" ContentType="application/vnd.ms-powerpoint.changesinfo+xml"/>
  <Override PartName="/ppt/slides/slide123.xml" ContentType="application/vnd.openxmlformats-officedocument.presentationml.slide+xml"/>
  <Override PartName="/ppt/slideLayouts/slideLayout120.xml" ContentType="application/vnd.openxmlformats-officedocument.presentationml.slideLayout+xml"/>
  <Override PartName="/ppt/slides/slide124.xml" ContentType="application/vnd.openxmlformats-officedocument.presentationml.slide+xml"/>
  <Override PartName="/ppt/slides/slide30.xml" ContentType="application/vnd.openxmlformats-officedocument.presentationml.slide+xml"/>
  <Override PartName="/ppt/slides/slide131.xml" ContentType="application/vnd.openxmlformats-officedocument.presentationml.slide+xml"/>
  <Override PartName="/ppt/slides/slide250.xml" ContentType="application/vnd.openxmlformats-officedocument.presentationml.slide+xml"/>
  <Override PartName="/ppt/slides/slide58.xml" ContentType="application/vnd.openxmlformats-officedocument.presentationml.slide+xml"/>
  <Override PartName="/ppt/slides/slide195.xml" ContentType="application/vnd.openxmlformats-officedocument.presentationml.slide+xml"/>
  <Override PartName="/ppt/slides/slide40.xml" ContentType="application/vnd.openxmlformats-officedocument.presentationml.slide+xml"/>
  <Override PartName="/ppt/slides/slide147.xml" ContentType="application/vnd.openxmlformats-officedocument.presentationml.slide+xml"/>
  <Override PartName="/ppt/slides/slide84.xml" ContentType="application/vnd.openxmlformats-officedocument.presentationml.slide+xml"/>
  <Override PartName="/ppt/slides/slide291.xml" ContentType="application/vnd.openxmlformats-officedocument.presentationml.slide+xml"/>
  <Override PartName="/ppt/slides/slide251.xml" ContentType="application/vnd.openxmlformats-officedocument.presentationml.slide+xml"/>
  <Override PartName="/ppt/slides/slide287.xml" ContentType="application/vnd.openxmlformats-officedocument.presentationml.slide+xml"/>
  <Override PartName="/ppt/slides/slide275.xml" ContentType="application/vnd.openxmlformats-officedocument.presentationml.slide+xml"/>
  <Override PartName="/ppt/slides/slide269.xml" ContentType="application/vnd.openxmlformats-officedocument.presentationml.slide+xml"/>
  <Override PartName="/ppt/slides/slide59.xml" ContentType="application/vnd.openxmlformats-officedocument.presentationml.slide+xml"/>
  <Override PartName="/ppt/slides/slide74.xml" ContentType="application/vnd.openxmlformats-officedocument.presentationml.slide+xml"/>
  <Override PartName="/ppt/slides/slide69.xml" ContentType="application/vnd.openxmlformats-officedocument.presentationml.slide+xml"/>
  <Override PartName="/ppt/slides/slide65.xml" ContentType="application/vnd.openxmlformats-officedocument.presentationml.slide+xml"/>
  <Override PartName="/ppt/slides/slide196.xml" ContentType="application/vnd.openxmlformats-officedocument.presentationml.slide+xml"/>
  <Override PartName="/ppt/slides/slide232.xml" ContentType="application/vnd.openxmlformats-officedocument.presentationml.slide+xml"/>
  <Override PartName="/ppt/slides/slide221.xml" ContentType="application/vnd.openxmlformats-officedocument.presentationml.slide+xml"/>
  <Override PartName="/ppt/slides/slide210.xml" ContentType="application/vnd.openxmlformats-officedocument.presentationml.slide+xml"/>
  <Override PartName="/ppt/slides/slide205.xml" ContentType="application/vnd.openxmlformats-officedocument.presentationml.slide+xml"/>
  <Override PartName="/ppt/slides/slide46.xml" ContentType="application/vnd.openxmlformats-officedocument.presentationml.slide+xml"/>
  <Override PartName="/ppt/slides/slide50.xml" ContentType="application/vnd.openxmlformats-officedocument.presentationml.slide+xml"/>
  <Override PartName="/ppt/slides/slide400.xml" ContentType="application/vnd.openxmlformats-officedocument.presentationml.slide+xml"/>
  <Override PartName="/ppt/slides/slide300.xml" ContentType="application/vnd.openxmlformats-officedocument.presentationml.slide+xml"/>
  <Override PartName="/ppt/slides/slide200.xml" ContentType="application/vnd.openxmlformats-officedocument.presentationml.slide+xml"/>
  <Override PartName="/ppt/slides/slide120.xml" ContentType="application/vnd.openxmlformats-officedocument.presentationml.slide+xml"/>
  <Override PartName="/ppt/slides/slide55.xml" ContentType="application/vnd.openxmlformats-officedocument.presentationml.slide+xml"/>
  <Override PartName="/ppt/slides/slide148.xml" ContentType="application/vnd.openxmlformats-officedocument.presentationml.slide+xml"/>
  <Override PartName="/ppt/slides/slide187.xml" ContentType="application/vnd.openxmlformats-officedocument.presentationml.slide+xml"/>
  <Override PartName="/ppt/slides/slide180.xml" ContentType="application/vnd.openxmlformats-officedocument.presentationml.slide+xml"/>
  <Override PartName="/ppt/slides/slide157.xml" ContentType="application/vnd.openxmlformats-officedocument.presentationml.slide+xml"/>
  <Override PartName="/ppt/slides/slide85.xml" ContentType="application/vnd.openxmlformats-officedocument.presentationml.slide+xml"/>
  <Override PartName="/ppt/slides/slide116.xml" ContentType="application/vnd.openxmlformats-officedocument.presentationml.slide+xml"/>
  <Override PartName="/ppt/slides/slide107.xml" ContentType="application/vnd.openxmlformats-officedocument.presentationml.slide+xml"/>
  <Override PartName="/ppt/slides/slide101.xml" ContentType="application/vnd.openxmlformats-officedocument.presentationml.slide+xml"/>
  <Override PartName="/ppt/slides/slide95.xml" ContentType="application/vnd.openxmlformats-officedocument.presentationml.slide+xml"/>
  <Override PartName="/ppt/slides/slide292.xml" ContentType="application/vnd.openxmlformats-officedocument.presentationml.slide+xml"/>
  <Override PartName="/ppt/slides/slide309.xml" ContentType="application/vnd.openxmlformats-officedocument.presentationml.slide+xml"/>
  <Override PartName="/ppt/slides/slide299.xml" ContentType="application/vnd.openxmlformats-officedocument.presentationml.slide+xml"/>
  <Override PartName="/ppt/slides/slide29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9"/>
  </p:notesMasterIdLst>
  <p:handoutMasterIdLst>
    <p:handoutMasterId r:id="rId30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239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1913540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17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40.xml"/><Relationship Id="rId3" Type="http://schemas.openxmlformats.org/officeDocument/2006/relationships/slide" Target="slide9.xml"/><Relationship Id="rId7" Type="http://schemas.openxmlformats.org/officeDocument/2006/relationships/image" Target="../media/image17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5" Type="http://schemas.openxmlformats.org/officeDocument/2006/relationships/slide" Target="slide23.xml"/><Relationship Id="rId4" Type="http://schemas.openxmlformats.org/officeDocument/2006/relationships/slide" Target="slide18.xml"/><Relationship Id="rId9" Type="http://schemas.openxmlformats.org/officeDocument/2006/relationships/slide" Target="slide14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4.png"/><Relationship Id="rId2" Type="http://schemas.openxmlformats.org/officeDocument/2006/relationships/image" Target="../media/image83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35.png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slide" Target="slide84.xml"/><Relationship Id="rId1" Type="http://schemas.openxmlformats.org/officeDocument/2006/relationships/slideLayout" Target="../slideLayouts/slideLayout120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slide" Target="slide84.xml"/><Relationship Id="rId1" Type="http://schemas.openxmlformats.org/officeDocument/2006/relationships/slideLayout" Target="../slideLayouts/slideLayout1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7.png"/><Relationship Id="rId2" Type="http://schemas.openxmlformats.org/officeDocument/2006/relationships/image" Target="../media/image83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38.png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slide" Target="slide84.xml"/><Relationship Id="rId1" Type="http://schemas.openxmlformats.org/officeDocument/2006/relationships/slideLayout" Target="../slideLayouts/slideLayout1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1.png"/><Relationship Id="rId2" Type="http://schemas.openxmlformats.org/officeDocument/2006/relationships/image" Target="../media/image83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42.png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120.xml"/></Relationships>
</file>

<file path=ppt/slides/_rels/slide123.xml.rels><?xml version="1.0" encoding="UTF-8" standalone="yes"?>
<Relationships xmlns="http://schemas.openxmlformats.org/package/2006/relationships"><Relationship Id="rId8" Type="http://schemas.openxmlformats.org/officeDocument/2006/relationships/slide" Target="slide140.xml"/><Relationship Id="rId3" Type="http://schemas.openxmlformats.org/officeDocument/2006/relationships/slide" Target="slide124.xml"/><Relationship Id="rId7" Type="http://schemas.openxmlformats.org/officeDocument/2006/relationships/image" Target="../media/image17.png"/><Relationship Id="rId2" Type="http://schemas.openxmlformats.org/officeDocument/2006/relationships/slide" Target="slide30.xml"/><Relationship Id="rId1" Type="http://schemas.openxmlformats.org/officeDocument/2006/relationships/slideLayout" Target="../slideLayouts/slideLayout120.xml"/><Relationship Id="rId6" Type="http://schemas.openxmlformats.org/officeDocument/2006/relationships/slide" Target="slide145.xml"/><Relationship Id="rId5" Type="http://schemas.openxmlformats.org/officeDocument/2006/relationships/slide" Target="slide140.xml"/><Relationship Id="rId4" Type="http://schemas.openxmlformats.org/officeDocument/2006/relationships/slide" Target="slide131.xml"/><Relationship Id="rId9" Type="http://schemas.openxmlformats.org/officeDocument/2006/relationships/slide" Target="slide145.xm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slide" Target="slide123.xml"/><Relationship Id="rId2" Type="http://schemas.openxmlformats.org/officeDocument/2006/relationships/image" Target="../media/image808.png"/><Relationship Id="rId1" Type="http://schemas.openxmlformats.org/officeDocument/2006/relationships/slideLayout" Target="../slideLayouts/slideLayout12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4.png"/><Relationship Id="rId2" Type="http://schemas.openxmlformats.org/officeDocument/2006/relationships/image" Target="../media/image84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45.png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slide" Target="slide123.xml"/><Relationship Id="rId2" Type="http://schemas.openxmlformats.org/officeDocument/2006/relationships/image" Target="../media/image832.png"/><Relationship Id="rId1" Type="http://schemas.openxmlformats.org/officeDocument/2006/relationships/slideLayout" Target="../slideLayouts/slideLayout12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7.png"/><Relationship Id="rId2" Type="http://schemas.openxmlformats.org/officeDocument/2006/relationships/image" Target="../media/image84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48.png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slide" Target="slide123.xml"/><Relationship Id="rId1" Type="http://schemas.openxmlformats.org/officeDocument/2006/relationships/slideLayout" Target="../slideLayouts/slideLayout120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slide" Target="slide123.xml"/><Relationship Id="rId1" Type="http://schemas.openxmlformats.org/officeDocument/2006/relationships/slideLayout" Target="../slideLayouts/slideLayout120.xml"/></Relationships>
</file>

<file path=ppt/slides/_rels/slide147.xml.rels><?xml version="1.0" encoding="UTF-8" standalone="yes"?>
<Relationships xmlns="http://schemas.openxmlformats.org/package/2006/relationships"><Relationship Id="rId3" Type="http://schemas.openxmlformats.org/officeDocument/2006/relationships/slide" Target="slide148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120.xml"/><Relationship Id="rId6" Type="http://schemas.openxmlformats.org/officeDocument/2006/relationships/slide" Target="slide187.xml"/><Relationship Id="rId5" Type="http://schemas.openxmlformats.org/officeDocument/2006/relationships/slide" Target="slide180.xml"/><Relationship Id="rId4" Type="http://schemas.openxmlformats.org/officeDocument/2006/relationships/slide" Target="slide157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slide" Target="slide147.xml"/><Relationship Id="rId1" Type="http://schemas.openxmlformats.org/officeDocument/2006/relationships/slideLayout" Target="../slideLayouts/slideLayout12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1.png"/><Relationship Id="rId2" Type="http://schemas.openxmlformats.org/officeDocument/2006/relationships/image" Target="../media/image84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52.png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slide" Target="slide147.xml"/><Relationship Id="rId1" Type="http://schemas.openxmlformats.org/officeDocument/2006/relationships/slideLayout" Target="../slideLayouts/slideLayout12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4.png"/><Relationship Id="rId2" Type="http://schemas.openxmlformats.org/officeDocument/2006/relationships/image" Target="../media/image85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5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7.png"/><Relationship Id="rId2" Type="http://schemas.openxmlformats.org/officeDocument/2006/relationships/image" Target="../media/image85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5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80.xml.rels><?xml version="1.0" encoding="UTF-8" standalone="yes"?>
<Relationships xmlns="http://schemas.openxmlformats.org/package/2006/relationships"><Relationship Id="rId2" Type="http://schemas.openxmlformats.org/officeDocument/2006/relationships/slide" Target="slide147.xml"/><Relationship Id="rId1" Type="http://schemas.openxmlformats.org/officeDocument/2006/relationships/slideLayout" Target="../slideLayouts/slideLayout120.xml"/></Relationships>
</file>

<file path=ppt/slides/_rels/slide187.xml.rels><?xml version="1.0" encoding="UTF-8" standalone="yes"?>
<Relationships xmlns="http://schemas.openxmlformats.org/package/2006/relationships"><Relationship Id="rId2" Type="http://schemas.openxmlformats.org/officeDocument/2006/relationships/slide" Target="slide147.xml"/><Relationship Id="rId1" Type="http://schemas.openxmlformats.org/officeDocument/2006/relationships/slideLayout" Target="../slideLayouts/slideLayout12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1.png"/><Relationship Id="rId2" Type="http://schemas.openxmlformats.org/officeDocument/2006/relationships/image" Target="../media/image85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62.png"/></Relationships>
</file>

<file path=ppt/slides/_rels/slide195.xml.rels><?xml version="1.0" encoding="UTF-8" standalone="yes"?>
<Relationships xmlns="http://schemas.openxmlformats.org/package/2006/relationships"><Relationship Id="rId3" Type="http://schemas.openxmlformats.org/officeDocument/2006/relationships/slide" Target="slide196.xml"/><Relationship Id="rId7" Type="http://schemas.openxmlformats.org/officeDocument/2006/relationships/slide" Target="slide232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120.xml"/><Relationship Id="rId6" Type="http://schemas.openxmlformats.org/officeDocument/2006/relationships/slide" Target="slide221.xml"/><Relationship Id="rId5" Type="http://schemas.openxmlformats.org/officeDocument/2006/relationships/slide" Target="slide210.xml"/><Relationship Id="rId4" Type="http://schemas.openxmlformats.org/officeDocument/2006/relationships/slide" Target="slide205.xml"/></Relationships>
</file>

<file path=ppt/slides/_rels/slide196.xml.rels><?xml version="1.0" encoding="UTF-8" standalone="yes"?>
<Relationships xmlns="http://schemas.openxmlformats.org/package/2006/relationships"><Relationship Id="rId2" Type="http://schemas.openxmlformats.org/officeDocument/2006/relationships/slide" Target="slide195.xml"/><Relationship Id="rId1" Type="http://schemas.openxmlformats.org/officeDocument/2006/relationships/slideLayout" Target="../slideLayouts/slideLayout1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808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4.png"/><Relationship Id="rId2" Type="http://schemas.openxmlformats.org/officeDocument/2006/relationships/image" Target="../media/image86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65.png"/></Relationships>
</file>

<file path=ppt/slides/_rels/slide200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120.xml"/></Relationships>
</file>

<file path=ppt/slides/_rels/slide205.xml.rels><?xml version="1.0" encoding="UTF-8" standalone="yes"?>
<Relationships xmlns="http://schemas.openxmlformats.org/package/2006/relationships"><Relationship Id="rId2" Type="http://schemas.openxmlformats.org/officeDocument/2006/relationships/slide" Target="slide195.xml"/><Relationship Id="rId1" Type="http://schemas.openxmlformats.org/officeDocument/2006/relationships/slideLayout" Target="../slideLayouts/slideLayout1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7.png"/><Relationship Id="rId2" Type="http://schemas.openxmlformats.org/officeDocument/2006/relationships/image" Target="../media/image86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68.png"/></Relationships>
</file>

<file path=ppt/slides/_rels/slide210.xml.rels><?xml version="1.0" encoding="UTF-8" standalone="yes"?>
<Relationships xmlns="http://schemas.openxmlformats.org/package/2006/relationships"><Relationship Id="rId2" Type="http://schemas.openxmlformats.org/officeDocument/2006/relationships/slide" Target="slide195.xml"/><Relationship Id="rId1" Type="http://schemas.openxmlformats.org/officeDocument/2006/relationships/slideLayout" Target="../slideLayouts/slideLayout1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0.png"/><Relationship Id="rId2" Type="http://schemas.openxmlformats.org/officeDocument/2006/relationships/image" Target="../media/image86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71.png"/></Relationships>
</file>

<file path=ppt/slides/_rels/slide221.xml.rels><?xml version="1.0" encoding="UTF-8" standalone="yes"?>
<Relationships xmlns="http://schemas.openxmlformats.org/package/2006/relationships"><Relationship Id="rId2" Type="http://schemas.openxmlformats.org/officeDocument/2006/relationships/slide" Target="slide195.xml"/><Relationship Id="rId1" Type="http://schemas.openxmlformats.org/officeDocument/2006/relationships/slideLayout" Target="../slideLayouts/slideLayout12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32.xml.rels><?xml version="1.0" encoding="UTF-8" standalone="yes"?>
<Relationships xmlns="http://schemas.openxmlformats.org/package/2006/relationships"><Relationship Id="rId2" Type="http://schemas.openxmlformats.org/officeDocument/2006/relationships/slide" Target="slide195.xml"/><Relationship Id="rId1" Type="http://schemas.openxmlformats.org/officeDocument/2006/relationships/slideLayout" Target="../slideLayouts/slideLayout12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74.png"/><Relationship Id="rId4" Type="http://schemas.openxmlformats.org/officeDocument/2006/relationships/image" Target="../media/image873.png"/></Relationships>
</file>

<file path=ppt/slides/_rels/slide250.xml.rels><?xml version="1.0" encoding="UTF-8" standalone="yes"?>
<Relationships xmlns="http://schemas.openxmlformats.org/package/2006/relationships"><Relationship Id="rId3" Type="http://schemas.openxmlformats.org/officeDocument/2006/relationships/slide" Target="slide251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120.xml"/><Relationship Id="rId6" Type="http://schemas.openxmlformats.org/officeDocument/2006/relationships/slide" Target="slide287.xml"/><Relationship Id="rId5" Type="http://schemas.openxmlformats.org/officeDocument/2006/relationships/slide" Target="slide275.xml"/><Relationship Id="rId4" Type="http://schemas.openxmlformats.org/officeDocument/2006/relationships/slide" Target="slide269.xml"/></Relationships>
</file>

<file path=ppt/slides/_rels/slide251.xml.rels><?xml version="1.0" encoding="UTF-8" standalone="yes"?>
<Relationships xmlns="http://schemas.openxmlformats.org/package/2006/relationships"><Relationship Id="rId2" Type="http://schemas.openxmlformats.org/officeDocument/2006/relationships/slide" Target="slide250.xml"/><Relationship Id="rId1" Type="http://schemas.openxmlformats.org/officeDocument/2006/relationships/slideLayout" Target="../slideLayouts/slideLayout120.xml"/></Relationships>
</file>

<file path=ppt/slides/_rels/slide269.xml.rels><?xml version="1.0" encoding="UTF-8" standalone="yes"?>
<Relationships xmlns="http://schemas.openxmlformats.org/package/2006/relationships"><Relationship Id="rId2" Type="http://schemas.openxmlformats.org/officeDocument/2006/relationships/slide" Target="slide250.xml"/><Relationship Id="rId1" Type="http://schemas.openxmlformats.org/officeDocument/2006/relationships/slideLayout" Target="../slideLayouts/slideLayout120.xml"/></Relationships>
</file>

<file path=ppt/slides/_rels/slide275.xml.rels><?xml version="1.0" encoding="UTF-8" standalone="yes"?>
<Relationships xmlns="http://schemas.openxmlformats.org/package/2006/relationships"><Relationship Id="rId2" Type="http://schemas.openxmlformats.org/officeDocument/2006/relationships/slide" Target="slide250.xml"/><Relationship Id="rId1" Type="http://schemas.openxmlformats.org/officeDocument/2006/relationships/slideLayout" Target="../slideLayouts/slideLayout120.xml"/></Relationships>
</file>

<file path=ppt/slides/_rels/slide287.xml.rels><?xml version="1.0" encoding="UTF-8" standalone="yes"?>
<Relationships xmlns="http://schemas.openxmlformats.org/package/2006/relationships"><Relationship Id="rId2" Type="http://schemas.openxmlformats.org/officeDocument/2006/relationships/slide" Target="slide250.xml"/><Relationship Id="rId1" Type="http://schemas.openxmlformats.org/officeDocument/2006/relationships/slideLayout" Target="../slideLayouts/slideLayout120.xml"/></Relationships>
</file>

<file path=ppt/slides/_rels/slide291.xml.rels><?xml version="1.0" encoding="UTF-8" standalone="yes"?>
<Relationships xmlns="http://schemas.openxmlformats.org/package/2006/relationships"><Relationship Id="rId3" Type="http://schemas.openxmlformats.org/officeDocument/2006/relationships/slide" Target="slide292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120.xml"/><Relationship Id="rId6" Type="http://schemas.openxmlformats.org/officeDocument/2006/relationships/slide" Target="slide309.xml"/><Relationship Id="rId5" Type="http://schemas.openxmlformats.org/officeDocument/2006/relationships/slide" Target="slide299.xml"/><Relationship Id="rId4" Type="http://schemas.openxmlformats.org/officeDocument/2006/relationships/slide" Target="slide296.xml"/></Relationships>
</file>

<file path=ppt/slides/_rels/slide292.xml.rels><?xml version="1.0" encoding="UTF-8" standalone="yes"?>
<Relationships xmlns="http://schemas.openxmlformats.org/package/2006/relationships"><Relationship Id="rId2" Type="http://schemas.openxmlformats.org/officeDocument/2006/relationships/slide" Target="slide291.xml"/><Relationship Id="rId1" Type="http://schemas.openxmlformats.org/officeDocument/2006/relationships/slideLayout" Target="../slideLayouts/slideLayout120.xml"/></Relationships>
</file>

<file path=ppt/slides/_rels/slide296.xml.rels><?xml version="1.0" encoding="UTF-8" standalone="yes"?>
<Relationships xmlns="http://schemas.openxmlformats.org/package/2006/relationships"><Relationship Id="rId2" Type="http://schemas.openxmlformats.org/officeDocument/2006/relationships/slide" Target="slide291.xml"/><Relationship Id="rId1" Type="http://schemas.openxmlformats.org/officeDocument/2006/relationships/slideLayout" Target="../slideLayouts/slideLayout120.xml"/></Relationships>
</file>

<file path=ppt/slides/_rels/slide299.xml.rels><?xml version="1.0" encoding="UTF-8" standalone="yes"?>
<Relationships xmlns="http://schemas.openxmlformats.org/package/2006/relationships"><Relationship Id="rId2" Type="http://schemas.openxmlformats.org/officeDocument/2006/relationships/slide" Target="slide291.xml"/><Relationship Id="rId1" Type="http://schemas.openxmlformats.org/officeDocument/2006/relationships/slideLayout" Target="../slideLayouts/slideLayout1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0.png"/><Relationship Id="rId2" Type="http://schemas.openxmlformats.org/officeDocument/2006/relationships/image" Target="../media/image80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11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slide" Target="slide250.xml"/><Relationship Id="rId3" Type="http://schemas.openxmlformats.org/officeDocument/2006/relationships/slide" Target="slide58.xml"/><Relationship Id="rId7" Type="http://schemas.openxmlformats.org/officeDocument/2006/relationships/slide" Target="slide195.xml"/><Relationship Id="rId2" Type="http://schemas.openxmlformats.org/officeDocument/2006/relationships/slide" Target="slide40.xml"/><Relationship Id="rId1" Type="http://schemas.openxmlformats.org/officeDocument/2006/relationships/slideLayout" Target="../slideLayouts/slideLayout120.xml"/><Relationship Id="rId6" Type="http://schemas.openxmlformats.org/officeDocument/2006/relationships/slide" Target="slide147.xml"/><Relationship Id="rId5" Type="http://schemas.openxmlformats.org/officeDocument/2006/relationships/slide" Target="slide123.xml"/><Relationship Id="rId4" Type="http://schemas.openxmlformats.org/officeDocument/2006/relationships/slide" Target="slide84.xml"/><Relationship Id="rId9" Type="http://schemas.openxmlformats.org/officeDocument/2006/relationships/slide" Target="slide291.xml"/></Relationships>
</file>

<file path=ppt/slides/_rels/slide300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120.xml"/></Relationships>
</file>

<file path=ppt/slides/_rels/slide309.xml.rels><?xml version="1.0" encoding="UTF-8" standalone="yes"?>
<Relationships xmlns="http://schemas.openxmlformats.org/package/2006/relationships"><Relationship Id="rId2" Type="http://schemas.openxmlformats.org/officeDocument/2006/relationships/slide" Target="slide291.xml"/><Relationship Id="rId1" Type="http://schemas.openxmlformats.org/officeDocument/2006/relationships/slideLayout" Target="../slideLayouts/slideLayout1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4.png"/><Relationship Id="rId2" Type="http://schemas.openxmlformats.org/officeDocument/2006/relationships/image" Target="../media/image8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15.pn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slide" Target="slide46.xml"/><Relationship Id="rId3" Type="http://schemas.openxmlformats.org/officeDocument/2006/relationships/slide" Target="slide50.xml"/><Relationship Id="rId7" Type="http://schemas.openxmlformats.org/officeDocument/2006/relationships/slide" Target="slide400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120.xml"/><Relationship Id="rId6" Type="http://schemas.openxmlformats.org/officeDocument/2006/relationships/slide" Target="slide300.xml"/><Relationship Id="rId5" Type="http://schemas.openxmlformats.org/officeDocument/2006/relationships/slide" Target="slide200.xml"/><Relationship Id="rId4" Type="http://schemas.openxmlformats.org/officeDocument/2006/relationships/slide" Target="slide120.xml"/><Relationship Id="rId9" Type="http://schemas.openxmlformats.org/officeDocument/2006/relationships/slide" Target="slide55.xml"/></Relationships>
</file>

<file path=ppt/slides/_rels/slide400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120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12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18.png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120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120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120.xml"/><Relationship Id="rId6" Type="http://schemas.openxmlformats.org/officeDocument/2006/relationships/slide" Target="slide74.xml"/><Relationship Id="rId5" Type="http://schemas.openxmlformats.org/officeDocument/2006/relationships/slide" Target="slide69.xml"/><Relationship Id="rId4" Type="http://schemas.openxmlformats.org/officeDocument/2006/relationships/slide" Target="slide65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" Target="slide58.xml"/><Relationship Id="rId1" Type="http://schemas.openxmlformats.org/officeDocument/2006/relationships/slideLayout" Target="../slideLayouts/slideLayout1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0.png"/><Relationship Id="rId2" Type="http://schemas.openxmlformats.org/officeDocument/2006/relationships/image" Target="../media/image81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22.png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slide" Target="slide58.xml"/><Relationship Id="rId1" Type="http://schemas.openxmlformats.org/officeDocument/2006/relationships/slideLayout" Target="../slideLayouts/slideLayout120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slide" Target="slide58.xml"/><Relationship Id="rId1" Type="http://schemas.openxmlformats.org/officeDocument/2006/relationships/slideLayout" Target="../slideLayouts/slideLayout1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4.png"/><Relationship Id="rId2" Type="http://schemas.openxmlformats.org/officeDocument/2006/relationships/image" Target="../media/image82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25.png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slide" Target="slide58.xml"/><Relationship Id="rId1" Type="http://schemas.openxmlformats.org/officeDocument/2006/relationships/slideLayout" Target="../slideLayouts/slideLayout1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7.png"/><Relationship Id="rId7" Type="http://schemas.openxmlformats.org/officeDocument/2006/relationships/hyperlink" Target="https://www.desmos.com/" TargetMode="External"/><Relationship Id="rId2" Type="http://schemas.openxmlformats.org/officeDocument/2006/relationships/image" Target="../media/image82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828.png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slide" Target="slide85.xml"/><Relationship Id="rId7" Type="http://schemas.openxmlformats.org/officeDocument/2006/relationships/slide" Target="slide116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120.xml"/><Relationship Id="rId6" Type="http://schemas.openxmlformats.org/officeDocument/2006/relationships/slide" Target="slide107.xml"/><Relationship Id="rId5" Type="http://schemas.openxmlformats.org/officeDocument/2006/relationships/slide" Target="slide101.xml"/><Relationship Id="rId4" Type="http://schemas.openxmlformats.org/officeDocument/2006/relationships/slide" Target="slide95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slide" Target="slide84.xml"/><Relationship Id="rId1" Type="http://schemas.openxmlformats.org/officeDocument/2006/relationships/slideLayout" Target="../slideLayouts/slideLayout1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832.png"/><Relationship Id="rId1" Type="http://schemas.openxmlformats.org/officeDocument/2006/relationships/slideLayout" Target="../slideLayouts/slideLayout1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slide" Target="slide84.xml"/><Relationship Id="rId1" Type="http://schemas.openxmlformats.org/officeDocument/2006/relationships/slideLayout" Target="../slideLayouts/slideLayout1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4) Volumes of revolution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025826F9-BBEB-4D37-A6CB-13A118B9C2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09231625"/>
                  </p:ext>
                </p:extLst>
              </p:nvPr>
            </p:nvGraphicFramePr>
            <p:xfrm>
              <a:off x="-1" y="737040"/>
              <a:ext cx="9143999" cy="14630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143999">
                      <a:extLst>
                        <a:ext uri="{9D8B030D-6E8A-4147-A177-3AD203B41FA5}">
                          <a16:colId xmlns:a16="http://schemas.microsoft.com/office/drawing/2014/main" val="2027632296"/>
                        </a:ext>
                      </a:extLst>
                    </a:gridCol>
                  </a:tblGrid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2" action="ppaction://hlinksldjump"/>
                            </a:rPr>
                            <a:t>4.1) Volumes of revolution around the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hlinkClick r:id="rId2" action="ppaction://hlinksldjump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dirty="0">
                              <a:latin typeface="Candara" panose="020E0502030303020204" pitchFamily="34" charset="0"/>
                              <a:hlinkClick r:id="rId2" action="ppaction://hlinksldjump"/>
                            </a:rPr>
                            <a:t>-axis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2918424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3" action="ppaction://hlinksldjump"/>
                            </a:rPr>
                            <a:t>4.2) Volumes of revolution around the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hlinkClick r:id="rId3" action="ppaction://hlinksldjump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GB" dirty="0">
                              <a:latin typeface="Candara" panose="020E0502030303020204" pitchFamily="34" charset="0"/>
                              <a:hlinkClick r:id="rId3" action="ppaction://hlinksldjump"/>
                            </a:rPr>
                            <a:t>-axis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37919817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4" action="ppaction://hlinksldjump"/>
                            </a:rPr>
                            <a:t>4.3) Volumes of revolution of parametrically defined curves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2762919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5" action="ppaction://hlinksldjump"/>
                            </a:rPr>
                            <a:t>4.4) Modelling with volumes of revolution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5322935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025826F9-BBEB-4D37-A6CB-13A118B9C2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41410164"/>
                  </p:ext>
                </p:extLst>
              </p:nvPr>
            </p:nvGraphicFramePr>
            <p:xfrm>
              <a:off x="-1" y="737040"/>
              <a:ext cx="9143999" cy="14630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143999">
                      <a:extLst>
                        <a:ext uri="{9D8B030D-6E8A-4147-A177-3AD203B41FA5}">
                          <a16:colId xmlns:a16="http://schemas.microsoft.com/office/drawing/2014/main" val="2027632296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67" t="-8333" r="-200" b="-328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3291842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67" t="-106557" r="-200" b="-2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3791981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8" action="ppaction://hlinksldjump"/>
                            </a:rPr>
                            <a:t>4.3) Volumes of revolution of parametrically defined curves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2762919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9" action="ppaction://hlinksldjump"/>
                            </a:rPr>
                            <a:t>4.4) Modelling with volumes of revolution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5322935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7502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finite region is bounded by the curve with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=8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-axis,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-axis, and the line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formed when the region is rotated by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754326"/>
              </a:xfrm>
              <a:prstGeom prst="rect">
                <a:avLst/>
              </a:prstGeom>
              <a:blipFill>
                <a:blip r:embed="rId2"/>
                <a:stretch>
                  <a:fillRect l="-1200" t="-1736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finite region is bounded by the curve with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=4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-axis,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-axis, and the line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formed when the region is rotated by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067" t="-2083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235933"/>
                <a:ext cx="4572001" cy="3724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</m:ra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35933"/>
                <a:ext cx="4572001" cy="372410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07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354389" cy="527222"/>
          </a:xfrm>
        </p:spPr>
        <p:txBody>
          <a:bodyPr/>
          <a:lstStyle/>
          <a:p>
            <a:r>
              <a:rPr lang="en-GB" dirty="0"/>
              <a:t>3.3) Differentiating inverse trigonometric functions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280613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132320" cy="527222"/>
          </a:xfrm>
        </p:spPr>
        <p:txBody>
          <a:bodyPr/>
          <a:lstStyle/>
          <a:p>
            <a:r>
              <a:rPr lang="en-GB" dirty="0"/>
              <a:t>3.4) Integrating with inverse trigonometric functions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879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generated when each curve is rotated through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477328"/>
              </a:xfrm>
              <a:prstGeom prst="rect">
                <a:avLst/>
              </a:prstGeom>
              <a:blipFill>
                <a:blip r:embed="rId2"/>
                <a:stretch>
                  <a:fillRect l="-1200" t="-2058" r="-267" b="-53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generated when each curve is rotated through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477328"/>
              </a:xfrm>
              <a:prstGeom prst="rect">
                <a:avLst/>
              </a:prstGeom>
              <a:blipFill>
                <a:blip r:embed="rId3"/>
                <a:stretch>
                  <a:fillRect l="-1067" t="-2479" r="-400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235933"/>
                <a:ext cx="4572001" cy="5629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35933"/>
                <a:ext cx="4572001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842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788893" cy="527222"/>
          </a:xfrm>
        </p:spPr>
        <p:txBody>
          <a:bodyPr/>
          <a:lstStyle/>
          <a:p>
            <a:r>
              <a:rPr lang="en-GB" dirty="0"/>
              <a:t>3.5) Integrating using partial fractions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289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6912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generated when each curve is rotated through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4−</m:t>
                            </m:r>
                            <m:func>
                              <m:func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ln</m:t>
                                </m:r>
                              </m:fNam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func>
                          </m:e>
                        </m:rad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691232"/>
              </a:xfrm>
              <a:prstGeom prst="rect">
                <a:avLst/>
              </a:prstGeom>
              <a:blipFill>
                <a:blip r:embed="rId2"/>
                <a:stretch>
                  <a:fillRect l="-1200" t="-1799" r="-2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6912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generated when each curve is rotated through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5−</m:t>
                            </m:r>
                            <m:func>
                              <m:func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>
                                    <a:latin typeface="Cambria Math" panose="02040503050406030204" pitchFamily="18" charset="0"/>
                                  </a:rPr>
                                  <m:t>ln</m:t>
                                </m:r>
                              </m:fNam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func>
                          </m:e>
                        </m:rad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691232"/>
              </a:xfrm>
              <a:prstGeom prst="rect">
                <a:avLst/>
              </a:prstGeom>
              <a:blipFill>
                <a:blip r:embed="rId3"/>
                <a:stretch>
                  <a:fillRect l="-1067" t="-2166" r="-4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235933"/>
                <a:ext cx="4572001" cy="5648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func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+16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35933"/>
                <a:ext cx="4572001" cy="5648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3112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694023" cy="527222"/>
          </a:xfrm>
        </p:spPr>
        <p:txBody>
          <a:bodyPr/>
          <a:lstStyle/>
          <a:p>
            <a:r>
              <a:rPr lang="en-GB" dirty="0"/>
              <a:t>1.2) Multiplying and dividing complex numbers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329085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4) Volumes of revolution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2FE76-5CF5-4D77-BD77-246AEA852914}"/>
              </a:ext>
            </a:extLst>
          </p:cNvPr>
          <p:cNvSpPr txBox="1"/>
          <p:nvPr/>
        </p:nvSpPr>
        <p:spPr>
          <a:xfrm>
            <a:off x="7746273" y="21895"/>
            <a:ext cx="134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Core Pure 2 CONTENTS</a:t>
            </a:r>
            <a:endParaRPr lang="en-GB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025826F9-BBEB-4D37-A6CB-13A118B9C2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41410164"/>
                  </p:ext>
                </p:extLst>
              </p:nvPr>
            </p:nvGraphicFramePr>
            <p:xfrm>
              <a:off x="-1" y="737040"/>
              <a:ext cx="9143999" cy="14630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143999">
                      <a:extLst>
                        <a:ext uri="{9D8B030D-6E8A-4147-A177-3AD203B41FA5}">
                          <a16:colId xmlns:a16="http://schemas.microsoft.com/office/drawing/2014/main" val="2027632296"/>
                        </a:ext>
                      </a:extLst>
                    </a:gridCol>
                  </a:tblGrid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3" action="ppaction://hlinksldjump"/>
                            </a:rPr>
                            <a:t>4.1) Volumes of revolution around the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hlinkClick r:id="rId3" action="ppaction://hlinksldjump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dirty="0">
                              <a:latin typeface="Candara" panose="020E0502030303020204" pitchFamily="34" charset="0"/>
                              <a:hlinkClick r:id="rId3" action="ppaction://hlinksldjump"/>
                            </a:rPr>
                            <a:t>-axis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2918424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4" action="ppaction://hlinksldjump"/>
                            </a:rPr>
                            <a:t>4.2) Volumes of revolution around the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hlinkClick r:id="rId4" action="ppaction://hlinksldjump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GB" dirty="0">
                              <a:latin typeface="Candara" panose="020E0502030303020204" pitchFamily="34" charset="0"/>
                              <a:hlinkClick r:id="rId4" action="ppaction://hlinksldjump"/>
                            </a:rPr>
                            <a:t>-axis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37919817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5" action="ppaction://hlinksldjump"/>
                            </a:rPr>
                            <a:t>4.3) Volumes of revolution of parametrically defined curves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2762919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6" action="ppaction://hlinksldjump"/>
                            </a:rPr>
                            <a:t>4.4) Modelling with volumes of revolution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5322935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025826F9-BBEB-4D37-A6CB-13A118B9C2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41410164"/>
                  </p:ext>
                </p:extLst>
              </p:nvPr>
            </p:nvGraphicFramePr>
            <p:xfrm>
              <a:off x="-1" y="737040"/>
              <a:ext cx="9143999" cy="14630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143999">
                      <a:extLst>
                        <a:ext uri="{9D8B030D-6E8A-4147-A177-3AD203B41FA5}">
                          <a16:colId xmlns:a16="http://schemas.microsoft.com/office/drawing/2014/main" val="2027632296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67" t="-8333" r="-200" b="-328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3291842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67" t="-106557" r="-200" b="-2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3791981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8" action="ppaction://hlinksldjump"/>
                            </a:rPr>
                            <a:t>4.3) Volumes of revolution of parametrically defined curves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2762919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9" action="ppaction://hlinksldjump"/>
                            </a:rPr>
                            <a:t>4.4) Modelling with volumes of revolution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5322935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07039186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1"/>
                <a:ext cx="8007531" cy="527222"/>
              </a:xfrm>
            </p:spPr>
            <p:txBody>
              <a:bodyPr/>
              <a:lstStyle/>
              <a:p>
                <a:r>
                  <a:rPr lang="en-GB" dirty="0"/>
                  <a:t>4.1) Volumes of revolution around the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dirty="0"/>
                  <a:t>-axis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1"/>
                <a:ext cx="8007531" cy="527222"/>
              </a:xfrm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3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414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5929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generated when each curve is rotated through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592937"/>
              </a:xfrm>
              <a:prstGeom prst="rect">
                <a:avLst/>
              </a:prstGeom>
              <a:blipFill>
                <a:blip r:embed="rId2"/>
                <a:stretch>
                  <a:fillRect l="-1200" t="-1908" r="-267" b="-15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5929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generated when each curve is rotated through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592937"/>
              </a:xfrm>
              <a:prstGeom prst="rect">
                <a:avLst/>
              </a:prstGeom>
              <a:blipFill>
                <a:blip r:embed="rId3"/>
                <a:stretch>
                  <a:fillRect l="-1067" t="-2299" r="-400" b="-19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235933"/>
                <a:ext cx="4572001" cy="5648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35933"/>
                <a:ext cx="4572001" cy="5648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2426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1"/>
                <a:ext cx="7458891" cy="527222"/>
              </a:xfrm>
            </p:spPr>
            <p:txBody>
              <a:bodyPr/>
              <a:lstStyle/>
              <a:p>
                <a:r>
                  <a:rPr lang="en-GB" dirty="0"/>
                  <a:t>4.2) Volumes of revolution around the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dirty="0"/>
                  <a:t>-axis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1"/>
                <a:ext cx="7458891" cy="527222"/>
              </a:xfrm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3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09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6321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generated when each curve is rotated through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2−5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632178"/>
              </a:xfrm>
              <a:prstGeom prst="rect">
                <a:avLst/>
              </a:prstGeom>
              <a:blipFill>
                <a:blip r:embed="rId2"/>
                <a:stretch>
                  <a:fillRect l="-1200" t="-1866" r="-267" b="-1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6321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generated when each curve is rotated through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5−2</m:t>
                        </m:r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632178"/>
              </a:xfrm>
              <a:prstGeom prst="rect">
                <a:avLst/>
              </a:prstGeom>
              <a:blipFill>
                <a:blip r:embed="rId3"/>
                <a:stretch>
                  <a:fillRect l="-1067" t="-2247" r="-400" b="-18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235933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(2+3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35933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219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7616"/>
            <a:ext cx="6975566" cy="527222"/>
          </a:xfrm>
        </p:spPr>
        <p:txBody>
          <a:bodyPr>
            <a:normAutofit fontScale="90000"/>
          </a:bodyPr>
          <a:lstStyle/>
          <a:p>
            <a:r>
              <a:rPr lang="en-GB" dirty="0"/>
              <a:t>4.3) Volumes of revolution of parametrically defined curves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360419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477794" cy="527222"/>
          </a:xfrm>
        </p:spPr>
        <p:txBody>
          <a:bodyPr/>
          <a:lstStyle/>
          <a:p>
            <a:r>
              <a:rPr lang="en-GB" dirty="0"/>
              <a:t>4.4) Modelling with volumes of revolution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290178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5) Polar coordinates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2FE76-5CF5-4D77-BD77-246AEA852914}"/>
              </a:ext>
            </a:extLst>
          </p:cNvPr>
          <p:cNvSpPr txBox="1"/>
          <p:nvPr/>
        </p:nvSpPr>
        <p:spPr>
          <a:xfrm>
            <a:off x="7746273" y="21895"/>
            <a:ext cx="134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Core Pure 2 CONTENTS</a:t>
            </a:r>
            <a:endParaRPr lang="en-GB" dirty="0">
              <a:latin typeface="Candara" panose="020E0502030303020204" pitchFamily="34" charset="0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938696"/>
              </p:ext>
            </p:extLst>
          </p:nvPr>
        </p:nvGraphicFramePr>
        <p:xfrm>
          <a:off x="-1" y="737040"/>
          <a:ext cx="9143999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5.1) Polar coordinates and equations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5.2) Sketching curves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5.3) Area enclosed by a polar curve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5.4) Tangents to polar curves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482536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5.1) Polar coordinates and equations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508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5151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generated when each curve is rotated through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515158"/>
              </a:xfrm>
              <a:prstGeom prst="rect">
                <a:avLst/>
              </a:prstGeom>
              <a:blipFill>
                <a:blip r:embed="rId2"/>
                <a:stretch>
                  <a:fillRect l="-1200" t="-2008" r="-267" b="-56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5151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generated when each curve is rotated through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515158"/>
              </a:xfrm>
              <a:prstGeom prst="rect">
                <a:avLst/>
              </a:prstGeom>
              <a:blipFill>
                <a:blip r:embed="rId3"/>
                <a:stretch>
                  <a:fillRect l="-1067" t="-2419" r="-400" b="-60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235933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(4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35933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209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5.2) Sketching curves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9199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5677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generated when each curve is rotated through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arc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</m:fName>
                      <m:e>
                        <m:rad>
                          <m:radPr>
                            <m:degHide m:val="on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567737"/>
              </a:xfrm>
              <a:prstGeom prst="rect">
                <a:avLst/>
              </a:prstGeom>
              <a:blipFill>
                <a:blip r:embed="rId2"/>
                <a:stretch>
                  <a:fillRect l="-1200" t="-1938" r="-267" b="-15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5677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generated when each curve is rotated through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arccos</m:t>
                        </m:r>
                      </m:fName>
                      <m:e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567737"/>
              </a:xfrm>
              <a:prstGeom prst="rect">
                <a:avLst/>
              </a:prstGeom>
              <a:blipFill>
                <a:blip r:embed="rId3"/>
                <a:stretch>
                  <a:fillRect l="-1067" t="-2335" r="-400" b="-19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235933"/>
                <a:ext cx="4572001" cy="648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35933"/>
                <a:ext cx="4572001" cy="6481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7793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3551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finite region is bounded b the curve with equation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 and the lines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region is rotated through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 to generate a solid of revolution. Given that the volume of this solid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60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find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355179"/>
              </a:xfrm>
              <a:prstGeom prst="rect">
                <a:avLst/>
              </a:prstGeom>
              <a:blipFill>
                <a:blip r:embed="rId2"/>
                <a:stretch>
                  <a:fillRect l="-400" t="-448" r="-667" b="-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3551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finite region is bounded b the curve with equation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 and the lines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region is rotated through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 to generate a solid of revolution. Given that the volume of this solid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find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355179"/>
              </a:xfrm>
              <a:prstGeom prst="rect">
                <a:avLst/>
              </a:prstGeom>
              <a:blipFill>
                <a:blip r:embed="rId3"/>
                <a:stretch>
                  <a:fillRect l="-400" t="-901" r="-667" b="-4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816844"/>
                <a:ext cx="4572001" cy="610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816844"/>
                <a:ext cx="4572001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8100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7616"/>
            <a:ext cx="6975566" cy="527222"/>
          </a:xfrm>
        </p:spPr>
        <p:txBody>
          <a:bodyPr>
            <a:normAutofit fontScale="90000"/>
          </a:bodyPr>
          <a:lstStyle/>
          <a:p>
            <a:r>
              <a:rPr lang="en-GB" dirty="0"/>
              <a:t>4.3) Volumes of revolution of parametrically defined curves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937131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5.3) Area enclosed by a polar curve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543876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5.4) Tangents to polar curves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48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672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curve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parametric equations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(1−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region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bounded by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exact volume of the solid formed when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rotated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672446"/>
              </a:xfrm>
              <a:prstGeom prst="rect">
                <a:avLst/>
              </a:prstGeom>
              <a:blipFill>
                <a:blip r:embed="rId2"/>
                <a:stretch>
                  <a:fillRect l="-800" t="-1091" b="-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672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curve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parametric equations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(1+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region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bounded by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exact volume of the solid formed when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rotated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672446"/>
              </a:xfrm>
              <a:prstGeom prst="rect">
                <a:avLst/>
              </a:prstGeom>
              <a:blipFill>
                <a:blip r:embed="rId3"/>
                <a:stretch>
                  <a:fillRect l="-667" t="-1095" b="-40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2134111"/>
                <a:ext cx="4572001" cy="610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(2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2134111"/>
                <a:ext cx="4572001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7857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6) Hyperbolic functions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2FE76-5CF5-4D77-BD77-246AEA852914}"/>
              </a:ext>
            </a:extLst>
          </p:cNvPr>
          <p:cNvSpPr txBox="1"/>
          <p:nvPr/>
        </p:nvSpPr>
        <p:spPr>
          <a:xfrm>
            <a:off x="7746273" y="21895"/>
            <a:ext cx="134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Core Pure 2 CONTENTS</a:t>
            </a:r>
            <a:endParaRPr lang="en-GB" dirty="0">
              <a:latin typeface="Candara" panose="020E0502030303020204" pitchFamily="34" charset="0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488126"/>
              </p:ext>
            </p:extLst>
          </p:nvPr>
        </p:nvGraphicFramePr>
        <p:xfrm>
          <a:off x="-1" y="737040"/>
          <a:ext cx="9143999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6.1) Introduction to hyperbolic functions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6.2) Inverse hyperbolic functions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6.3) Identities and equations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6.4) Differentiating hyperbolic functions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7" action="ppaction://hlinksldjump"/>
                        </a:rPr>
                        <a:t>6.5) Integrating hyperbolic functions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192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332131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830491" cy="527222"/>
          </a:xfrm>
        </p:spPr>
        <p:txBody>
          <a:bodyPr/>
          <a:lstStyle/>
          <a:p>
            <a:r>
              <a:rPr lang="en-GB" dirty="0"/>
              <a:t>6.1) Introduction to hyperbolic functions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853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1"/>
                <a:ext cx="8007531" cy="527222"/>
              </a:xfrm>
            </p:spPr>
            <p:txBody>
              <a:bodyPr/>
              <a:lstStyle/>
              <a:p>
                <a:r>
                  <a:rPr lang="en-GB" dirty="0"/>
                  <a:t>4.1) Volumes of revolution around the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dirty="0"/>
                  <a:t>-axis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1"/>
                <a:ext cx="8007531" cy="527222"/>
              </a:xfrm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3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89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741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C has parametric equations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 0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 C,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-axis, and the lines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exact volume of the solid formed when this region is rotated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741887"/>
              </a:xfrm>
              <a:prstGeom prst="rect">
                <a:avLst/>
              </a:prstGeom>
              <a:blipFill>
                <a:blip r:embed="rId2"/>
                <a:stretch>
                  <a:fillRect l="-800" t="-1049" b="-34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765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C has parametric equations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, 0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 C,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exact volume of the solid formed when this region is rotated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765099"/>
              </a:xfrm>
              <a:prstGeom prst="rect">
                <a:avLst/>
              </a:prstGeom>
              <a:blipFill>
                <a:blip r:embed="rId3"/>
                <a:stretch>
                  <a:fillRect l="-667" t="-1038" b="-38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2134111"/>
                <a:ext cx="4572001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rad>
                        <m:radPr>
                          <m:degHide m:val="on"/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2134111"/>
                <a:ext cx="4572001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0732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1.3) de </a:t>
            </a:r>
            <a:r>
              <a:rPr lang="en-GB" dirty="0" err="1"/>
              <a:t>Moivre’s</a:t>
            </a:r>
            <a:r>
              <a:rPr lang="en-GB" dirty="0"/>
              <a:t> theorem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667225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6.2) Inverse hyperbolic functions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0102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21355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C has parametric equations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 C,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-axis,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the volume of the solid formed when this region is rotated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find the exact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2135585"/>
              </a:xfrm>
              <a:prstGeom prst="rect">
                <a:avLst/>
              </a:prstGeom>
              <a:blipFill>
                <a:blip r:embed="rId2"/>
                <a:stretch>
                  <a:fillRect l="-800" t="-855" r="-400" b="-2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21355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C has parametric equations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 C,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the volume of the solid formed when this region is rotated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24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49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find the exact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2135585"/>
              </a:xfrm>
              <a:prstGeom prst="rect">
                <a:avLst/>
              </a:prstGeom>
              <a:blipFill>
                <a:blip r:embed="rId3"/>
                <a:stretch>
                  <a:fillRect l="-667" t="-857" r="-533" b="-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2489218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2489218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313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6.3) Identities and equations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2210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7844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C has parametric equations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 C and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exact volume of the solid formed when this region is rotated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784463"/>
              </a:xfrm>
              <a:prstGeom prst="rect">
                <a:avLst/>
              </a:prstGeom>
              <a:blipFill>
                <a:blip r:embed="rId2"/>
                <a:stretch>
                  <a:fillRect l="-800" t="-1024" r="-267" b="-34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C has parametric equations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, 0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 C and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exact volume of the solid formed when this region is rotated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667" t="-1167" r="-400" b="-4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2031325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2031325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286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869680" cy="527222"/>
          </a:xfrm>
        </p:spPr>
        <p:txBody>
          <a:bodyPr/>
          <a:lstStyle/>
          <a:p>
            <a:r>
              <a:rPr lang="en-GB" dirty="0"/>
              <a:t>6.4) Differentiating hyperbolic functions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0477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477794" cy="527222"/>
          </a:xfrm>
        </p:spPr>
        <p:txBody>
          <a:bodyPr/>
          <a:lstStyle/>
          <a:p>
            <a:r>
              <a:rPr lang="en-GB" dirty="0"/>
              <a:t>4.4) Modelling with volumes of revolution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262345"/>
      </p:ext>
    </p:extLst>
  </p:cSld>
  <p:clrMapOvr>
    <a:masterClrMapping/>
  </p:clrMapOvr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6.5) Integrating hyperbolic functions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465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3619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vase is modelled using a diagram. The maximum diameter of the vase on the diagram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cross-section of the model is described by the curve with parametric equations </a:t>
                </a:r>
                <a:br>
                  <a:rPr lang="en-GB" sz="1600" dirty="0">
                    <a:latin typeface="Candara" panose="020E0502030303020204" pitchFamily="34" charset="0"/>
                  </a:rPr>
                </a:b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=4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the units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in cm.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vase is formed by rotating this curve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to form a solid of revolution.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Find the volume of water required to fill the vase to a height of 3cm.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real goldfish bowl has a maximum diameter of 24cm.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Find the volume of water required to fill the real goldfish bowl to the corresponding height.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3619837"/>
              </a:xfrm>
              <a:prstGeom prst="rect">
                <a:avLst/>
              </a:prstGeom>
              <a:blipFill>
                <a:blip r:embed="rId3"/>
                <a:stretch>
                  <a:fillRect l="-800" t="-505" r="-1067" b="-11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36424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goldfish bowl is modelled using a diagram. The diameter of the bowl on the diagram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cross-section of the model is described by the curve with parametric equations </a:t>
                </a:r>
                <a:br>
                  <a:rPr lang="en-GB" sz="1600" dirty="0">
                    <a:latin typeface="Candara" panose="020E0502030303020204" pitchFamily="34" charset="0"/>
                  </a:rPr>
                </a:b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11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the units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in cm. The goldfish bowl is formed by rotating this curve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to form a solid of revolution.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Find the volume of water required to fill the model to a height of 3cm.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real goldfish bowl has a maximum diameter of 48cm.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Find the volume of water required to fill the real goldfish bowl to the corresponding height.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3642407"/>
              </a:xfrm>
              <a:prstGeom prst="rect">
                <a:avLst/>
              </a:prstGeom>
              <a:blipFill>
                <a:blip r:embed="rId4"/>
                <a:stretch>
                  <a:fillRect l="-667" t="-503" r="-1200" b="-13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4040285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48900 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4040285"/>
                <a:ext cx="4572001" cy="646331"/>
              </a:xfrm>
              <a:prstGeom prst="rect">
                <a:avLst/>
              </a:prstGeom>
              <a:blipFill>
                <a:blip r:embed="rId5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346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7) Methods in differential equations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2FE76-5CF5-4D77-BD77-246AEA852914}"/>
              </a:ext>
            </a:extLst>
          </p:cNvPr>
          <p:cNvSpPr txBox="1"/>
          <p:nvPr/>
        </p:nvSpPr>
        <p:spPr>
          <a:xfrm>
            <a:off x="7746273" y="21895"/>
            <a:ext cx="134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Core Pure 2 CONTENTS</a:t>
            </a:r>
            <a:endParaRPr lang="en-GB" dirty="0">
              <a:latin typeface="Candara" panose="020E0502030303020204" pitchFamily="34" charset="0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634276"/>
              </p:ext>
            </p:extLst>
          </p:nvPr>
        </p:nvGraphicFramePr>
        <p:xfrm>
          <a:off x="-1" y="737040"/>
          <a:ext cx="9143999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7.1) First-order differential equations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7.2) Second-order homogenous differential equations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7.3) Second-order non-homogenous differential equations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7.4) Using boundary conditions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033601"/>
      </p:ext>
    </p:extLst>
  </p:cSld>
  <p:clrMapOvr>
    <a:masterClrMapping/>
  </p:clrMapOvr>
</p:sld>
</file>

<file path=ppt/slides/slide2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7.1) First-order differential equations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141197"/>
      </p:ext>
    </p:extLst>
  </p:cSld>
  <p:clrMapOvr>
    <a:masterClrMapping/>
  </p:clrMapOvr>
</p:sld>
</file>

<file path=ppt/slides/slide2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6975566" cy="527222"/>
          </a:xfrm>
        </p:spPr>
        <p:txBody>
          <a:bodyPr>
            <a:normAutofit fontScale="90000"/>
          </a:bodyPr>
          <a:lstStyle/>
          <a:p>
            <a:r>
              <a:rPr lang="en-GB" dirty="0"/>
              <a:t>7.2) Second-order homogenous differential equations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176284"/>
      </p:ext>
    </p:extLst>
  </p:cSld>
  <p:clrMapOvr>
    <a:masterClrMapping/>
  </p:clrMapOvr>
</p:sld>
</file>

<file path=ppt/slides/slide2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8" y="21895"/>
            <a:ext cx="7155402" cy="527222"/>
          </a:xfrm>
        </p:spPr>
        <p:txBody>
          <a:bodyPr>
            <a:normAutofit fontScale="90000"/>
          </a:bodyPr>
          <a:lstStyle/>
          <a:p>
            <a:r>
              <a:rPr lang="en-GB" dirty="0"/>
              <a:t>7.3) Second-order non-homogenous differential equations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878859"/>
      </p:ext>
    </p:extLst>
  </p:cSld>
  <p:clrMapOvr>
    <a:masterClrMapping/>
  </p:clrMapOvr>
</p:sld>
</file>

<file path=ppt/slides/slide2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7.4) Using boundary conditions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002745"/>
      </p:ext>
    </p:extLst>
  </p:cSld>
  <p:clrMapOvr>
    <a:masterClrMapping/>
  </p:clrMapOvr>
</p:sld>
</file>

<file path=ppt/slides/slide2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8843554" cy="527222"/>
          </a:xfr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8) Modelling with differential equations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2FE76-5CF5-4D77-BD77-246AEA852914}"/>
              </a:ext>
            </a:extLst>
          </p:cNvPr>
          <p:cNvSpPr txBox="1"/>
          <p:nvPr/>
        </p:nvSpPr>
        <p:spPr>
          <a:xfrm>
            <a:off x="7746273" y="21895"/>
            <a:ext cx="134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Core Pure 2 CONTENTS</a:t>
            </a:r>
            <a:endParaRPr lang="en-GB" dirty="0">
              <a:latin typeface="Candara" panose="020E0502030303020204" pitchFamily="34" charset="0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681264"/>
              </p:ext>
            </p:extLst>
          </p:nvPr>
        </p:nvGraphicFramePr>
        <p:xfrm>
          <a:off x="-1" y="737040"/>
          <a:ext cx="9143999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8.1) Modelling with first-order differential equations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8.2) Simple harmonic motion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8.3) Damped and forced harmonic motion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8.4) Coupled first-order simultaneous differential equations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75041"/>
      </p:ext>
    </p:extLst>
  </p:cSld>
  <p:clrMapOvr>
    <a:masterClrMapping/>
  </p:clrMapOvr>
</p:sld>
</file>

<file path=ppt/slides/slide2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223760" cy="527222"/>
          </a:xfrm>
        </p:spPr>
        <p:txBody>
          <a:bodyPr/>
          <a:lstStyle/>
          <a:p>
            <a:r>
              <a:rPr lang="en-GB" dirty="0"/>
              <a:t>8.1) Modelling with first-order differential equations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126028"/>
      </p:ext>
    </p:extLst>
  </p:cSld>
  <p:clrMapOvr>
    <a:masterClrMapping/>
  </p:clrMapOvr>
</p:sld>
</file>

<file path=ppt/slides/slide2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8.2) Simple harmonic motion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752280"/>
      </p:ext>
    </p:extLst>
  </p:cSld>
  <p:clrMapOvr>
    <a:masterClrMapping/>
  </p:clrMapOvr>
</p:sld>
</file>

<file path=ppt/slides/slide2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229600" cy="527222"/>
          </a:xfrm>
        </p:spPr>
        <p:txBody>
          <a:bodyPr/>
          <a:lstStyle/>
          <a:p>
            <a:r>
              <a:rPr lang="en-GB" dirty="0"/>
              <a:t>8.3) Damped and forced harmonic motion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070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5677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finite region is bounded by the curve with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the volume of the solid formed when the region is rotated through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567737"/>
              </a:xfrm>
              <a:prstGeom prst="rect">
                <a:avLst/>
              </a:prstGeom>
              <a:blipFill>
                <a:blip r:embed="rId2"/>
                <a:stretch>
                  <a:fillRect l="-1200" t="-1938" b="-50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5677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finite region is bounded by the curve with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the volume of the solid formed when the region is rotated through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567737"/>
              </a:xfrm>
              <a:prstGeom prst="rect">
                <a:avLst/>
              </a:prstGeom>
              <a:blipFill>
                <a:blip r:embed="rId3"/>
                <a:stretch>
                  <a:fillRect l="-1067" t="-2335" b="-54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942970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π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42970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6144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3998" cy="527222"/>
          </a:xfr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Core Pure Mathematics Book 2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023030"/>
              </p:ext>
            </p:extLst>
          </p:nvPr>
        </p:nvGraphicFramePr>
        <p:xfrm>
          <a:off x="-1" y="737040"/>
          <a:ext cx="9143999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1) Complex numbers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2) Series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3) Methods in calculus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4) Volumes of revolution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5) Polar coordinates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184251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7" action="ppaction://hlinksldjump"/>
                        </a:rPr>
                        <a:t>6) Hyperbolic functions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3344621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8" action="ppaction://hlinksldjump"/>
                        </a:rPr>
                        <a:t>7) Methods in differential equations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131773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9" action="ppaction://hlinksldjump"/>
                        </a:rPr>
                        <a:t>8) Modelling with differential equations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984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9006719"/>
      </p:ext>
    </p:extLst>
  </p:cSld>
  <p:clrMapOvr>
    <a:masterClrMapping/>
  </p:clrMapOvr>
</p:sld>
</file>

<file path=ppt/slides/slide3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1.4) Trigonometric identities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613756"/>
      </p:ext>
    </p:extLst>
  </p:cSld>
  <p:clrMapOvr>
    <a:masterClrMapping/>
  </p:clrMapOvr>
</p:sld>
</file>

<file path=ppt/slides/slide3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7616"/>
            <a:ext cx="7137647" cy="527222"/>
          </a:xfrm>
        </p:spPr>
        <p:txBody>
          <a:bodyPr>
            <a:normAutofit fontScale="90000"/>
          </a:bodyPr>
          <a:lstStyle/>
          <a:p>
            <a:r>
              <a:rPr lang="en-GB" dirty="0"/>
              <a:t>8.4) Coupled first-order simultaneous differential equations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549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finite region is bounded by the curve with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=1−2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) and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formed when the region is rotated through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754326"/>
              </a:xfrm>
              <a:prstGeom prst="rect">
                <a:avLst/>
              </a:prstGeom>
              <a:blipFill>
                <a:blip r:embed="rId2"/>
                <a:stretch>
                  <a:fillRect l="-1200" t="-1736" r="-1333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finite region is bounded by the curve with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=1−2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) and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volume of the solid formed when the region is rotated through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067" t="-2083" r="-2000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076135"/>
                <a:ext cx="4572001" cy="4242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076135"/>
                <a:ext cx="4572001" cy="4242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404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1) Complex numbers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2FE76-5CF5-4D77-BD77-246AEA852914}"/>
              </a:ext>
            </a:extLst>
          </p:cNvPr>
          <p:cNvSpPr txBox="1"/>
          <p:nvPr/>
        </p:nvSpPr>
        <p:spPr>
          <a:xfrm>
            <a:off x="7746273" y="21895"/>
            <a:ext cx="134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Core Pure 2 CONTENTS</a:t>
            </a:r>
            <a:endParaRPr lang="en-GB" dirty="0">
              <a:latin typeface="Candara" panose="020E0502030303020204" pitchFamily="34" charset="0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178190"/>
              </p:ext>
            </p:extLst>
          </p:nvPr>
        </p:nvGraphicFramePr>
        <p:xfrm>
          <a:off x="-1" y="737040"/>
          <a:ext cx="9143999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1.1) Exponential form of complex numbers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1.2) Multiplying and dividing complex numbers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1.3) de </a:t>
                      </a:r>
                      <a:r>
                        <a:rPr lang="en-GB" dirty="0" err="1">
                          <a:latin typeface="Candara" panose="020E0502030303020204" pitchFamily="34" charset="0"/>
                          <a:hlinkClick r:id="rId5" action="ppaction://hlinksldjump"/>
                        </a:rPr>
                        <a:t>Moivre’s</a:t>
                      </a:r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 theorem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1.4) Trigonometric identities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7" action="ppaction://hlinksldjump"/>
                        </a:rPr>
                        <a:t>1.5) Sums of series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184251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8" action="ppaction://hlinksldjump"/>
                        </a:rPr>
                        <a:t>1.6) n</a:t>
                      </a:r>
                      <a:r>
                        <a:rPr lang="en-GB" baseline="30000" dirty="0">
                          <a:latin typeface="Candara" panose="020E0502030303020204" pitchFamily="34" charset="0"/>
                          <a:hlinkClick r:id="rId8" action="ppaction://hlinksldjump"/>
                        </a:rPr>
                        <a:t>th</a:t>
                      </a:r>
                      <a:r>
                        <a:rPr lang="en-GB" baseline="0" dirty="0">
                          <a:latin typeface="Candara" panose="020E0502030303020204" pitchFamily="34" charset="0"/>
                          <a:hlinkClick r:id="rId8" action="ppaction://hlinksldjump"/>
                        </a:rPr>
                        <a:t> roots of a complex number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97148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9" action="ppaction://hlinksldjump"/>
                        </a:rPr>
                        <a:t>1.7) Solving geometric problems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4543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876155"/>
      </p:ext>
    </p:extLst>
  </p:cSld>
  <p:clrMapOvr>
    <a:masterClrMapping/>
  </p:clrMapOvr>
</p:sld>
</file>

<file path=ppt/slides/slide4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1.5) Sums of series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8708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1.6) nth roots of a complex number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603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7640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generated when each curve is rotated through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func>
                              <m:func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2+</m:t>
                            </m:r>
                            <m:func>
                              <m:func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</m:den>
                        </m:f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764009"/>
              </a:xfrm>
              <a:prstGeom prst="rect">
                <a:avLst/>
              </a:prstGeom>
              <a:blipFill>
                <a:blip r:embed="rId2"/>
                <a:stretch>
                  <a:fillRect l="-1200" t="-1724" r="-2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7640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generated when each curve is rotated through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  <m:func>
                              <m:func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func>
                              <m:func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</m:den>
                        </m:f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764009"/>
              </a:xfrm>
              <a:prstGeom prst="rect">
                <a:avLst/>
              </a:prstGeom>
              <a:blipFill>
                <a:blip r:embed="rId3"/>
                <a:stretch>
                  <a:fillRect l="-1067" t="-2076" r="-4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235933"/>
                <a:ext cx="4572001" cy="3724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35933"/>
                <a:ext cx="4572001" cy="3724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775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072846" cy="527222"/>
          </a:xfrm>
        </p:spPr>
        <p:txBody>
          <a:bodyPr/>
          <a:lstStyle/>
          <a:p>
            <a:r>
              <a:rPr lang="en-GB" dirty="0"/>
              <a:t>1.1) Exponential form of </a:t>
            </a:r>
            <a:r>
              <a:rPr lang="en-GB"/>
              <a:t>complex numbers 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2098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1.7) Solving geometric problems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57887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2) Series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2FE76-5CF5-4D77-BD77-246AEA852914}"/>
              </a:ext>
            </a:extLst>
          </p:cNvPr>
          <p:cNvSpPr txBox="1"/>
          <p:nvPr/>
        </p:nvSpPr>
        <p:spPr>
          <a:xfrm>
            <a:off x="7746273" y="21895"/>
            <a:ext cx="134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Core Pure 2 CONTENTS</a:t>
            </a:r>
            <a:endParaRPr lang="en-GB" dirty="0">
              <a:latin typeface="Candara" panose="020E0502030303020204" pitchFamily="34" charset="0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092694"/>
              </p:ext>
            </p:extLst>
          </p:nvPr>
        </p:nvGraphicFramePr>
        <p:xfrm>
          <a:off x="-1" y="737040"/>
          <a:ext cx="9143999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2.1) The method of differences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2.2) Higher derivatives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2.3) Maclaurin series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2.4) Series expansions of compound functions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833994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2.1) The method of differences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914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6421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Using integration by parts, find the exact volume of the solid generated when each curve is rotated through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unc>
                              <m:func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ln</m:t>
                                </m:r>
                              </m:fNam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</m:e>
                        </m:rad>
                      </m:num>
                      <m:den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642116"/>
              </a:xfrm>
              <a:prstGeom prst="rect">
                <a:avLst/>
              </a:prstGeom>
              <a:blipFill>
                <a:blip r:embed="rId2"/>
                <a:stretch>
                  <a:fillRect l="-1200" t="-1852" b="-18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5677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Using integration by parts, find the exact volume of the solid generated when each curve is rotated through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sec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567737"/>
              </a:xfrm>
              <a:prstGeom prst="rect">
                <a:avLst/>
              </a:prstGeom>
              <a:blipFill>
                <a:blip r:embed="rId3"/>
                <a:stretch>
                  <a:fillRect l="-1067" t="-2335" b="-19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2029402"/>
                <a:ext cx="4572001" cy="5629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2029402"/>
                <a:ext cx="4572001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1300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2.2) Higher derivatives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12545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2.3) Maclaurin series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507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9236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finite region is bounded by the curve with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2+5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-axis, and the lines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formed when the region is rotated through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360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923604"/>
              </a:xfrm>
              <a:prstGeom prst="rect">
                <a:avLst/>
              </a:prstGeom>
              <a:blipFill>
                <a:blip r:embed="rId2"/>
                <a:stretch>
                  <a:fillRect l="-1200" t="-1582" b="-28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899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finite region is bounded by the curve with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5+2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-axis, and the lines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formed when the region is rotated through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360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899110"/>
              </a:xfrm>
              <a:prstGeom prst="rect">
                <a:avLst/>
              </a:prstGeom>
              <a:blipFill>
                <a:blip r:embed="rId3"/>
                <a:stretch>
                  <a:fillRect l="-1067" t="-1929" r="-1733" b="-45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235933"/>
                <a:ext cx="4572001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00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81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35933"/>
                <a:ext cx="4572001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774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994469" cy="527222"/>
          </a:xfrm>
        </p:spPr>
        <p:txBody>
          <a:bodyPr/>
          <a:lstStyle/>
          <a:p>
            <a:r>
              <a:rPr lang="en-GB" dirty="0"/>
              <a:t>2.4) Series expansions of compound functions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225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591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finite region is bounded by the curve with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b="0" dirty="0">
                    <a:latin typeface="Candara" panose="020E0502030303020204" pitchFamily="34" charset="0"/>
                  </a:rPr>
                  <a:t> and the line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b="0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volume of the solid formed when the region is rotated through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360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591461"/>
              </a:xfrm>
              <a:prstGeom prst="rect">
                <a:avLst/>
              </a:prstGeom>
              <a:blipFill>
                <a:blip r:embed="rId2"/>
                <a:stretch>
                  <a:fillRect l="-1200" t="-1908" r="-533" b="-49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591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finite region is bounded by the curve with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line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volume of the solid formed when the region is rotated through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360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591461"/>
              </a:xfrm>
              <a:prstGeom prst="rect">
                <a:avLst/>
              </a:prstGeom>
              <a:blipFill>
                <a:blip r:embed="rId3"/>
                <a:stretch>
                  <a:fillRect l="-1067" t="-2299" r="-667" b="-53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654210" y="360074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0.237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4210" y="360074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A710E9B6-790E-4792-AE28-5276CD6971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320" y="2062054"/>
            <a:ext cx="4266676" cy="18086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10AD4F1-E743-4904-AED4-670AC0B858F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19645" y="2131165"/>
            <a:ext cx="4266676" cy="137622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2AE9D77-56BD-4A48-AFB9-1206A5141E2A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7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6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3) Methods in calculus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2FE76-5CF5-4D77-BD77-246AEA852914}"/>
              </a:ext>
            </a:extLst>
          </p:cNvPr>
          <p:cNvSpPr txBox="1"/>
          <p:nvPr/>
        </p:nvSpPr>
        <p:spPr>
          <a:xfrm>
            <a:off x="7746273" y="21895"/>
            <a:ext cx="134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Core Pure 2 CONTENTS</a:t>
            </a:r>
            <a:endParaRPr lang="en-GB" dirty="0">
              <a:latin typeface="Candara" panose="020E0502030303020204" pitchFamily="34" charset="0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640473"/>
              </p:ext>
            </p:extLst>
          </p:nvPr>
        </p:nvGraphicFramePr>
        <p:xfrm>
          <a:off x="-1" y="737040"/>
          <a:ext cx="9143999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3.1) Improper integrals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3.2) The mean value of a function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3.3) Differentiating inverse trigonometric functions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3.4) Integrating with inverse trigonometric functions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7" action="ppaction://hlinksldjump"/>
                        </a:rPr>
                        <a:t>3.5) Integrating using partial fractions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509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79554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3.1) Improper integrals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691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1"/>
                <a:ext cx="7458891" cy="527222"/>
              </a:xfrm>
            </p:spPr>
            <p:txBody>
              <a:bodyPr/>
              <a:lstStyle/>
              <a:p>
                <a:r>
                  <a:rPr lang="en-GB" dirty="0"/>
                  <a:t>4.2) Volumes of revolution around the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dirty="0"/>
                  <a:t>-axis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1"/>
                <a:ext cx="7458891" cy="527222"/>
              </a:xfrm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3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377758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3.2) The mean value of a function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158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EFA48F-D03A-4838-80D3-4F66A1C0C3CF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9916</TotalTime>
  <Words>2854</Words>
  <Application>Microsoft Office PowerPoint</Application>
  <PresentationFormat>On-screen Show (4:3)</PresentationFormat>
  <Paragraphs>164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Cambria Math</vt:lpstr>
      <vt:lpstr>Candara</vt:lpstr>
      <vt:lpstr>Office Theme</vt:lpstr>
      <vt:lpstr>4) Volumes of revolution</vt:lpstr>
      <vt:lpstr>4.1) Volumes of revolution around the x-axis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4.2) Volumes of revolution around the y-axis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4.3) Volumes of revolution of parametrically defined curves</vt:lpstr>
      <vt:lpstr>PowerPoint Presentation</vt:lpstr>
      <vt:lpstr>PowerPoint Presentation</vt:lpstr>
      <vt:lpstr>PowerPoint Presentation</vt:lpstr>
      <vt:lpstr>PowerPoint Presentation</vt:lpstr>
      <vt:lpstr>4.4) Modelling with volumes of revolution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550</cp:revision>
  <dcterms:created xsi:type="dcterms:W3CDTF">2020-05-18T02:11:06Z</dcterms:created>
  <dcterms:modified xsi:type="dcterms:W3CDTF">2021-08-29T19:22:18Z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