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28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8.xml"/><Relationship Id="rId5" Type="http://schemas.openxmlformats.org/officeDocument/2006/relationships/slide" Target="slide17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6.png"/><Relationship Id="rId2" Type="http://schemas.openxmlformats.org/officeDocument/2006/relationships/image" Target="../media/image2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9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2.png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5.png"/><Relationship Id="rId2" Type="http://schemas.openxmlformats.org/officeDocument/2006/relationships/image" Target="../media/image2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8.png"/><Relationship Id="rId2" Type="http://schemas.openxmlformats.org/officeDocument/2006/relationships/image" Target="../media/image2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1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4.png"/><Relationship Id="rId2" Type="http://schemas.openxmlformats.org/officeDocument/2006/relationships/image" Target="../media/image2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7.png"/><Relationship Id="rId2" Type="http://schemas.openxmlformats.org/officeDocument/2006/relationships/image" Target="../media/image2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3.png"/><Relationship Id="rId2" Type="http://schemas.openxmlformats.org/officeDocument/2006/relationships/image" Target="../media/image2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0.png"/><Relationship Id="rId2" Type="http://schemas.openxmlformats.org/officeDocument/2006/relationships/image" Target="../media/image2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9.png"/><Relationship Id="rId2" Type="http://schemas.openxmlformats.org/officeDocument/2006/relationships/image" Target="../media/image2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2.png"/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5.png"/><Relationship Id="rId2" Type="http://schemas.openxmlformats.org/officeDocument/2006/relationships/image" Target="../media/image2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png"/><Relationship Id="rId2" Type="http://schemas.openxmlformats.org/officeDocument/2006/relationships/image" Target="../media/image2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8.png"/><Relationship Id="rId2" Type="http://schemas.openxmlformats.org/officeDocument/2006/relationships/image" Target="../media/image2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1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4.png"/><Relationship Id="rId2" Type="http://schemas.openxmlformats.org/officeDocument/2006/relationships/image" Target="../media/image2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7.png"/><Relationship Id="rId2" Type="http://schemas.openxmlformats.org/officeDocument/2006/relationships/image" Target="../media/image2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png"/><Relationship Id="rId2" Type="http://schemas.openxmlformats.org/officeDocument/2006/relationships/image" Target="../media/image2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4.png"/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Roots of polynomials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30857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4.1) Roots of a quadratic equation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4.2) Roots of a cubic equation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4.3) Roots of a quartic equation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4.4) Expressions relating to the roots of a polynomial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4.5) Linear transformations of roots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73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179169"/>
              </a:xfrm>
              <a:prstGeom prst="rect">
                <a:avLst/>
              </a:prstGeom>
              <a:blipFill>
                <a:blip r:embed="rId2"/>
                <a:stretch>
                  <a:fillRect l="-667" t="-1554" b="-6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79169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8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+336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−512=0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for some real constant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−14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+56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−64=0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for some real constant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933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305979"/>
                <a:ext cx="4572000" cy="4834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05979"/>
                <a:ext cx="4572000" cy="483466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51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4.3) Roots of a quartic equation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90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687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0" i="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roots of 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𝛼𝛽𝛿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687274"/>
              </a:xfrm>
              <a:prstGeom prst="rect">
                <a:avLst/>
              </a:prstGeom>
              <a:blipFill>
                <a:blip r:embed="rId2"/>
                <a:stretch>
                  <a:fillRect l="-667" t="-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441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roots of 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𝛼𝛽𝛿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441053"/>
              </a:xfrm>
              <a:prstGeom prst="rect">
                <a:avLst/>
              </a:prstGeom>
              <a:blipFill>
                <a:blip r:embed="rId3"/>
                <a:stretch>
                  <a:fillRect l="-667" t="-748" b="-2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893789"/>
                <a:ext cx="4572000" cy="1671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)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(f)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93789"/>
                <a:ext cx="4572000" cy="1671098"/>
              </a:xfrm>
              <a:prstGeom prst="rect">
                <a:avLst/>
              </a:prstGeom>
              <a:blipFill>
                <a:blip r:embed="rId4"/>
                <a:stretch>
                  <a:fillRect l="-667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23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02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quartic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02252"/>
              </a:xfrm>
              <a:prstGeom prst="rect">
                <a:avLst/>
              </a:prstGeom>
              <a:blipFill>
                <a:blip r:embed="rId2"/>
                <a:stretch>
                  <a:fillRect l="-667" t="-1523" b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quartic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6875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8750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5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−80=0,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=−4+2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all the roots of the quartic equation and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933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−60=0,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=−2+4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all the roots of the quartic equation and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3" r="-93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891906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91906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25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37647" cy="527222"/>
          </a:xfrm>
        </p:spPr>
        <p:txBody>
          <a:bodyPr/>
          <a:lstStyle/>
          <a:p>
            <a:r>
              <a:rPr lang="en-GB" dirty="0"/>
              <a:t>4.4) Expressions relating to the roots of a polynomial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36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963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963725"/>
              </a:xfrm>
              <a:prstGeom prst="rect">
                <a:avLst/>
              </a:prstGeom>
              <a:blipFill>
                <a:blip r:embed="rId2"/>
                <a:stretch>
                  <a:fillRect l="-667" t="-1899" r="-400" b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63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63725"/>
              </a:xfrm>
              <a:prstGeom prst="rect">
                <a:avLst/>
              </a:prstGeom>
              <a:blipFill>
                <a:blip r:embed="rId3"/>
                <a:stretch>
                  <a:fillRect l="-667" t="-1899" r="-400" b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53010"/>
                <a:ext cx="4572000" cy="11794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10"/>
                <a:ext cx="4572000" cy="1179425"/>
              </a:xfrm>
              <a:prstGeom prst="rect">
                <a:avLst/>
              </a:prstGeom>
              <a:blipFill>
                <a:blip r:embed="rId4"/>
                <a:stretch>
                  <a:fillRect l="-667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66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r="-400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r="-400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5301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10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7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4.1) Roots of a quadratic equation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19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194832"/>
              </a:xfrm>
              <a:prstGeom prst="rect">
                <a:avLst/>
              </a:prstGeom>
              <a:blipFill>
                <a:blip r:embed="rId2"/>
                <a:stretch>
                  <a:fillRect l="-667" t="-833" r="-106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19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194832"/>
              </a:xfrm>
              <a:prstGeom prst="rect">
                <a:avLst/>
              </a:prstGeom>
              <a:blipFill>
                <a:blip r:embed="rId3"/>
                <a:stretch>
                  <a:fillRect l="-667" t="-833" r="-106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647568"/>
                <a:ext cx="4572000" cy="1425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47568"/>
                <a:ext cx="4572000" cy="1425390"/>
              </a:xfrm>
              <a:prstGeom prst="rect">
                <a:avLst/>
              </a:prstGeom>
              <a:blipFill>
                <a:blip r:embed="rId4"/>
                <a:stretch>
                  <a:fillRect l="-66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2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28880"/>
              </a:xfrm>
              <a:prstGeom prst="rect">
                <a:avLst/>
              </a:prstGeom>
              <a:blipFill>
                <a:blip r:embed="rId2"/>
                <a:stretch>
                  <a:fillRect l="-667" t="-1195" r="-667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2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28880"/>
              </a:xfrm>
              <a:prstGeom prst="rect">
                <a:avLst/>
              </a:prstGeom>
              <a:blipFill>
                <a:blip r:embed="rId3"/>
                <a:stretch>
                  <a:fillRect l="-667" t="-1195" r="-667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045896"/>
                <a:ext cx="4572000" cy="794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45896"/>
                <a:ext cx="4572000" cy="794769"/>
              </a:xfrm>
              <a:prstGeom prst="rect">
                <a:avLst/>
              </a:prstGeom>
              <a:blipFill>
                <a:blip r:embed="rId4"/>
                <a:stretch>
                  <a:fillRect l="-667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7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36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36438"/>
              </a:xfrm>
              <a:prstGeom prst="rect">
                <a:avLst/>
              </a:prstGeom>
              <a:blipFill>
                <a:blip r:embed="rId2"/>
                <a:stretch>
                  <a:fillRect l="-667" t="-1765" r="-667" b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36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36438"/>
              </a:xfrm>
              <a:prstGeom prst="rect">
                <a:avLst/>
              </a:prstGeom>
              <a:blipFill>
                <a:blip r:embed="rId3"/>
                <a:stretch>
                  <a:fillRect l="-667" t="-1765" r="-667" b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511420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1600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11420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2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three roots of a cubic equation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2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three roots of a cubic equation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2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5301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10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6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928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928670"/>
              </a:xfrm>
              <a:prstGeom prst="rect">
                <a:avLst/>
              </a:prstGeom>
              <a:blipFill>
                <a:blip r:embed="rId2"/>
                <a:stretch>
                  <a:fillRect l="-667" t="-3797" b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07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07573"/>
              </a:xfrm>
              <a:prstGeom prst="rect">
                <a:avLst/>
              </a:prstGeom>
              <a:blipFill>
                <a:blip r:embed="rId3"/>
                <a:stretch>
                  <a:fillRect l="-667" t="-3834" b="-3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395872"/>
                <a:ext cx="4572000" cy="11373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95872"/>
                <a:ext cx="4572000" cy="1137363"/>
              </a:xfrm>
              <a:prstGeom prst="rect">
                <a:avLst/>
              </a:prstGeom>
              <a:blipFill>
                <a:blip r:embed="rId4"/>
                <a:stretch>
                  <a:fillRect l="-667" b="-1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2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77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774845"/>
              </a:xfrm>
              <a:prstGeom prst="rect">
                <a:avLst/>
              </a:prstGeom>
              <a:blipFill>
                <a:blip r:embed="rId2"/>
                <a:stretch>
                  <a:fillRect l="-667" t="-4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7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74845"/>
              </a:xfrm>
              <a:prstGeom prst="rect">
                <a:avLst/>
              </a:prstGeom>
              <a:blipFill>
                <a:blip r:embed="rId3"/>
                <a:stretch>
                  <a:fillRect l="-667" t="-4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129541"/>
                <a:ext cx="4572000" cy="790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29541"/>
                <a:ext cx="4572000" cy="790345"/>
              </a:xfrm>
              <a:prstGeom prst="rect">
                <a:avLst/>
              </a:prstGeom>
              <a:blipFill>
                <a:blip r:embed="rId4"/>
                <a:stretch>
                  <a:fillRect l="-667" b="-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14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blipFill>
                <a:blip r:embed="rId2"/>
                <a:stretch>
                  <a:fillRect l="-667" t="-5714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blipFill>
                <a:blip r:embed="rId3"/>
                <a:stretch>
                  <a:fillRect l="-667" t="-5687" b="-1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25355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823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25355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23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𝛼𝛽𝛾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blipFill>
                <a:blip r:embed="rId2"/>
                <a:stretch>
                  <a:fillRect l="-667" t="-5714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𝛼𝛽𝛾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blipFill>
                <a:blip r:embed="rId3"/>
                <a:stretch>
                  <a:fillRect l="-667" t="-5687" b="-1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25355"/>
                <a:ext cx="4572000" cy="559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25355"/>
                <a:ext cx="4572000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61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4.5) Linear transformations of roots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0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Without finding the roots, determine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Without finding the roots, determine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2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49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Without solving the equation, find the values of: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(b)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(d)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49728"/>
              </a:xfrm>
              <a:prstGeom prst="rect">
                <a:avLst/>
              </a:prstGeom>
              <a:blipFill>
                <a:blip r:embed="rId2"/>
                <a:stretch>
                  <a:fillRect l="-1067" t="-2715" b="-2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49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Without solving the equation, find the values of: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(b)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(d)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49728"/>
              </a:xfrm>
              <a:prstGeom prst="rect">
                <a:avLst/>
              </a:prstGeom>
              <a:blipFill>
                <a:blip r:embed="rId3"/>
                <a:stretch>
                  <a:fillRect l="-1067" t="-2252"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812755"/>
                <a:ext cx="4572000" cy="1551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2755"/>
                <a:ext cx="4572000" cy="1551707"/>
              </a:xfrm>
              <a:prstGeom prst="rect">
                <a:avLst/>
              </a:prstGeom>
              <a:blipFill>
                <a:blip r:embed="rId4"/>
                <a:stretch>
                  <a:fillRect l="-1067" b="-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−32=0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33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−58=0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18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with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+103=0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70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19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equation of the polynomial with roots: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29954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+98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−97=0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29954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86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Without solving the equation, 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800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Without solving the equation, 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80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19646"/>
                <a:ext cx="4572000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9646"/>
                <a:ext cx="4572000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1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a quadratic equation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41952"/>
              </a:xfrm>
              <a:prstGeom prst="rect">
                <a:avLst/>
              </a:prstGeom>
              <a:blipFill>
                <a:blip r:embed="rId2"/>
                <a:stretch>
                  <a:fillRect l="-1067" t="-3509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a quadratic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41952"/>
              </a:xfrm>
              <a:prstGeom prst="rect">
                <a:avLst/>
              </a:prstGeom>
              <a:blipFill>
                <a:blip r:embed="rId3"/>
                <a:stretch>
                  <a:fillRect l="-1067" t="-2924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49468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9468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92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real constants, has roots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real constants, has roots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0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4.2) Roots of a cubic equation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𝛼𝛽𝛾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(d)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0229"/>
              </a:xfrm>
              <a:prstGeom prst="rect">
                <a:avLst/>
              </a:prstGeom>
              <a:blipFill>
                <a:blip r:embed="rId2"/>
                <a:stretch>
                  <a:fillRect l="-400" t="-1143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𝛾𝛼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𝛼𝛽𝛾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(d)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0229"/>
              </a:xfrm>
              <a:prstGeom prst="rect">
                <a:avLst/>
              </a:prstGeom>
              <a:blipFill>
                <a:blip r:embed="rId3"/>
                <a:stretch>
                  <a:fillRect l="-400" t="-568" b="-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1441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1441933"/>
              </a:xfrm>
              <a:prstGeom prst="rect">
                <a:avLst/>
              </a:prstGeom>
              <a:blipFill>
                <a:blip r:embed="rId4"/>
                <a:stretch>
                  <a:fillRect l="-533" b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00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82"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637" b="-6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42406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42406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58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9859</TotalTime>
  <Words>4680</Words>
  <Application>Microsoft Office PowerPoint</Application>
  <PresentationFormat>On-screen Show (4:3)</PresentationFormat>
  <Paragraphs>301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Cambria Math</vt:lpstr>
      <vt:lpstr>Candara</vt:lpstr>
      <vt:lpstr>Office Theme</vt:lpstr>
      <vt:lpstr>4) Roots of polynomials</vt:lpstr>
      <vt:lpstr>4.1) Roots of a quadratic equation</vt:lpstr>
      <vt:lpstr>PowerPoint Presentation</vt:lpstr>
      <vt:lpstr>PowerPoint Presentation</vt:lpstr>
      <vt:lpstr>PowerPoint Presentation</vt:lpstr>
      <vt:lpstr>PowerPoint Presentation</vt:lpstr>
      <vt:lpstr>4.2) Roots of a cubic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4.3) Roots of a quartic equation</vt:lpstr>
      <vt:lpstr>PowerPoint Presentation</vt:lpstr>
      <vt:lpstr>PowerPoint Presentation</vt:lpstr>
      <vt:lpstr>PowerPoint Presentation</vt:lpstr>
      <vt:lpstr>4.4) Expressions relating to the roots of a polynomial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4.5) Linear transformations of roots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543</cp:revision>
  <dcterms:created xsi:type="dcterms:W3CDTF">2020-05-18T02:11:06Z</dcterms:created>
  <dcterms:modified xsi:type="dcterms:W3CDTF">2021-08-28T11:09:50Z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