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handoutMasterIdLst>
    <p:handoutMasterId r:id="rId3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28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8.xml"/><Relationship Id="rId5" Type="http://schemas.openxmlformats.org/officeDocument/2006/relationships/slide" Target="slide17.xml"/><Relationship Id="rId4" Type="http://schemas.openxmlformats.org/officeDocument/2006/relationships/slide" Target="slide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7.png"/><Relationship Id="rId2" Type="http://schemas.openxmlformats.org/officeDocument/2006/relationships/image" Target="../media/image2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png"/><Relationship Id="rId2" Type="http://schemas.openxmlformats.org/officeDocument/2006/relationships/image" Target="../media/image2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6.png"/><Relationship Id="rId2" Type="http://schemas.openxmlformats.org/officeDocument/2006/relationships/image" Target="../media/image2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9.png"/><Relationship Id="rId2" Type="http://schemas.openxmlformats.org/officeDocument/2006/relationships/image" Target="../media/image2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2.png"/><Relationship Id="rId2" Type="http://schemas.openxmlformats.org/officeDocument/2006/relationships/image" Target="../media/image2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5.png"/><Relationship Id="rId2" Type="http://schemas.openxmlformats.org/officeDocument/2006/relationships/image" Target="../media/image2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8.png"/><Relationship Id="rId2" Type="http://schemas.openxmlformats.org/officeDocument/2006/relationships/image" Target="../media/image2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1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4.png"/><Relationship Id="rId2" Type="http://schemas.openxmlformats.org/officeDocument/2006/relationships/image" Target="../media/image2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7.png"/><Relationship Id="rId2" Type="http://schemas.openxmlformats.org/officeDocument/2006/relationships/image" Target="../media/image2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6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3.png"/><Relationship Id="rId2" Type="http://schemas.openxmlformats.org/officeDocument/2006/relationships/image" Target="../media/image27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0.png"/><Relationship Id="rId2" Type="http://schemas.openxmlformats.org/officeDocument/2006/relationships/image" Target="../media/image2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7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9.png"/><Relationship Id="rId2" Type="http://schemas.openxmlformats.org/officeDocument/2006/relationships/image" Target="../media/image27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2.png"/><Relationship Id="rId2" Type="http://schemas.openxmlformats.org/officeDocument/2006/relationships/image" Target="../media/image2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5.png"/><Relationship Id="rId2" Type="http://schemas.openxmlformats.org/officeDocument/2006/relationships/image" Target="../media/image28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png"/><Relationship Id="rId2" Type="http://schemas.openxmlformats.org/officeDocument/2006/relationships/image" Target="../media/image2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0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8.png"/><Relationship Id="rId2" Type="http://schemas.openxmlformats.org/officeDocument/2006/relationships/image" Target="../media/image2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1.png"/><Relationship Id="rId2" Type="http://schemas.openxmlformats.org/officeDocument/2006/relationships/image" Target="../media/image2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4.png"/><Relationship Id="rId2" Type="http://schemas.openxmlformats.org/officeDocument/2006/relationships/image" Target="../media/image2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7.png"/><Relationship Id="rId2" Type="http://schemas.openxmlformats.org/officeDocument/2006/relationships/image" Target="../media/image2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png"/><Relationship Id="rId2" Type="http://schemas.openxmlformats.org/officeDocument/2006/relationships/image" Target="../media/image2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8.png"/><Relationship Id="rId2" Type="http://schemas.openxmlformats.org/officeDocument/2006/relationships/image" Target="../media/image2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1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4.png"/><Relationship Id="rId2" Type="http://schemas.openxmlformats.org/officeDocument/2006/relationships/image" Target="../media/image2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4) Roots of polynomials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230857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4.1) Roots of a quadratic equation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4.2) Roots of a cubic equation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4.3) Roots of a quartic equation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4.4) Expressions relating to the roots of a polynomial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4.5) Linear transformations of roots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86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integers values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=1−2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integers values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473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179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integers values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179169"/>
              </a:xfrm>
              <a:prstGeom prst="rect">
                <a:avLst/>
              </a:prstGeom>
              <a:blipFill>
                <a:blip r:embed="rId2"/>
                <a:stretch>
                  <a:fillRect l="-667" t="-1554" b="-62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79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integers values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79169"/>
              </a:xfrm>
              <a:prstGeom prst="rect">
                <a:avLst/>
              </a:prstGeom>
              <a:blipFill>
                <a:blip r:embed="rId3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=11,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38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+336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−512=0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for some real constant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−14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+56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−64=0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for some real constant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r="-933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1305979"/>
                <a:ext cx="4572000" cy="483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=2,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=8,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305979"/>
                <a:ext cx="4572000" cy="483466"/>
              </a:xfrm>
              <a:prstGeom prst="rect">
                <a:avLst/>
              </a:prstGeom>
              <a:blipFill>
                <a:blip r:embed="rId4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51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4.3) Roots of a quartic equation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90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2687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b="0" i="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roots of 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𝛼𝛾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𝛼𝛽𝛿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(f)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2687274"/>
              </a:xfrm>
              <a:prstGeom prst="rect">
                <a:avLst/>
              </a:prstGeom>
              <a:blipFill>
                <a:blip r:embed="rId2"/>
                <a:stretch>
                  <a:fillRect l="-667" t="-6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441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the roots of 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values of: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𝛼𝛾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𝛼𝛽𝛿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𝛼𝛾𝛿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𝛼𝛽𝛾𝛿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(f)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441053"/>
              </a:xfrm>
              <a:prstGeom prst="rect">
                <a:avLst/>
              </a:prstGeom>
              <a:blipFill>
                <a:blip r:embed="rId3"/>
                <a:stretch>
                  <a:fillRect l="-667" t="-748" b="-22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893789"/>
                <a:ext cx="4572000" cy="1671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sz="1600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GB" sz="1600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m:t>(</m:t>
                    </m:r>
                    <m:r>
                      <m:rPr>
                        <m:nor/>
                      </m:rPr>
                      <a: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m:t>d</m:t>
                    </m:r>
                    <m:r>
                      <m:rPr>
                        <m:nor/>
                      </m:rPr>
                      <a:rPr lang="en-GB" sz="1600" dirty="0">
                        <a:solidFill>
                          <a:srgbClr val="FF0000"/>
                        </a:solidFill>
                        <a:latin typeface="Candara" panose="020E0502030303020204" pitchFamily="34" charset="0"/>
                      </a:rPr>
                      <m:t>)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(f)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93789"/>
                <a:ext cx="4572000" cy="1671098"/>
              </a:xfrm>
              <a:prstGeom prst="rect">
                <a:avLst/>
              </a:prstGeom>
              <a:blipFill>
                <a:blip r:embed="rId4"/>
                <a:stretch>
                  <a:fillRect l="-667" b="-4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123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202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quartic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202252"/>
              </a:xfrm>
              <a:prstGeom prst="rect">
                <a:avLst/>
              </a:prstGeom>
              <a:blipFill>
                <a:blip r:embed="rId2"/>
                <a:stretch>
                  <a:fillRect l="-667" t="-1523" b="-4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180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a quartic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integer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180451"/>
              </a:xfrm>
              <a:prstGeom prst="rect">
                <a:avLst/>
              </a:prstGeom>
              <a:blipFill>
                <a:blip r:embed="rId3"/>
                <a:stretch>
                  <a:fillRect l="-667" t="-1546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6875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=12,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=40,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=25,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=−20,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68750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5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−80=0,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=−4+2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all the roots of the quartic equation and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r="-933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−60=0,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ℂ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=−2+4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all the roots of the quartic equation and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667" t="-1163" r="-93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891906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=−52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91906"/>
                <a:ext cx="4572000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025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37647" cy="527222"/>
          </a:xfrm>
        </p:spPr>
        <p:txBody>
          <a:bodyPr/>
          <a:lstStyle/>
          <a:p>
            <a:r>
              <a:rPr lang="en-GB" dirty="0"/>
              <a:t>4.4) Expressions relating to the roots of a polynomial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36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963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quadratic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963725"/>
              </a:xfrm>
              <a:prstGeom prst="rect">
                <a:avLst/>
              </a:prstGeom>
              <a:blipFill>
                <a:blip r:embed="rId2"/>
                <a:stretch>
                  <a:fillRect l="-667" t="-1899" r="-400" b="-1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63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quadratic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   (d)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63725"/>
              </a:xfrm>
              <a:prstGeom prst="rect">
                <a:avLst/>
              </a:prstGeom>
              <a:blipFill>
                <a:blip r:embed="rId3"/>
                <a:stretch>
                  <a:fillRect l="-667" t="-1899" r="-400" b="-1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53010"/>
                <a:ext cx="4572000" cy="11794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3010"/>
                <a:ext cx="4572000" cy="1179425"/>
              </a:xfrm>
              <a:prstGeom prst="rect">
                <a:avLst/>
              </a:prstGeom>
              <a:blipFill>
                <a:blip r:embed="rId4"/>
                <a:stretch>
                  <a:fillRect l="-667" b="-56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066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quadratic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e>
                    </m:d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−5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r="-400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quadratic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r="-400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5301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3010"/>
                <a:ext cx="4572000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77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4.1) Roots of a quadratic equation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4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219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𝛼𝛽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𝛼𝛾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𝛽𝛾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2194832"/>
              </a:xfrm>
              <a:prstGeom prst="rect">
                <a:avLst/>
              </a:prstGeom>
              <a:blipFill>
                <a:blip r:embed="rId2"/>
                <a:stretch>
                  <a:fillRect l="-667" t="-833" r="-106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194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𝛼𝛽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𝛼𝛾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𝛽𝛾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194832"/>
              </a:xfrm>
              <a:prstGeom prst="rect">
                <a:avLst/>
              </a:prstGeom>
              <a:blipFill>
                <a:blip r:embed="rId3"/>
                <a:stretch>
                  <a:fillRect l="-667" t="-833" r="-106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647568"/>
                <a:ext cx="4572000" cy="14253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(e)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647568"/>
                <a:ext cx="4572000" cy="1425390"/>
              </a:xfrm>
              <a:prstGeom prst="rect">
                <a:avLst/>
              </a:prstGeom>
              <a:blipFill>
                <a:blip r:embed="rId4"/>
                <a:stretch>
                  <a:fillRect l="-667" b="-4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3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528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528880"/>
              </a:xfrm>
              <a:prstGeom prst="rect">
                <a:avLst/>
              </a:prstGeom>
              <a:blipFill>
                <a:blip r:embed="rId2"/>
                <a:stretch>
                  <a:fillRect l="-667" t="-1195" r="-667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28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28880"/>
              </a:xfrm>
              <a:prstGeom prst="rect">
                <a:avLst/>
              </a:prstGeom>
              <a:blipFill>
                <a:blip r:embed="rId3"/>
                <a:stretch>
                  <a:fillRect l="-667" t="-1195" r="-667" b="-43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045896"/>
                <a:ext cx="4572000" cy="794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45896"/>
                <a:ext cx="4572000" cy="794769"/>
              </a:xfrm>
              <a:prstGeom prst="rect">
                <a:avLst/>
              </a:prstGeom>
              <a:blipFill>
                <a:blip r:embed="rId4"/>
                <a:stretch>
                  <a:fillRect l="-667"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371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36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𝛼𝛽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𝛼𝛾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𝛽𝛾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36438"/>
              </a:xfrm>
              <a:prstGeom prst="rect">
                <a:avLst/>
              </a:prstGeom>
              <a:blipFill>
                <a:blip r:embed="rId2"/>
                <a:stretch>
                  <a:fillRect l="-667" t="-1765" r="-667" b="-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36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cubic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𝛼𝛽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𝛼𝛾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𝛽𝛾</m:t>
                            </m:r>
                          </m:e>
                        </m:d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36438"/>
              </a:xfrm>
              <a:prstGeom prst="rect">
                <a:avLst/>
              </a:prstGeom>
              <a:blipFill>
                <a:blip r:embed="rId3"/>
                <a:stretch>
                  <a:fillRect l="-667" t="-1765" r="-667" b="-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1511420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723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1600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511420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24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three roots of a cubic equation 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22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three roots of a cubic equation 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find the value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22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53010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53010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168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9286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928670"/>
              </a:xfrm>
              <a:prstGeom prst="rect">
                <a:avLst/>
              </a:prstGeom>
              <a:blipFill>
                <a:blip r:embed="rId2"/>
                <a:stretch>
                  <a:fillRect l="-667" t="-3797" b="-2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07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den>
                    </m:f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07573"/>
              </a:xfrm>
              <a:prstGeom prst="rect">
                <a:avLst/>
              </a:prstGeom>
              <a:blipFill>
                <a:blip r:embed="rId3"/>
                <a:stretch>
                  <a:fillRect l="-667" t="-3834" b="-3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395872"/>
                <a:ext cx="4572000" cy="11373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95872"/>
                <a:ext cx="4572000" cy="1137363"/>
              </a:xfrm>
              <a:prstGeom prst="rect">
                <a:avLst/>
              </a:prstGeom>
              <a:blipFill>
                <a:blip r:embed="rId4"/>
                <a:stretch>
                  <a:fillRect l="-667" b="-1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126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774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+2)(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)(2−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774845"/>
              </a:xfrm>
              <a:prstGeom prst="rect">
                <a:avLst/>
              </a:prstGeom>
              <a:blipFill>
                <a:blip r:embed="rId2"/>
                <a:stretch>
                  <a:fillRect l="-667" t="-4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774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+1)(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)(1−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774845"/>
              </a:xfrm>
              <a:prstGeom prst="rect">
                <a:avLst/>
              </a:prstGeom>
              <a:blipFill>
                <a:blip r:embed="rId3"/>
                <a:stretch>
                  <a:fillRect l="-667" t="-4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129541"/>
                <a:ext cx="4572000" cy="7903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113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77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29541"/>
                <a:ext cx="4572000" cy="790345"/>
              </a:xfrm>
              <a:prstGeom prst="rect">
                <a:avLst/>
              </a:prstGeom>
              <a:blipFill>
                <a:blip r:embed="rId4"/>
                <a:stretch>
                  <a:fillRect l="-667" b="-23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814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𝛼𝛾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𝛽𝛾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282402"/>
              </a:xfrm>
              <a:prstGeom prst="rect">
                <a:avLst/>
              </a:prstGeom>
              <a:blipFill>
                <a:blip r:embed="rId2"/>
                <a:stretch>
                  <a:fillRect l="-667" t="-5714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</a:t>
                </a:r>
                <a:endParaRPr lang="en-GB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𝛼𝛾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𝛽𝛾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82402"/>
              </a:xfrm>
              <a:prstGeom prst="rect">
                <a:avLst/>
              </a:prstGeom>
              <a:blipFill>
                <a:blip r:embed="rId3"/>
                <a:stretch>
                  <a:fillRect l="-667" t="-5687" b="-1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25355"/>
                <a:ext cx="4572000" cy="5549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823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25355"/>
                <a:ext cx="45720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23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𝛼𝛽𝛾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𝛼𝛾𝛿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𝛽𝛾𝛿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282402"/>
              </a:xfrm>
              <a:prstGeom prst="rect">
                <a:avLst/>
              </a:prstGeom>
              <a:blipFill>
                <a:blip r:embed="rId2"/>
                <a:stretch>
                  <a:fillRect l="-667" t="-5714"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824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quartic equation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𝛼𝛽𝛾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i="1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𝛼𝛽𝛾𝛿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find</a:t>
                </a:r>
                <a:endParaRPr lang="en-GB" sz="16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𝛼𝛽𝛾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𝛼𝛽𝛿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𝛼𝛾𝛿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𝛽𝛾𝛿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82402"/>
              </a:xfrm>
              <a:prstGeom prst="rect">
                <a:avLst/>
              </a:prstGeom>
              <a:blipFill>
                <a:blip r:embed="rId3"/>
                <a:stretch>
                  <a:fillRect l="-667" t="-5687" b="-18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25355"/>
                <a:ext cx="4572000" cy="5599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25355"/>
                <a:ext cx="4572000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61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4.5) Linear transformations of roots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308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−10=0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Without finding the roots, determine the equation with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−10=0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Without finding the roots, determine the equation with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−12=0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28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349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roots of the quadratic equation </a:t>
                </a:r>
                <a:endParaRPr lang="en-GB" b="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Without solving the equation, find the values of: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(b)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(c)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(d)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349728"/>
              </a:xfrm>
              <a:prstGeom prst="rect">
                <a:avLst/>
              </a:prstGeom>
              <a:blipFill>
                <a:blip r:embed="rId2"/>
                <a:stretch>
                  <a:fillRect l="-1067" t="-2715" b="-22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49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roots of the quadratic equation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Without solving the equation, find the values of: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 (b)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 (c)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   (d)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49728"/>
              </a:xfrm>
              <a:prstGeom prst="rect">
                <a:avLst/>
              </a:prstGeom>
              <a:blipFill>
                <a:blip r:embed="rId3"/>
                <a:stretch>
                  <a:fillRect l="-1067" t="-2252" b="-18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812755"/>
                <a:ext cx="4572000" cy="15517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(c)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12755"/>
                <a:ext cx="4572000" cy="1551707"/>
              </a:xfrm>
              <a:prstGeom prst="rect">
                <a:avLst/>
              </a:prstGeom>
              <a:blipFill>
                <a:blip r:embed="rId4"/>
                <a:stretch>
                  <a:fillRect l="-1067" b="-1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14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3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−32=0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533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+2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−11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−58=0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618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4=0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with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cubic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with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+103=0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7018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219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b="0" i="1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sz="16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quartic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+15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has roots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GB" sz="16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Find the equation of the polynomial with roots: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GB" sz="1600" i="1" dirty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𝛾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29954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+24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+98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−97=0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29954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1865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the quadratic equation </a:t>
                </a:r>
                <a:endParaRPr lang="en-GB" sz="1600" b="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+9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Without solving the equation, find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r="-800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roots of the quadratic equation </a:t>
                </a:r>
                <a:endParaRPr lang="en-GB" sz="1600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Without solving the equation, find the value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667" t="-2190" r="-80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519646"/>
                <a:ext cx="4572000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19646"/>
                <a:ext cx="4572000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413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41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roots of a quadratic equation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41952"/>
              </a:xfrm>
              <a:prstGeom prst="rect">
                <a:avLst/>
              </a:prstGeom>
              <a:blipFill>
                <a:blip r:embed="rId2"/>
                <a:stretch>
                  <a:fillRect l="-1067" t="-3509" b="-8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419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roots of a quadratic equation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integer values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41952"/>
              </a:xfrm>
              <a:prstGeom prst="rect">
                <a:avLst/>
              </a:prstGeom>
              <a:blipFill>
                <a:blip r:embed="rId3"/>
                <a:stretch>
                  <a:fillRect l="-1067" t="-2924" b="-8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7019" y="1494688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1494688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792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real constants, has roots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=4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r="-13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real constants, has roots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𝑅𝑒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𝐼𝑚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2538" r="-13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=−2,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3065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02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4.2) Roots of a cubic equation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32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107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the roots of the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Without solving the equation, find the values of: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(b)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𝛾𝛼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 (c)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𝛼𝛽𝛾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(d)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1070229"/>
              </a:xfrm>
              <a:prstGeom prst="rect">
                <a:avLst/>
              </a:prstGeom>
              <a:blipFill>
                <a:blip r:embed="rId2"/>
                <a:stretch>
                  <a:fillRect l="-400" t="-1143" b="-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702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the roots of the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Without solving the equation, find the values of: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(b)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𝛼𝛽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𝛽𝛾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𝛾𝛼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  (c) 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𝛼𝛽𝛾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  (d)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70229"/>
              </a:xfrm>
              <a:prstGeom prst="rect">
                <a:avLst/>
              </a:prstGeom>
              <a:blipFill>
                <a:blip r:embed="rId3"/>
                <a:stretch>
                  <a:fillRect l="-400" t="-568" b="-5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653065"/>
                <a:ext cx="4572000" cy="14419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en-GB" dirty="0" smtClean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FF0000"/>
                          </a:solidFill>
                          <a:latin typeface="Candara" panose="020E0502030303020204" pitchFamily="34" charset="0"/>
                        </a:rPr>
                        <m:t>)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3065"/>
                <a:ext cx="4572000" cy="1441933"/>
              </a:xfrm>
              <a:prstGeom prst="rect">
                <a:avLst/>
              </a:prstGeom>
              <a:blipFill>
                <a:blip r:embed="rId4"/>
                <a:stretch>
                  <a:fillRect l="-533" b="-33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00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74982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the roots of the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−6=0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Without solving the equation, find the values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74982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t="-1282"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40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the roots of the cubic equation 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Without solving the equation, find the values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54107"/>
              </a:xfrm>
              <a:prstGeom prst="rect">
                <a:avLst/>
              </a:prstGeom>
              <a:blipFill>
                <a:blip r:embed="rId3"/>
                <a:stretch>
                  <a:fillRect l="-400" t="-637" b="-63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442406"/>
                <a:ext cx="4572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b="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42406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958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9859</TotalTime>
  <Words>4680</Words>
  <Application>Microsoft Office PowerPoint</Application>
  <PresentationFormat>On-screen Show (4:3)</PresentationFormat>
  <Paragraphs>301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Cambria Math</vt:lpstr>
      <vt:lpstr>Candara</vt:lpstr>
      <vt:lpstr>Office Theme</vt:lpstr>
      <vt:lpstr>4) Roots of polynomials</vt:lpstr>
      <vt:lpstr>4.1) Roots of a quadratic equation</vt:lpstr>
      <vt:lpstr>PowerPoint Presentation</vt:lpstr>
      <vt:lpstr>PowerPoint Presentation</vt:lpstr>
      <vt:lpstr>PowerPoint Presentation</vt:lpstr>
      <vt:lpstr>PowerPoint Presentation</vt:lpstr>
      <vt:lpstr>4.2) Roots of a cubic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4.3) Roots of a quartic equation</vt:lpstr>
      <vt:lpstr>PowerPoint Presentation</vt:lpstr>
      <vt:lpstr>PowerPoint Presentation</vt:lpstr>
      <vt:lpstr>PowerPoint Presentation</vt:lpstr>
      <vt:lpstr>4.4) Expressions relating to the roots of a polynomial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4.5) Linear transformations of roots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543</cp:revision>
  <dcterms:created xsi:type="dcterms:W3CDTF">2020-05-18T02:11:06Z</dcterms:created>
  <dcterms:modified xsi:type="dcterms:W3CDTF">2021-08-28T11:09:50Z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