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FFFF"/>
    <a:srgbClr val="CCFF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18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6DBAFD-6139-4B14-B314-4EF493ECBDA2}" type="datetimeFigureOut">
              <a:rPr lang="en-GB" smtClean="0"/>
              <a:t>27/08/2021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7FDDB1-CD23-4AAD-A321-451BD061CDB1}" type="slidenum">
              <a:rPr lang="en-GB" smtClean="0"/>
              <a:t>‹#›</a:t>
            </a:fld>
            <a:endParaRPr lang="en-GB"/>
          </a:p>
        </p:txBody>
      </p:sp>
    </p:spTree>
    <p:extLst>
      <p:ext uri="{BB962C8B-B14F-4D97-AF65-F5344CB8AC3E}">
        <p14:creationId xmlns:p14="http://schemas.microsoft.com/office/powerpoint/2010/main" val="976560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3000">
              <a:schemeClr val="accent6">
                <a:lumMod val="20000"/>
                <a:lumOff val="80000"/>
              </a:schemeClr>
            </a:gs>
            <a:gs pos="6000">
              <a:schemeClr val="accent6">
                <a:lumMod val="20000"/>
                <a:lumOff val="80000"/>
              </a:schemeClr>
            </a:gs>
            <a:gs pos="0">
              <a:schemeClr val="accent6">
                <a:lumMod val="60000"/>
                <a:lumOff val="40000"/>
              </a:schemeClr>
            </a:gs>
            <a:gs pos="100000">
              <a:schemeClr val="accent6">
                <a:lumMod val="60000"/>
                <a:lumOff val="4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96.png"/><Relationship Id="rId13" Type="http://schemas.openxmlformats.org/officeDocument/2006/relationships/image" Target="../media/image236.png"/><Relationship Id="rId3" Type="http://schemas.openxmlformats.org/officeDocument/2006/relationships/image" Target="../media/image204.png"/><Relationship Id="rId7" Type="http://schemas.openxmlformats.org/officeDocument/2006/relationships/image" Target="../media/image195.png"/><Relationship Id="rId12" Type="http://schemas.openxmlformats.org/officeDocument/2006/relationships/image" Target="../media/image23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94.png"/><Relationship Id="rId11" Type="http://schemas.openxmlformats.org/officeDocument/2006/relationships/image" Target="../media/image234.png"/><Relationship Id="rId5" Type="http://schemas.openxmlformats.org/officeDocument/2006/relationships/image" Target="../media/image190.png"/><Relationship Id="rId10" Type="http://schemas.openxmlformats.org/officeDocument/2006/relationships/image" Target="../media/image233.png"/><Relationship Id="rId4" Type="http://schemas.openxmlformats.org/officeDocument/2006/relationships/image" Target="../media/image189.png"/><Relationship Id="rId9" Type="http://schemas.openxmlformats.org/officeDocument/2006/relationships/image" Target="../media/image213.png"/><Relationship Id="rId14" Type="http://schemas.openxmlformats.org/officeDocument/2006/relationships/image" Target="../media/image237.png"/></Relationships>
</file>

<file path=ppt/slides/_rels/slide11.xml.rels><?xml version="1.0" encoding="UTF-8" standalone="yes"?>
<Relationships xmlns="http://schemas.openxmlformats.org/package/2006/relationships"><Relationship Id="rId8" Type="http://schemas.openxmlformats.org/officeDocument/2006/relationships/image" Target="../media/image196.png"/><Relationship Id="rId3" Type="http://schemas.openxmlformats.org/officeDocument/2006/relationships/image" Target="../media/image204.png"/><Relationship Id="rId7" Type="http://schemas.openxmlformats.org/officeDocument/2006/relationships/image" Target="../media/image195.png"/><Relationship Id="rId12" Type="http://schemas.openxmlformats.org/officeDocument/2006/relationships/image" Target="../media/image240.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94.png"/><Relationship Id="rId11" Type="http://schemas.openxmlformats.org/officeDocument/2006/relationships/image" Target="../media/image239.png"/><Relationship Id="rId5" Type="http://schemas.openxmlformats.org/officeDocument/2006/relationships/image" Target="../media/image190.png"/><Relationship Id="rId10" Type="http://schemas.openxmlformats.org/officeDocument/2006/relationships/image" Target="../media/image238.png"/><Relationship Id="rId4" Type="http://schemas.openxmlformats.org/officeDocument/2006/relationships/image" Target="../media/image189.png"/><Relationship Id="rId9" Type="http://schemas.openxmlformats.org/officeDocument/2006/relationships/image" Target="../media/image2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94.png"/><Relationship Id="rId3" Type="http://schemas.openxmlformats.org/officeDocument/2006/relationships/image" Target="../media/image189.png"/><Relationship Id="rId7" Type="http://schemas.openxmlformats.org/officeDocument/2006/relationships/image" Target="../media/image19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92.png"/><Relationship Id="rId5" Type="http://schemas.openxmlformats.org/officeDocument/2006/relationships/image" Target="../media/image191.png"/><Relationship Id="rId10" Type="http://schemas.openxmlformats.org/officeDocument/2006/relationships/image" Target="../media/image196.png"/><Relationship Id="rId4" Type="http://schemas.openxmlformats.org/officeDocument/2006/relationships/image" Target="../media/image190.png"/><Relationship Id="rId9" Type="http://schemas.openxmlformats.org/officeDocument/2006/relationships/image" Target="../media/image195.png"/></Relationships>
</file>

<file path=ppt/slides/_rels/slide3.xml.rels><?xml version="1.0" encoding="UTF-8" standalone="yes"?>
<Relationships xmlns="http://schemas.openxmlformats.org/package/2006/relationships"><Relationship Id="rId8" Type="http://schemas.openxmlformats.org/officeDocument/2006/relationships/image" Target="../media/image201.png"/><Relationship Id="rId13" Type="http://schemas.openxmlformats.org/officeDocument/2006/relationships/image" Target="../media/image190.png"/><Relationship Id="rId3" Type="http://schemas.openxmlformats.org/officeDocument/2006/relationships/image" Target="../media/image1960.png"/><Relationship Id="rId7" Type="http://schemas.openxmlformats.org/officeDocument/2006/relationships/image" Target="../media/image200.png"/><Relationship Id="rId12" Type="http://schemas.openxmlformats.org/officeDocument/2006/relationships/image" Target="../media/image18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99.png"/><Relationship Id="rId11" Type="http://schemas.openxmlformats.org/officeDocument/2006/relationships/image" Target="../media/image204.png"/><Relationship Id="rId5" Type="http://schemas.openxmlformats.org/officeDocument/2006/relationships/image" Target="../media/image198.png"/><Relationship Id="rId15" Type="http://schemas.openxmlformats.org/officeDocument/2006/relationships/image" Target="../media/image195.png"/><Relationship Id="rId10" Type="http://schemas.openxmlformats.org/officeDocument/2006/relationships/image" Target="../media/image203.png"/><Relationship Id="rId4" Type="http://schemas.openxmlformats.org/officeDocument/2006/relationships/image" Target="../media/image197.png"/><Relationship Id="rId9" Type="http://schemas.openxmlformats.org/officeDocument/2006/relationships/image" Target="../media/image202.png"/><Relationship Id="rId14" Type="http://schemas.openxmlformats.org/officeDocument/2006/relationships/image" Target="../media/image194.png"/></Relationships>
</file>

<file path=ppt/slides/_rels/slide4.xml.rels><?xml version="1.0" encoding="UTF-8" standalone="yes"?>
<Relationships xmlns="http://schemas.openxmlformats.org/package/2006/relationships"><Relationship Id="rId8" Type="http://schemas.openxmlformats.org/officeDocument/2006/relationships/image" Target="../media/image196.png"/><Relationship Id="rId3" Type="http://schemas.openxmlformats.org/officeDocument/2006/relationships/image" Target="../media/image204.png"/><Relationship Id="rId7" Type="http://schemas.openxmlformats.org/officeDocument/2006/relationships/image" Target="../media/image19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94.png"/><Relationship Id="rId5" Type="http://schemas.openxmlformats.org/officeDocument/2006/relationships/image" Target="../media/image190.png"/><Relationship Id="rId4" Type="http://schemas.openxmlformats.org/officeDocument/2006/relationships/image" Target="../media/image189.png"/></Relationships>
</file>

<file path=ppt/slides/_rels/slide5.xml.rels><?xml version="1.0" encoding="UTF-8" standalone="yes"?>
<Relationships xmlns="http://schemas.openxmlformats.org/package/2006/relationships"><Relationship Id="rId8" Type="http://schemas.openxmlformats.org/officeDocument/2006/relationships/image" Target="../media/image195.png"/><Relationship Id="rId13" Type="http://schemas.openxmlformats.org/officeDocument/2006/relationships/image" Target="../media/image209.png"/><Relationship Id="rId18" Type="http://schemas.openxmlformats.org/officeDocument/2006/relationships/image" Target="../media/image213.png"/><Relationship Id="rId3" Type="http://schemas.openxmlformats.org/officeDocument/2006/relationships/image" Target="../media/image1.png"/><Relationship Id="rId7" Type="http://schemas.openxmlformats.org/officeDocument/2006/relationships/image" Target="../media/image194.png"/><Relationship Id="rId12" Type="http://schemas.openxmlformats.org/officeDocument/2006/relationships/image" Target="../media/image208.png"/><Relationship Id="rId17" Type="http://schemas.openxmlformats.org/officeDocument/2006/relationships/image" Target="../media/image196.png"/><Relationship Id="rId2" Type="http://schemas.openxmlformats.org/officeDocument/2006/relationships/image" Target="../media/image205.png"/><Relationship Id="rId16" Type="http://schemas.openxmlformats.org/officeDocument/2006/relationships/image" Target="../media/image212.png"/><Relationship Id="rId1" Type="http://schemas.openxmlformats.org/officeDocument/2006/relationships/slideLayout" Target="../slideLayouts/slideLayout2.xml"/><Relationship Id="rId6" Type="http://schemas.openxmlformats.org/officeDocument/2006/relationships/image" Target="../media/image190.png"/><Relationship Id="rId11" Type="http://schemas.openxmlformats.org/officeDocument/2006/relationships/image" Target="../media/image207.png"/><Relationship Id="rId5" Type="http://schemas.openxmlformats.org/officeDocument/2006/relationships/image" Target="../media/image189.png"/><Relationship Id="rId15" Type="http://schemas.openxmlformats.org/officeDocument/2006/relationships/image" Target="../media/image211.png"/><Relationship Id="rId10" Type="http://schemas.openxmlformats.org/officeDocument/2006/relationships/image" Target="../media/image206.png"/><Relationship Id="rId4" Type="http://schemas.openxmlformats.org/officeDocument/2006/relationships/image" Target="../media/image204.png"/><Relationship Id="rId9" Type="http://schemas.openxmlformats.org/officeDocument/2006/relationships/image" Target="../media/image2050.png"/><Relationship Id="rId14" Type="http://schemas.openxmlformats.org/officeDocument/2006/relationships/image" Target="../media/image210.png"/></Relationships>
</file>

<file path=ppt/slides/_rels/slide6.xml.rels><?xml version="1.0" encoding="UTF-8" standalone="yes"?>
<Relationships xmlns="http://schemas.openxmlformats.org/package/2006/relationships"><Relationship Id="rId8" Type="http://schemas.openxmlformats.org/officeDocument/2006/relationships/image" Target="../media/image214.png"/><Relationship Id="rId13" Type="http://schemas.openxmlformats.org/officeDocument/2006/relationships/image" Target="../media/image196.png"/><Relationship Id="rId3" Type="http://schemas.openxmlformats.org/officeDocument/2006/relationships/image" Target="../media/image204.png"/><Relationship Id="rId7" Type="http://schemas.openxmlformats.org/officeDocument/2006/relationships/image" Target="../media/image195.png"/><Relationship Id="rId12" Type="http://schemas.openxmlformats.org/officeDocument/2006/relationships/image" Target="../media/image21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94.png"/><Relationship Id="rId11" Type="http://schemas.openxmlformats.org/officeDocument/2006/relationships/image" Target="../media/image217.png"/><Relationship Id="rId5" Type="http://schemas.openxmlformats.org/officeDocument/2006/relationships/image" Target="../media/image190.png"/><Relationship Id="rId10" Type="http://schemas.openxmlformats.org/officeDocument/2006/relationships/image" Target="../media/image216.png"/><Relationship Id="rId4" Type="http://schemas.openxmlformats.org/officeDocument/2006/relationships/image" Target="../media/image189.png"/><Relationship Id="rId9" Type="http://schemas.openxmlformats.org/officeDocument/2006/relationships/image" Target="../media/image215.png"/><Relationship Id="rId14" Type="http://schemas.openxmlformats.org/officeDocument/2006/relationships/image" Target="../media/image213.png"/></Relationships>
</file>

<file path=ppt/slides/_rels/slide7.xml.rels><?xml version="1.0" encoding="UTF-8" standalone="yes"?>
<Relationships xmlns="http://schemas.openxmlformats.org/package/2006/relationships"><Relationship Id="rId8" Type="http://schemas.openxmlformats.org/officeDocument/2006/relationships/image" Target="../media/image219.png"/><Relationship Id="rId13" Type="http://schemas.openxmlformats.org/officeDocument/2006/relationships/image" Target="../media/image196.png"/><Relationship Id="rId3" Type="http://schemas.openxmlformats.org/officeDocument/2006/relationships/image" Target="../media/image204.png"/><Relationship Id="rId7" Type="http://schemas.openxmlformats.org/officeDocument/2006/relationships/image" Target="../media/image195.png"/><Relationship Id="rId12" Type="http://schemas.openxmlformats.org/officeDocument/2006/relationships/image" Target="../media/image22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94.png"/><Relationship Id="rId11" Type="http://schemas.openxmlformats.org/officeDocument/2006/relationships/image" Target="../media/image222.png"/><Relationship Id="rId5" Type="http://schemas.openxmlformats.org/officeDocument/2006/relationships/image" Target="../media/image190.png"/><Relationship Id="rId10" Type="http://schemas.openxmlformats.org/officeDocument/2006/relationships/image" Target="../media/image221.png"/><Relationship Id="rId4" Type="http://schemas.openxmlformats.org/officeDocument/2006/relationships/image" Target="../media/image189.png"/><Relationship Id="rId9" Type="http://schemas.openxmlformats.org/officeDocument/2006/relationships/image" Target="../media/image220.png"/><Relationship Id="rId14" Type="http://schemas.openxmlformats.org/officeDocument/2006/relationships/image" Target="../media/image213.png"/></Relationships>
</file>

<file path=ppt/slides/_rels/slide8.xml.rels><?xml version="1.0" encoding="UTF-8" standalone="yes"?>
<Relationships xmlns="http://schemas.openxmlformats.org/package/2006/relationships"><Relationship Id="rId8" Type="http://schemas.openxmlformats.org/officeDocument/2006/relationships/image" Target="../media/image196.png"/><Relationship Id="rId3" Type="http://schemas.openxmlformats.org/officeDocument/2006/relationships/image" Target="../media/image204.png"/><Relationship Id="rId7" Type="http://schemas.openxmlformats.org/officeDocument/2006/relationships/image" Target="../media/image195.png"/><Relationship Id="rId12" Type="http://schemas.openxmlformats.org/officeDocument/2006/relationships/image" Target="../media/image22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94.png"/><Relationship Id="rId11" Type="http://schemas.openxmlformats.org/officeDocument/2006/relationships/image" Target="../media/image225.png"/><Relationship Id="rId5" Type="http://schemas.openxmlformats.org/officeDocument/2006/relationships/image" Target="../media/image190.png"/><Relationship Id="rId10" Type="http://schemas.openxmlformats.org/officeDocument/2006/relationships/image" Target="../media/image224.png"/><Relationship Id="rId4" Type="http://schemas.openxmlformats.org/officeDocument/2006/relationships/image" Target="../media/image189.png"/><Relationship Id="rId9" Type="http://schemas.openxmlformats.org/officeDocument/2006/relationships/image" Target="../media/image213.png"/></Relationships>
</file>

<file path=ppt/slides/_rels/slide9.xml.rels><?xml version="1.0" encoding="UTF-8" standalone="yes"?>
<Relationships xmlns="http://schemas.openxmlformats.org/package/2006/relationships"><Relationship Id="rId8" Type="http://schemas.openxmlformats.org/officeDocument/2006/relationships/image" Target="../media/image196.png"/><Relationship Id="rId13" Type="http://schemas.openxmlformats.org/officeDocument/2006/relationships/image" Target="../media/image230.png"/><Relationship Id="rId3" Type="http://schemas.openxmlformats.org/officeDocument/2006/relationships/image" Target="../media/image204.png"/><Relationship Id="rId7" Type="http://schemas.openxmlformats.org/officeDocument/2006/relationships/image" Target="../media/image195.png"/><Relationship Id="rId12" Type="http://schemas.openxmlformats.org/officeDocument/2006/relationships/image" Target="../media/image22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94.png"/><Relationship Id="rId11" Type="http://schemas.openxmlformats.org/officeDocument/2006/relationships/image" Target="../media/image228.png"/><Relationship Id="rId5" Type="http://schemas.openxmlformats.org/officeDocument/2006/relationships/image" Target="../media/image190.png"/><Relationship Id="rId15" Type="http://schemas.openxmlformats.org/officeDocument/2006/relationships/image" Target="../media/image232.png"/><Relationship Id="rId10" Type="http://schemas.openxmlformats.org/officeDocument/2006/relationships/image" Target="../media/image227.png"/><Relationship Id="rId4" Type="http://schemas.openxmlformats.org/officeDocument/2006/relationships/image" Target="../media/image189.png"/><Relationship Id="rId9" Type="http://schemas.openxmlformats.org/officeDocument/2006/relationships/image" Target="../media/image213.png"/><Relationship Id="rId14" Type="http://schemas.openxmlformats.org/officeDocument/2006/relationships/image" Target="../media/image23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2368137"/>
            <a:ext cx="6553200" cy="175432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spc="0" dirty="0">
                <a:ln w="28575">
                  <a:solidFill>
                    <a:schemeClr val="tx1"/>
                  </a:solidFill>
                </a:ln>
                <a:solidFill>
                  <a:srgbClr val="7030A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Lithos Pro Regular" pitchFamily="82" charset="0"/>
              </a:rPr>
              <a:t>TEACHINGS FOR exercise 3D</a:t>
            </a:r>
          </a:p>
        </p:txBody>
      </p:sp>
    </p:spTree>
    <p:extLst>
      <p:ext uri="{BB962C8B-B14F-4D97-AF65-F5344CB8AC3E}">
        <p14:creationId xmlns:p14="http://schemas.microsoft.com/office/powerpoint/2010/main" val="2123412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Connector 17"/>
          <p:cNvCxnSpPr/>
          <p:nvPr/>
        </p:nvCxnSpPr>
        <p:spPr>
          <a:xfrm>
            <a:off x="46482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272955" y="1600200"/>
            <a:ext cx="3712191" cy="52578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spring, of natural length 0.5m and modulus of elasticity 10N, has one end attached to a point A on a rough horizontal plane. The other end is attached to a particle P of mass 0.8kg. The coefficient of friction between the particle and the plane is 0.4. The particle initially lies on the plane with AP = 0.5m and is then projected with speed 2ms</a:t>
            </a:r>
            <a:r>
              <a:rPr lang="en-GB" sz="1400" baseline="30000" dirty="0">
                <a:latin typeface="Comic Sans MS" pitchFamily="66" charset="0"/>
              </a:rPr>
              <a:t>-1</a:t>
            </a:r>
            <a:r>
              <a:rPr lang="en-GB" sz="1400" dirty="0">
                <a:latin typeface="Comic Sans MS" pitchFamily="66" charset="0"/>
              </a:rPr>
              <a:t> away from A, along the plane. Find the distance travelled by P before it first comes to rest.</a:t>
            </a:r>
          </a:p>
          <a:p>
            <a:pPr marL="0" indent="0" algn="ctr">
              <a:buNone/>
            </a:pP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192" y="48160"/>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6248400" y="0"/>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𝐾𝐸</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dirty="0"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6248400" y="0"/>
                <a:ext cx="1039091" cy="438005"/>
              </a:xfrm>
              <a:prstGeom prst="rect">
                <a:avLst/>
              </a:prstGeom>
              <a:blipFill rotWithShape="1">
                <a:blip r:embed="rId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9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𝑇</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i="1">
                              <a:latin typeface="Cambria Math"/>
                            </a:rPr>
                            <m:t>λ</m:t>
                          </m:r>
                          <m:r>
                            <a:rPr lang="en-GB" sz="1200" b="0" i="1" dirty="0" smtClean="0">
                              <a:latin typeface="Cambria Math"/>
                            </a:rPr>
                            <m:t>𝑥</m:t>
                          </m:r>
                        </m:num>
                        <m:den>
                          <m:r>
                            <a:rPr lang="en-GB" sz="1200" b="0" i="1" smtClean="0">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9896" y="0"/>
                <a:ext cx="677430" cy="443006"/>
              </a:xfrm>
              <a:prstGeom prst="rect">
                <a:avLst/>
              </a:prstGeom>
              <a:blipFill rotWithShape="1">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685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𝐸𝑃𝐸</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b="0" i="1" smtClean="0">
                              <a:latin typeface="Cambria Math"/>
                            </a:rPr>
                            <m:t>λ</m:t>
                          </m:r>
                          <m:sSup>
                            <m:sSupPr>
                              <m:ctrlPr>
                                <a:rPr lang="el-GR"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num>
                        <m:den>
                          <m:r>
                            <a:rPr lang="en-GB" sz="1200" b="0" i="1" smtClean="0">
                              <a:latin typeface="Cambria Math"/>
                            </a:rPr>
                            <m:t>2</m:t>
                          </m:r>
                          <m:r>
                            <a:rPr lang="en-GB" sz="1200" b="0" i="1" smtClean="0">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685800" y="0"/>
                <a:ext cx="914400" cy="462884"/>
              </a:xfrm>
              <a:prstGeom prst="rect">
                <a:avLst/>
              </a:prstGeom>
              <a:blipFill rotWithShape="1">
                <a:blip r:embed="rId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1600200" y="1"/>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𝐸𝑛𝑒𝑟𝑔𝑦</m:t>
                      </m:r>
                      <m:r>
                        <a:rPr lang="en-GB" sz="1200" b="0" i="1" smtClean="0">
                          <a:latin typeface="Cambria Math"/>
                        </a:rPr>
                        <m:t> </m:t>
                      </m:r>
                      <m:r>
                        <a:rPr lang="en-GB" sz="1200" b="0" i="1" smtClean="0">
                          <a:latin typeface="Cambria Math"/>
                        </a:rPr>
                        <m:t>𝐿𝑜𝑠𝑠𝑒𝑠</m:t>
                      </m:r>
                      <m:r>
                        <a:rPr lang="en-GB" sz="1200" b="0" i="1" smtClean="0">
                          <a:latin typeface="Cambria Math"/>
                        </a:rPr>
                        <m:t>=</m:t>
                      </m:r>
                      <m:r>
                        <a:rPr lang="en-GB" sz="1200" b="0" i="1" smtClean="0">
                          <a:latin typeface="Cambria Math"/>
                        </a:rPr>
                        <m:t>𝐸𝑛𝑒𝑟𝑔𝑦</m:t>
                      </m:r>
                      <m:r>
                        <a:rPr lang="en-GB" sz="1200" b="0" i="1" smtClean="0">
                          <a:latin typeface="Cambria Math"/>
                        </a:rPr>
                        <m:t> </m:t>
                      </m:r>
                      <m:r>
                        <a:rPr lang="en-GB" sz="1200" b="0" i="1" smtClean="0">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600200" y="1"/>
                <a:ext cx="2362200" cy="276999"/>
              </a:xfrm>
              <a:prstGeom prst="rect">
                <a:avLst/>
              </a:prstGeom>
              <a:blipFill rotWithShape="1">
                <a:blip r:embed="rId6"/>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962400" y="0"/>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962400" y="0"/>
                <a:ext cx="2286000" cy="457433"/>
              </a:xfrm>
              <a:prstGeom prst="rect">
                <a:avLst/>
              </a:prstGeom>
              <a:blipFill rotWithShape="1">
                <a:blip r:embed="rId7"/>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0" y="466565"/>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m:t>
                      </m:r>
                      <m:r>
                        <a:rPr lang="en-GB" sz="1200" b="0" i="1" smtClean="0">
                          <a:latin typeface="Cambria Math"/>
                        </a:rPr>
                        <m:t>=</m:t>
                      </m:r>
                      <m:r>
                        <a:rPr lang="en-GB" sz="1200" b="0" i="1" smtClean="0">
                          <a:latin typeface="Cambria Math"/>
                        </a:rPr>
                        <m:t>𝐹𝑑</m:t>
                      </m:r>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0" y="466565"/>
                <a:ext cx="914400" cy="276999"/>
              </a:xfrm>
              <a:prstGeom prst="rect">
                <a:avLst/>
              </a:prstGeom>
              <a:blipFill rotWithShape="1">
                <a:blip r:embed="rId8"/>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1596788" y="275229"/>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𝑃𝐸</m:t>
                      </m:r>
                      <m:r>
                        <a:rPr lang="en-GB" sz="1200" b="0" i="1" smtClean="0">
                          <a:latin typeface="Cambria Math"/>
                        </a:rPr>
                        <m:t>=</m:t>
                      </m:r>
                      <m:r>
                        <a:rPr lang="en-GB" sz="1200" b="0" i="1" smtClean="0">
                          <a:latin typeface="Cambria Math"/>
                        </a:rPr>
                        <m:t>𝑚𝑔h</m:t>
                      </m:r>
                    </m:oMath>
                  </m:oMathPara>
                </a14:m>
                <a:endParaRPr lang="en-GB" sz="1200" dirty="0"/>
              </a:p>
            </p:txBody>
          </p:sp>
        </mc:Choice>
        <mc:Fallback xmlns="">
          <p:sp>
            <p:nvSpPr>
              <p:cNvPr id="69" name="TextBox 68"/>
              <p:cNvSpPr txBox="1">
                <a:spLocks noRot="1" noChangeAspect="1" noMove="1" noResize="1" noEditPoints="1" noAdjustHandles="1" noChangeArrowheads="1" noChangeShapeType="1" noTextEdit="1"/>
              </p:cNvSpPr>
              <p:nvPr/>
            </p:nvSpPr>
            <p:spPr>
              <a:xfrm>
                <a:off x="1596788" y="275229"/>
                <a:ext cx="914399" cy="276999"/>
              </a:xfrm>
              <a:prstGeom prst="rect">
                <a:avLst/>
              </a:prstGeom>
              <a:blipFill rotWithShape="1">
                <a:blip r:embed="rId9"/>
                <a:stretch>
                  <a:fillRect/>
                </a:stretch>
              </a:blipFill>
              <a:ln w="25400">
                <a:solidFill>
                  <a:schemeClr val="tx1"/>
                </a:solidFill>
              </a:ln>
            </p:spPr>
            <p:txBody>
              <a:bodyPr/>
              <a:lstStyle/>
              <a:p>
                <a:r>
                  <a:rPr lang="en-GB">
                    <a:noFill/>
                  </a:rPr>
                  <a:t> </a:t>
                </a:r>
              </a:p>
            </p:txBody>
          </p:sp>
        </mc:Fallback>
      </mc:AlternateContent>
      <p:sp>
        <p:nvSpPr>
          <p:cNvPr id="13" name="TextBox 12"/>
          <p:cNvSpPr txBox="1"/>
          <p:nvPr/>
        </p:nvSpPr>
        <p:spPr>
          <a:xfrm>
            <a:off x="4267200" y="1752600"/>
            <a:ext cx="327334" cy="307777"/>
          </a:xfrm>
          <a:prstGeom prst="rect">
            <a:avLst/>
          </a:prstGeom>
          <a:noFill/>
        </p:spPr>
        <p:txBody>
          <a:bodyPr wrap="none" rtlCol="0">
            <a:spAutoFit/>
          </a:bodyPr>
          <a:lstStyle/>
          <a:p>
            <a:pPr algn="ctr"/>
            <a:r>
              <a:rPr lang="en-GB" sz="1400" dirty="0">
                <a:latin typeface="Comic Sans MS" panose="030F0702030302020204" pitchFamily="66" charset="0"/>
              </a:rPr>
              <a:t>A</a:t>
            </a:r>
          </a:p>
        </p:txBody>
      </p:sp>
      <p:grpSp>
        <p:nvGrpSpPr>
          <p:cNvPr id="14" name="Group 13"/>
          <p:cNvGrpSpPr/>
          <p:nvPr/>
        </p:nvGrpSpPr>
        <p:grpSpPr>
          <a:xfrm>
            <a:off x="4572000" y="1828800"/>
            <a:ext cx="152400" cy="152400"/>
            <a:chOff x="6934200" y="4267200"/>
            <a:chExt cx="152400" cy="152400"/>
          </a:xfrm>
        </p:grpSpPr>
        <p:cxnSp>
          <p:nvCxnSpPr>
            <p:cNvPr id="15" name="Straight Connector 14"/>
            <p:cNvCxnSpPr/>
            <p:nvPr/>
          </p:nvCxnSpPr>
          <p:spPr>
            <a:xfrm>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6" name="Straight Connector 25"/>
          <p:cNvCxnSpPr/>
          <p:nvPr/>
        </p:nvCxnSpPr>
        <p:spPr>
          <a:xfrm>
            <a:off x="59436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6482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029200" y="2819400"/>
            <a:ext cx="587020" cy="307777"/>
          </a:xfrm>
          <a:prstGeom prst="rect">
            <a:avLst/>
          </a:prstGeom>
          <a:noFill/>
        </p:spPr>
        <p:txBody>
          <a:bodyPr wrap="none" rtlCol="0">
            <a:spAutoFit/>
          </a:bodyPr>
          <a:lstStyle/>
          <a:p>
            <a:r>
              <a:rPr lang="en-GB" sz="1400" dirty="0">
                <a:latin typeface="Comic Sans MS" panose="030F0702030302020204" pitchFamily="66" charset="0"/>
              </a:rPr>
              <a:t>0.5m</a:t>
            </a:r>
          </a:p>
        </p:txBody>
      </p:sp>
      <p:sp>
        <p:nvSpPr>
          <p:cNvPr id="32" name="TextBox 31"/>
          <p:cNvSpPr txBox="1"/>
          <p:nvPr/>
        </p:nvSpPr>
        <p:spPr>
          <a:xfrm>
            <a:off x="5638800" y="3124200"/>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33" name="Straight Arrow Connector 32"/>
          <p:cNvCxnSpPr/>
          <p:nvPr/>
        </p:nvCxnSpPr>
        <p:spPr>
          <a:xfrm>
            <a:off x="57912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71628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6934200" y="3124200"/>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37" name="Straight Arrow Connector 36"/>
          <p:cNvCxnSpPr/>
          <p:nvPr/>
        </p:nvCxnSpPr>
        <p:spPr>
          <a:xfrm>
            <a:off x="70866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59436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477000" y="2819400"/>
            <a:ext cx="290464" cy="307777"/>
          </a:xfrm>
          <a:prstGeom prst="rect">
            <a:avLst/>
          </a:prstGeom>
          <a:noFill/>
        </p:spPr>
        <p:txBody>
          <a:bodyPr wrap="none" rtlCol="0">
            <a:spAutoFit/>
          </a:bodyPr>
          <a:lstStyle/>
          <a:p>
            <a:r>
              <a:rPr lang="en-GB" sz="1400" dirty="0">
                <a:latin typeface="Comic Sans MS" panose="030F0702030302020204" pitchFamily="66" charset="0"/>
              </a:rPr>
              <a:t>x</a:t>
            </a:r>
          </a:p>
        </p:txBody>
      </p:sp>
      <p:cxnSp>
        <p:nvCxnSpPr>
          <p:cNvPr id="40" name="Straight Arrow Connector 39"/>
          <p:cNvCxnSpPr/>
          <p:nvPr/>
        </p:nvCxnSpPr>
        <p:spPr>
          <a:xfrm>
            <a:off x="4648200" y="1981200"/>
            <a:ext cx="2819400" cy="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4648200" y="1752600"/>
            <a:ext cx="0" cy="22860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943600" y="19812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5943600" y="15240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58674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p:cNvSpPr txBox="1"/>
          <p:nvPr/>
        </p:nvSpPr>
        <p:spPr>
          <a:xfrm>
            <a:off x="5715000" y="2362200"/>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sp>
        <p:nvSpPr>
          <p:cNvPr id="54" name="TextBox 53"/>
          <p:cNvSpPr txBox="1"/>
          <p:nvPr/>
        </p:nvSpPr>
        <p:spPr>
          <a:xfrm>
            <a:off x="5715000" y="1219200"/>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cxnSp>
        <p:nvCxnSpPr>
          <p:cNvPr id="61" name="Straight Connector 60"/>
          <p:cNvCxnSpPr/>
          <p:nvPr/>
        </p:nvCxnSpPr>
        <p:spPr>
          <a:xfrm flipH="1">
            <a:off x="7467600" y="1905000"/>
            <a:ext cx="457200" cy="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7924800" y="1752600"/>
            <a:ext cx="651140" cy="307777"/>
          </a:xfrm>
          <a:prstGeom prst="rect">
            <a:avLst/>
          </a:prstGeom>
          <a:noFill/>
        </p:spPr>
        <p:txBody>
          <a:bodyPr wrap="none" rtlCol="0">
            <a:spAutoFit/>
          </a:bodyPr>
          <a:lstStyle/>
          <a:p>
            <a:r>
              <a:rPr lang="en-GB" sz="1400" dirty="0">
                <a:latin typeface="Comic Sans MS" panose="030F0702030302020204" pitchFamily="66" charset="0"/>
              </a:rPr>
              <a:t>0.32g</a:t>
            </a:r>
            <a:endParaRPr lang="en-GB" sz="1400" baseline="-250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6" name="TextBox 55"/>
              <p:cNvSpPr txBox="1"/>
              <p:nvPr/>
            </p:nvSpPr>
            <p:spPr>
              <a:xfrm>
                <a:off x="5320145" y="3786248"/>
                <a:ext cx="2149434"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10</m:t>
                      </m:r>
                      <m:sSup>
                        <m:sSupPr>
                          <m:ctrlPr>
                            <a:rPr lang="en-GB" sz="1400" b="0" i="1" smtClean="0">
                              <a:latin typeface="Cambria Math" panose="02040503050406030204" pitchFamily="18" charset="0"/>
                            </a:rPr>
                          </m:ctrlPr>
                        </m:sSupPr>
                        <m:e>
                          <m:r>
                            <a:rPr lang="en-GB" sz="1400" b="0" i="1" smtClean="0">
                              <a:latin typeface="Cambria Math"/>
                            </a:rPr>
                            <m:t>𝑥</m:t>
                          </m:r>
                        </m:e>
                        <m:sup>
                          <m:r>
                            <a:rPr lang="en-GB" sz="1400" b="0" i="1" smtClean="0">
                              <a:latin typeface="Cambria Math"/>
                            </a:rPr>
                            <m:t>2</m:t>
                          </m:r>
                        </m:sup>
                      </m:sSup>
                      <m:r>
                        <a:rPr lang="en-GB" sz="1400" b="0" i="1" smtClean="0">
                          <a:latin typeface="Cambria Math"/>
                        </a:rPr>
                        <m:t>+3.136</m:t>
                      </m:r>
                      <m:r>
                        <a:rPr lang="en-GB" sz="1400" b="0" i="1" smtClean="0">
                          <a:latin typeface="Cambria Math"/>
                        </a:rPr>
                        <m:t>𝑥</m:t>
                      </m:r>
                      <m:r>
                        <a:rPr lang="en-GB" sz="1400" b="0" i="1" smtClean="0">
                          <a:latin typeface="Cambria Math"/>
                        </a:rPr>
                        <m:t>−1.6=0</m:t>
                      </m:r>
                    </m:oMath>
                  </m:oMathPara>
                </a14:m>
                <a:endParaRPr lang="en-GB" sz="1400" dirty="0"/>
              </a:p>
            </p:txBody>
          </p:sp>
        </mc:Choice>
        <mc:Fallback xmlns="">
          <p:sp>
            <p:nvSpPr>
              <p:cNvPr id="56" name="TextBox 55"/>
              <p:cNvSpPr txBox="1">
                <a:spLocks noRot="1" noChangeAspect="1" noMove="1" noResize="1" noEditPoints="1" noAdjustHandles="1" noChangeArrowheads="1" noChangeShapeType="1" noTextEdit="1"/>
              </p:cNvSpPr>
              <p:nvPr/>
            </p:nvSpPr>
            <p:spPr>
              <a:xfrm>
                <a:off x="5320145" y="3786248"/>
                <a:ext cx="2149434" cy="307777"/>
              </a:xfrm>
              <a:prstGeom prst="rect">
                <a:avLst/>
              </a:prstGeom>
              <a:blipFill rotWithShape="1">
                <a:blip r:embed="rId10"/>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4286991" y="4328555"/>
                <a:ext cx="1583767" cy="48750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𝑥</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m:t>
                          </m:r>
                          <m:r>
                            <a:rPr lang="en-GB" sz="1200" b="0" i="1" smtClean="0">
                              <a:latin typeface="Cambria Math"/>
                            </a:rPr>
                            <m:t>𝑏</m:t>
                          </m:r>
                          <m:r>
                            <a:rPr lang="en-GB" sz="1200" b="0" i="1" smtClean="0">
                              <a:latin typeface="Cambria Math"/>
                              <a:ea typeface="Cambria Math"/>
                            </a:rPr>
                            <m:t>±</m:t>
                          </m:r>
                          <m:rad>
                            <m:radPr>
                              <m:degHide m:val="on"/>
                              <m:ctrlPr>
                                <a:rPr lang="en-GB" sz="1200" b="0" i="1" smtClean="0">
                                  <a:latin typeface="Cambria Math" panose="02040503050406030204" pitchFamily="18" charset="0"/>
                                  <a:ea typeface="Cambria Math"/>
                                </a:rPr>
                              </m:ctrlPr>
                            </m:radPr>
                            <m:deg/>
                            <m:e>
                              <m:sSup>
                                <m:sSupPr>
                                  <m:ctrlPr>
                                    <a:rPr lang="en-GB" sz="1200" b="0" i="1" smtClean="0">
                                      <a:latin typeface="Cambria Math" panose="02040503050406030204" pitchFamily="18" charset="0"/>
                                      <a:ea typeface="Cambria Math"/>
                                    </a:rPr>
                                  </m:ctrlPr>
                                </m:sSupPr>
                                <m:e>
                                  <m:r>
                                    <a:rPr lang="en-GB" sz="1200" b="0" i="1" smtClean="0">
                                      <a:latin typeface="Cambria Math"/>
                                      <a:ea typeface="Cambria Math"/>
                                    </a:rPr>
                                    <m:t>𝑏</m:t>
                                  </m:r>
                                </m:e>
                                <m:sup>
                                  <m:r>
                                    <a:rPr lang="en-GB" sz="1200" b="0" i="1" smtClean="0">
                                      <a:latin typeface="Cambria Math"/>
                                      <a:ea typeface="Cambria Math"/>
                                    </a:rPr>
                                    <m:t>2</m:t>
                                  </m:r>
                                </m:sup>
                              </m:sSup>
                              <m:r>
                                <a:rPr lang="en-GB" sz="1200" b="0" i="1" smtClean="0">
                                  <a:latin typeface="Cambria Math"/>
                                  <a:ea typeface="Cambria Math"/>
                                </a:rPr>
                                <m:t>−4</m:t>
                              </m:r>
                              <m:r>
                                <a:rPr lang="en-GB" sz="1200" b="0" i="1" smtClean="0">
                                  <a:latin typeface="Cambria Math"/>
                                  <a:ea typeface="Cambria Math"/>
                                </a:rPr>
                                <m:t>𝑎𝑐</m:t>
                              </m:r>
                            </m:e>
                          </m:rad>
                        </m:num>
                        <m:den>
                          <m:r>
                            <a:rPr lang="en-GB" sz="1200" b="0" i="1" smtClean="0">
                              <a:latin typeface="Cambria Math"/>
                            </a:rPr>
                            <m:t>2</m:t>
                          </m:r>
                          <m:r>
                            <a:rPr lang="en-GB" sz="1200" b="0" i="1" smtClean="0">
                              <a:latin typeface="Cambria Math"/>
                            </a:rPr>
                            <m:t>𝑎</m:t>
                          </m:r>
                        </m:den>
                      </m:f>
                    </m:oMath>
                  </m:oMathPara>
                </a14:m>
                <a:endParaRPr lang="en-GB" sz="1200" dirty="0"/>
              </a:p>
            </p:txBody>
          </p:sp>
        </mc:Choice>
        <mc:Fallback xmlns="">
          <p:sp>
            <p:nvSpPr>
              <p:cNvPr id="62" name="TextBox 61"/>
              <p:cNvSpPr txBox="1">
                <a:spLocks noRot="1" noChangeAspect="1" noMove="1" noResize="1" noEditPoints="1" noAdjustHandles="1" noChangeArrowheads="1" noChangeShapeType="1" noTextEdit="1"/>
              </p:cNvSpPr>
              <p:nvPr/>
            </p:nvSpPr>
            <p:spPr>
              <a:xfrm>
                <a:off x="4286991" y="4328555"/>
                <a:ext cx="1583767" cy="487506"/>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285012" y="4908467"/>
                <a:ext cx="2842766" cy="52540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𝑥</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−3.136</m:t>
                          </m:r>
                          <m:r>
                            <a:rPr lang="en-GB" sz="1200" b="0" i="1" smtClean="0">
                              <a:latin typeface="Cambria Math"/>
                              <a:ea typeface="Cambria Math"/>
                            </a:rPr>
                            <m:t>±</m:t>
                          </m:r>
                          <m:rad>
                            <m:radPr>
                              <m:degHide m:val="on"/>
                              <m:ctrlPr>
                                <a:rPr lang="en-GB" sz="1200" b="0" i="1" smtClean="0">
                                  <a:latin typeface="Cambria Math" panose="02040503050406030204" pitchFamily="18" charset="0"/>
                                  <a:ea typeface="Cambria Math"/>
                                </a:rPr>
                              </m:ctrlPr>
                            </m:radPr>
                            <m:deg/>
                            <m:e>
                              <m:sSup>
                                <m:sSupPr>
                                  <m:ctrlPr>
                                    <a:rPr lang="en-GB" sz="1200" b="0" i="1" smtClean="0">
                                      <a:latin typeface="Cambria Math" panose="02040503050406030204" pitchFamily="18" charset="0"/>
                                      <a:ea typeface="Cambria Math"/>
                                    </a:rPr>
                                  </m:ctrlPr>
                                </m:sSupPr>
                                <m:e>
                                  <m:r>
                                    <a:rPr lang="en-GB" sz="1200" b="0" i="1" smtClean="0">
                                      <a:latin typeface="Cambria Math"/>
                                      <a:ea typeface="Cambria Math"/>
                                    </a:rPr>
                                    <m:t>(3.136)</m:t>
                                  </m:r>
                                </m:e>
                                <m:sup>
                                  <m:r>
                                    <a:rPr lang="en-GB" sz="1200" b="0" i="1" smtClean="0">
                                      <a:latin typeface="Cambria Math"/>
                                      <a:ea typeface="Cambria Math"/>
                                    </a:rPr>
                                    <m:t>2</m:t>
                                  </m:r>
                                </m:sup>
                              </m:sSup>
                              <m:r>
                                <a:rPr lang="en-GB" sz="1200" b="0" i="1" smtClean="0">
                                  <a:latin typeface="Cambria Math"/>
                                  <a:ea typeface="Cambria Math"/>
                                </a:rPr>
                                <m:t>− 4(10)(−1.6)</m:t>
                              </m:r>
                            </m:e>
                          </m:rad>
                        </m:num>
                        <m:den>
                          <m:r>
                            <a:rPr lang="en-GB" sz="1200" b="0" i="1" smtClean="0">
                              <a:latin typeface="Cambria Math"/>
                            </a:rPr>
                            <m:t>2(10)</m:t>
                          </m:r>
                        </m:den>
                      </m:f>
                    </m:oMath>
                  </m:oMathPara>
                </a14:m>
                <a:endParaRPr lang="en-GB" sz="1200" dirty="0"/>
              </a:p>
            </p:txBody>
          </p:sp>
        </mc:Choice>
        <mc:Fallback xmlns="">
          <p:sp>
            <p:nvSpPr>
              <p:cNvPr id="63" name="TextBox 62"/>
              <p:cNvSpPr txBox="1">
                <a:spLocks noRot="1" noChangeAspect="1" noMove="1" noResize="1" noEditPoints="1" noAdjustHandles="1" noChangeArrowheads="1" noChangeShapeType="1" noTextEdit="1"/>
              </p:cNvSpPr>
              <p:nvPr/>
            </p:nvSpPr>
            <p:spPr>
              <a:xfrm>
                <a:off x="4285012" y="4908467"/>
                <a:ext cx="2842766" cy="525400"/>
              </a:xfrm>
              <a:prstGeom prst="rect">
                <a:avLst/>
              </a:prstGeom>
              <a:blipFill rotWithShape="1">
                <a:blip r:embed="rId12"/>
                <a:stretch>
                  <a:fillRect b="-58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4330534" y="5595257"/>
                <a:ext cx="1746055"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𝑥</m:t>
                      </m:r>
                      <m:r>
                        <a:rPr lang="en-GB" sz="1200" b="0" i="1" smtClean="0">
                          <a:latin typeface="Cambria Math"/>
                        </a:rPr>
                        <m:t>=0.2728 </m:t>
                      </m:r>
                      <m:r>
                        <a:rPr lang="en-GB" sz="1200" b="0" i="1" smtClean="0">
                          <a:latin typeface="Cambria Math"/>
                        </a:rPr>
                        <m:t>𝑜𝑟</m:t>
                      </m:r>
                      <m:r>
                        <a:rPr lang="en-GB" sz="1200" b="0" i="1" smtClean="0">
                          <a:latin typeface="Cambria Math"/>
                        </a:rPr>
                        <m:t> −0.586</m:t>
                      </m:r>
                    </m:oMath>
                  </m:oMathPara>
                </a14:m>
                <a:endParaRPr lang="en-GB" sz="1200" dirty="0"/>
              </a:p>
            </p:txBody>
          </p:sp>
        </mc:Choice>
        <mc:Fallback xmlns="">
          <p:sp>
            <p:nvSpPr>
              <p:cNvPr id="64" name="TextBox 63"/>
              <p:cNvSpPr txBox="1">
                <a:spLocks noRot="1" noChangeAspect="1" noMove="1" noResize="1" noEditPoints="1" noAdjustHandles="1" noChangeArrowheads="1" noChangeShapeType="1" noTextEdit="1"/>
              </p:cNvSpPr>
              <p:nvPr/>
            </p:nvSpPr>
            <p:spPr>
              <a:xfrm>
                <a:off x="4330534" y="5595257"/>
                <a:ext cx="1746055" cy="276999"/>
              </a:xfrm>
              <a:prstGeom prst="rect">
                <a:avLst/>
              </a:prstGeom>
              <a:blipFill rotWithShape="1">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2514600" y="6172200"/>
                <a:ext cx="3620991"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𝐷𝑖𝑠𝑡𝑎𝑛𝑐𝑒</m:t>
                      </m:r>
                      <m:r>
                        <a:rPr lang="en-GB" sz="1200" b="0" i="1" smtClean="0">
                          <a:latin typeface="Cambria Math"/>
                        </a:rPr>
                        <m:t> </m:t>
                      </m:r>
                      <m:r>
                        <a:rPr lang="en-GB" sz="1200" b="0" i="1" smtClean="0">
                          <a:latin typeface="Cambria Math"/>
                        </a:rPr>
                        <m:t>𝑃</m:t>
                      </m:r>
                      <m:r>
                        <a:rPr lang="en-GB" sz="1200" b="0" i="1" smtClean="0">
                          <a:latin typeface="Cambria Math"/>
                        </a:rPr>
                        <m:t> </m:t>
                      </m:r>
                      <m:r>
                        <a:rPr lang="en-GB" sz="1200" b="0" i="1" smtClean="0">
                          <a:latin typeface="Cambria Math"/>
                        </a:rPr>
                        <m:t>𝑚𝑜𝑣𝑒𝑠</m:t>
                      </m:r>
                      <m:r>
                        <a:rPr lang="en-GB" sz="1200" b="0" i="1" smtClean="0">
                          <a:latin typeface="Cambria Math"/>
                        </a:rPr>
                        <m:t> </m:t>
                      </m:r>
                      <m:r>
                        <a:rPr lang="en-GB" sz="1200" b="0" i="1" smtClean="0">
                          <a:latin typeface="Cambria Math"/>
                        </a:rPr>
                        <m:t>𝑏𝑒𝑓𝑜𝑟𝑒</m:t>
                      </m:r>
                      <m:r>
                        <a:rPr lang="en-GB" sz="1200" b="0" i="1" smtClean="0">
                          <a:latin typeface="Cambria Math"/>
                        </a:rPr>
                        <m:t> </m:t>
                      </m:r>
                      <m:r>
                        <a:rPr lang="en-GB" sz="1200" b="0" i="1" smtClean="0">
                          <a:latin typeface="Cambria Math"/>
                        </a:rPr>
                        <m:t>𝑐𝑜𝑚𝑖𝑛𝑔</m:t>
                      </m:r>
                      <m:r>
                        <a:rPr lang="en-GB" sz="1200" b="0" i="1" smtClean="0">
                          <a:latin typeface="Cambria Math"/>
                        </a:rPr>
                        <m:t> </m:t>
                      </m:r>
                      <m:r>
                        <a:rPr lang="en-GB" sz="1200" b="0" i="1" smtClean="0">
                          <a:latin typeface="Cambria Math"/>
                        </a:rPr>
                        <m:t>𝑡𝑜</m:t>
                      </m:r>
                      <m:r>
                        <a:rPr lang="en-GB" sz="1200" b="0" i="1" smtClean="0">
                          <a:latin typeface="Cambria Math"/>
                        </a:rPr>
                        <m:t> </m:t>
                      </m:r>
                      <m:r>
                        <a:rPr lang="en-GB" sz="1200" b="0" i="1" smtClean="0">
                          <a:latin typeface="Cambria Math"/>
                        </a:rPr>
                        <m:t>𝑟𝑒𝑠𝑡</m:t>
                      </m:r>
                      <m:r>
                        <a:rPr lang="en-GB" sz="1200" b="0" i="1" smtClean="0">
                          <a:latin typeface="Cambria Math"/>
                        </a:rPr>
                        <m:t>=0.27</m:t>
                      </m:r>
                      <m:r>
                        <a:rPr lang="en-GB" sz="1200" b="0" i="1" smtClean="0">
                          <a:latin typeface="Cambria Math"/>
                        </a:rPr>
                        <m:t>𝑚</m:t>
                      </m:r>
                    </m:oMath>
                  </m:oMathPara>
                </a14:m>
                <a:endParaRPr lang="en-GB" sz="1200" dirty="0"/>
              </a:p>
            </p:txBody>
          </p:sp>
        </mc:Choice>
        <mc:Fallback xmlns="">
          <p:sp>
            <p:nvSpPr>
              <p:cNvPr id="65" name="TextBox 64"/>
              <p:cNvSpPr txBox="1">
                <a:spLocks noRot="1" noChangeAspect="1" noMove="1" noResize="1" noEditPoints="1" noAdjustHandles="1" noChangeArrowheads="1" noChangeShapeType="1" noTextEdit="1"/>
              </p:cNvSpPr>
              <p:nvPr/>
            </p:nvSpPr>
            <p:spPr>
              <a:xfrm>
                <a:off x="2514600" y="6172200"/>
                <a:ext cx="3620991" cy="276999"/>
              </a:xfrm>
              <a:prstGeom prst="rect">
                <a:avLst/>
              </a:prstGeom>
              <a:blipFill rotWithShape="1">
                <a:blip r:embed="rId14"/>
                <a:stretch>
                  <a:fillRect b="-2222"/>
                </a:stretch>
              </a:blipFill>
            </p:spPr>
            <p:txBody>
              <a:bodyPr/>
              <a:lstStyle/>
              <a:p>
                <a:r>
                  <a:rPr lang="en-GB">
                    <a:noFill/>
                  </a:rPr>
                  <a:t> </a:t>
                </a:r>
              </a:p>
            </p:txBody>
          </p:sp>
        </mc:Fallback>
      </mc:AlternateContent>
      <p:sp>
        <p:nvSpPr>
          <p:cNvPr id="66" name="TextBox 65"/>
          <p:cNvSpPr txBox="1"/>
          <p:nvPr/>
        </p:nvSpPr>
        <p:spPr>
          <a:xfrm>
            <a:off x="7230773" y="4648200"/>
            <a:ext cx="1900052"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a = 10, b = 3.136 and c = -1.6</a:t>
            </a:r>
            <a:endParaRPr lang="en-GB" sz="1200" baseline="30000" dirty="0">
              <a:solidFill>
                <a:srgbClr val="FF0000"/>
              </a:solidFill>
              <a:latin typeface="Comic Sans MS" panose="030F0702030302020204" pitchFamily="66" charset="0"/>
            </a:endParaRPr>
          </a:p>
        </p:txBody>
      </p:sp>
      <p:sp>
        <p:nvSpPr>
          <p:cNvPr id="67" name="Arc 66"/>
          <p:cNvSpPr/>
          <p:nvPr/>
        </p:nvSpPr>
        <p:spPr>
          <a:xfrm>
            <a:off x="7061550" y="4613567"/>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3" name="Arc 82"/>
          <p:cNvSpPr/>
          <p:nvPr/>
        </p:nvSpPr>
        <p:spPr>
          <a:xfrm>
            <a:off x="7023945" y="5193479"/>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4" name="Arc 83"/>
          <p:cNvSpPr/>
          <p:nvPr/>
        </p:nvSpPr>
        <p:spPr>
          <a:xfrm>
            <a:off x="6085115" y="5743701"/>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5" name="TextBox 84"/>
          <p:cNvSpPr txBox="1"/>
          <p:nvPr/>
        </p:nvSpPr>
        <p:spPr>
          <a:xfrm>
            <a:off x="7264420" y="5334990"/>
            <a:ext cx="1900052"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Calculate both answers </a:t>
            </a:r>
            <a:endParaRPr lang="en-GB" sz="1200" baseline="30000" dirty="0">
              <a:solidFill>
                <a:srgbClr val="FF0000"/>
              </a:solidFill>
              <a:latin typeface="Comic Sans MS" panose="030F0702030302020204" pitchFamily="66" charset="0"/>
            </a:endParaRPr>
          </a:p>
        </p:txBody>
      </p:sp>
      <p:sp>
        <p:nvSpPr>
          <p:cNvPr id="86" name="TextBox 85"/>
          <p:cNvSpPr txBox="1"/>
          <p:nvPr/>
        </p:nvSpPr>
        <p:spPr>
          <a:xfrm>
            <a:off x="6172200" y="5867400"/>
            <a:ext cx="1642752"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We only need the positive value</a:t>
            </a:r>
            <a:endParaRPr lang="en-GB" sz="1200" baseline="30000" dirty="0">
              <a:solidFill>
                <a:srgbClr val="FF0000"/>
              </a:solidFill>
              <a:latin typeface="Comic Sans MS" panose="030F0702030302020204" pitchFamily="66" charset="0"/>
            </a:endParaRPr>
          </a:p>
        </p:txBody>
      </p:sp>
      <p:sp>
        <p:nvSpPr>
          <p:cNvPr id="57" name="TextBox 56"/>
          <p:cNvSpPr txBox="1"/>
          <p:nvPr/>
        </p:nvSpPr>
        <p:spPr>
          <a:xfrm>
            <a:off x="8683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193205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blinds(horizontal)">
                                      <p:cBhvr>
                                        <p:cTn id="7" dur="5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blinds(horizontal)">
                                      <p:cBhvr>
                                        <p:cTn id="12" dur="500"/>
                                        <p:tgtEl>
                                          <p:spTgt spid="6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blinds(horizontal)">
                                      <p:cBhvr>
                                        <p:cTn id="17" dur="500"/>
                                        <p:tgtEl>
                                          <p:spTgt spid="6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3"/>
                                        </p:tgtEl>
                                        <p:attrNameLst>
                                          <p:attrName>style.visibility</p:attrName>
                                        </p:attrNameLst>
                                      </p:cBhvr>
                                      <p:to>
                                        <p:strVal val="visible"/>
                                      </p:to>
                                    </p:set>
                                    <p:animEffect transition="in" filter="blinds(horizontal)">
                                      <p:cBhvr>
                                        <p:cTn id="22" dur="500"/>
                                        <p:tgtEl>
                                          <p:spTgt spid="6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3"/>
                                        </p:tgtEl>
                                        <p:attrNameLst>
                                          <p:attrName>style.visibility</p:attrName>
                                        </p:attrNameLst>
                                      </p:cBhvr>
                                      <p:to>
                                        <p:strVal val="visible"/>
                                      </p:to>
                                    </p:set>
                                    <p:animEffect transition="in" filter="blinds(horizontal)">
                                      <p:cBhvr>
                                        <p:cTn id="27" dur="500"/>
                                        <p:tgtEl>
                                          <p:spTgt spid="8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5"/>
                                        </p:tgtEl>
                                        <p:attrNameLst>
                                          <p:attrName>style.visibility</p:attrName>
                                        </p:attrNameLst>
                                      </p:cBhvr>
                                      <p:to>
                                        <p:strVal val="visible"/>
                                      </p:to>
                                    </p:set>
                                    <p:animEffect transition="in" filter="blinds(horizontal)">
                                      <p:cBhvr>
                                        <p:cTn id="32" dur="500"/>
                                        <p:tgtEl>
                                          <p:spTgt spid="8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blinds(horizontal)">
                                      <p:cBhvr>
                                        <p:cTn id="37" dur="500"/>
                                        <p:tgtEl>
                                          <p:spTgt spid="6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4"/>
                                        </p:tgtEl>
                                        <p:attrNameLst>
                                          <p:attrName>style.visibility</p:attrName>
                                        </p:attrNameLst>
                                      </p:cBhvr>
                                      <p:to>
                                        <p:strVal val="visible"/>
                                      </p:to>
                                    </p:set>
                                    <p:animEffect transition="in" filter="blinds(horizontal)">
                                      <p:cBhvr>
                                        <p:cTn id="42" dur="500"/>
                                        <p:tgtEl>
                                          <p:spTgt spid="8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6"/>
                                        </p:tgtEl>
                                        <p:attrNameLst>
                                          <p:attrName>style.visibility</p:attrName>
                                        </p:attrNameLst>
                                      </p:cBhvr>
                                      <p:to>
                                        <p:strVal val="visible"/>
                                      </p:to>
                                    </p:set>
                                    <p:animEffect transition="in" filter="blinds(horizontal)">
                                      <p:cBhvr>
                                        <p:cTn id="47" dur="500"/>
                                        <p:tgtEl>
                                          <p:spTgt spid="8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5"/>
                                        </p:tgtEl>
                                        <p:attrNameLst>
                                          <p:attrName>style.visibility</p:attrName>
                                        </p:attrNameLst>
                                      </p:cBhvr>
                                      <p:to>
                                        <p:strVal val="visible"/>
                                      </p:to>
                                    </p:set>
                                    <p:animEffect transition="in" filter="blinds(horizontal)">
                                      <p:cBhvr>
                                        <p:cTn id="52"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3" grpId="0"/>
      <p:bldP spid="64" grpId="0"/>
      <p:bldP spid="65" grpId="0"/>
      <p:bldP spid="66" grpId="0"/>
      <p:bldP spid="67" grpId="0" animBg="1"/>
      <p:bldP spid="83" grpId="0" animBg="1"/>
      <p:bldP spid="84" grpId="0" animBg="1"/>
      <p:bldP spid="85" grpId="0"/>
      <p:bldP spid="8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272955" y="1600200"/>
            <a:ext cx="3712191" cy="48768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Overall pointers for this section:</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anose="05000000000000000000" pitchFamily="2" charset="2"/>
              </a:rPr>
              <a:t>If there is no friction involved, just use:</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If friction is involved, use:</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rPr>
              <a:t>A good starting point is to write out the formula you’ll be using in the correct places and just work through, filling in values you know as you go along!</a:t>
            </a: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192" y="48160"/>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6248400" y="0"/>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𝐾𝐸</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dirty="0"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6248400" y="0"/>
                <a:ext cx="1039091" cy="438005"/>
              </a:xfrm>
              <a:prstGeom prst="rect">
                <a:avLst/>
              </a:prstGeom>
              <a:blipFill rotWithShape="1">
                <a:blip r:embed="rId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9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𝑇</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i="1">
                              <a:latin typeface="Cambria Math"/>
                            </a:rPr>
                            <m:t>λ</m:t>
                          </m:r>
                          <m:r>
                            <a:rPr lang="en-GB" sz="1200" b="0" i="1" dirty="0" smtClean="0">
                              <a:latin typeface="Cambria Math"/>
                            </a:rPr>
                            <m:t>𝑥</m:t>
                          </m:r>
                        </m:num>
                        <m:den>
                          <m:r>
                            <a:rPr lang="en-GB" sz="1200" b="0" i="1" smtClean="0">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9896" y="0"/>
                <a:ext cx="677430" cy="443006"/>
              </a:xfrm>
              <a:prstGeom prst="rect">
                <a:avLst/>
              </a:prstGeom>
              <a:blipFill rotWithShape="1">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685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𝐸𝑃𝐸</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b="0" i="1" smtClean="0">
                              <a:latin typeface="Cambria Math"/>
                            </a:rPr>
                            <m:t>λ</m:t>
                          </m:r>
                          <m:sSup>
                            <m:sSupPr>
                              <m:ctrlPr>
                                <a:rPr lang="el-GR"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num>
                        <m:den>
                          <m:r>
                            <a:rPr lang="en-GB" sz="1200" b="0" i="1" smtClean="0">
                              <a:latin typeface="Cambria Math"/>
                            </a:rPr>
                            <m:t>2</m:t>
                          </m:r>
                          <m:r>
                            <a:rPr lang="en-GB" sz="1200" b="0" i="1" smtClean="0">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685800" y="0"/>
                <a:ext cx="914400" cy="462884"/>
              </a:xfrm>
              <a:prstGeom prst="rect">
                <a:avLst/>
              </a:prstGeom>
              <a:blipFill rotWithShape="1">
                <a:blip r:embed="rId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1600200" y="1"/>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𝐸𝑛𝑒𝑟𝑔𝑦</m:t>
                      </m:r>
                      <m:r>
                        <a:rPr lang="en-GB" sz="1200" b="0" i="1" smtClean="0">
                          <a:latin typeface="Cambria Math"/>
                        </a:rPr>
                        <m:t> </m:t>
                      </m:r>
                      <m:r>
                        <a:rPr lang="en-GB" sz="1200" b="0" i="1" smtClean="0">
                          <a:latin typeface="Cambria Math"/>
                        </a:rPr>
                        <m:t>𝐿𝑜𝑠𝑠𝑒𝑠</m:t>
                      </m:r>
                      <m:r>
                        <a:rPr lang="en-GB" sz="1200" b="0" i="1" smtClean="0">
                          <a:latin typeface="Cambria Math"/>
                        </a:rPr>
                        <m:t>=</m:t>
                      </m:r>
                      <m:r>
                        <a:rPr lang="en-GB" sz="1200" b="0" i="1" smtClean="0">
                          <a:latin typeface="Cambria Math"/>
                        </a:rPr>
                        <m:t>𝐸𝑛𝑒𝑟𝑔𝑦</m:t>
                      </m:r>
                      <m:r>
                        <a:rPr lang="en-GB" sz="1200" b="0" i="1" smtClean="0">
                          <a:latin typeface="Cambria Math"/>
                        </a:rPr>
                        <m:t> </m:t>
                      </m:r>
                      <m:r>
                        <a:rPr lang="en-GB" sz="1200" b="0" i="1" smtClean="0">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600200" y="1"/>
                <a:ext cx="2362200" cy="276999"/>
              </a:xfrm>
              <a:prstGeom prst="rect">
                <a:avLst/>
              </a:prstGeom>
              <a:blipFill rotWithShape="1">
                <a:blip r:embed="rId6"/>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962400" y="0"/>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962400" y="0"/>
                <a:ext cx="2286000" cy="457433"/>
              </a:xfrm>
              <a:prstGeom prst="rect">
                <a:avLst/>
              </a:prstGeom>
              <a:blipFill rotWithShape="1">
                <a:blip r:embed="rId7"/>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0" y="466565"/>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m:t>
                      </m:r>
                      <m:r>
                        <a:rPr lang="en-GB" sz="1200" b="0" i="1" smtClean="0">
                          <a:latin typeface="Cambria Math"/>
                        </a:rPr>
                        <m:t>=</m:t>
                      </m:r>
                      <m:r>
                        <a:rPr lang="en-GB" sz="1200" b="0" i="1" smtClean="0">
                          <a:latin typeface="Cambria Math"/>
                        </a:rPr>
                        <m:t>𝐹𝑑</m:t>
                      </m:r>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0" y="466565"/>
                <a:ext cx="914400" cy="276999"/>
              </a:xfrm>
              <a:prstGeom prst="rect">
                <a:avLst/>
              </a:prstGeom>
              <a:blipFill rotWithShape="1">
                <a:blip r:embed="rId8"/>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1596788" y="275229"/>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𝑃𝐸</m:t>
                      </m:r>
                      <m:r>
                        <a:rPr lang="en-GB" sz="1200" b="0" i="1" smtClean="0">
                          <a:latin typeface="Cambria Math"/>
                        </a:rPr>
                        <m:t>=</m:t>
                      </m:r>
                      <m:r>
                        <a:rPr lang="en-GB" sz="1200" b="0" i="1" smtClean="0">
                          <a:latin typeface="Cambria Math"/>
                        </a:rPr>
                        <m:t>𝑚𝑔h</m:t>
                      </m:r>
                    </m:oMath>
                  </m:oMathPara>
                </a14:m>
                <a:endParaRPr lang="en-GB" sz="1200" dirty="0"/>
              </a:p>
            </p:txBody>
          </p:sp>
        </mc:Choice>
        <mc:Fallback xmlns="">
          <p:sp>
            <p:nvSpPr>
              <p:cNvPr id="69" name="TextBox 68"/>
              <p:cNvSpPr txBox="1">
                <a:spLocks noRot="1" noChangeAspect="1" noMove="1" noResize="1" noEditPoints="1" noAdjustHandles="1" noChangeArrowheads="1" noChangeShapeType="1" noTextEdit="1"/>
              </p:cNvSpPr>
              <p:nvPr/>
            </p:nvSpPr>
            <p:spPr>
              <a:xfrm>
                <a:off x="1596788" y="275229"/>
                <a:ext cx="914399" cy="276999"/>
              </a:xfrm>
              <a:prstGeom prst="rect">
                <a:avLst/>
              </a:prstGeom>
              <a:blipFill rotWithShape="1">
                <a:blip r:embed="rId9"/>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4953000" y="1905000"/>
                <a:ext cx="32004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𝐸𝑛𝑒𝑟𝑔𝑦</m:t>
                      </m:r>
                      <m:r>
                        <a:rPr lang="en-GB" sz="1400" b="0" i="1" smtClean="0">
                          <a:latin typeface="Cambria Math"/>
                        </a:rPr>
                        <m:t> </m:t>
                      </m:r>
                      <m:r>
                        <a:rPr lang="en-GB" sz="1400" b="0" i="1" smtClean="0">
                          <a:latin typeface="Cambria Math"/>
                        </a:rPr>
                        <m:t>𝐿𝑜𝑠𝑠𝑒𝑠</m:t>
                      </m:r>
                      <m:r>
                        <a:rPr lang="en-GB" sz="1400" b="0" i="1" smtClean="0">
                          <a:latin typeface="Cambria Math"/>
                        </a:rPr>
                        <m:t>=</m:t>
                      </m:r>
                      <m:r>
                        <a:rPr lang="en-GB" sz="1400" b="0" i="1" smtClean="0">
                          <a:latin typeface="Cambria Math"/>
                        </a:rPr>
                        <m:t>𝐸𝑛𝑒𝑟𝑔𝑦</m:t>
                      </m:r>
                      <m:r>
                        <a:rPr lang="en-GB" sz="1400" b="0" i="1" smtClean="0">
                          <a:latin typeface="Cambria Math"/>
                        </a:rPr>
                        <m:t> </m:t>
                      </m:r>
                      <m:r>
                        <a:rPr lang="en-GB" sz="1400" b="0" i="1" smtClean="0">
                          <a:latin typeface="Cambria Math"/>
                        </a:rPr>
                        <m:t>𝐺𝑎𝑖𝑛𝑠</m:t>
                      </m:r>
                    </m:oMath>
                  </m:oMathPara>
                </a14:m>
                <a:endParaRPr lang="en-GB" sz="1600" dirty="0"/>
              </a:p>
            </p:txBody>
          </p:sp>
        </mc:Choice>
        <mc:Fallback xmlns="">
          <p:sp>
            <p:nvSpPr>
              <p:cNvPr id="57" name="TextBox 56"/>
              <p:cNvSpPr txBox="1">
                <a:spLocks noRot="1" noChangeAspect="1" noMove="1" noResize="1" noEditPoints="1" noAdjustHandles="1" noChangeArrowheads="1" noChangeShapeType="1" noTextEdit="1"/>
              </p:cNvSpPr>
              <p:nvPr/>
            </p:nvSpPr>
            <p:spPr>
              <a:xfrm>
                <a:off x="4953000" y="1905000"/>
                <a:ext cx="3200400" cy="307777"/>
              </a:xfrm>
              <a:prstGeom prst="rect">
                <a:avLst/>
              </a:prstGeom>
              <a:blipFill rotWithShape="1">
                <a:blip r:embed="rId10"/>
                <a:stretch>
                  <a:fillRect b="-4000"/>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4503762" y="3962400"/>
                <a:ext cx="4507173"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𝑊𝑜𝑟𝑘</m:t>
                      </m:r>
                      <m:r>
                        <a:rPr lang="en-GB" sz="1400" b="0" i="1" smtClean="0">
                          <a:latin typeface="Cambria Math"/>
                        </a:rPr>
                        <m:t> </m:t>
                      </m:r>
                      <m:r>
                        <a:rPr lang="en-GB" sz="1400" b="0" i="1" smtClean="0">
                          <a:latin typeface="Cambria Math"/>
                        </a:rPr>
                        <m:t>𝑑𝑜𝑛𝑒</m:t>
                      </m:r>
                      <m:r>
                        <a:rPr lang="en-GB" sz="1400" b="0" i="1" smtClean="0">
                          <a:latin typeface="Cambria Math"/>
                        </a:rPr>
                        <m:t> </m:t>
                      </m:r>
                      <m:r>
                        <a:rPr lang="en-GB" sz="1400" b="0" i="1" smtClean="0">
                          <a:latin typeface="Cambria Math"/>
                        </a:rPr>
                        <m:t>𝑎𝑔𝑎𝑖𝑛𝑠𝑡</m:t>
                      </m:r>
                      <m:r>
                        <a:rPr lang="en-GB" sz="1400" b="0" i="1" smtClean="0">
                          <a:latin typeface="Cambria Math"/>
                        </a:rPr>
                        <m:t> </m:t>
                      </m:r>
                      <m:r>
                        <a:rPr lang="en-GB" sz="1400" b="0" i="1" smtClean="0">
                          <a:latin typeface="Cambria Math"/>
                        </a:rPr>
                        <m:t>𝐹𝑟𝑖𝑐𝑡𝑖𝑜𝑛</m:t>
                      </m:r>
                      <m:r>
                        <a:rPr lang="en-GB" sz="1400" b="0" i="1" smtClean="0">
                          <a:latin typeface="Cambria Math"/>
                        </a:rPr>
                        <m:t>=</m:t>
                      </m:r>
                      <m:r>
                        <a:rPr lang="en-GB" sz="1400" b="0" i="1" smtClean="0">
                          <a:latin typeface="Cambria Math"/>
                        </a:rPr>
                        <m:t>𝑂𝑣𝑒𝑟𝑎𝑙𝑙</m:t>
                      </m:r>
                      <m:r>
                        <a:rPr lang="en-GB" sz="1400" b="0" i="1" smtClean="0">
                          <a:latin typeface="Cambria Math"/>
                        </a:rPr>
                        <m:t> </m:t>
                      </m:r>
                      <m:r>
                        <a:rPr lang="en-GB" sz="1400" b="0" i="1" smtClean="0">
                          <a:latin typeface="Cambria Math"/>
                        </a:rPr>
                        <m:t>𝑙𝑜𝑠𝑠</m:t>
                      </m:r>
                      <m:r>
                        <a:rPr lang="en-GB" sz="1400" b="0" i="1" smtClean="0">
                          <a:latin typeface="Cambria Math"/>
                        </a:rPr>
                        <m:t> </m:t>
                      </m:r>
                      <m:r>
                        <a:rPr lang="en-GB" sz="1400" b="0" i="1" smtClean="0">
                          <a:latin typeface="Cambria Math"/>
                        </a:rPr>
                        <m:t>𝑖𝑛</m:t>
                      </m:r>
                      <m:r>
                        <a:rPr lang="en-GB" sz="1400" b="0" i="1" smtClean="0">
                          <a:latin typeface="Cambria Math"/>
                        </a:rPr>
                        <m:t> </m:t>
                      </m:r>
                      <m:r>
                        <a:rPr lang="en-GB" sz="1400" b="0" i="1" smtClean="0">
                          <a:latin typeface="Cambria Math"/>
                        </a:rPr>
                        <m:t>𝐸𝑛𝑒𝑟𝑔𝑦</m:t>
                      </m:r>
                    </m:oMath>
                  </m:oMathPara>
                </a14:m>
                <a:endParaRPr lang="en-GB" sz="1400" dirty="0"/>
              </a:p>
            </p:txBody>
          </p:sp>
        </mc:Choice>
        <mc:Fallback xmlns="">
          <p:sp>
            <p:nvSpPr>
              <p:cNvPr id="58" name="TextBox 57"/>
              <p:cNvSpPr txBox="1">
                <a:spLocks noRot="1" noChangeAspect="1" noMove="1" noResize="1" noEditPoints="1" noAdjustHandles="1" noChangeArrowheads="1" noChangeShapeType="1" noTextEdit="1"/>
              </p:cNvSpPr>
              <p:nvPr/>
            </p:nvSpPr>
            <p:spPr>
              <a:xfrm>
                <a:off x="4503762" y="3962400"/>
                <a:ext cx="4507173" cy="307777"/>
              </a:xfrm>
              <a:prstGeom prst="rect">
                <a:avLst/>
              </a:prstGeom>
              <a:blipFill rotWithShape="1">
                <a:blip r:embed="rId11"/>
                <a:stretch>
                  <a:fillRect b="-8000"/>
                </a:stretch>
              </a:blipFill>
              <a:ln w="25400">
                <a:noFill/>
              </a:ln>
            </p:spPr>
            <p:txBody>
              <a:bodyPr/>
              <a:lstStyle/>
              <a:p>
                <a:r>
                  <a:rPr lang="en-GB">
                    <a:noFill/>
                  </a:rPr>
                  <a:t> </a:t>
                </a:r>
              </a:p>
            </p:txBody>
          </p:sp>
        </mc:Fallback>
      </mc:AlternateContent>
      <p:cxnSp>
        <p:nvCxnSpPr>
          <p:cNvPr id="7" name="Straight Arrow Connector 6"/>
          <p:cNvCxnSpPr/>
          <p:nvPr/>
        </p:nvCxnSpPr>
        <p:spPr>
          <a:xfrm flipV="1">
            <a:off x="3962400" y="2362200"/>
            <a:ext cx="1447800" cy="9144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3581400" y="4114800"/>
            <a:ext cx="838200" cy="3048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0" name="TextBox 59"/>
              <p:cNvSpPr txBox="1"/>
              <p:nvPr/>
            </p:nvSpPr>
            <p:spPr>
              <a:xfrm>
                <a:off x="6144905" y="4876800"/>
                <a:ext cx="2983173"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𝐸𝑛𝑒𝑟𝑔𝑦</m:t>
                      </m:r>
                      <m:r>
                        <a:rPr lang="en-GB" sz="1400" b="0" i="1" smtClean="0">
                          <a:latin typeface="Cambria Math"/>
                        </a:rPr>
                        <m:t> </m:t>
                      </m:r>
                      <m:r>
                        <a:rPr lang="en-GB" sz="1400" b="0" i="1" smtClean="0">
                          <a:latin typeface="Cambria Math"/>
                        </a:rPr>
                        <m:t>𝐿𝑜𝑠𝑠𝑒𝑠</m:t>
                      </m:r>
                      <m:r>
                        <a:rPr lang="en-GB" sz="1400" b="0" i="1" smtClean="0">
                          <a:latin typeface="Cambria Math"/>
                        </a:rPr>
                        <m:t> −</m:t>
                      </m:r>
                      <m:r>
                        <a:rPr lang="en-GB" sz="1400" b="0" i="1" smtClean="0">
                          <a:latin typeface="Cambria Math"/>
                        </a:rPr>
                        <m:t>𝐸𝑛𝑒𝑟𝑔𝑦</m:t>
                      </m:r>
                      <m:r>
                        <a:rPr lang="en-GB" sz="1400" b="0" i="1" smtClean="0">
                          <a:latin typeface="Cambria Math"/>
                        </a:rPr>
                        <m:t> </m:t>
                      </m:r>
                      <m:r>
                        <a:rPr lang="en-GB" sz="1400" b="0" i="1" smtClean="0">
                          <a:latin typeface="Cambria Math"/>
                        </a:rPr>
                        <m:t>𝐺𝑎𝑖𝑛𝑠</m:t>
                      </m:r>
                    </m:oMath>
                  </m:oMathPara>
                </a14:m>
                <a:endParaRPr lang="en-GB" sz="1400" dirty="0"/>
              </a:p>
            </p:txBody>
          </p:sp>
        </mc:Choice>
        <mc:Fallback xmlns="">
          <p:sp>
            <p:nvSpPr>
              <p:cNvPr id="60" name="TextBox 59"/>
              <p:cNvSpPr txBox="1">
                <a:spLocks noRot="1" noChangeAspect="1" noMove="1" noResize="1" noEditPoints="1" noAdjustHandles="1" noChangeArrowheads="1" noChangeShapeType="1" noTextEdit="1"/>
              </p:cNvSpPr>
              <p:nvPr/>
            </p:nvSpPr>
            <p:spPr>
              <a:xfrm>
                <a:off x="6144905" y="4876800"/>
                <a:ext cx="2983173" cy="307777"/>
              </a:xfrm>
              <a:prstGeom prst="rect">
                <a:avLst/>
              </a:prstGeom>
              <a:blipFill rotWithShape="1">
                <a:blip r:embed="rId12"/>
                <a:stretch>
                  <a:fillRect b="-6000"/>
                </a:stretch>
              </a:blipFill>
              <a:ln w="25400">
                <a:noFill/>
              </a:ln>
            </p:spPr>
            <p:txBody>
              <a:bodyPr/>
              <a:lstStyle/>
              <a:p>
                <a:r>
                  <a:rPr lang="en-GB">
                    <a:noFill/>
                  </a:rPr>
                  <a:t> </a:t>
                </a:r>
              </a:p>
            </p:txBody>
          </p:sp>
        </mc:Fallback>
      </mc:AlternateContent>
      <p:cxnSp>
        <p:nvCxnSpPr>
          <p:cNvPr id="71" name="Straight Arrow Connector 70"/>
          <p:cNvCxnSpPr/>
          <p:nvPr/>
        </p:nvCxnSpPr>
        <p:spPr>
          <a:xfrm flipH="1">
            <a:off x="7856562" y="4343400"/>
            <a:ext cx="76200" cy="4572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683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243580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blinds(horizontal)">
                                      <p:cBhvr>
                                        <p:cTn id="17" dur="5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blinds(horizontal)">
                                      <p:cBhvr>
                                        <p:cTn id="27" dur="5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8"/>
                                        </p:tgtEl>
                                        <p:attrNameLst>
                                          <p:attrName>style.visibility</p:attrName>
                                        </p:attrNameLst>
                                      </p:cBhvr>
                                      <p:to>
                                        <p:strVal val="visible"/>
                                      </p:to>
                                    </p:set>
                                    <p:animEffect transition="in" filter="blinds(horizontal)">
                                      <p:cBhvr>
                                        <p:cTn id="32" dur="500"/>
                                        <p:tgtEl>
                                          <p:spTgt spid="5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1"/>
                                        </p:tgtEl>
                                        <p:attrNameLst>
                                          <p:attrName>style.visibility</p:attrName>
                                        </p:attrNameLst>
                                      </p:cBhvr>
                                      <p:to>
                                        <p:strVal val="visible"/>
                                      </p:to>
                                    </p:set>
                                    <p:animEffect transition="in" filter="blinds(horizontal)">
                                      <p:cBhvr>
                                        <p:cTn id="37" dur="500"/>
                                        <p:tgtEl>
                                          <p:spTgt spid="7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blinds(horizontal)">
                                      <p:cBhvr>
                                        <p:cTn id="42" dur="500"/>
                                        <p:tgtEl>
                                          <p:spTgt spid="6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linds(horizontal)">
                                      <p:cBhvr>
                                        <p:cTn id="4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8" grpId="0"/>
      <p:bldP spid="6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Summary</a:t>
            </a:r>
          </a:p>
        </p:txBody>
      </p:sp>
      <p:sp>
        <p:nvSpPr>
          <p:cNvPr id="3" name="Content Placeholder 2"/>
          <p:cNvSpPr>
            <a:spLocks noGrp="1"/>
          </p:cNvSpPr>
          <p:nvPr>
            <p:ph idx="1"/>
          </p:nvPr>
        </p:nvSpPr>
        <p:spPr/>
        <p:txBody>
          <a:bodyPr>
            <a:normAutofit fontScale="92500" lnSpcReduction="20000"/>
          </a:bodyPr>
          <a:lstStyle/>
          <a:p>
            <a:r>
              <a:rPr lang="en-GB" dirty="0">
                <a:latin typeface="Comic Sans MS" pitchFamily="66" charset="0"/>
              </a:rPr>
              <a:t>We have learnt how to use Hooke’s law in questions involving Tension</a:t>
            </a:r>
          </a:p>
          <a:p>
            <a:endParaRPr lang="en-GB" dirty="0">
              <a:latin typeface="Comic Sans MS" pitchFamily="66" charset="0"/>
            </a:endParaRPr>
          </a:p>
          <a:p>
            <a:r>
              <a:rPr lang="en-GB" dirty="0">
                <a:latin typeface="Comic Sans MS" pitchFamily="66" charset="0"/>
              </a:rPr>
              <a:t>We have seen how to calculate extensions and the amount of potential energy in a stretched/compressed string/spring</a:t>
            </a:r>
          </a:p>
          <a:p>
            <a:endParaRPr lang="en-GB" dirty="0">
              <a:latin typeface="Comic Sans MS" pitchFamily="66" charset="0"/>
            </a:endParaRPr>
          </a:p>
          <a:p>
            <a:r>
              <a:rPr lang="en-GB" dirty="0">
                <a:latin typeface="Comic Sans MS" pitchFamily="66" charset="0"/>
              </a:rPr>
              <a:t>We have also seen how to use the conservation of energy principle and the work-energy principle in answering extended questions</a:t>
            </a:r>
          </a:p>
        </p:txBody>
      </p:sp>
    </p:spTree>
    <p:extLst>
      <p:ext uri="{BB962C8B-B14F-4D97-AF65-F5344CB8AC3E}">
        <p14:creationId xmlns:p14="http://schemas.microsoft.com/office/powerpoint/2010/main" val="18017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272955" y="1600200"/>
            <a:ext cx="3712191" cy="4525963"/>
          </a:xfrm>
        </p:spPr>
        <p:txBody>
          <a:bodyPr>
            <a:normAutofit lnSpcReduction="10000"/>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Hopefully you remember the conservation of energy principle and the work-energy principle from before?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“When no external forces (other than gravity) act on a particle, the sum of its potential and kinetic energies remain constant.”</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(This is called the principle of the conservation of mechanical energy)</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“The change in total energy of a particle is equal to the work done on the particle.”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(This is called the ‘work-energy’ principle)</a:t>
            </a:r>
          </a:p>
        </p:txBody>
      </p:sp>
      <p:sp>
        <p:nvSpPr>
          <p:cNvPr id="4" name="TextBox 3"/>
          <p:cNvSpPr txBox="1"/>
          <p:nvPr/>
        </p:nvSpPr>
        <p:spPr>
          <a:xfrm>
            <a:off x="8683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192" y="48160"/>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 name="TextBox 5"/>
              <p:cNvSpPr txBox="1"/>
              <p:nvPr/>
            </p:nvSpPr>
            <p:spPr>
              <a:xfrm>
                <a:off x="9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𝑇</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i="1">
                              <a:latin typeface="Cambria Math"/>
                            </a:rPr>
                            <m:t>λ</m:t>
                          </m:r>
                          <m:r>
                            <a:rPr lang="en-GB" sz="1200" b="0" i="1" dirty="0" smtClean="0">
                              <a:latin typeface="Cambria Math"/>
                            </a:rPr>
                            <m:t>𝑥</m:t>
                          </m:r>
                        </m:num>
                        <m:den>
                          <m:r>
                            <a:rPr lang="en-GB" sz="1200" b="0" i="1" smtClean="0">
                              <a:latin typeface="Cambria Math"/>
                            </a:rPr>
                            <m:t>𝑙</m:t>
                          </m:r>
                        </m:den>
                      </m:f>
                    </m:oMath>
                  </m:oMathPara>
                </a14:m>
                <a:endParaRPr lang="en-GB" sz="1200" dirty="0"/>
              </a:p>
            </p:txBody>
          </p:sp>
        </mc:Choice>
        <mc:Fallback xmlns="">
          <p:sp>
            <p:nvSpPr>
              <p:cNvPr id="6" name="TextBox 5"/>
              <p:cNvSpPr txBox="1">
                <a:spLocks noRot="1" noChangeAspect="1" noMove="1" noResize="1" noEditPoints="1" noAdjustHandles="1" noChangeArrowheads="1" noChangeShapeType="1" noTextEdit="1"/>
              </p:cNvSpPr>
              <p:nvPr/>
            </p:nvSpPr>
            <p:spPr>
              <a:xfrm>
                <a:off x="9896" y="0"/>
                <a:ext cx="677430" cy="443006"/>
              </a:xfrm>
              <a:prstGeom prst="rect">
                <a:avLst/>
              </a:prstGeom>
              <a:blipFill rotWithShape="1">
                <a:blip r:embed="rId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685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𝐸𝑃𝐸</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b="0" i="1" smtClean="0">
                              <a:latin typeface="Cambria Math"/>
                            </a:rPr>
                            <m:t>λ</m:t>
                          </m:r>
                          <m:sSup>
                            <m:sSupPr>
                              <m:ctrlPr>
                                <a:rPr lang="el-GR"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num>
                        <m:den>
                          <m:r>
                            <a:rPr lang="en-GB" sz="1200" b="0" i="1" smtClean="0">
                              <a:latin typeface="Cambria Math"/>
                            </a:rPr>
                            <m:t>2</m:t>
                          </m:r>
                          <m:r>
                            <a:rPr lang="en-GB" sz="1200" b="0" i="1" smtClean="0">
                              <a:latin typeface="Cambria Math"/>
                            </a:rPr>
                            <m:t>𝑙</m:t>
                          </m:r>
                        </m:den>
                      </m:f>
                    </m:oMath>
                  </m:oMathPara>
                </a14:m>
                <a:endParaRPr lang="en-GB" sz="1200" dirty="0"/>
              </a:p>
            </p:txBody>
          </p:sp>
        </mc:Choice>
        <mc:Fallback xmlns="">
          <p:sp>
            <p:nvSpPr>
              <p:cNvPr id="7" name="TextBox 6"/>
              <p:cNvSpPr txBox="1">
                <a:spLocks noRot="1" noChangeAspect="1" noMove="1" noResize="1" noEditPoints="1" noAdjustHandles="1" noChangeArrowheads="1" noChangeShapeType="1" noTextEdit="1"/>
              </p:cNvSpPr>
              <p:nvPr/>
            </p:nvSpPr>
            <p:spPr>
              <a:xfrm>
                <a:off x="685800" y="0"/>
                <a:ext cx="914400" cy="462884"/>
              </a:xfrm>
              <a:prstGeom prst="rect">
                <a:avLst/>
              </a:prstGeom>
              <a:blipFill rotWithShape="1">
                <a:blip r:embed="rId4"/>
                <a:stretch>
                  <a:fillRect/>
                </a:stretch>
              </a:blipFill>
              <a:ln w="25400">
                <a:solidFill>
                  <a:schemeClr val="tx1"/>
                </a:solidFill>
              </a:ln>
            </p:spPr>
            <p:txBody>
              <a:bodyPr/>
              <a:lstStyle/>
              <a:p>
                <a:r>
                  <a:rPr lang="en-GB">
                    <a:noFill/>
                  </a:rPr>
                  <a:t> </a:t>
                </a:r>
              </a:p>
            </p:txBody>
          </p:sp>
        </mc:Fallback>
      </mc:AlternateContent>
      <p:sp>
        <p:nvSpPr>
          <p:cNvPr id="8" name="TextBox 7"/>
          <p:cNvSpPr txBox="1"/>
          <p:nvPr/>
        </p:nvSpPr>
        <p:spPr>
          <a:xfrm>
            <a:off x="4114800" y="2133600"/>
            <a:ext cx="4721164" cy="338554"/>
          </a:xfrm>
          <a:prstGeom prst="rect">
            <a:avLst/>
          </a:prstGeom>
          <a:noFill/>
        </p:spPr>
        <p:txBody>
          <a:bodyPr wrap="none" rtlCol="0">
            <a:spAutoFit/>
          </a:bodyPr>
          <a:lstStyle/>
          <a:p>
            <a:pPr algn="ctr"/>
            <a:r>
              <a:rPr lang="en-GB" sz="1600" dirty="0">
                <a:latin typeface="Comic Sans MS" pitchFamily="66" charset="0"/>
              </a:rPr>
              <a:t>If gravity is the only force acting on a particle:</a:t>
            </a:r>
          </a:p>
        </p:txBody>
      </p:sp>
      <mc:AlternateContent xmlns:mc="http://schemas.openxmlformats.org/markup-compatibility/2006" xmlns:a14="http://schemas.microsoft.com/office/drawing/2010/main">
        <mc:Choice Requires="a14">
          <p:sp>
            <p:nvSpPr>
              <p:cNvPr id="9" name="TextBox 8"/>
              <p:cNvSpPr txBox="1"/>
              <p:nvPr/>
            </p:nvSpPr>
            <p:spPr>
              <a:xfrm>
                <a:off x="4572000" y="2514600"/>
                <a:ext cx="3581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𝑫𝒆𝒄𝒓𝒆𝒂𝒔𝒆</m:t>
                      </m:r>
                      <m:r>
                        <a:rPr lang="en-GB" sz="1600" b="1" i="1" smtClean="0">
                          <a:latin typeface="Cambria Math"/>
                        </a:rPr>
                        <m:t> </m:t>
                      </m:r>
                      <m:r>
                        <a:rPr lang="en-GB" sz="1600" b="1" i="1" smtClean="0">
                          <a:latin typeface="Cambria Math"/>
                        </a:rPr>
                        <m:t>𝒊𝒏</m:t>
                      </m:r>
                      <m:r>
                        <a:rPr lang="en-GB" sz="1600" b="1" i="1" smtClean="0">
                          <a:latin typeface="Cambria Math"/>
                        </a:rPr>
                        <m:t> </m:t>
                      </m:r>
                      <m:r>
                        <a:rPr lang="en-GB" sz="1600" b="1" i="1" smtClean="0">
                          <a:latin typeface="Cambria Math"/>
                        </a:rPr>
                        <m:t>𝑷𝑬</m:t>
                      </m:r>
                      <m:r>
                        <a:rPr lang="en-GB" sz="1600" b="1" i="1" smtClean="0">
                          <a:latin typeface="Cambria Math"/>
                        </a:rPr>
                        <m:t>=</m:t>
                      </m:r>
                      <m:r>
                        <a:rPr lang="en-GB" sz="1600" b="1" i="1" smtClean="0">
                          <a:latin typeface="Cambria Math"/>
                        </a:rPr>
                        <m:t>𝑰𝒏𝒄𝒓𝒆𝒂𝒔𝒆</m:t>
                      </m:r>
                      <m:r>
                        <a:rPr lang="en-GB" sz="1600" b="1" i="1" smtClean="0">
                          <a:latin typeface="Cambria Math"/>
                        </a:rPr>
                        <m:t> </m:t>
                      </m:r>
                      <m:r>
                        <a:rPr lang="en-GB" sz="1600" b="1" i="1" smtClean="0">
                          <a:latin typeface="Cambria Math"/>
                        </a:rPr>
                        <m:t>𝒊𝒏</m:t>
                      </m:r>
                      <m:r>
                        <a:rPr lang="en-GB" sz="1600" b="1" i="1" smtClean="0">
                          <a:latin typeface="Cambria Math"/>
                        </a:rPr>
                        <m:t> </m:t>
                      </m:r>
                      <m:r>
                        <a:rPr lang="en-GB" sz="1600" b="1" i="1" smtClean="0">
                          <a:latin typeface="Cambria Math"/>
                        </a:rPr>
                        <m:t>𝑲𝑬</m:t>
                      </m:r>
                    </m:oMath>
                  </m:oMathPara>
                </a14:m>
                <a:endParaRPr lang="en-GB" sz="1600" b="1" dirty="0"/>
              </a:p>
            </p:txBody>
          </p:sp>
        </mc:Choice>
        <mc:Fallback xmlns="">
          <p:sp>
            <p:nvSpPr>
              <p:cNvPr id="9" name="TextBox 8"/>
              <p:cNvSpPr txBox="1">
                <a:spLocks noRot="1" noChangeAspect="1" noMove="1" noResize="1" noEditPoints="1" noAdjustHandles="1" noChangeArrowheads="1" noChangeShapeType="1" noTextEdit="1"/>
              </p:cNvSpPr>
              <p:nvPr/>
            </p:nvSpPr>
            <p:spPr>
              <a:xfrm>
                <a:off x="4572000" y="2514600"/>
                <a:ext cx="3581400" cy="338554"/>
              </a:xfrm>
              <a:prstGeom prst="rect">
                <a:avLst/>
              </a:prstGeom>
              <a:blipFill rotWithShape="1">
                <a:blip r:embed="rId5"/>
                <a:stretch>
                  <a:fillRect/>
                </a:stretch>
              </a:blipFill>
            </p:spPr>
            <p:txBody>
              <a:bodyPr/>
              <a:lstStyle/>
              <a:p>
                <a:r>
                  <a:rPr lang="en-GB">
                    <a:noFill/>
                  </a:rPr>
                  <a:t> </a:t>
                </a:r>
              </a:p>
            </p:txBody>
          </p:sp>
        </mc:Fallback>
      </mc:AlternateContent>
      <p:sp>
        <p:nvSpPr>
          <p:cNvPr id="10" name="TextBox 9"/>
          <p:cNvSpPr txBox="1"/>
          <p:nvPr/>
        </p:nvSpPr>
        <p:spPr>
          <a:xfrm>
            <a:off x="3962400" y="3962400"/>
            <a:ext cx="4800600" cy="584775"/>
          </a:xfrm>
          <a:prstGeom prst="rect">
            <a:avLst/>
          </a:prstGeom>
          <a:noFill/>
        </p:spPr>
        <p:txBody>
          <a:bodyPr wrap="square" rtlCol="0">
            <a:spAutoFit/>
          </a:bodyPr>
          <a:lstStyle/>
          <a:p>
            <a:pPr algn="ctr"/>
            <a:r>
              <a:rPr lang="en-GB" sz="1600" dirty="0">
                <a:latin typeface="Comic Sans MS" pitchFamily="66" charset="0"/>
              </a:rPr>
              <a:t>If another force (usually friction) is acting on the particle:</a:t>
            </a:r>
          </a:p>
        </p:txBody>
      </p:sp>
      <mc:AlternateContent xmlns:mc="http://schemas.openxmlformats.org/markup-compatibility/2006" xmlns:a14="http://schemas.microsoft.com/office/drawing/2010/main">
        <mc:Choice Requires="a14">
          <p:sp>
            <p:nvSpPr>
              <p:cNvPr id="11" name="TextBox 10"/>
              <p:cNvSpPr txBox="1"/>
              <p:nvPr/>
            </p:nvSpPr>
            <p:spPr>
              <a:xfrm>
                <a:off x="4114800" y="4648200"/>
                <a:ext cx="45720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𝑻𝒐𝒕𝒂𝒍</m:t>
                      </m:r>
                      <m:r>
                        <a:rPr lang="en-GB" sz="1600" b="1" i="1" smtClean="0">
                          <a:latin typeface="Cambria Math"/>
                        </a:rPr>
                        <m:t> </m:t>
                      </m:r>
                      <m:r>
                        <a:rPr lang="en-GB" sz="1600" b="1" i="1" smtClean="0">
                          <a:latin typeface="Cambria Math"/>
                        </a:rPr>
                        <m:t>𝒍𝒐𝒔𝒔</m:t>
                      </m:r>
                      <m:r>
                        <a:rPr lang="en-GB" sz="1600" b="1" i="1" smtClean="0">
                          <a:latin typeface="Cambria Math"/>
                        </a:rPr>
                        <m:t> </m:t>
                      </m:r>
                      <m:r>
                        <a:rPr lang="en-GB" sz="1600" b="1" i="1" smtClean="0">
                          <a:latin typeface="Cambria Math"/>
                        </a:rPr>
                        <m:t>𝒐𝒇</m:t>
                      </m:r>
                      <m:r>
                        <a:rPr lang="en-GB" sz="1600" b="1" i="1" smtClean="0">
                          <a:latin typeface="Cambria Math"/>
                        </a:rPr>
                        <m:t> </m:t>
                      </m:r>
                      <m:r>
                        <a:rPr lang="en-GB" sz="1600" b="1" i="1" smtClean="0">
                          <a:latin typeface="Cambria Math"/>
                        </a:rPr>
                        <m:t>𝒆𝒏𝒆𝒓𝒈𝒚</m:t>
                      </m:r>
                      <m:r>
                        <a:rPr lang="en-GB" sz="1600" b="1" i="1" smtClean="0">
                          <a:latin typeface="Cambria Math"/>
                        </a:rPr>
                        <m:t>=</m:t>
                      </m:r>
                      <m:r>
                        <a:rPr lang="en-GB" sz="1600" b="1" i="1" smtClean="0">
                          <a:latin typeface="Cambria Math"/>
                        </a:rPr>
                        <m:t>𝑲𝑬</m:t>
                      </m:r>
                      <m:r>
                        <a:rPr lang="en-GB" sz="1600" b="1" i="1" smtClean="0">
                          <a:latin typeface="Cambria Math"/>
                        </a:rPr>
                        <m:t> </m:t>
                      </m:r>
                      <m:r>
                        <a:rPr lang="en-GB" sz="1600" b="1" i="1" smtClean="0">
                          <a:latin typeface="Cambria Math"/>
                        </a:rPr>
                        <m:t>𝒍𝒐𝒔𝒕</m:t>
                      </m:r>
                      <m:r>
                        <a:rPr lang="en-GB" sz="1600" b="1" i="1" smtClean="0">
                          <a:latin typeface="Cambria Math"/>
                        </a:rPr>
                        <m:t>−</m:t>
                      </m:r>
                      <m:r>
                        <a:rPr lang="en-GB" sz="1600" b="1" i="1" smtClean="0">
                          <a:latin typeface="Cambria Math"/>
                        </a:rPr>
                        <m:t>𝑷𝑬</m:t>
                      </m:r>
                      <m:r>
                        <a:rPr lang="en-GB" sz="1600" b="1" i="1" smtClean="0">
                          <a:latin typeface="Cambria Math"/>
                        </a:rPr>
                        <m:t> </m:t>
                      </m:r>
                      <m:r>
                        <a:rPr lang="en-GB" sz="1600" b="1" i="1" smtClean="0">
                          <a:latin typeface="Cambria Math"/>
                        </a:rPr>
                        <m:t>𝒈𝒂𝒊𝒏𝒆𝒅</m:t>
                      </m:r>
                    </m:oMath>
                  </m:oMathPara>
                </a14:m>
                <a:endParaRPr lang="en-GB" sz="1600" b="1" dirty="0"/>
              </a:p>
            </p:txBody>
          </p:sp>
        </mc:Choice>
        <mc:Fallback xmlns="">
          <p:sp>
            <p:nvSpPr>
              <p:cNvPr id="11" name="TextBox 10"/>
              <p:cNvSpPr txBox="1">
                <a:spLocks noRot="1" noChangeAspect="1" noMove="1" noResize="1" noEditPoints="1" noAdjustHandles="1" noChangeArrowheads="1" noChangeShapeType="1" noTextEdit="1"/>
              </p:cNvSpPr>
              <p:nvPr/>
            </p:nvSpPr>
            <p:spPr>
              <a:xfrm>
                <a:off x="4114800" y="4648200"/>
                <a:ext cx="4572000" cy="338554"/>
              </a:xfrm>
              <a:prstGeom prst="rect">
                <a:avLst/>
              </a:prstGeom>
              <a:blipFill rotWithShape="1">
                <a:blip r:embed="rId6"/>
                <a:stretch>
                  <a:fillRect b="-909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114800" y="5105400"/>
                <a:ext cx="45720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smtClean="0">
                          <a:latin typeface="Cambria Math"/>
                        </a:rPr>
                        <m:t>𝑾𝒐𝒓𝒌</m:t>
                      </m:r>
                      <m:r>
                        <a:rPr lang="en-GB" sz="1600" b="1" i="1" smtClean="0">
                          <a:latin typeface="Cambria Math"/>
                        </a:rPr>
                        <m:t> </m:t>
                      </m:r>
                      <m:r>
                        <a:rPr lang="en-GB" sz="1600" b="1" i="1" smtClean="0">
                          <a:latin typeface="Cambria Math"/>
                        </a:rPr>
                        <m:t>𝒅𝒐𝒏𝒆</m:t>
                      </m:r>
                      <m:r>
                        <a:rPr lang="en-GB" sz="1600" b="1" i="1" smtClean="0">
                          <a:latin typeface="Cambria Math"/>
                        </a:rPr>
                        <m:t>=</m:t>
                      </m:r>
                      <m:r>
                        <a:rPr lang="en-GB" sz="1600" b="1" i="1" smtClean="0">
                          <a:latin typeface="Cambria Math"/>
                        </a:rPr>
                        <m:t>𝑲𝑬</m:t>
                      </m:r>
                      <m:r>
                        <a:rPr lang="en-GB" sz="1600" b="1" i="1" smtClean="0">
                          <a:latin typeface="Cambria Math"/>
                        </a:rPr>
                        <m:t> </m:t>
                      </m:r>
                      <m:r>
                        <a:rPr lang="en-GB" sz="1600" b="1" i="1" smtClean="0">
                          <a:latin typeface="Cambria Math"/>
                        </a:rPr>
                        <m:t>𝒍𝒐𝒔𝒕</m:t>
                      </m:r>
                      <m:r>
                        <a:rPr lang="en-GB" sz="1600" b="1" i="1" smtClean="0">
                          <a:latin typeface="Cambria Math"/>
                        </a:rPr>
                        <m:t>−</m:t>
                      </m:r>
                      <m:r>
                        <a:rPr lang="en-GB" sz="1600" b="1" i="1" smtClean="0">
                          <a:latin typeface="Cambria Math"/>
                        </a:rPr>
                        <m:t>𝑷𝑬</m:t>
                      </m:r>
                      <m:r>
                        <a:rPr lang="en-GB" sz="1600" b="1" i="1" smtClean="0">
                          <a:latin typeface="Cambria Math"/>
                        </a:rPr>
                        <m:t> </m:t>
                      </m:r>
                      <m:r>
                        <a:rPr lang="en-GB" sz="1600" b="1" i="1" smtClean="0">
                          <a:latin typeface="Cambria Math"/>
                        </a:rPr>
                        <m:t>𝒈𝒂𝒊𝒏𝒆𝒅</m:t>
                      </m:r>
                    </m:oMath>
                  </m:oMathPara>
                </a14:m>
                <a:endParaRPr lang="en-GB" sz="1600" b="1" dirty="0"/>
              </a:p>
            </p:txBody>
          </p:sp>
        </mc:Choice>
        <mc:Fallback xmlns="">
          <p:sp>
            <p:nvSpPr>
              <p:cNvPr id="12" name="TextBox 11"/>
              <p:cNvSpPr txBox="1">
                <a:spLocks noRot="1" noChangeAspect="1" noMove="1" noResize="1" noEditPoints="1" noAdjustHandles="1" noChangeArrowheads="1" noChangeShapeType="1" noTextEdit="1"/>
              </p:cNvSpPr>
              <p:nvPr/>
            </p:nvSpPr>
            <p:spPr>
              <a:xfrm>
                <a:off x="4114800" y="5105400"/>
                <a:ext cx="4572000" cy="338554"/>
              </a:xfrm>
              <a:prstGeom prst="rect">
                <a:avLst/>
              </a:prstGeom>
              <a:blipFill rotWithShape="1">
                <a:blip r:embed="rId7"/>
                <a:stretch>
                  <a:fillRect b="-9091"/>
                </a:stretch>
              </a:blipFill>
            </p:spPr>
            <p:txBody>
              <a:bodyPr/>
              <a:lstStyle/>
              <a:p>
                <a:r>
                  <a:rPr lang="en-GB">
                    <a:noFill/>
                  </a:rPr>
                  <a:t> </a:t>
                </a:r>
              </a:p>
            </p:txBody>
          </p:sp>
        </mc:Fallback>
      </mc:AlternateContent>
      <p:sp>
        <p:nvSpPr>
          <p:cNvPr id="13" name="TextBox 12"/>
          <p:cNvSpPr txBox="1"/>
          <p:nvPr/>
        </p:nvSpPr>
        <p:spPr>
          <a:xfrm>
            <a:off x="4169020" y="3048000"/>
            <a:ext cx="4390947" cy="738664"/>
          </a:xfrm>
          <a:prstGeom prst="rect">
            <a:avLst/>
          </a:prstGeom>
          <a:noFill/>
        </p:spPr>
        <p:txBody>
          <a:bodyPr wrap="none" rtlCol="0">
            <a:spAutoFit/>
          </a:bodyPr>
          <a:lstStyle/>
          <a:p>
            <a:pPr algn="ctr"/>
            <a:r>
              <a:rPr lang="en-GB" sz="1400" dirty="0">
                <a:solidFill>
                  <a:srgbClr val="FF0000"/>
                </a:solidFill>
                <a:latin typeface="Comic Sans MS" panose="030F0702030302020204" pitchFamily="66" charset="0"/>
              </a:rPr>
              <a:t>This is what you saw in M2</a:t>
            </a:r>
          </a:p>
          <a:p>
            <a:pPr algn="ctr"/>
            <a:endParaRPr lang="en-GB" sz="1400" dirty="0">
              <a:solidFill>
                <a:srgbClr val="FF0000"/>
              </a:solidFill>
              <a:latin typeface="Comic Sans MS" panose="030F0702030302020204" pitchFamily="66" charset="0"/>
            </a:endParaRPr>
          </a:p>
          <a:p>
            <a:pPr algn="ctr"/>
            <a:r>
              <a:rPr lang="en-GB" sz="1400" dirty="0">
                <a:solidFill>
                  <a:srgbClr val="FF0000"/>
                </a:solidFill>
                <a:latin typeface="Comic Sans MS" panose="030F0702030302020204" pitchFamily="66" charset="0"/>
                <a:sym typeface="Wingdings" panose="05000000000000000000" pitchFamily="2" charset="2"/>
              </a:rPr>
              <a:t> As a general rule: Energy Losses = Energy Gains</a:t>
            </a:r>
            <a:endParaRPr lang="en-GB" sz="1400" dirty="0">
              <a:solidFill>
                <a:srgbClr val="FF0000"/>
              </a:solidFill>
              <a:latin typeface="Comic Sans MS" panose="030F0702030302020204" pitchFamily="66" charset="0"/>
            </a:endParaRPr>
          </a:p>
        </p:txBody>
      </p:sp>
      <p:sp>
        <p:nvSpPr>
          <p:cNvPr id="14" name="TextBox 13"/>
          <p:cNvSpPr txBox="1"/>
          <p:nvPr/>
        </p:nvSpPr>
        <p:spPr>
          <a:xfrm>
            <a:off x="4343400" y="5459849"/>
            <a:ext cx="4038600" cy="1169551"/>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In M2, PE represented potential energy due to the height of an object</a:t>
            </a:r>
          </a:p>
          <a:p>
            <a:pPr algn="ctr"/>
            <a:endParaRPr lang="en-GB" sz="1400" dirty="0">
              <a:solidFill>
                <a:srgbClr val="FF0000"/>
              </a:solidFill>
              <a:latin typeface="Comic Sans MS" panose="030F0702030302020204" pitchFamily="66" charset="0"/>
            </a:endParaRPr>
          </a:p>
          <a:p>
            <a:pPr algn="ctr"/>
            <a:r>
              <a:rPr lang="en-GB" sz="1400" dirty="0">
                <a:solidFill>
                  <a:srgbClr val="FF0000"/>
                </a:solidFill>
                <a:latin typeface="Comic Sans MS" panose="030F0702030302020204" pitchFamily="66" charset="0"/>
                <a:sym typeface="Wingdings" panose="05000000000000000000" pitchFamily="2" charset="2"/>
              </a:rPr>
              <a:t> In M3, we can also use EPE, elastic potential energy</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5" name="TextBox 14"/>
              <p:cNvSpPr txBox="1"/>
              <p:nvPr/>
            </p:nvSpPr>
            <p:spPr>
              <a:xfrm>
                <a:off x="1600200" y="1"/>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𝐸𝑛𝑒𝑟𝑔𝑦</m:t>
                      </m:r>
                      <m:r>
                        <a:rPr lang="en-GB" sz="1200" b="0" i="1" smtClean="0">
                          <a:latin typeface="Cambria Math"/>
                        </a:rPr>
                        <m:t> </m:t>
                      </m:r>
                      <m:r>
                        <a:rPr lang="en-GB" sz="1200" b="0" i="1" smtClean="0">
                          <a:latin typeface="Cambria Math"/>
                        </a:rPr>
                        <m:t>𝐿𝑜𝑠𝑠𝑒𝑠</m:t>
                      </m:r>
                      <m:r>
                        <a:rPr lang="en-GB" sz="1200" b="0" i="1" smtClean="0">
                          <a:latin typeface="Cambria Math"/>
                        </a:rPr>
                        <m:t>=</m:t>
                      </m:r>
                      <m:r>
                        <a:rPr lang="en-GB" sz="1200" b="0" i="1" smtClean="0">
                          <a:latin typeface="Cambria Math"/>
                        </a:rPr>
                        <m:t>𝐸𝑛𝑒𝑟𝑔𝑦</m:t>
                      </m:r>
                      <m:r>
                        <a:rPr lang="en-GB" sz="1200" b="0" i="1" smtClean="0">
                          <a:latin typeface="Cambria Math"/>
                        </a:rPr>
                        <m:t> </m:t>
                      </m:r>
                      <m:r>
                        <a:rPr lang="en-GB" sz="1200" b="0" i="1" smtClean="0">
                          <a:latin typeface="Cambria Math"/>
                        </a:rPr>
                        <m:t>𝐺𝑎𝑖𝑛𝑠</m:t>
                      </m:r>
                    </m:oMath>
                  </m:oMathPara>
                </a14:m>
                <a:endParaRPr lang="en-GB" sz="1200" dirty="0"/>
              </a:p>
            </p:txBody>
          </p:sp>
        </mc:Choice>
        <mc:Fallback xmlns="">
          <p:sp>
            <p:nvSpPr>
              <p:cNvPr id="15" name="TextBox 14"/>
              <p:cNvSpPr txBox="1">
                <a:spLocks noRot="1" noChangeAspect="1" noMove="1" noResize="1" noEditPoints="1" noAdjustHandles="1" noChangeArrowheads="1" noChangeShapeType="1" noTextEdit="1"/>
              </p:cNvSpPr>
              <p:nvPr/>
            </p:nvSpPr>
            <p:spPr>
              <a:xfrm>
                <a:off x="1600200" y="1"/>
                <a:ext cx="2362200" cy="276999"/>
              </a:xfrm>
              <a:prstGeom prst="rect">
                <a:avLst/>
              </a:prstGeom>
              <a:blipFill rotWithShape="1">
                <a:blip r:embed="rId8"/>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3962400" y="0"/>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16" name="TextBox 15"/>
              <p:cNvSpPr txBox="1">
                <a:spLocks noRot="1" noChangeAspect="1" noMove="1" noResize="1" noEditPoints="1" noAdjustHandles="1" noChangeArrowheads="1" noChangeShapeType="1" noTextEdit="1"/>
              </p:cNvSpPr>
              <p:nvPr/>
            </p:nvSpPr>
            <p:spPr>
              <a:xfrm>
                <a:off x="3962400" y="0"/>
                <a:ext cx="2286000" cy="457433"/>
              </a:xfrm>
              <a:prstGeom prst="rect">
                <a:avLst/>
              </a:prstGeom>
              <a:blipFill rotWithShape="1">
                <a:blip r:embed="rId9"/>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0" y="466565"/>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m:t>
                      </m:r>
                      <m:r>
                        <a:rPr lang="en-GB" sz="1200" b="0" i="1" smtClean="0">
                          <a:latin typeface="Cambria Math"/>
                        </a:rPr>
                        <m:t>=</m:t>
                      </m:r>
                      <m:r>
                        <a:rPr lang="en-GB" sz="1200" b="0" i="1" smtClean="0">
                          <a:latin typeface="Cambria Math"/>
                        </a:rPr>
                        <m:t>𝐹𝑑</m:t>
                      </m:r>
                    </m:oMath>
                  </m:oMathPara>
                </a14:m>
                <a:endParaRPr lang="en-GB" sz="1200" dirty="0"/>
              </a:p>
            </p:txBody>
          </p:sp>
        </mc:Choice>
        <mc:Fallback xmlns="">
          <p:sp>
            <p:nvSpPr>
              <p:cNvPr id="17" name="TextBox 16"/>
              <p:cNvSpPr txBox="1">
                <a:spLocks noRot="1" noChangeAspect="1" noMove="1" noResize="1" noEditPoints="1" noAdjustHandles="1" noChangeArrowheads="1" noChangeShapeType="1" noTextEdit="1"/>
              </p:cNvSpPr>
              <p:nvPr/>
            </p:nvSpPr>
            <p:spPr>
              <a:xfrm>
                <a:off x="0" y="466565"/>
                <a:ext cx="914400" cy="276999"/>
              </a:xfrm>
              <a:prstGeom prst="rect">
                <a:avLst/>
              </a:prstGeom>
              <a:blipFill rotWithShape="1">
                <a:blip r:embed="rId10"/>
                <a:stretch>
                  <a:fillRect/>
                </a:stretch>
              </a:blipFill>
              <a:ln w="25400">
                <a:solidFill>
                  <a:schemeClr val="tx1"/>
                </a:solidFill>
              </a:ln>
            </p:spPr>
            <p:txBody>
              <a:bodyPr/>
              <a:lstStyle/>
              <a:p>
                <a:r>
                  <a:rPr lang="en-GB">
                    <a:noFill/>
                  </a:rPr>
                  <a:t> </a:t>
                </a:r>
              </a:p>
            </p:txBody>
          </p:sp>
        </mc:Fallback>
      </mc:AlternateContent>
    </p:spTree>
    <p:extLst>
      <p:ext uri="{BB962C8B-B14F-4D97-AF65-F5344CB8AC3E}">
        <p14:creationId xmlns:p14="http://schemas.microsoft.com/office/powerpoint/2010/main" val="318606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blinds(horizontal)">
                                      <p:cBhvr>
                                        <p:cTn id="27" dur="500"/>
                                        <p:tgtEl>
                                          <p:spTgt spid="1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3">
                                            <p:txEl>
                                              <p:pRg st="2" end="2"/>
                                            </p:txEl>
                                          </p:spTgt>
                                        </p:tgtEl>
                                        <p:attrNameLst>
                                          <p:attrName>style.visibility</p:attrName>
                                        </p:attrNameLst>
                                      </p:cBhvr>
                                      <p:to>
                                        <p:strVal val="visible"/>
                                      </p:to>
                                    </p:set>
                                    <p:animEffect transition="in" filter="blinds(horizontal)">
                                      <p:cBhvr>
                                        <p:cTn id="32" dur="500"/>
                                        <p:tgtEl>
                                          <p:spTgt spid="1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linds(horizontal)">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linds(horizontal)">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4">
                                            <p:txEl>
                                              <p:pRg st="0" end="0"/>
                                            </p:txEl>
                                          </p:spTgt>
                                        </p:tgtEl>
                                        <p:attrNameLst>
                                          <p:attrName>style.visibility</p:attrName>
                                        </p:attrNameLst>
                                      </p:cBhvr>
                                      <p:to>
                                        <p:strVal val="visible"/>
                                      </p:to>
                                    </p:set>
                                    <p:animEffect transition="in" filter="blinds(horizontal)">
                                      <p:cBhvr>
                                        <p:cTn id="62" dur="500"/>
                                        <p:tgtEl>
                                          <p:spTgt spid="14">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4">
                                            <p:txEl>
                                              <p:pRg st="2" end="2"/>
                                            </p:txEl>
                                          </p:spTgt>
                                        </p:tgtEl>
                                        <p:attrNameLst>
                                          <p:attrName>style.visibility</p:attrName>
                                        </p:attrNameLst>
                                      </p:cBhvr>
                                      <p:to>
                                        <p:strVal val="visible"/>
                                      </p:to>
                                    </p:set>
                                    <p:animEffect transition="in" filter="blinds(horizontal)">
                                      <p:cBhvr>
                                        <p:cTn id="67" dur="500"/>
                                        <p:tgtEl>
                                          <p:spTgt spid="14">
                                            <p:txEl>
                                              <p:pRg st="2" end="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blinds(horizontal)">
                                      <p:cBhvr>
                                        <p:cTn id="72" dur="5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blinds(horizontal)">
                                      <p:cBhvr>
                                        <p:cTn id="7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5"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272955" y="1600200"/>
            <a:ext cx="3712191" cy="5029200"/>
          </a:xfrm>
        </p:spPr>
        <p:txBody>
          <a:bodyPr>
            <a:normAutofit lnSpcReduction="10000"/>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string, of natural length 1.6m and modulus of elasticity 10N, has one end fixed at a point A on a smooth horizontal table. A particle of mass 2kg is attached to the other end of the string. The particle is held at point A and projected horizontally across the table with speed 2ms</a:t>
            </a:r>
            <a:r>
              <a:rPr lang="en-GB" sz="1400" baseline="30000" dirty="0">
                <a:latin typeface="Comic Sans MS" pitchFamily="66" charset="0"/>
              </a:rPr>
              <a:t>-1</a:t>
            </a:r>
            <a:r>
              <a:rPr lang="en-GB" sz="1400" dirty="0">
                <a:latin typeface="Comic Sans MS" pitchFamily="66" charset="0"/>
              </a:rPr>
              <a:t>. Find how far it travels before first coming to instantaneous rest.</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 particle is projected from A. After 1.6m the string will be taut, but the particle will stretch a bit farther before instantaneously stopping, making the distance travelled ‘1.6 + x’</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There is no friction so we can just set losses = gains</a:t>
            </a:r>
          </a:p>
          <a:p>
            <a:pPr algn="ctr">
              <a:buFont typeface="Wingdings"/>
              <a:buChar char="à"/>
            </a:pP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192" y="48160"/>
            <a:ext cx="1058602" cy="692987"/>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p:cNvSpPr/>
          <p:nvPr/>
        </p:nvSpPr>
        <p:spPr>
          <a:xfrm>
            <a:off x="55626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76200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p:nvCxnSpPr>
        <p:spPr>
          <a:xfrm>
            <a:off x="5715000" y="19050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638800" y="2209800"/>
            <a:ext cx="2057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4600" y="2209800"/>
            <a:ext cx="716863" cy="307777"/>
          </a:xfrm>
          <a:prstGeom prst="rect">
            <a:avLst/>
          </a:prstGeom>
          <a:noFill/>
        </p:spPr>
        <p:txBody>
          <a:bodyPr wrap="none" rtlCol="0">
            <a:spAutoFit/>
          </a:bodyPr>
          <a:lstStyle/>
          <a:p>
            <a:r>
              <a:rPr lang="en-GB" sz="1400" dirty="0">
                <a:latin typeface="Comic Sans MS" panose="030F0702030302020204" pitchFamily="66" charset="0"/>
              </a:rPr>
              <a:t>1.6 + x</a:t>
            </a:r>
          </a:p>
        </p:txBody>
      </p:sp>
      <p:sp>
        <p:nvSpPr>
          <p:cNvPr id="20" name="TextBox 19"/>
          <p:cNvSpPr txBox="1"/>
          <p:nvPr/>
        </p:nvSpPr>
        <p:spPr>
          <a:xfrm>
            <a:off x="5257800" y="1752600"/>
            <a:ext cx="316112" cy="307777"/>
          </a:xfrm>
          <a:prstGeom prst="rect">
            <a:avLst/>
          </a:prstGeom>
          <a:noFill/>
        </p:spPr>
        <p:txBody>
          <a:bodyPr wrap="none" rtlCol="0">
            <a:spAutoFit/>
          </a:bodyPr>
          <a:lstStyle/>
          <a:p>
            <a:r>
              <a:rPr lang="en-GB" sz="1400" dirty="0">
                <a:latin typeface="Comic Sans MS" panose="030F0702030302020204" pitchFamily="66" charset="0"/>
              </a:rPr>
              <a:t>A</a:t>
            </a:r>
          </a:p>
        </p:txBody>
      </p:sp>
      <p:sp>
        <p:nvSpPr>
          <p:cNvPr id="21" name="TextBox 20"/>
          <p:cNvSpPr txBox="1"/>
          <p:nvPr/>
        </p:nvSpPr>
        <p:spPr>
          <a:xfrm>
            <a:off x="5257800" y="1371600"/>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23" name="Straight Arrow Connector 22"/>
          <p:cNvCxnSpPr/>
          <p:nvPr/>
        </p:nvCxnSpPr>
        <p:spPr>
          <a:xfrm>
            <a:off x="5486400" y="167640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391400" y="1371600"/>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25" name="Straight Arrow Connector 24"/>
          <p:cNvCxnSpPr/>
          <p:nvPr/>
        </p:nvCxnSpPr>
        <p:spPr>
          <a:xfrm>
            <a:off x="7620000" y="167640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25"/>
              <p:cNvSpPr txBox="1"/>
              <p:nvPr/>
            </p:nvSpPr>
            <p:spPr>
              <a:xfrm>
                <a:off x="4723410" y="3136075"/>
                <a:ext cx="27432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𝐸𝑛𝑒𝑟𝑔𝑦</m:t>
                      </m:r>
                      <m:r>
                        <a:rPr lang="en-GB" sz="1400" b="0" i="1" smtClean="0">
                          <a:latin typeface="Cambria Math"/>
                        </a:rPr>
                        <m:t> </m:t>
                      </m:r>
                      <m:r>
                        <a:rPr lang="en-GB" sz="1400" b="0" i="1" smtClean="0">
                          <a:latin typeface="Cambria Math"/>
                        </a:rPr>
                        <m:t>𝐿𝑜𝑠𝑠𝑒𝑠</m:t>
                      </m:r>
                      <m:r>
                        <a:rPr lang="en-GB" sz="1400" b="0" i="1" smtClean="0">
                          <a:latin typeface="Cambria Math"/>
                        </a:rPr>
                        <m:t>=</m:t>
                      </m:r>
                      <m:r>
                        <a:rPr lang="en-GB" sz="1400" b="0" i="1" smtClean="0">
                          <a:latin typeface="Cambria Math"/>
                        </a:rPr>
                        <m:t>𝐸𝑛𝑒𝑟𝑔𝑦</m:t>
                      </m:r>
                      <m:r>
                        <a:rPr lang="en-GB" sz="1400" b="0" i="1" smtClean="0">
                          <a:latin typeface="Cambria Math"/>
                        </a:rPr>
                        <m:t> </m:t>
                      </m:r>
                      <m:r>
                        <a:rPr lang="en-GB" sz="1400" b="0" i="1" smtClean="0">
                          <a:latin typeface="Cambria Math"/>
                        </a:rPr>
                        <m:t>𝐺𝑎𝑖𝑛𝑠</m:t>
                      </m:r>
                    </m:oMath>
                  </m:oMathPara>
                </a14:m>
                <a:endParaRPr lang="en-GB" sz="1400" dirty="0"/>
              </a:p>
            </p:txBody>
          </p:sp>
        </mc:Choice>
        <mc:Fallback xmlns="">
          <p:sp>
            <p:nvSpPr>
              <p:cNvPr id="26" name="TextBox 25"/>
              <p:cNvSpPr txBox="1">
                <a:spLocks noRot="1" noChangeAspect="1" noMove="1" noResize="1" noEditPoints="1" noAdjustHandles="1" noChangeArrowheads="1" noChangeShapeType="1" noTextEdit="1"/>
              </p:cNvSpPr>
              <p:nvPr/>
            </p:nvSpPr>
            <p:spPr>
              <a:xfrm>
                <a:off x="4723410" y="3136075"/>
                <a:ext cx="2743200" cy="307777"/>
              </a:xfrm>
              <a:prstGeom prst="rect">
                <a:avLst/>
              </a:prstGeom>
              <a:blipFill rotWithShape="1">
                <a:blip r:embed="rId3"/>
                <a:stretch>
                  <a:fillRect b="-3922"/>
                </a:stretch>
              </a:blipFill>
              <a:ln w="25400">
                <a:noFill/>
              </a:ln>
            </p:spPr>
            <p:txBody>
              <a:bodyPr/>
              <a:lstStyle/>
              <a:p>
                <a:r>
                  <a:rPr lang="en-GB">
                    <a:noFill/>
                  </a:rPr>
                  <a:t> </a:t>
                </a:r>
              </a:p>
            </p:txBody>
          </p:sp>
        </mc:Fallback>
      </mc:AlternateContent>
      <p:sp>
        <p:nvSpPr>
          <p:cNvPr id="27" name="TextBox 26"/>
          <p:cNvSpPr txBox="1"/>
          <p:nvPr/>
        </p:nvSpPr>
        <p:spPr>
          <a:xfrm>
            <a:off x="4419600" y="2514600"/>
            <a:ext cx="4336444" cy="523220"/>
          </a:xfrm>
          <a:prstGeom prst="rect">
            <a:avLst/>
          </a:prstGeom>
          <a:noFill/>
        </p:spPr>
        <p:txBody>
          <a:bodyPr wrap="none" rtlCol="0">
            <a:spAutoFit/>
          </a:bodyPr>
          <a:lstStyle/>
          <a:p>
            <a:pPr algn="ctr"/>
            <a:r>
              <a:rPr lang="en-GB" sz="1400" dirty="0">
                <a:solidFill>
                  <a:srgbClr val="FF0000"/>
                </a:solidFill>
                <a:latin typeface="Comic Sans MS" panose="030F0702030302020204" pitchFamily="66" charset="0"/>
              </a:rPr>
              <a:t>As the particle slows down it loses Kinetic Energy</a:t>
            </a:r>
          </a:p>
          <a:p>
            <a:pPr algn="ctr"/>
            <a:r>
              <a:rPr lang="en-GB" sz="1400" dirty="0">
                <a:solidFill>
                  <a:srgbClr val="FF0000"/>
                </a:solidFill>
                <a:latin typeface="Comic Sans MS" panose="030F0702030302020204" pitchFamily="66" charset="0"/>
                <a:sym typeface="Wingdings" panose="05000000000000000000" pitchFamily="2" charset="2"/>
              </a:rPr>
              <a:t> This is balanced by it gaining EPE!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8" name="TextBox 27"/>
              <p:cNvSpPr txBox="1"/>
              <p:nvPr/>
            </p:nvSpPr>
            <p:spPr>
              <a:xfrm>
                <a:off x="5180610" y="3517075"/>
                <a:ext cx="22098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𝐾𝐸</m:t>
                      </m:r>
                      <m:r>
                        <a:rPr lang="en-GB" sz="1400" b="0" i="1" smtClean="0">
                          <a:latin typeface="Cambria Math"/>
                        </a:rPr>
                        <m:t> </m:t>
                      </m:r>
                      <m:r>
                        <a:rPr lang="en-GB" sz="1400" b="0" i="1" smtClean="0">
                          <a:latin typeface="Cambria Math"/>
                        </a:rPr>
                        <m:t>𝑙𝑜𝑠𝑡</m:t>
                      </m:r>
                      <m:r>
                        <a:rPr lang="en-GB" sz="1400" b="0" i="1" smtClean="0">
                          <a:latin typeface="Cambria Math"/>
                        </a:rPr>
                        <m:t>=</m:t>
                      </m:r>
                      <m:r>
                        <a:rPr lang="en-GB" sz="1400" b="0" i="1" smtClean="0">
                          <a:latin typeface="Cambria Math"/>
                        </a:rPr>
                        <m:t>𝐸𝑃𝐸</m:t>
                      </m:r>
                      <m:r>
                        <a:rPr lang="en-GB" sz="1400" b="0" i="1" smtClean="0">
                          <a:latin typeface="Cambria Math"/>
                        </a:rPr>
                        <m:t> </m:t>
                      </m:r>
                      <m:r>
                        <a:rPr lang="en-GB" sz="1400" b="0" i="1" smtClean="0">
                          <a:latin typeface="Cambria Math"/>
                        </a:rPr>
                        <m:t>𝑔𝑎𝑖𝑛𝑒𝑑</m:t>
                      </m:r>
                    </m:oMath>
                  </m:oMathPara>
                </a14:m>
                <a:endParaRPr lang="en-GB" sz="1400" dirty="0"/>
              </a:p>
            </p:txBody>
          </p:sp>
        </mc:Choice>
        <mc:Fallback xmlns="">
          <p:sp>
            <p:nvSpPr>
              <p:cNvPr id="28" name="TextBox 27"/>
              <p:cNvSpPr txBox="1">
                <a:spLocks noRot="1" noChangeAspect="1" noMove="1" noResize="1" noEditPoints="1" noAdjustHandles="1" noChangeArrowheads="1" noChangeShapeType="1" noTextEdit="1"/>
              </p:cNvSpPr>
              <p:nvPr/>
            </p:nvSpPr>
            <p:spPr>
              <a:xfrm>
                <a:off x="5180610" y="3517075"/>
                <a:ext cx="2209800" cy="307777"/>
              </a:xfrm>
              <a:prstGeom prst="rect">
                <a:avLst/>
              </a:prstGeom>
              <a:blipFill rotWithShape="1">
                <a:blip r:embed="rId4"/>
                <a:stretch>
                  <a:fillRect b="-8000"/>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5333010" y="3898075"/>
                <a:ext cx="1371600" cy="537070"/>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𝑚</m:t>
                      </m:r>
                      <m:sSup>
                        <m:sSupPr>
                          <m:ctrlPr>
                            <a:rPr lang="en-GB" sz="1400" b="0" i="1" smtClean="0">
                              <a:latin typeface="Cambria Math" panose="02040503050406030204" pitchFamily="18" charset="0"/>
                            </a:rPr>
                          </m:ctrlPr>
                        </m:sSupPr>
                        <m:e>
                          <m:r>
                            <a:rPr lang="en-GB" sz="1400" b="0" i="1" smtClean="0">
                              <a:latin typeface="Cambria Math"/>
                            </a:rPr>
                            <m:t>𝑣</m:t>
                          </m:r>
                        </m:e>
                        <m:sup>
                          <m:r>
                            <a:rPr lang="en-GB" sz="1400" b="0" i="1" smtClean="0">
                              <a:latin typeface="Cambria Math"/>
                            </a:rPr>
                            <m:t>2</m:t>
                          </m:r>
                        </m:sup>
                      </m:sSup>
                      <m:r>
                        <a:rPr lang="en-GB" sz="1400" b="0" i="1" smtClean="0">
                          <a:latin typeface="Cambria Math"/>
                        </a:rPr>
                        <m:t>=</m:t>
                      </m:r>
                      <m:f>
                        <m:fPr>
                          <m:ctrlPr>
                            <a:rPr lang="en-GB" sz="1400" i="1">
                              <a:latin typeface="Cambria Math" panose="02040503050406030204" pitchFamily="18" charset="0"/>
                            </a:rPr>
                          </m:ctrlPr>
                        </m:fPr>
                        <m:num>
                          <m:r>
                            <m:rPr>
                              <m:sty m:val="p"/>
                            </m:rPr>
                            <a:rPr lang="el-GR" sz="1400" i="1">
                              <a:latin typeface="Cambria Math"/>
                            </a:rPr>
                            <m:t>λ</m:t>
                          </m:r>
                          <m:sSup>
                            <m:sSupPr>
                              <m:ctrlPr>
                                <a:rPr lang="el-GR" sz="1400" i="1">
                                  <a:latin typeface="Cambria Math" panose="02040503050406030204" pitchFamily="18" charset="0"/>
                                </a:rPr>
                              </m:ctrlPr>
                            </m:sSupPr>
                            <m:e>
                              <m:r>
                                <a:rPr lang="en-GB" sz="1400" i="1">
                                  <a:latin typeface="Cambria Math"/>
                                </a:rPr>
                                <m:t>𝑥</m:t>
                              </m:r>
                            </m:e>
                            <m:sup>
                              <m:r>
                                <a:rPr lang="en-GB" sz="1400" i="1">
                                  <a:latin typeface="Cambria Math"/>
                                </a:rPr>
                                <m:t>2</m:t>
                              </m:r>
                            </m:sup>
                          </m:sSup>
                        </m:num>
                        <m:den>
                          <m:r>
                            <a:rPr lang="en-GB" sz="1400" i="1">
                              <a:latin typeface="Cambria Math"/>
                            </a:rPr>
                            <m:t>2</m:t>
                          </m:r>
                          <m:r>
                            <a:rPr lang="en-GB" sz="1400" i="1">
                              <a:latin typeface="Cambria Math"/>
                            </a:rPr>
                            <m:t>𝑙</m:t>
                          </m:r>
                        </m:den>
                      </m:f>
                    </m:oMath>
                  </m:oMathPara>
                </a14:m>
                <a:endParaRPr lang="en-GB" sz="1400" dirty="0"/>
              </a:p>
            </p:txBody>
          </p:sp>
        </mc:Choice>
        <mc:Fallback xmlns="">
          <p:sp>
            <p:nvSpPr>
              <p:cNvPr id="29" name="TextBox 28"/>
              <p:cNvSpPr txBox="1">
                <a:spLocks noRot="1" noChangeAspect="1" noMove="1" noResize="1" noEditPoints="1" noAdjustHandles="1" noChangeArrowheads="1" noChangeShapeType="1" noTextEdit="1"/>
              </p:cNvSpPr>
              <p:nvPr/>
            </p:nvSpPr>
            <p:spPr>
              <a:xfrm>
                <a:off x="5333010" y="3898075"/>
                <a:ext cx="1371600" cy="537070"/>
              </a:xfrm>
              <a:prstGeom prst="rect">
                <a:avLst/>
              </a:prstGeom>
              <a:blipFill rotWithShape="1">
                <a:blip r:embed="rId5"/>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5104410" y="4431475"/>
                <a:ext cx="1905000" cy="562783"/>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d>
                        <m:dPr>
                          <m:ctrlPr>
                            <a:rPr lang="en-GB" sz="1400" b="0" i="1" smtClean="0">
                              <a:latin typeface="Cambria Math" panose="02040503050406030204" pitchFamily="18" charset="0"/>
                            </a:rPr>
                          </m:ctrlPr>
                        </m:dPr>
                        <m:e>
                          <m:r>
                            <a:rPr lang="en-GB" sz="1400" b="0" i="1" smtClean="0">
                              <a:latin typeface="Cambria Math"/>
                            </a:rPr>
                            <m:t>2</m:t>
                          </m:r>
                        </m:e>
                      </m:d>
                      <m:sSup>
                        <m:sSupPr>
                          <m:ctrlPr>
                            <a:rPr lang="en-GB" sz="1400" b="0" i="1" smtClean="0">
                              <a:latin typeface="Cambria Math" panose="02040503050406030204" pitchFamily="18" charset="0"/>
                            </a:rPr>
                          </m:ctrlPr>
                        </m:sSupPr>
                        <m:e>
                          <m:d>
                            <m:dPr>
                              <m:ctrlPr>
                                <a:rPr lang="en-GB" sz="1400" b="0" i="1" smtClean="0">
                                  <a:latin typeface="Cambria Math" panose="02040503050406030204" pitchFamily="18" charset="0"/>
                                </a:rPr>
                              </m:ctrlPr>
                            </m:dPr>
                            <m:e>
                              <m:r>
                                <a:rPr lang="en-GB" sz="1400" b="0" i="1" smtClean="0">
                                  <a:latin typeface="Cambria Math"/>
                                </a:rPr>
                                <m:t>2</m:t>
                              </m:r>
                            </m:e>
                          </m:d>
                        </m:e>
                        <m:sup>
                          <m:r>
                            <a:rPr lang="en-GB" sz="1400" b="0" i="1" smtClean="0">
                              <a:latin typeface="Cambria Math"/>
                            </a:rPr>
                            <m:t>2</m:t>
                          </m:r>
                        </m:sup>
                      </m:sSup>
                      <m:r>
                        <a:rPr lang="en-GB" sz="1400" b="0" i="1" smtClean="0">
                          <a:latin typeface="Cambria Math"/>
                        </a:rPr>
                        <m:t>=</m:t>
                      </m:r>
                      <m:f>
                        <m:fPr>
                          <m:ctrlPr>
                            <a:rPr lang="en-GB" sz="1400" i="1">
                              <a:latin typeface="Cambria Math" panose="02040503050406030204" pitchFamily="18" charset="0"/>
                            </a:rPr>
                          </m:ctrlPr>
                        </m:fPr>
                        <m:num>
                          <m:r>
                            <a:rPr lang="en-GB" sz="1400" b="0" i="1" smtClean="0">
                              <a:latin typeface="Cambria Math"/>
                            </a:rPr>
                            <m:t>(10)</m:t>
                          </m:r>
                          <m:sSup>
                            <m:sSupPr>
                              <m:ctrlPr>
                                <a:rPr lang="en-GB" sz="1400" b="0" i="1" smtClean="0">
                                  <a:latin typeface="Cambria Math" panose="02040503050406030204" pitchFamily="18" charset="0"/>
                                </a:rPr>
                              </m:ctrlPr>
                            </m:sSupPr>
                            <m:e>
                              <m:r>
                                <a:rPr lang="en-GB" sz="1400" b="0" i="1" smtClean="0">
                                  <a:latin typeface="Cambria Math"/>
                                </a:rPr>
                                <m:t>𝑥</m:t>
                              </m:r>
                            </m:e>
                            <m:sup>
                              <m:r>
                                <a:rPr lang="en-GB" sz="1400" b="0" i="1" smtClean="0">
                                  <a:latin typeface="Cambria Math"/>
                                </a:rPr>
                                <m:t>2</m:t>
                              </m:r>
                            </m:sup>
                          </m:sSup>
                          <m:r>
                            <a:rPr lang="en-GB" sz="1400" b="0" i="1" smtClean="0">
                              <a:latin typeface="Cambria Math"/>
                            </a:rPr>
                            <m:t> </m:t>
                          </m:r>
                        </m:num>
                        <m:den>
                          <m:r>
                            <a:rPr lang="en-GB" sz="1400" i="1">
                              <a:latin typeface="Cambria Math"/>
                            </a:rPr>
                            <m:t>2</m:t>
                          </m:r>
                          <m:r>
                            <a:rPr lang="en-GB" sz="1400" b="0" i="1" smtClean="0">
                              <a:latin typeface="Cambria Math"/>
                            </a:rPr>
                            <m:t>(1.6)</m:t>
                          </m:r>
                        </m:den>
                      </m:f>
                    </m:oMath>
                  </m:oMathPara>
                </a14:m>
                <a:endParaRPr lang="en-GB" sz="1400" dirty="0"/>
              </a:p>
            </p:txBody>
          </p:sp>
        </mc:Choice>
        <mc:Fallback xmlns="">
          <p:sp>
            <p:nvSpPr>
              <p:cNvPr id="30" name="TextBox 29"/>
              <p:cNvSpPr txBox="1">
                <a:spLocks noRot="1" noChangeAspect="1" noMove="1" noResize="1" noEditPoints="1" noAdjustHandles="1" noChangeArrowheads="1" noChangeShapeType="1" noTextEdit="1"/>
              </p:cNvSpPr>
              <p:nvPr/>
            </p:nvSpPr>
            <p:spPr>
              <a:xfrm>
                <a:off x="5104410" y="4431475"/>
                <a:ext cx="1905000" cy="562783"/>
              </a:xfrm>
              <a:prstGeom prst="rect">
                <a:avLst/>
              </a:prstGeom>
              <a:blipFill rotWithShape="1">
                <a:blip r:embed="rId6"/>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5790210" y="4964875"/>
                <a:ext cx="990600" cy="52315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4=</m:t>
                      </m:r>
                      <m:f>
                        <m:fPr>
                          <m:ctrlPr>
                            <a:rPr lang="en-GB" sz="1400" i="1">
                              <a:latin typeface="Cambria Math" panose="02040503050406030204" pitchFamily="18" charset="0"/>
                            </a:rPr>
                          </m:ctrlPr>
                        </m:fPr>
                        <m:num>
                          <m:r>
                            <a:rPr lang="en-GB" sz="1400" b="0" i="1" smtClean="0">
                              <a:latin typeface="Cambria Math"/>
                            </a:rPr>
                            <m:t>10</m:t>
                          </m:r>
                          <m:sSup>
                            <m:sSupPr>
                              <m:ctrlPr>
                                <a:rPr lang="en-GB" sz="1400" b="0" i="1" smtClean="0">
                                  <a:latin typeface="Cambria Math" panose="02040503050406030204" pitchFamily="18" charset="0"/>
                                </a:rPr>
                              </m:ctrlPr>
                            </m:sSupPr>
                            <m:e>
                              <m:r>
                                <a:rPr lang="en-GB" sz="1400" b="0" i="1" smtClean="0">
                                  <a:latin typeface="Cambria Math"/>
                                </a:rPr>
                                <m:t>𝑥</m:t>
                              </m:r>
                            </m:e>
                            <m:sup>
                              <m:r>
                                <a:rPr lang="en-GB" sz="1400" b="0" i="1" smtClean="0">
                                  <a:latin typeface="Cambria Math"/>
                                </a:rPr>
                                <m:t>2</m:t>
                              </m:r>
                            </m:sup>
                          </m:sSup>
                          <m:r>
                            <a:rPr lang="en-GB" sz="1400" b="0" i="1" smtClean="0">
                              <a:latin typeface="Cambria Math"/>
                            </a:rPr>
                            <m:t> </m:t>
                          </m:r>
                        </m:num>
                        <m:den>
                          <m:r>
                            <a:rPr lang="en-GB" sz="1400" b="0" i="1" smtClean="0">
                              <a:latin typeface="Cambria Math"/>
                            </a:rPr>
                            <m:t>3.2</m:t>
                          </m:r>
                        </m:den>
                      </m:f>
                    </m:oMath>
                  </m:oMathPara>
                </a14:m>
                <a:endParaRPr lang="en-GB" sz="1400" dirty="0"/>
              </a:p>
            </p:txBody>
          </p:sp>
        </mc:Choice>
        <mc:Fallback xmlns="">
          <p:sp>
            <p:nvSpPr>
              <p:cNvPr id="31" name="TextBox 30"/>
              <p:cNvSpPr txBox="1">
                <a:spLocks noRot="1" noChangeAspect="1" noMove="1" noResize="1" noEditPoints="1" noAdjustHandles="1" noChangeArrowheads="1" noChangeShapeType="1" noTextEdit="1"/>
              </p:cNvSpPr>
              <p:nvPr/>
            </p:nvSpPr>
            <p:spPr>
              <a:xfrm>
                <a:off x="5790210" y="4964875"/>
                <a:ext cx="990600" cy="523157"/>
              </a:xfrm>
              <a:prstGeom prst="rect">
                <a:avLst/>
              </a:prstGeom>
              <a:blipFill rotWithShape="1">
                <a:blip r:embed="rId7"/>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5714010" y="5574475"/>
                <a:ext cx="9906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b="0" i="1" smtClean="0">
                              <a:latin typeface="Cambria Math" panose="02040503050406030204" pitchFamily="18" charset="0"/>
                            </a:rPr>
                          </m:ctrlPr>
                        </m:sSupPr>
                        <m:e>
                          <m:r>
                            <a:rPr lang="en-GB" sz="1400" b="0" i="1" smtClean="0">
                              <a:latin typeface="Cambria Math"/>
                            </a:rPr>
                            <m:t>𝑥</m:t>
                          </m:r>
                        </m:e>
                        <m:sup>
                          <m:r>
                            <a:rPr lang="en-GB" sz="1400" b="0" i="1" smtClean="0">
                              <a:latin typeface="Cambria Math"/>
                            </a:rPr>
                            <m:t>2</m:t>
                          </m:r>
                        </m:sup>
                      </m:sSup>
                      <m:r>
                        <a:rPr lang="en-GB" sz="1400" b="0" i="1" smtClean="0">
                          <a:latin typeface="Cambria Math"/>
                        </a:rPr>
                        <m:t>=</m:t>
                      </m:r>
                      <m:r>
                        <a:rPr lang="en-GB" sz="1400" i="1" smtClean="0">
                          <a:latin typeface="Cambria Math"/>
                        </a:rPr>
                        <m:t>1</m:t>
                      </m:r>
                      <m:r>
                        <a:rPr lang="en-GB" sz="1400" b="0" i="1" smtClean="0">
                          <a:latin typeface="Cambria Math"/>
                        </a:rPr>
                        <m:t>.28</m:t>
                      </m:r>
                    </m:oMath>
                  </m:oMathPara>
                </a14:m>
                <a:endParaRPr lang="en-GB" sz="1400" dirty="0"/>
              </a:p>
            </p:txBody>
          </p:sp>
        </mc:Choice>
        <mc:Fallback xmlns="">
          <p:sp>
            <p:nvSpPr>
              <p:cNvPr id="32" name="TextBox 31"/>
              <p:cNvSpPr txBox="1">
                <a:spLocks noRot="1" noChangeAspect="1" noMove="1" noResize="1" noEditPoints="1" noAdjustHandles="1" noChangeArrowheads="1" noChangeShapeType="1" noTextEdit="1"/>
              </p:cNvSpPr>
              <p:nvPr/>
            </p:nvSpPr>
            <p:spPr>
              <a:xfrm>
                <a:off x="5714010" y="5574475"/>
                <a:ext cx="990600" cy="307777"/>
              </a:xfrm>
              <a:prstGeom prst="rect">
                <a:avLst/>
              </a:prstGeom>
              <a:blipFill rotWithShape="1">
                <a:blip r:embed="rId8"/>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5714010" y="5955475"/>
                <a:ext cx="10668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𝑥</m:t>
                      </m:r>
                      <m:r>
                        <a:rPr lang="en-GB" sz="1400" b="0" i="1" smtClean="0">
                          <a:latin typeface="Cambria Math"/>
                        </a:rPr>
                        <m:t>=1.13</m:t>
                      </m:r>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5714010" y="5955475"/>
                <a:ext cx="1066800" cy="307777"/>
              </a:xfrm>
              <a:prstGeom prst="rect">
                <a:avLst/>
              </a:prstGeom>
              <a:blipFill rotWithShape="1">
                <a:blip r:embed="rId9"/>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4278085" y="6372101"/>
                <a:ext cx="26670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𝐷𝑖𝑠𝑡𝑎𝑛𝑐𝑒</m:t>
                      </m:r>
                      <m:r>
                        <a:rPr lang="en-GB" sz="1400" b="0" i="1" smtClean="0">
                          <a:latin typeface="Cambria Math"/>
                        </a:rPr>
                        <m:t> </m:t>
                      </m:r>
                      <m:r>
                        <a:rPr lang="en-GB" sz="1400" b="0" i="1" smtClean="0">
                          <a:latin typeface="Cambria Math"/>
                        </a:rPr>
                        <m:t>𝑇𝑟𝑎𝑣𝑒𝑙𝑙𝑒𝑑</m:t>
                      </m:r>
                      <m:r>
                        <a:rPr lang="en-GB" sz="1400" b="0" i="1" smtClean="0">
                          <a:latin typeface="Cambria Math"/>
                        </a:rPr>
                        <m:t>=2.73</m:t>
                      </m:r>
                      <m:r>
                        <a:rPr lang="en-GB" sz="1400" b="0" i="1" smtClean="0">
                          <a:latin typeface="Cambria Math"/>
                        </a:rPr>
                        <m:t>𝑚</m:t>
                      </m:r>
                    </m:oMath>
                  </m:oMathPara>
                </a14:m>
                <a:endParaRPr lang="en-GB" sz="1400" dirty="0"/>
              </a:p>
            </p:txBody>
          </p:sp>
        </mc:Choice>
        <mc:Fallback xmlns="">
          <p:sp>
            <p:nvSpPr>
              <p:cNvPr id="34" name="TextBox 33"/>
              <p:cNvSpPr txBox="1">
                <a:spLocks noRot="1" noChangeAspect="1" noMove="1" noResize="1" noEditPoints="1" noAdjustHandles="1" noChangeArrowheads="1" noChangeShapeType="1" noTextEdit="1"/>
              </p:cNvSpPr>
              <p:nvPr/>
            </p:nvSpPr>
            <p:spPr>
              <a:xfrm>
                <a:off x="4278085" y="6372101"/>
                <a:ext cx="2667000" cy="307777"/>
              </a:xfrm>
              <a:prstGeom prst="rect">
                <a:avLst/>
              </a:prstGeom>
              <a:blipFill rotWithShape="1">
                <a:blip r:embed="rId10"/>
                <a:stretch>
                  <a:fillRect/>
                </a:stretch>
              </a:blipFill>
              <a:ln w="25400">
                <a:noFill/>
              </a:ln>
            </p:spPr>
            <p:txBody>
              <a:bodyPr/>
              <a:lstStyle/>
              <a:p>
                <a:r>
                  <a:rPr lang="en-GB">
                    <a:noFill/>
                  </a:rPr>
                  <a:t> </a:t>
                </a:r>
              </a:p>
            </p:txBody>
          </p:sp>
        </mc:Fallback>
      </mc:AlternateContent>
      <p:sp>
        <p:nvSpPr>
          <p:cNvPr id="35" name="Arc 34"/>
          <p:cNvSpPr/>
          <p:nvPr/>
        </p:nvSpPr>
        <p:spPr>
          <a:xfrm>
            <a:off x="6807530" y="4209802"/>
            <a:ext cx="270163" cy="504702"/>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TextBox 35"/>
          <p:cNvSpPr txBox="1"/>
          <p:nvPr/>
        </p:nvSpPr>
        <p:spPr>
          <a:xfrm>
            <a:off x="7492341" y="3222172"/>
            <a:ext cx="1651659"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Replace these with the types of energy</a:t>
            </a:r>
          </a:p>
        </p:txBody>
      </p:sp>
      <p:sp>
        <p:nvSpPr>
          <p:cNvPr id="37" name="Arc 36"/>
          <p:cNvSpPr/>
          <p:nvPr/>
        </p:nvSpPr>
        <p:spPr>
          <a:xfrm>
            <a:off x="7090559" y="3685308"/>
            <a:ext cx="270163" cy="504702"/>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Arc 37"/>
          <p:cNvSpPr/>
          <p:nvPr/>
        </p:nvSpPr>
        <p:spPr>
          <a:xfrm>
            <a:off x="7302336" y="3303318"/>
            <a:ext cx="226619" cy="401783"/>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Arc 38"/>
          <p:cNvSpPr/>
          <p:nvPr/>
        </p:nvSpPr>
        <p:spPr>
          <a:xfrm>
            <a:off x="6767946" y="4752108"/>
            <a:ext cx="270163" cy="504702"/>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Arc 39"/>
          <p:cNvSpPr/>
          <p:nvPr/>
        </p:nvSpPr>
        <p:spPr>
          <a:xfrm>
            <a:off x="6611587" y="5260767"/>
            <a:ext cx="270163" cy="504702"/>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Arc 40"/>
          <p:cNvSpPr/>
          <p:nvPr/>
        </p:nvSpPr>
        <p:spPr>
          <a:xfrm>
            <a:off x="6562107" y="5757552"/>
            <a:ext cx="278080" cy="381991"/>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Arc 41"/>
          <p:cNvSpPr/>
          <p:nvPr/>
        </p:nvSpPr>
        <p:spPr>
          <a:xfrm>
            <a:off x="6763987" y="6101936"/>
            <a:ext cx="254329" cy="441368"/>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TextBox 42"/>
          <p:cNvSpPr txBox="1"/>
          <p:nvPr/>
        </p:nvSpPr>
        <p:spPr>
          <a:xfrm>
            <a:off x="7314212" y="3695205"/>
            <a:ext cx="1461654"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Use the relevant formulae</a:t>
            </a:r>
          </a:p>
        </p:txBody>
      </p:sp>
      <p:sp>
        <p:nvSpPr>
          <p:cNvPr id="44" name="TextBox 43"/>
          <p:cNvSpPr txBox="1"/>
          <p:nvPr/>
        </p:nvSpPr>
        <p:spPr>
          <a:xfrm>
            <a:off x="6991599" y="4227615"/>
            <a:ext cx="1461654"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all the values we know</a:t>
            </a:r>
          </a:p>
        </p:txBody>
      </p:sp>
      <p:sp>
        <p:nvSpPr>
          <p:cNvPr id="45" name="TextBox 44"/>
          <p:cNvSpPr txBox="1"/>
          <p:nvPr/>
        </p:nvSpPr>
        <p:spPr>
          <a:xfrm>
            <a:off x="6989620" y="4890654"/>
            <a:ext cx="1461654"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Simplify parts</a:t>
            </a:r>
          </a:p>
        </p:txBody>
      </p:sp>
      <p:sp>
        <p:nvSpPr>
          <p:cNvPr id="46" name="TextBox 45"/>
          <p:cNvSpPr txBox="1"/>
          <p:nvPr/>
        </p:nvSpPr>
        <p:spPr>
          <a:xfrm>
            <a:off x="6857012" y="5351813"/>
            <a:ext cx="1461654"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Rearrange for x</a:t>
            </a:r>
            <a:r>
              <a:rPr lang="en-GB" sz="1200" baseline="30000" dirty="0">
                <a:solidFill>
                  <a:srgbClr val="FF0000"/>
                </a:solidFill>
                <a:latin typeface="Comic Sans MS" panose="030F0702030302020204" pitchFamily="66" charset="0"/>
              </a:rPr>
              <a:t>2</a:t>
            </a:r>
          </a:p>
        </p:txBody>
      </p:sp>
      <p:sp>
        <p:nvSpPr>
          <p:cNvPr id="47" name="TextBox 46"/>
          <p:cNvSpPr txBox="1"/>
          <p:nvPr/>
        </p:nvSpPr>
        <p:spPr>
          <a:xfrm>
            <a:off x="6795656" y="5753596"/>
            <a:ext cx="1148936"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Square root</a:t>
            </a:r>
            <a:endParaRPr lang="en-GB" sz="1200" baseline="30000" dirty="0">
              <a:solidFill>
                <a:srgbClr val="FF0000"/>
              </a:solidFill>
              <a:latin typeface="Comic Sans MS" panose="030F0702030302020204" pitchFamily="66" charset="0"/>
            </a:endParaRPr>
          </a:p>
        </p:txBody>
      </p:sp>
      <p:sp>
        <p:nvSpPr>
          <p:cNvPr id="48" name="TextBox 47"/>
          <p:cNvSpPr txBox="1"/>
          <p:nvPr/>
        </p:nvSpPr>
        <p:spPr>
          <a:xfrm>
            <a:off x="6936180" y="6096002"/>
            <a:ext cx="1400297"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Add on the original length</a:t>
            </a:r>
            <a:endParaRPr lang="en-GB" sz="1200" baseline="30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0" name="TextBox 49"/>
              <p:cNvSpPr txBox="1"/>
              <p:nvPr/>
            </p:nvSpPr>
            <p:spPr>
              <a:xfrm>
                <a:off x="6248400" y="0"/>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𝐾𝐸</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dirty="0"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6248400" y="0"/>
                <a:ext cx="1039091" cy="438005"/>
              </a:xfrm>
              <a:prstGeom prst="rect">
                <a:avLst/>
              </a:prstGeom>
              <a:blipFill rotWithShape="1">
                <a:blip r:embed="rId11"/>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9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𝑇</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i="1">
                              <a:latin typeface="Cambria Math"/>
                            </a:rPr>
                            <m:t>λ</m:t>
                          </m:r>
                          <m:r>
                            <a:rPr lang="en-GB" sz="1200" b="0" i="1" dirty="0" smtClean="0">
                              <a:latin typeface="Cambria Math"/>
                            </a:rPr>
                            <m:t>𝑥</m:t>
                          </m:r>
                        </m:num>
                        <m:den>
                          <m:r>
                            <a:rPr lang="en-GB" sz="1200" b="0" i="1" smtClean="0">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9896" y="0"/>
                <a:ext cx="677430" cy="443006"/>
              </a:xfrm>
              <a:prstGeom prst="rect">
                <a:avLst/>
              </a:prstGeom>
              <a:blipFill rotWithShape="1">
                <a:blip r:embed="rId12"/>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685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𝐸𝑃𝐸</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b="0" i="1" smtClean="0">
                              <a:latin typeface="Cambria Math"/>
                            </a:rPr>
                            <m:t>λ</m:t>
                          </m:r>
                          <m:sSup>
                            <m:sSupPr>
                              <m:ctrlPr>
                                <a:rPr lang="el-GR"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num>
                        <m:den>
                          <m:r>
                            <a:rPr lang="en-GB" sz="1200" b="0" i="1" smtClean="0">
                              <a:latin typeface="Cambria Math"/>
                            </a:rPr>
                            <m:t>2</m:t>
                          </m:r>
                          <m:r>
                            <a:rPr lang="en-GB" sz="1200" b="0" i="1" smtClean="0">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685800" y="0"/>
                <a:ext cx="914400" cy="462884"/>
              </a:xfrm>
              <a:prstGeom prst="rect">
                <a:avLst/>
              </a:prstGeom>
              <a:blipFill rotWithShape="1">
                <a:blip r:embed="rId1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1600200" y="1"/>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𝐸𝑛𝑒𝑟𝑔𝑦</m:t>
                      </m:r>
                      <m:r>
                        <a:rPr lang="en-GB" sz="1200" b="0" i="1" smtClean="0">
                          <a:latin typeface="Cambria Math"/>
                        </a:rPr>
                        <m:t> </m:t>
                      </m:r>
                      <m:r>
                        <a:rPr lang="en-GB" sz="1200" b="0" i="1" smtClean="0">
                          <a:latin typeface="Cambria Math"/>
                        </a:rPr>
                        <m:t>𝐿𝑜𝑠𝑠𝑒𝑠</m:t>
                      </m:r>
                      <m:r>
                        <a:rPr lang="en-GB" sz="1200" b="0" i="1" smtClean="0">
                          <a:latin typeface="Cambria Math"/>
                        </a:rPr>
                        <m:t>=</m:t>
                      </m:r>
                      <m:r>
                        <a:rPr lang="en-GB" sz="1200" b="0" i="1" smtClean="0">
                          <a:latin typeface="Cambria Math"/>
                        </a:rPr>
                        <m:t>𝐸𝑛𝑒𝑟𝑔𝑦</m:t>
                      </m:r>
                      <m:r>
                        <a:rPr lang="en-GB" sz="1200" b="0" i="1" smtClean="0">
                          <a:latin typeface="Cambria Math"/>
                        </a:rPr>
                        <m:t> </m:t>
                      </m:r>
                      <m:r>
                        <a:rPr lang="en-GB" sz="1200" b="0" i="1" smtClean="0">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600200" y="1"/>
                <a:ext cx="2362200" cy="276999"/>
              </a:xfrm>
              <a:prstGeom prst="rect">
                <a:avLst/>
              </a:prstGeom>
              <a:blipFill rotWithShape="1">
                <a:blip r:embed="rId1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962400" y="0"/>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962400" y="0"/>
                <a:ext cx="2286000" cy="457433"/>
              </a:xfrm>
              <a:prstGeom prst="rect">
                <a:avLst/>
              </a:prstGeom>
              <a:blipFill rotWithShape="1">
                <a:blip r:embed="rId1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0" y="466565"/>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m:t>
                      </m:r>
                      <m:r>
                        <a:rPr lang="en-GB" sz="1200" b="0" i="1" smtClean="0">
                          <a:latin typeface="Cambria Math"/>
                        </a:rPr>
                        <m:t>=</m:t>
                      </m:r>
                      <m:r>
                        <a:rPr lang="en-GB" sz="1200" b="0" i="1" smtClean="0">
                          <a:latin typeface="Cambria Math"/>
                        </a:rPr>
                        <m:t>𝐹𝑑</m:t>
                      </m:r>
                    </m:oMath>
                  </m:oMathPara>
                </a14:m>
                <a:endParaRPr lang="en-GB" sz="1200" dirty="0"/>
              </a:p>
            </p:txBody>
          </p:sp>
        </mc:Choice>
        <mc:Fallback xmlns="">
          <p:sp>
            <p:nvSpPr>
              <p:cNvPr id="49" name="TextBox 48"/>
              <p:cNvSpPr txBox="1">
                <a:spLocks noRot="1" noChangeAspect="1" noMove="1" noResize="1" noEditPoints="1" noAdjustHandles="1" noChangeArrowheads="1" noChangeShapeType="1" noTextEdit="1"/>
              </p:cNvSpPr>
              <p:nvPr/>
            </p:nvSpPr>
            <p:spPr>
              <a:xfrm>
                <a:off x="0" y="466565"/>
                <a:ext cx="914400" cy="276999"/>
              </a:xfrm>
              <a:prstGeom prst="rect">
                <a:avLst/>
              </a:prstGeom>
              <a:blipFill rotWithShape="1">
                <a:blip r:embed="rId3"/>
                <a:stretch>
                  <a:fillRect/>
                </a:stretch>
              </a:blipFill>
              <a:ln w="25400">
                <a:solidFill>
                  <a:schemeClr val="tx1"/>
                </a:solidFill>
              </a:ln>
            </p:spPr>
            <p:txBody>
              <a:bodyPr/>
              <a:lstStyle/>
              <a:p>
                <a:r>
                  <a:rPr lang="en-GB">
                    <a:noFill/>
                  </a:rPr>
                  <a:t> </a:t>
                </a:r>
              </a:p>
            </p:txBody>
          </p:sp>
        </mc:Fallback>
      </mc:AlternateContent>
      <p:sp>
        <p:nvSpPr>
          <p:cNvPr id="54" name="TextBox 53"/>
          <p:cNvSpPr txBox="1"/>
          <p:nvPr/>
        </p:nvSpPr>
        <p:spPr>
          <a:xfrm>
            <a:off x="8683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41505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linds(horizontal)">
                                      <p:cBhvr>
                                        <p:cTn id="15" dur="500"/>
                                        <p:tgtEl>
                                          <p:spTgt spid="21"/>
                                        </p:tgtEl>
                                      </p:cBhvr>
                                    </p:animEffect>
                                  </p:childTnLst>
                                </p:cTn>
                              </p:par>
                              <p:par>
                                <p:cTn id="16" presetID="3" presetClass="entr" presetSubtype="5" fill="hold"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linds(vertical)">
                                      <p:cBhvr>
                                        <p:cTn id="18" dur="5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linds(horizontal)">
                                      <p:cBhvr>
                                        <p:cTn id="23" dur="500"/>
                                        <p:tgtEl>
                                          <p:spTgt spid="11"/>
                                        </p:tgtEl>
                                      </p:cBhvr>
                                    </p:animEffect>
                                  </p:childTnLst>
                                </p:cTn>
                              </p:par>
                              <p:par>
                                <p:cTn id="24" presetID="3" presetClass="entr" presetSubtype="5"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linds(vertical)">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blinds(horizontal)">
                                      <p:cBhvr>
                                        <p:cTn id="31" dur="500"/>
                                        <p:tgtEl>
                                          <p:spTgt spid="24"/>
                                        </p:tgtEl>
                                      </p:cBhvr>
                                    </p:animEffect>
                                  </p:childTnLst>
                                </p:cTn>
                              </p:par>
                              <p:par>
                                <p:cTn id="32" presetID="3" presetClass="entr" presetSubtype="5" fill="hold" nodeType="with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blinds(vertical)">
                                      <p:cBhvr>
                                        <p:cTn id="34" dur="500"/>
                                        <p:tgtEl>
                                          <p:spTgt spid="25"/>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blinds(horizontal)">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5"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blinds(vertical)">
                                      <p:cBhvr>
                                        <p:cTn id="44" dur="500"/>
                                        <p:tgtEl>
                                          <p:spTgt spid="14"/>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linds(horizontal)">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blinds(horizontal)">
                                      <p:cBhvr>
                                        <p:cTn id="52" dur="500"/>
                                        <p:tgtEl>
                                          <p:spTgt spid="3">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7">
                                            <p:txEl>
                                              <p:pRg st="0" end="0"/>
                                            </p:txEl>
                                          </p:spTgt>
                                        </p:tgtEl>
                                        <p:attrNameLst>
                                          <p:attrName>style.visibility</p:attrName>
                                        </p:attrNameLst>
                                      </p:cBhvr>
                                      <p:to>
                                        <p:strVal val="visible"/>
                                      </p:to>
                                    </p:set>
                                    <p:animEffect transition="in" filter="blinds(horizontal)">
                                      <p:cBhvr>
                                        <p:cTn id="57" dur="500"/>
                                        <p:tgtEl>
                                          <p:spTgt spid="27">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7">
                                            <p:txEl>
                                              <p:pRg st="1" end="1"/>
                                            </p:txEl>
                                          </p:spTgt>
                                        </p:tgtEl>
                                        <p:attrNameLst>
                                          <p:attrName>style.visibility</p:attrName>
                                        </p:attrNameLst>
                                      </p:cBhvr>
                                      <p:to>
                                        <p:strVal val="visible"/>
                                      </p:to>
                                    </p:set>
                                    <p:animEffect transition="in" filter="blinds(horizontal)">
                                      <p:cBhvr>
                                        <p:cTn id="62" dur="500"/>
                                        <p:tgtEl>
                                          <p:spTgt spid="27">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blinds(horizontal)">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blinds(horizontal)">
                                      <p:cBhvr>
                                        <p:cTn id="72" dur="500"/>
                                        <p:tgtEl>
                                          <p:spTgt spid="38"/>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blinds(horizontal)">
                                      <p:cBhvr>
                                        <p:cTn id="77" dur="500"/>
                                        <p:tgtEl>
                                          <p:spTgt spid="36"/>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blinds(horizontal)">
                                      <p:cBhvr>
                                        <p:cTn id="82" dur="500"/>
                                        <p:tgtEl>
                                          <p:spTgt spid="28"/>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blinds(horizontal)">
                                      <p:cBhvr>
                                        <p:cTn id="87" dur="500"/>
                                        <p:tgtEl>
                                          <p:spTgt spid="37"/>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blinds(horizontal)">
                                      <p:cBhvr>
                                        <p:cTn id="92" dur="500"/>
                                        <p:tgtEl>
                                          <p:spTgt spid="43"/>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blinds(horizontal)">
                                      <p:cBhvr>
                                        <p:cTn id="97" dur="500"/>
                                        <p:tgtEl>
                                          <p:spTgt spid="29"/>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blinds(horizontal)">
                                      <p:cBhvr>
                                        <p:cTn id="102" dur="500"/>
                                        <p:tgtEl>
                                          <p:spTgt spid="35"/>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44"/>
                                        </p:tgtEl>
                                        <p:attrNameLst>
                                          <p:attrName>style.visibility</p:attrName>
                                        </p:attrNameLst>
                                      </p:cBhvr>
                                      <p:to>
                                        <p:strVal val="visible"/>
                                      </p:to>
                                    </p:set>
                                    <p:animEffect transition="in" filter="blinds(horizontal)">
                                      <p:cBhvr>
                                        <p:cTn id="107" dur="500"/>
                                        <p:tgtEl>
                                          <p:spTgt spid="44"/>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30"/>
                                        </p:tgtEl>
                                        <p:attrNameLst>
                                          <p:attrName>style.visibility</p:attrName>
                                        </p:attrNameLst>
                                      </p:cBhvr>
                                      <p:to>
                                        <p:strVal val="visible"/>
                                      </p:to>
                                    </p:set>
                                    <p:animEffect transition="in" filter="blinds(horizontal)">
                                      <p:cBhvr>
                                        <p:cTn id="112" dur="500"/>
                                        <p:tgtEl>
                                          <p:spTgt spid="30"/>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9"/>
                                        </p:tgtEl>
                                        <p:attrNameLst>
                                          <p:attrName>style.visibility</p:attrName>
                                        </p:attrNameLst>
                                      </p:cBhvr>
                                      <p:to>
                                        <p:strVal val="visible"/>
                                      </p:to>
                                    </p:set>
                                    <p:animEffect transition="in" filter="blinds(horizontal)">
                                      <p:cBhvr>
                                        <p:cTn id="117" dur="500"/>
                                        <p:tgtEl>
                                          <p:spTgt spid="39"/>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45"/>
                                        </p:tgtEl>
                                        <p:attrNameLst>
                                          <p:attrName>style.visibility</p:attrName>
                                        </p:attrNameLst>
                                      </p:cBhvr>
                                      <p:to>
                                        <p:strVal val="visible"/>
                                      </p:to>
                                    </p:set>
                                    <p:animEffect transition="in" filter="blinds(horizontal)">
                                      <p:cBhvr>
                                        <p:cTn id="122" dur="500"/>
                                        <p:tgtEl>
                                          <p:spTgt spid="45"/>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31"/>
                                        </p:tgtEl>
                                        <p:attrNameLst>
                                          <p:attrName>style.visibility</p:attrName>
                                        </p:attrNameLst>
                                      </p:cBhvr>
                                      <p:to>
                                        <p:strVal val="visible"/>
                                      </p:to>
                                    </p:set>
                                    <p:animEffect transition="in" filter="blinds(horizontal)">
                                      <p:cBhvr>
                                        <p:cTn id="127" dur="500"/>
                                        <p:tgtEl>
                                          <p:spTgt spid="31"/>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40"/>
                                        </p:tgtEl>
                                        <p:attrNameLst>
                                          <p:attrName>style.visibility</p:attrName>
                                        </p:attrNameLst>
                                      </p:cBhvr>
                                      <p:to>
                                        <p:strVal val="visible"/>
                                      </p:to>
                                    </p:set>
                                    <p:animEffect transition="in" filter="blinds(horizontal)">
                                      <p:cBhvr>
                                        <p:cTn id="132" dur="500"/>
                                        <p:tgtEl>
                                          <p:spTgt spid="40"/>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46"/>
                                        </p:tgtEl>
                                        <p:attrNameLst>
                                          <p:attrName>style.visibility</p:attrName>
                                        </p:attrNameLst>
                                      </p:cBhvr>
                                      <p:to>
                                        <p:strVal val="visible"/>
                                      </p:to>
                                    </p:set>
                                    <p:animEffect transition="in" filter="blinds(horizontal)">
                                      <p:cBhvr>
                                        <p:cTn id="137" dur="500"/>
                                        <p:tgtEl>
                                          <p:spTgt spid="46"/>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32"/>
                                        </p:tgtEl>
                                        <p:attrNameLst>
                                          <p:attrName>style.visibility</p:attrName>
                                        </p:attrNameLst>
                                      </p:cBhvr>
                                      <p:to>
                                        <p:strVal val="visible"/>
                                      </p:to>
                                    </p:set>
                                    <p:animEffect transition="in" filter="blinds(horizontal)">
                                      <p:cBhvr>
                                        <p:cTn id="142" dur="500"/>
                                        <p:tgtEl>
                                          <p:spTgt spid="32"/>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41"/>
                                        </p:tgtEl>
                                        <p:attrNameLst>
                                          <p:attrName>style.visibility</p:attrName>
                                        </p:attrNameLst>
                                      </p:cBhvr>
                                      <p:to>
                                        <p:strVal val="visible"/>
                                      </p:to>
                                    </p:set>
                                    <p:animEffect transition="in" filter="blinds(horizontal)">
                                      <p:cBhvr>
                                        <p:cTn id="147" dur="500"/>
                                        <p:tgtEl>
                                          <p:spTgt spid="41"/>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47"/>
                                        </p:tgtEl>
                                        <p:attrNameLst>
                                          <p:attrName>style.visibility</p:attrName>
                                        </p:attrNameLst>
                                      </p:cBhvr>
                                      <p:to>
                                        <p:strVal val="visible"/>
                                      </p:to>
                                    </p:set>
                                    <p:animEffect transition="in" filter="blinds(horizontal)">
                                      <p:cBhvr>
                                        <p:cTn id="152" dur="500"/>
                                        <p:tgtEl>
                                          <p:spTgt spid="47"/>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grpId="0" nodeType="clickEffect">
                                  <p:stCondLst>
                                    <p:cond delay="0"/>
                                  </p:stCondLst>
                                  <p:childTnLst>
                                    <p:set>
                                      <p:cBhvr>
                                        <p:cTn id="156" dur="1" fill="hold">
                                          <p:stCondLst>
                                            <p:cond delay="0"/>
                                          </p:stCondLst>
                                        </p:cTn>
                                        <p:tgtEl>
                                          <p:spTgt spid="33"/>
                                        </p:tgtEl>
                                        <p:attrNameLst>
                                          <p:attrName>style.visibility</p:attrName>
                                        </p:attrNameLst>
                                      </p:cBhvr>
                                      <p:to>
                                        <p:strVal val="visible"/>
                                      </p:to>
                                    </p:set>
                                    <p:animEffect transition="in" filter="blinds(horizontal)">
                                      <p:cBhvr>
                                        <p:cTn id="157" dur="500"/>
                                        <p:tgtEl>
                                          <p:spTgt spid="33"/>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grpId="0" nodeType="clickEffect">
                                  <p:stCondLst>
                                    <p:cond delay="0"/>
                                  </p:stCondLst>
                                  <p:childTnLst>
                                    <p:set>
                                      <p:cBhvr>
                                        <p:cTn id="161" dur="1" fill="hold">
                                          <p:stCondLst>
                                            <p:cond delay="0"/>
                                          </p:stCondLst>
                                        </p:cTn>
                                        <p:tgtEl>
                                          <p:spTgt spid="42"/>
                                        </p:tgtEl>
                                        <p:attrNameLst>
                                          <p:attrName>style.visibility</p:attrName>
                                        </p:attrNameLst>
                                      </p:cBhvr>
                                      <p:to>
                                        <p:strVal val="visible"/>
                                      </p:to>
                                    </p:set>
                                    <p:animEffect transition="in" filter="blinds(horizontal)">
                                      <p:cBhvr>
                                        <p:cTn id="162" dur="500"/>
                                        <p:tgtEl>
                                          <p:spTgt spid="42"/>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48"/>
                                        </p:tgtEl>
                                        <p:attrNameLst>
                                          <p:attrName>style.visibility</p:attrName>
                                        </p:attrNameLst>
                                      </p:cBhvr>
                                      <p:to>
                                        <p:strVal val="visible"/>
                                      </p:to>
                                    </p:set>
                                    <p:animEffect transition="in" filter="blinds(horizontal)">
                                      <p:cBhvr>
                                        <p:cTn id="167" dur="500"/>
                                        <p:tgtEl>
                                          <p:spTgt spid="48"/>
                                        </p:tgtEl>
                                      </p:cBhvr>
                                    </p:animEffect>
                                  </p:childTnLst>
                                </p:cTn>
                              </p:par>
                            </p:childTnLst>
                          </p:cTn>
                        </p:par>
                      </p:childTnLst>
                    </p:cTn>
                  </p:par>
                  <p:par>
                    <p:cTn id="168" fill="hold">
                      <p:stCondLst>
                        <p:cond delay="indefinite"/>
                      </p:stCondLst>
                      <p:childTnLst>
                        <p:par>
                          <p:cTn id="169" fill="hold">
                            <p:stCondLst>
                              <p:cond delay="0"/>
                            </p:stCondLst>
                            <p:childTnLst>
                              <p:par>
                                <p:cTn id="170" presetID="3" presetClass="entr" presetSubtype="10" fill="hold" grpId="0" nodeType="clickEffect">
                                  <p:stCondLst>
                                    <p:cond delay="0"/>
                                  </p:stCondLst>
                                  <p:childTnLst>
                                    <p:set>
                                      <p:cBhvr>
                                        <p:cTn id="171" dur="1" fill="hold">
                                          <p:stCondLst>
                                            <p:cond delay="0"/>
                                          </p:stCondLst>
                                        </p:cTn>
                                        <p:tgtEl>
                                          <p:spTgt spid="34"/>
                                        </p:tgtEl>
                                        <p:attrNameLst>
                                          <p:attrName>style.visibility</p:attrName>
                                        </p:attrNameLst>
                                      </p:cBhvr>
                                      <p:to>
                                        <p:strVal val="visible"/>
                                      </p:to>
                                    </p:set>
                                    <p:animEffect transition="in" filter="blinds(horizontal)">
                                      <p:cBhvr>
                                        <p:cTn id="17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9" grpId="0"/>
      <p:bldP spid="20" grpId="0"/>
      <p:bldP spid="21" grpId="0"/>
      <p:bldP spid="24" grpId="0"/>
      <p:bldP spid="26" grpId="0"/>
      <p:bldP spid="28" grpId="0"/>
      <p:bldP spid="29" grpId="0"/>
      <p:bldP spid="30" grpId="0"/>
      <p:bldP spid="31" grpId="0"/>
      <p:bldP spid="32" grpId="0"/>
      <p:bldP spid="33" grpId="0"/>
      <p:bldP spid="34" grpId="0"/>
      <p:bldP spid="35" grpId="0" animBg="1"/>
      <p:bldP spid="36" grpId="0"/>
      <p:bldP spid="37" grpId="0" animBg="1"/>
      <p:bldP spid="38" grpId="0" animBg="1"/>
      <p:bldP spid="39" grpId="0" animBg="1"/>
      <p:bldP spid="40" grpId="0" animBg="1"/>
      <p:bldP spid="41" grpId="0" animBg="1"/>
      <p:bldP spid="42" grpId="0" animBg="1"/>
      <p:bldP spid="43" grpId="0"/>
      <p:bldP spid="44" grpId="0"/>
      <p:bldP spid="45" grpId="0"/>
      <p:bldP spid="46" grpId="0"/>
      <p:bldP spid="47" grpId="0"/>
      <p:bldP spid="4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272955" y="1600200"/>
            <a:ext cx="3712191" cy="5029200"/>
          </a:xfrm>
        </p:spPr>
        <p:txBody>
          <a:bodyPr>
            <a:normAutofit lnSpcReduction="10000"/>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string, of natural length 1.6m and modulus of elasticity 10N, has one end fixed at a point A on a smooth horizontal table. A particle of mass 2kg is attached to the other end of the string. The particle is held at point A and projected horizontally across the table with speed 2ms</a:t>
            </a:r>
            <a:r>
              <a:rPr lang="en-GB" sz="1400" baseline="30000" dirty="0">
                <a:latin typeface="Comic Sans MS" pitchFamily="66" charset="0"/>
              </a:rPr>
              <a:t>-1</a:t>
            </a:r>
            <a:r>
              <a:rPr lang="en-GB" sz="1400" dirty="0">
                <a:latin typeface="Comic Sans MS" pitchFamily="66" charset="0"/>
              </a:rPr>
              <a:t>. Find how far it travels before first coming to instantaneous rest.</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 particle is projected from A. After 1.6m the string will be taut, but the particle will stretch a bit farther before instantaneously stopping, making the distance travelled ‘1.6 + x’</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There is no friction so we can just set losses = gains</a:t>
            </a:r>
          </a:p>
          <a:p>
            <a:pPr algn="ctr">
              <a:buFont typeface="Wingdings"/>
              <a:buChar char="à"/>
            </a:pP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192" y="48160"/>
            <a:ext cx="1058602" cy="692987"/>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p:cNvSpPr/>
          <p:nvPr/>
        </p:nvSpPr>
        <p:spPr>
          <a:xfrm>
            <a:off x="55626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76200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p:nvCxnSpPr>
        <p:spPr>
          <a:xfrm>
            <a:off x="5715000" y="19050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638800" y="2209800"/>
            <a:ext cx="2057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4600" y="2209800"/>
            <a:ext cx="716863" cy="307777"/>
          </a:xfrm>
          <a:prstGeom prst="rect">
            <a:avLst/>
          </a:prstGeom>
          <a:noFill/>
        </p:spPr>
        <p:txBody>
          <a:bodyPr wrap="none" rtlCol="0">
            <a:spAutoFit/>
          </a:bodyPr>
          <a:lstStyle/>
          <a:p>
            <a:r>
              <a:rPr lang="en-GB" sz="1400" dirty="0">
                <a:latin typeface="Comic Sans MS" panose="030F0702030302020204" pitchFamily="66" charset="0"/>
              </a:rPr>
              <a:t>1.6 + x</a:t>
            </a:r>
          </a:p>
        </p:txBody>
      </p:sp>
      <p:sp>
        <p:nvSpPr>
          <p:cNvPr id="20" name="TextBox 19"/>
          <p:cNvSpPr txBox="1"/>
          <p:nvPr/>
        </p:nvSpPr>
        <p:spPr>
          <a:xfrm>
            <a:off x="5257800" y="1752600"/>
            <a:ext cx="316112" cy="307777"/>
          </a:xfrm>
          <a:prstGeom prst="rect">
            <a:avLst/>
          </a:prstGeom>
          <a:noFill/>
        </p:spPr>
        <p:txBody>
          <a:bodyPr wrap="none" rtlCol="0">
            <a:spAutoFit/>
          </a:bodyPr>
          <a:lstStyle/>
          <a:p>
            <a:r>
              <a:rPr lang="en-GB" sz="1400" dirty="0">
                <a:latin typeface="Comic Sans MS" panose="030F0702030302020204" pitchFamily="66" charset="0"/>
              </a:rPr>
              <a:t>A</a:t>
            </a:r>
          </a:p>
        </p:txBody>
      </p:sp>
      <p:sp>
        <p:nvSpPr>
          <p:cNvPr id="21" name="TextBox 20"/>
          <p:cNvSpPr txBox="1"/>
          <p:nvPr/>
        </p:nvSpPr>
        <p:spPr>
          <a:xfrm>
            <a:off x="5257800" y="1371600"/>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23" name="Straight Arrow Connector 22"/>
          <p:cNvCxnSpPr/>
          <p:nvPr/>
        </p:nvCxnSpPr>
        <p:spPr>
          <a:xfrm>
            <a:off x="5486400" y="167640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391400" y="1371600"/>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25" name="Straight Arrow Connector 24"/>
          <p:cNvCxnSpPr/>
          <p:nvPr/>
        </p:nvCxnSpPr>
        <p:spPr>
          <a:xfrm>
            <a:off x="7620000" y="167640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0" name="TextBox 49"/>
              <p:cNvSpPr txBox="1"/>
              <p:nvPr/>
            </p:nvSpPr>
            <p:spPr>
              <a:xfrm>
                <a:off x="6248400" y="0"/>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𝐾𝐸</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dirty="0"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6248400" y="0"/>
                <a:ext cx="1039091" cy="438005"/>
              </a:xfrm>
              <a:prstGeom prst="rect">
                <a:avLst/>
              </a:prstGeom>
              <a:blipFill rotWithShape="1">
                <a:blip r:embed="rId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9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𝑇</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i="1">
                              <a:latin typeface="Cambria Math"/>
                            </a:rPr>
                            <m:t>λ</m:t>
                          </m:r>
                          <m:r>
                            <a:rPr lang="en-GB" sz="1200" b="0" i="1" dirty="0" smtClean="0">
                              <a:latin typeface="Cambria Math"/>
                            </a:rPr>
                            <m:t>𝑥</m:t>
                          </m:r>
                        </m:num>
                        <m:den>
                          <m:r>
                            <a:rPr lang="en-GB" sz="1200" b="0" i="1" smtClean="0">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9896" y="0"/>
                <a:ext cx="677430" cy="443006"/>
              </a:xfrm>
              <a:prstGeom prst="rect">
                <a:avLst/>
              </a:prstGeom>
              <a:blipFill rotWithShape="1">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685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𝐸𝑃𝐸</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b="0" i="1" smtClean="0">
                              <a:latin typeface="Cambria Math"/>
                            </a:rPr>
                            <m:t>λ</m:t>
                          </m:r>
                          <m:sSup>
                            <m:sSupPr>
                              <m:ctrlPr>
                                <a:rPr lang="el-GR"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num>
                        <m:den>
                          <m:r>
                            <a:rPr lang="en-GB" sz="1200" b="0" i="1" smtClean="0">
                              <a:latin typeface="Cambria Math"/>
                            </a:rPr>
                            <m:t>2</m:t>
                          </m:r>
                          <m:r>
                            <a:rPr lang="en-GB" sz="1200" b="0" i="1" smtClean="0">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685800" y="0"/>
                <a:ext cx="914400" cy="462884"/>
              </a:xfrm>
              <a:prstGeom prst="rect">
                <a:avLst/>
              </a:prstGeom>
              <a:blipFill rotWithShape="1">
                <a:blip r:embed="rId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1600200" y="1"/>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𝐸𝑛𝑒𝑟𝑔𝑦</m:t>
                      </m:r>
                      <m:r>
                        <a:rPr lang="en-GB" sz="1200" b="0" i="1" smtClean="0">
                          <a:latin typeface="Cambria Math"/>
                        </a:rPr>
                        <m:t> </m:t>
                      </m:r>
                      <m:r>
                        <a:rPr lang="en-GB" sz="1200" b="0" i="1" smtClean="0">
                          <a:latin typeface="Cambria Math"/>
                        </a:rPr>
                        <m:t>𝐿𝑜𝑠𝑠𝑒𝑠</m:t>
                      </m:r>
                      <m:r>
                        <a:rPr lang="en-GB" sz="1200" b="0" i="1" smtClean="0">
                          <a:latin typeface="Cambria Math"/>
                        </a:rPr>
                        <m:t>=</m:t>
                      </m:r>
                      <m:r>
                        <a:rPr lang="en-GB" sz="1200" b="0" i="1" smtClean="0">
                          <a:latin typeface="Cambria Math"/>
                        </a:rPr>
                        <m:t>𝐸𝑛𝑒𝑟𝑔𝑦</m:t>
                      </m:r>
                      <m:r>
                        <a:rPr lang="en-GB" sz="1200" b="0" i="1" smtClean="0">
                          <a:latin typeface="Cambria Math"/>
                        </a:rPr>
                        <m:t> </m:t>
                      </m:r>
                      <m:r>
                        <a:rPr lang="en-GB" sz="1200" b="0" i="1" smtClean="0">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600200" y="1"/>
                <a:ext cx="2362200" cy="276999"/>
              </a:xfrm>
              <a:prstGeom prst="rect">
                <a:avLst/>
              </a:prstGeom>
              <a:blipFill rotWithShape="1">
                <a:blip r:embed="rId6"/>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962400" y="0"/>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962400" y="0"/>
                <a:ext cx="2286000" cy="457433"/>
              </a:xfrm>
              <a:prstGeom prst="rect">
                <a:avLst/>
              </a:prstGeom>
              <a:blipFill rotWithShape="1">
                <a:blip r:embed="rId7"/>
                <a:stretch>
                  <a:fillRect/>
                </a:stretch>
              </a:blipFill>
              <a:ln w="25400">
                <a:solidFill>
                  <a:schemeClr val="tx1"/>
                </a:solidFill>
              </a:ln>
            </p:spPr>
            <p:txBody>
              <a:bodyPr/>
              <a:lstStyle/>
              <a:p>
                <a:r>
                  <a:rPr lang="en-GB">
                    <a:noFill/>
                  </a:rPr>
                  <a:t> </a:t>
                </a:r>
              </a:p>
            </p:txBody>
          </p:sp>
        </mc:Fallback>
      </mc:AlternateContent>
      <p:sp>
        <p:nvSpPr>
          <p:cNvPr id="49" name="TextBox 48"/>
          <p:cNvSpPr txBox="1"/>
          <p:nvPr/>
        </p:nvSpPr>
        <p:spPr>
          <a:xfrm>
            <a:off x="5448615" y="2590800"/>
            <a:ext cx="2294218" cy="307777"/>
          </a:xfrm>
          <a:prstGeom prst="rect">
            <a:avLst/>
          </a:prstGeom>
          <a:noFill/>
        </p:spPr>
        <p:txBody>
          <a:bodyPr wrap="none" rtlCol="0">
            <a:spAutoFit/>
          </a:bodyPr>
          <a:lstStyle/>
          <a:p>
            <a:pPr algn="ctr"/>
            <a:r>
              <a:rPr lang="en-GB" sz="1400" u="sng" dirty="0">
                <a:solidFill>
                  <a:srgbClr val="FF0000"/>
                </a:solidFill>
                <a:latin typeface="Comic Sans MS" panose="030F0702030302020204" pitchFamily="66" charset="0"/>
                <a:sym typeface="Wingdings" panose="05000000000000000000" pitchFamily="2" charset="2"/>
              </a:rPr>
              <a:t>Useful points to consider</a:t>
            </a:r>
            <a:endParaRPr lang="en-GB" sz="1400" u="sng" dirty="0">
              <a:solidFill>
                <a:srgbClr val="FF0000"/>
              </a:solidFill>
              <a:latin typeface="Comic Sans MS" panose="030F0702030302020204" pitchFamily="66" charset="0"/>
            </a:endParaRPr>
          </a:p>
        </p:txBody>
      </p:sp>
      <p:sp>
        <p:nvSpPr>
          <p:cNvPr id="54" name="TextBox 53"/>
          <p:cNvSpPr txBox="1"/>
          <p:nvPr/>
        </p:nvSpPr>
        <p:spPr>
          <a:xfrm>
            <a:off x="4267200" y="3048000"/>
            <a:ext cx="4686018" cy="3108543"/>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sym typeface="Wingdings" panose="05000000000000000000" pitchFamily="2" charset="2"/>
              </a:rPr>
              <a:t> Instantaneous rest is NOT the same as equilibrium, so we cannot use just forces to solve it</a:t>
            </a:r>
          </a:p>
          <a:p>
            <a:pPr algn="ctr"/>
            <a:endParaRPr lang="en-GB" sz="1400" dirty="0">
              <a:solidFill>
                <a:srgbClr val="FF0000"/>
              </a:solidFill>
              <a:latin typeface="Comic Sans MS" panose="030F0702030302020204" pitchFamily="66" charset="0"/>
              <a:sym typeface="Wingdings" panose="05000000000000000000" pitchFamily="2" charset="2"/>
            </a:endParaRPr>
          </a:p>
          <a:p>
            <a:pPr algn="ctr"/>
            <a:r>
              <a:rPr lang="en-GB" sz="1400" dirty="0">
                <a:solidFill>
                  <a:srgbClr val="FF0000"/>
                </a:solidFill>
                <a:latin typeface="Comic Sans MS" panose="030F0702030302020204" pitchFamily="66" charset="0"/>
                <a:sym typeface="Wingdings" panose="05000000000000000000" pitchFamily="2" charset="2"/>
              </a:rPr>
              <a:t> As the particle moves from a speed to rest, it ends up losing </a:t>
            </a:r>
            <a:r>
              <a:rPr lang="en-GB" sz="1400" u="sng" dirty="0">
                <a:solidFill>
                  <a:srgbClr val="FF0000"/>
                </a:solidFill>
                <a:latin typeface="Comic Sans MS" panose="030F0702030302020204" pitchFamily="66" charset="0"/>
                <a:sym typeface="Wingdings" panose="05000000000000000000" pitchFamily="2" charset="2"/>
              </a:rPr>
              <a:t>all</a:t>
            </a:r>
            <a:r>
              <a:rPr lang="en-GB" sz="1400" dirty="0">
                <a:solidFill>
                  <a:srgbClr val="FF0000"/>
                </a:solidFill>
                <a:latin typeface="Comic Sans MS" panose="030F0702030302020204" pitchFamily="66" charset="0"/>
                <a:sym typeface="Wingdings" panose="05000000000000000000" pitchFamily="2" charset="2"/>
              </a:rPr>
              <a:t> of its kinetic energy, so we can just use </a:t>
            </a:r>
            <a:r>
              <a:rPr lang="en-GB" sz="1400" baseline="30000" dirty="0">
                <a:solidFill>
                  <a:srgbClr val="FF0000"/>
                </a:solidFill>
                <a:latin typeface="Comic Sans MS" panose="030F0702030302020204" pitchFamily="66" charset="0"/>
                <a:sym typeface="Wingdings" panose="05000000000000000000" pitchFamily="2" charset="2"/>
              </a:rPr>
              <a:t>1</a:t>
            </a:r>
            <a:r>
              <a:rPr lang="en-GB" sz="1400" dirty="0">
                <a:solidFill>
                  <a:srgbClr val="FF0000"/>
                </a:solidFill>
                <a:latin typeface="Comic Sans MS" panose="030F0702030302020204" pitchFamily="66" charset="0"/>
                <a:sym typeface="Wingdings" panose="05000000000000000000" pitchFamily="2" charset="2"/>
              </a:rPr>
              <a:t>/</a:t>
            </a:r>
            <a:r>
              <a:rPr lang="en-GB" sz="1400" baseline="-25000" dirty="0">
                <a:solidFill>
                  <a:srgbClr val="FF0000"/>
                </a:solidFill>
                <a:latin typeface="Comic Sans MS" panose="030F0702030302020204" pitchFamily="66" charset="0"/>
                <a:sym typeface="Wingdings" panose="05000000000000000000" pitchFamily="2" charset="2"/>
              </a:rPr>
              <a:t>2</a:t>
            </a:r>
            <a:r>
              <a:rPr lang="en-GB" sz="1400" dirty="0">
                <a:solidFill>
                  <a:srgbClr val="FF0000"/>
                </a:solidFill>
                <a:latin typeface="Comic Sans MS" panose="030F0702030302020204" pitchFamily="66" charset="0"/>
                <a:sym typeface="Wingdings" panose="05000000000000000000" pitchFamily="2" charset="2"/>
              </a:rPr>
              <a:t>mv</a:t>
            </a:r>
            <a:r>
              <a:rPr lang="en-GB" sz="1400" baseline="30000" dirty="0">
                <a:solidFill>
                  <a:srgbClr val="FF0000"/>
                </a:solidFill>
                <a:latin typeface="Comic Sans MS" panose="030F0702030302020204" pitchFamily="66" charset="0"/>
                <a:sym typeface="Wingdings" panose="05000000000000000000" pitchFamily="2" charset="2"/>
              </a:rPr>
              <a:t>2</a:t>
            </a:r>
            <a:r>
              <a:rPr lang="en-GB" sz="1400" dirty="0">
                <a:solidFill>
                  <a:srgbClr val="FF0000"/>
                </a:solidFill>
                <a:latin typeface="Comic Sans MS" panose="030F0702030302020204" pitchFamily="66" charset="0"/>
                <a:sym typeface="Wingdings" panose="05000000000000000000" pitchFamily="2" charset="2"/>
              </a:rPr>
              <a:t> to represent the energy</a:t>
            </a:r>
          </a:p>
          <a:p>
            <a:pPr algn="ctr"/>
            <a:endParaRPr lang="en-GB"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Remember if it still had a speed, you would have to use the difference between the energies at the different speeds</a:t>
            </a:r>
          </a:p>
          <a:p>
            <a:pPr marL="285750" indent="-285750" algn="ctr">
              <a:buFont typeface="Wingdings"/>
              <a:buChar char="à"/>
            </a:pPr>
            <a:endParaRPr lang="en-GB"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Always read the question carefully, sometimes a particle is projected from different positions and this might affect your answer!</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TextBox 25"/>
              <p:cNvSpPr txBox="1"/>
              <p:nvPr/>
            </p:nvSpPr>
            <p:spPr>
              <a:xfrm>
                <a:off x="0" y="466565"/>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m:t>
                      </m:r>
                      <m:r>
                        <a:rPr lang="en-GB" sz="1200" b="0" i="1" smtClean="0">
                          <a:latin typeface="Cambria Math"/>
                        </a:rPr>
                        <m:t>=</m:t>
                      </m:r>
                      <m:r>
                        <a:rPr lang="en-GB" sz="1200" b="0" i="1" smtClean="0">
                          <a:latin typeface="Cambria Math"/>
                        </a:rPr>
                        <m:t>𝐹𝑑</m:t>
                      </m:r>
                    </m:oMath>
                  </m:oMathPara>
                </a14:m>
                <a:endParaRPr lang="en-GB" sz="1200" dirty="0"/>
              </a:p>
            </p:txBody>
          </p:sp>
        </mc:Choice>
        <mc:Fallback xmlns="">
          <p:sp>
            <p:nvSpPr>
              <p:cNvPr id="26" name="TextBox 25"/>
              <p:cNvSpPr txBox="1">
                <a:spLocks noRot="1" noChangeAspect="1" noMove="1" noResize="1" noEditPoints="1" noAdjustHandles="1" noChangeArrowheads="1" noChangeShapeType="1" noTextEdit="1"/>
              </p:cNvSpPr>
              <p:nvPr/>
            </p:nvSpPr>
            <p:spPr>
              <a:xfrm>
                <a:off x="0" y="466565"/>
                <a:ext cx="914400" cy="276999"/>
              </a:xfrm>
              <a:prstGeom prst="rect">
                <a:avLst/>
              </a:prstGeom>
              <a:blipFill rotWithShape="1">
                <a:blip r:embed="rId8"/>
                <a:stretch>
                  <a:fillRect/>
                </a:stretch>
              </a:blipFill>
              <a:ln w="25400">
                <a:solidFill>
                  <a:schemeClr val="tx1"/>
                </a:solidFill>
              </a:ln>
            </p:spPr>
            <p:txBody>
              <a:bodyPr/>
              <a:lstStyle/>
              <a:p>
                <a:r>
                  <a:rPr lang="en-GB">
                    <a:noFill/>
                  </a:rPr>
                  <a:t> </a:t>
                </a:r>
              </a:p>
            </p:txBody>
          </p:sp>
        </mc:Fallback>
      </mc:AlternateContent>
      <p:sp>
        <p:nvSpPr>
          <p:cNvPr id="27" name="TextBox 26"/>
          <p:cNvSpPr txBox="1"/>
          <p:nvPr/>
        </p:nvSpPr>
        <p:spPr>
          <a:xfrm>
            <a:off x="8683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1907650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blinds(horizontal)">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4">
                                            <p:txEl>
                                              <p:pRg st="0" end="0"/>
                                            </p:txEl>
                                          </p:spTgt>
                                        </p:tgtEl>
                                        <p:attrNameLst>
                                          <p:attrName>style.visibility</p:attrName>
                                        </p:attrNameLst>
                                      </p:cBhvr>
                                      <p:to>
                                        <p:strVal val="visible"/>
                                      </p:to>
                                    </p:set>
                                    <p:animEffect transition="in" filter="blinds(horizontal)">
                                      <p:cBhvr>
                                        <p:cTn id="12" dur="500"/>
                                        <p:tgtEl>
                                          <p:spTgt spid="5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4">
                                            <p:txEl>
                                              <p:pRg st="2" end="2"/>
                                            </p:txEl>
                                          </p:spTgt>
                                        </p:tgtEl>
                                        <p:attrNameLst>
                                          <p:attrName>style.visibility</p:attrName>
                                        </p:attrNameLst>
                                      </p:cBhvr>
                                      <p:to>
                                        <p:strVal val="visible"/>
                                      </p:to>
                                    </p:set>
                                    <p:animEffect transition="in" filter="blinds(horizontal)">
                                      <p:cBhvr>
                                        <p:cTn id="17" dur="500"/>
                                        <p:tgtEl>
                                          <p:spTgt spid="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4">
                                            <p:txEl>
                                              <p:pRg st="4" end="4"/>
                                            </p:txEl>
                                          </p:spTgt>
                                        </p:tgtEl>
                                        <p:attrNameLst>
                                          <p:attrName>style.visibility</p:attrName>
                                        </p:attrNameLst>
                                      </p:cBhvr>
                                      <p:to>
                                        <p:strVal val="visible"/>
                                      </p:to>
                                    </p:set>
                                    <p:animEffect transition="in" filter="blinds(horizontal)">
                                      <p:cBhvr>
                                        <p:cTn id="22" dur="500"/>
                                        <p:tgtEl>
                                          <p:spTgt spid="5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4">
                                            <p:txEl>
                                              <p:pRg st="6" end="6"/>
                                            </p:txEl>
                                          </p:spTgt>
                                        </p:tgtEl>
                                        <p:attrNameLst>
                                          <p:attrName>style.visibility</p:attrName>
                                        </p:attrNameLst>
                                      </p:cBhvr>
                                      <p:to>
                                        <p:strVal val="visible"/>
                                      </p:to>
                                    </p:set>
                                    <p:animEffect transition="in" filter="blinds(horizontal)">
                                      <p:cBhvr>
                                        <p:cTn id="27" dur="500"/>
                                        <p:tgtEl>
                                          <p:spTgt spid="5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72955" y="1600200"/>
                <a:ext cx="3712191" cy="52578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particle of mass 0.5kg is attached to one end of an elastic string, of natural length 2m and modulus of elasticity 19.6N. The other end of the elastic string is attached to the point O. If the particle is released from the point O, find the greatest distance it will reach below O.</a:t>
                </a:r>
              </a:p>
              <a:p>
                <a:pPr marL="0" indent="0" algn="ctr">
                  <a:buNone/>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 greatest distance it reaches below O will be when it is instantaneously at rest</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No friction is involved, so set losses equal to gains…</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14:m>
                  <m:oMath xmlns:m="http://schemas.openxmlformats.org/officeDocument/2006/math">
                    <m:r>
                      <a:rPr lang="en-GB" sz="1400" i="1" dirty="0" smtClean="0">
                        <a:latin typeface="Cambria Math" panose="02040503050406030204" pitchFamily="18" charset="0"/>
                        <a:sym typeface="Wingdings" panose="05000000000000000000" pitchFamily="2" charset="2"/>
                      </a:rPr>
                      <m:t>𝑥</m:t>
                    </m:r>
                  </m:oMath>
                </a14:m>
                <a:r>
                  <a:rPr lang="en-GB" sz="1400" dirty="0">
                    <a:latin typeface="Comic Sans MS" pitchFamily="66" charset="0"/>
                    <a:sym typeface="Wingdings" panose="05000000000000000000" pitchFamily="2" charset="2"/>
                  </a:rPr>
                  <a:t> has to be positive so will be equal to 2, making the total distance below O 4m</a:t>
                </a:r>
                <a:endParaRPr lang="en-GB"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72955" y="1600200"/>
                <a:ext cx="3712191" cy="5257800"/>
              </a:xfrm>
              <a:blipFill>
                <a:blip r:embed="rId2"/>
                <a:stretch>
                  <a:fillRect l="-493" t="-232" r="-1970"/>
                </a:stretch>
              </a:blipFill>
            </p:spPr>
            <p:txBody>
              <a:bodyPr/>
              <a:lstStyle/>
              <a:p>
                <a:r>
                  <a:rPr lang="en-GB">
                    <a:noFill/>
                  </a:rPr>
                  <a:t> </a:t>
                </a:r>
              </a:p>
            </p:txBody>
          </p:sp>
        </mc:Fallback>
      </mc:AlternateContent>
      <p:pic>
        <p:nvPicPr>
          <p:cNvPr id="5" name="Picture 8" descr="http://kathyoconnellsart.files.wordpress.com/2011/08/springs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2192" y="48160"/>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6248400" y="0"/>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𝐾𝐸</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dirty="0"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6248400" y="0"/>
                <a:ext cx="1039091" cy="438005"/>
              </a:xfrm>
              <a:prstGeom prst="rect">
                <a:avLst/>
              </a:prstGeom>
              <a:blipFill rotWithShape="1">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9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𝑇</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i="1">
                              <a:latin typeface="Cambria Math"/>
                            </a:rPr>
                            <m:t>λ</m:t>
                          </m:r>
                          <m:r>
                            <a:rPr lang="en-GB" sz="1200" b="0" i="1" dirty="0" smtClean="0">
                              <a:latin typeface="Cambria Math"/>
                            </a:rPr>
                            <m:t>𝑥</m:t>
                          </m:r>
                        </m:num>
                        <m:den>
                          <m:r>
                            <a:rPr lang="en-GB" sz="1200" b="0" i="1" smtClean="0">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9896" y="0"/>
                <a:ext cx="677430" cy="443006"/>
              </a:xfrm>
              <a:prstGeom prst="rect">
                <a:avLst/>
              </a:prstGeom>
              <a:blipFill rotWithShape="1">
                <a:blip r:embed="rId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685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𝐸𝑃𝐸</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b="0" i="1" smtClean="0">
                              <a:latin typeface="Cambria Math"/>
                            </a:rPr>
                            <m:t>λ</m:t>
                          </m:r>
                          <m:sSup>
                            <m:sSupPr>
                              <m:ctrlPr>
                                <a:rPr lang="el-GR"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num>
                        <m:den>
                          <m:r>
                            <a:rPr lang="en-GB" sz="1200" b="0" i="1" smtClean="0">
                              <a:latin typeface="Cambria Math"/>
                            </a:rPr>
                            <m:t>2</m:t>
                          </m:r>
                          <m:r>
                            <a:rPr lang="en-GB" sz="1200" b="0" i="1" smtClean="0">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685800" y="0"/>
                <a:ext cx="914400" cy="462884"/>
              </a:xfrm>
              <a:prstGeom prst="rect">
                <a:avLst/>
              </a:prstGeom>
              <a:blipFill rotWithShape="1">
                <a:blip r:embed="rId6"/>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1600200" y="1"/>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𝐸𝑛𝑒𝑟𝑔𝑦</m:t>
                      </m:r>
                      <m:r>
                        <a:rPr lang="en-GB" sz="1200" b="0" i="1" smtClean="0">
                          <a:latin typeface="Cambria Math"/>
                        </a:rPr>
                        <m:t> </m:t>
                      </m:r>
                      <m:r>
                        <a:rPr lang="en-GB" sz="1200" b="0" i="1" smtClean="0">
                          <a:latin typeface="Cambria Math"/>
                        </a:rPr>
                        <m:t>𝐿𝑜𝑠𝑠𝑒𝑠</m:t>
                      </m:r>
                      <m:r>
                        <a:rPr lang="en-GB" sz="1200" b="0" i="1" smtClean="0">
                          <a:latin typeface="Cambria Math"/>
                        </a:rPr>
                        <m:t>=</m:t>
                      </m:r>
                      <m:r>
                        <a:rPr lang="en-GB" sz="1200" b="0" i="1" smtClean="0">
                          <a:latin typeface="Cambria Math"/>
                        </a:rPr>
                        <m:t>𝐸𝑛𝑒𝑟𝑔𝑦</m:t>
                      </m:r>
                      <m:r>
                        <a:rPr lang="en-GB" sz="1200" b="0" i="1" smtClean="0">
                          <a:latin typeface="Cambria Math"/>
                        </a:rPr>
                        <m:t> </m:t>
                      </m:r>
                      <m:r>
                        <a:rPr lang="en-GB" sz="1200" b="0" i="1" smtClean="0">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600200" y="1"/>
                <a:ext cx="2362200" cy="276999"/>
              </a:xfrm>
              <a:prstGeom prst="rect">
                <a:avLst/>
              </a:prstGeom>
              <a:blipFill rotWithShape="1">
                <a:blip r:embed="rId7"/>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962400" y="0"/>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962400" y="0"/>
                <a:ext cx="2286000" cy="457433"/>
              </a:xfrm>
              <a:prstGeom prst="rect">
                <a:avLst/>
              </a:prstGeom>
              <a:blipFill rotWithShape="1">
                <a:blip r:embed="rId8"/>
                <a:stretch>
                  <a:fillRect/>
                </a:stretch>
              </a:blipFill>
              <a:ln w="25400">
                <a:solidFill>
                  <a:schemeClr val="tx1"/>
                </a:solidFill>
              </a:ln>
            </p:spPr>
            <p:txBody>
              <a:bodyPr/>
              <a:lstStyle/>
              <a:p>
                <a:r>
                  <a:rPr lang="en-GB">
                    <a:noFill/>
                  </a:rPr>
                  <a:t> </a:t>
                </a:r>
              </a:p>
            </p:txBody>
          </p:sp>
        </mc:Fallback>
      </mc:AlternateContent>
      <p:cxnSp>
        <p:nvCxnSpPr>
          <p:cNvPr id="10" name="Straight Connector 9"/>
          <p:cNvCxnSpPr/>
          <p:nvPr/>
        </p:nvCxnSpPr>
        <p:spPr>
          <a:xfrm>
            <a:off x="8305800" y="1676400"/>
            <a:ext cx="0" cy="1676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153400" y="1295400"/>
            <a:ext cx="327334" cy="307777"/>
          </a:xfrm>
          <a:prstGeom prst="rect">
            <a:avLst/>
          </a:prstGeom>
          <a:noFill/>
        </p:spPr>
        <p:txBody>
          <a:bodyPr wrap="none" rtlCol="0">
            <a:spAutoFit/>
          </a:bodyPr>
          <a:lstStyle/>
          <a:p>
            <a:pPr algn="ctr"/>
            <a:r>
              <a:rPr lang="en-GB" sz="1400" dirty="0">
                <a:latin typeface="Comic Sans MS" panose="030F0702030302020204" pitchFamily="66" charset="0"/>
              </a:rPr>
              <a:t>O</a:t>
            </a:r>
          </a:p>
        </p:txBody>
      </p:sp>
      <p:sp>
        <p:nvSpPr>
          <p:cNvPr id="21" name="Oval 20"/>
          <p:cNvSpPr/>
          <p:nvPr/>
        </p:nvSpPr>
        <p:spPr>
          <a:xfrm>
            <a:off x="8229600" y="16002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8229600" y="32766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8458200" y="1676400"/>
            <a:ext cx="0" cy="167640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458200" y="2362200"/>
            <a:ext cx="591829" cy="307777"/>
          </a:xfrm>
          <a:prstGeom prst="rect">
            <a:avLst/>
          </a:prstGeom>
          <a:noFill/>
        </p:spPr>
        <p:txBody>
          <a:bodyPr wrap="none" rtlCol="0">
            <a:spAutoFit/>
          </a:bodyPr>
          <a:lstStyle/>
          <a:p>
            <a:r>
              <a:rPr lang="en-GB" sz="1400" dirty="0">
                <a:latin typeface="Comic Sans MS" panose="030F0702030302020204" pitchFamily="66" charset="0"/>
              </a:rPr>
              <a:t>2 + x</a:t>
            </a:r>
          </a:p>
        </p:txBody>
      </p:sp>
      <p:sp>
        <p:nvSpPr>
          <p:cNvPr id="25" name="TextBox 24"/>
          <p:cNvSpPr txBox="1"/>
          <p:nvPr/>
        </p:nvSpPr>
        <p:spPr>
          <a:xfrm>
            <a:off x="7467600" y="1524000"/>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26" name="Straight Arrow Connector 25"/>
          <p:cNvCxnSpPr/>
          <p:nvPr/>
        </p:nvCxnSpPr>
        <p:spPr>
          <a:xfrm>
            <a:off x="8077200" y="16002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467600" y="3200400"/>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30" name="Straight Arrow Connector 29"/>
          <p:cNvCxnSpPr/>
          <p:nvPr/>
        </p:nvCxnSpPr>
        <p:spPr>
          <a:xfrm>
            <a:off x="8077200" y="32766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038600" y="1371600"/>
            <a:ext cx="3352800" cy="2246769"/>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Note that in this example, the particle is released from rest, and we are finding when it is again at rest</a:t>
            </a:r>
          </a:p>
          <a:p>
            <a:pPr algn="ctr"/>
            <a:endParaRPr lang="en-GB" sz="1400" dirty="0">
              <a:solidFill>
                <a:srgbClr val="FF0000"/>
              </a:solidFill>
              <a:latin typeface="Comic Sans MS" panose="030F0702030302020204" pitchFamily="66" charset="0"/>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Hence the kinetic energy will not be involved</a:t>
            </a:r>
          </a:p>
          <a:p>
            <a:pPr marL="285750" indent="-285750" algn="ctr">
              <a:buFont typeface="Wingdings"/>
              <a:buChar char="à"/>
            </a:pPr>
            <a:endParaRPr lang="en-GB"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As the height has changed, we can use the gravitational potential energy instead…</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2" name="TextBox 31"/>
              <p:cNvSpPr txBox="1"/>
              <p:nvPr/>
            </p:nvSpPr>
            <p:spPr>
              <a:xfrm>
                <a:off x="4953000" y="3657600"/>
                <a:ext cx="1981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𝐿𝑜𝑠𝑠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𝑃𝐸</m:t>
                      </m:r>
                      <m:r>
                        <a:rPr lang="en-GB" sz="1200" b="0" i="1" smtClean="0">
                          <a:latin typeface="Cambria Math"/>
                        </a:rPr>
                        <m:t>=</m:t>
                      </m:r>
                      <m:r>
                        <a:rPr lang="en-GB" sz="1200" b="0" i="1" smtClean="0">
                          <a:latin typeface="Cambria Math"/>
                        </a:rPr>
                        <m:t>𝐺𝑎𝑖𝑛</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𝐸𝑃𝐸</m:t>
                      </m:r>
                    </m:oMath>
                  </m:oMathPara>
                </a14:m>
                <a:endParaRPr lang="en-GB" sz="1200" dirty="0"/>
              </a:p>
            </p:txBody>
          </p:sp>
        </mc:Choice>
        <mc:Fallback xmlns="">
          <p:sp>
            <p:nvSpPr>
              <p:cNvPr id="32" name="TextBox 31"/>
              <p:cNvSpPr txBox="1">
                <a:spLocks noRot="1" noChangeAspect="1" noMove="1" noResize="1" noEditPoints="1" noAdjustHandles="1" noChangeArrowheads="1" noChangeShapeType="1" noTextEdit="1"/>
              </p:cNvSpPr>
              <p:nvPr/>
            </p:nvSpPr>
            <p:spPr>
              <a:xfrm>
                <a:off x="4953000" y="3657600"/>
                <a:ext cx="1981200" cy="276999"/>
              </a:xfrm>
              <a:prstGeom prst="rect">
                <a:avLst/>
              </a:prstGeom>
              <a:blipFill rotWithShape="1">
                <a:blip r:embed="rId9"/>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5181600" y="3962400"/>
                <a:ext cx="1371600" cy="462884"/>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𝑚𝑔h</m:t>
                      </m:r>
                      <m:r>
                        <a:rPr lang="en-GB" sz="1200" b="0" i="1" smtClean="0">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33" name="TextBox 32"/>
              <p:cNvSpPr txBox="1">
                <a:spLocks noRot="1" noChangeAspect="1" noMove="1" noResize="1" noEditPoints="1" noAdjustHandles="1" noChangeArrowheads="1" noChangeShapeType="1" noTextEdit="1"/>
              </p:cNvSpPr>
              <p:nvPr/>
            </p:nvSpPr>
            <p:spPr>
              <a:xfrm>
                <a:off x="5181600" y="3962400"/>
                <a:ext cx="1371600" cy="462884"/>
              </a:xfrm>
              <a:prstGeom prst="rect">
                <a:avLst/>
              </a:prstGeom>
              <a:blipFill rotWithShape="1">
                <a:blip r:embed="rId10"/>
                <a:stretch>
                  <a:fillRect b="-1316"/>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4495800" y="4419600"/>
                <a:ext cx="2133600" cy="49564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(0.5)(9.8)(2+</m:t>
                      </m:r>
                      <m:r>
                        <a:rPr lang="en-GB" sz="1200" b="0" i="1" smtClean="0">
                          <a:latin typeface="Cambria Math"/>
                        </a:rPr>
                        <m:t>𝑥</m:t>
                      </m:r>
                      <m:r>
                        <a:rPr lang="en-GB" sz="1200" b="0" i="1" smtClean="0">
                          <a:latin typeface="Cambria Math"/>
                        </a:rPr>
                        <m:t>)=</m:t>
                      </m:r>
                      <m:f>
                        <m:fPr>
                          <m:ctrlPr>
                            <a:rPr lang="en-GB" sz="1200" i="1">
                              <a:latin typeface="Cambria Math" panose="02040503050406030204" pitchFamily="18" charset="0"/>
                            </a:rPr>
                          </m:ctrlPr>
                        </m:fPr>
                        <m:num>
                          <m:r>
                            <a:rPr lang="en-GB" sz="1200" b="0" i="1" smtClean="0">
                              <a:latin typeface="Cambria Math"/>
                            </a:rPr>
                            <m:t>19.6</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b="0" i="1" smtClean="0">
                              <a:latin typeface="Cambria Math"/>
                            </a:rPr>
                            <m:t>(2)</m:t>
                          </m:r>
                        </m:den>
                      </m:f>
                    </m:oMath>
                  </m:oMathPara>
                </a14:m>
                <a:endParaRPr lang="en-GB" sz="1200" dirty="0"/>
              </a:p>
            </p:txBody>
          </p:sp>
        </mc:Choice>
        <mc:Fallback xmlns="">
          <p:sp>
            <p:nvSpPr>
              <p:cNvPr id="34" name="TextBox 33"/>
              <p:cNvSpPr txBox="1">
                <a:spLocks noRot="1" noChangeAspect="1" noMove="1" noResize="1" noEditPoints="1" noAdjustHandles="1" noChangeArrowheads="1" noChangeShapeType="1" noTextEdit="1"/>
              </p:cNvSpPr>
              <p:nvPr/>
            </p:nvSpPr>
            <p:spPr>
              <a:xfrm>
                <a:off x="4495800" y="4419600"/>
                <a:ext cx="2133600" cy="495649"/>
              </a:xfrm>
              <a:prstGeom prst="rect">
                <a:avLst/>
              </a:prstGeom>
              <a:blipFill rotWithShape="1">
                <a:blip r:embed="rId11"/>
                <a:stretch>
                  <a:fillRect b="-6173"/>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4953000" y="4953000"/>
                <a:ext cx="1600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4.9(2+</m:t>
                      </m:r>
                      <m:r>
                        <a:rPr lang="en-GB" sz="1200" b="0" i="1" smtClean="0">
                          <a:latin typeface="Cambria Math"/>
                        </a:rPr>
                        <m:t>𝑥</m:t>
                      </m:r>
                      <m:r>
                        <a:rPr lang="en-GB" sz="1200" b="0" i="1" smtClean="0">
                          <a:latin typeface="Cambria Math"/>
                        </a:rPr>
                        <m:t>)=4.9</m:t>
                      </m:r>
                      <m:sSup>
                        <m:sSupPr>
                          <m:ctrlPr>
                            <a:rPr lang="en-GB"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oMath>
                  </m:oMathPara>
                </a14:m>
                <a:endParaRPr lang="en-GB" sz="1200" dirty="0"/>
              </a:p>
            </p:txBody>
          </p:sp>
        </mc:Choice>
        <mc:Fallback xmlns="">
          <p:sp>
            <p:nvSpPr>
              <p:cNvPr id="35" name="TextBox 34"/>
              <p:cNvSpPr txBox="1">
                <a:spLocks noRot="1" noChangeAspect="1" noMove="1" noResize="1" noEditPoints="1" noAdjustHandles="1" noChangeArrowheads="1" noChangeShapeType="1" noTextEdit="1"/>
              </p:cNvSpPr>
              <p:nvPr/>
            </p:nvSpPr>
            <p:spPr>
              <a:xfrm>
                <a:off x="4953000" y="4953000"/>
                <a:ext cx="1600200" cy="276999"/>
              </a:xfrm>
              <a:prstGeom prst="rect">
                <a:avLst/>
              </a:prstGeom>
              <a:blipFill rotWithShape="1">
                <a:blip r:embed="rId12"/>
                <a:stretch>
                  <a:fillRect b="-8889"/>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5257800" y="5334000"/>
                <a:ext cx="11430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2+</m:t>
                      </m:r>
                      <m:r>
                        <a:rPr lang="en-GB" sz="1200" b="0" i="1" smtClean="0">
                          <a:latin typeface="Cambria Math"/>
                        </a:rPr>
                        <m:t>𝑥</m:t>
                      </m:r>
                      <m:r>
                        <a:rPr lang="en-GB" sz="1200" b="0" i="1" smtClean="0">
                          <a:latin typeface="Cambria Math"/>
                        </a:rPr>
                        <m:t>=</m:t>
                      </m:r>
                      <m:sSup>
                        <m:sSupPr>
                          <m:ctrlPr>
                            <a:rPr lang="en-GB"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oMath>
                  </m:oMathPara>
                </a14:m>
                <a:endParaRPr lang="en-GB" sz="1200" dirty="0"/>
              </a:p>
            </p:txBody>
          </p:sp>
        </mc:Choice>
        <mc:Fallback xmlns="">
          <p:sp>
            <p:nvSpPr>
              <p:cNvPr id="36" name="TextBox 35"/>
              <p:cNvSpPr txBox="1">
                <a:spLocks noRot="1" noChangeAspect="1" noMove="1" noResize="1" noEditPoints="1" noAdjustHandles="1" noChangeArrowheads="1" noChangeShapeType="1" noTextEdit="1"/>
              </p:cNvSpPr>
              <p:nvPr/>
            </p:nvSpPr>
            <p:spPr>
              <a:xfrm>
                <a:off x="5257800" y="5334000"/>
                <a:ext cx="1143000" cy="276999"/>
              </a:xfrm>
              <a:prstGeom prst="rect">
                <a:avLst/>
              </a:prstGeom>
              <a:blipFill rotWithShape="1">
                <a:blip r:embed="rId13"/>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5562600" y="5715000"/>
                <a:ext cx="1323975"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0=</m:t>
                      </m:r>
                      <m:sSup>
                        <m:sSupPr>
                          <m:ctrlPr>
                            <a:rPr lang="en-GB"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r>
                        <a:rPr lang="en-GB" sz="1200" b="0" i="1" smtClean="0">
                          <a:latin typeface="Cambria Math"/>
                        </a:rPr>
                        <m:t>−</m:t>
                      </m:r>
                      <m:r>
                        <a:rPr lang="en-GB" sz="1200" b="0" i="1" smtClean="0">
                          <a:latin typeface="Cambria Math"/>
                        </a:rPr>
                        <m:t>𝑥</m:t>
                      </m:r>
                      <m:r>
                        <a:rPr lang="en-GB" sz="1200" b="0" i="1" smtClean="0">
                          <a:latin typeface="Cambria Math"/>
                        </a:rPr>
                        <m:t>−2</m:t>
                      </m:r>
                    </m:oMath>
                  </m:oMathPara>
                </a14:m>
                <a:endParaRPr lang="en-GB" sz="1200" dirty="0"/>
              </a:p>
            </p:txBody>
          </p:sp>
        </mc:Choice>
        <mc:Fallback xmlns="">
          <p:sp>
            <p:nvSpPr>
              <p:cNvPr id="37" name="TextBox 36"/>
              <p:cNvSpPr txBox="1">
                <a:spLocks noRot="1" noChangeAspect="1" noMove="1" noResize="1" noEditPoints="1" noAdjustHandles="1" noChangeArrowheads="1" noChangeShapeType="1" noTextEdit="1"/>
              </p:cNvSpPr>
              <p:nvPr/>
            </p:nvSpPr>
            <p:spPr>
              <a:xfrm>
                <a:off x="5562600" y="5715000"/>
                <a:ext cx="1323975" cy="276999"/>
              </a:xfrm>
              <a:prstGeom prst="rect">
                <a:avLst/>
              </a:prstGeom>
              <a:blipFill rotWithShape="1">
                <a:blip r:embed="rId14"/>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562600" y="6096000"/>
                <a:ext cx="1600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0=(</m:t>
                      </m:r>
                      <m:r>
                        <a:rPr lang="en-GB" sz="1200" b="0" i="1" smtClean="0">
                          <a:latin typeface="Cambria Math"/>
                        </a:rPr>
                        <m:t>𝑥</m:t>
                      </m:r>
                      <m:r>
                        <a:rPr lang="en-GB" sz="1200" b="0" i="1" smtClean="0">
                          <a:latin typeface="Cambria Math"/>
                        </a:rPr>
                        <m:t>−2)(</m:t>
                      </m:r>
                      <m:r>
                        <a:rPr lang="en-GB" sz="1200" b="0" i="1" smtClean="0">
                          <a:latin typeface="Cambria Math"/>
                        </a:rPr>
                        <m:t>𝑥</m:t>
                      </m:r>
                      <m:r>
                        <a:rPr lang="en-GB" sz="1200" b="0" i="1" smtClean="0">
                          <a:latin typeface="Cambria Math"/>
                        </a:rPr>
                        <m:t>+1)</m:t>
                      </m:r>
                    </m:oMath>
                  </m:oMathPara>
                </a14:m>
                <a:endParaRPr lang="en-GB" sz="1200" dirty="0"/>
              </a:p>
            </p:txBody>
          </p:sp>
        </mc:Choice>
        <mc:Fallback xmlns="">
          <p:sp>
            <p:nvSpPr>
              <p:cNvPr id="38" name="TextBox 37"/>
              <p:cNvSpPr txBox="1">
                <a:spLocks noRot="1" noChangeAspect="1" noMove="1" noResize="1" noEditPoints="1" noAdjustHandles="1" noChangeArrowheads="1" noChangeShapeType="1" noTextEdit="1"/>
              </p:cNvSpPr>
              <p:nvPr/>
            </p:nvSpPr>
            <p:spPr>
              <a:xfrm>
                <a:off x="5562600" y="6096000"/>
                <a:ext cx="1600200" cy="276999"/>
              </a:xfrm>
              <a:prstGeom prst="rect">
                <a:avLst/>
              </a:prstGeom>
              <a:blipFill rotWithShape="1">
                <a:blip r:embed="rId15"/>
                <a:stretch>
                  <a:fillRect b="-8889"/>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5562600" y="6477000"/>
                <a:ext cx="1219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𝑥</m:t>
                      </m:r>
                      <m:r>
                        <a:rPr lang="en-GB" sz="1200" b="0" i="1" smtClean="0">
                          <a:latin typeface="Cambria Math"/>
                        </a:rPr>
                        <m:t>=2 </m:t>
                      </m:r>
                      <m:r>
                        <a:rPr lang="en-GB" sz="1200" b="0" i="1" smtClean="0">
                          <a:latin typeface="Cambria Math"/>
                        </a:rPr>
                        <m:t>𝑜𝑟</m:t>
                      </m:r>
                      <m:r>
                        <a:rPr lang="en-GB" sz="1200" b="0" i="1" smtClean="0">
                          <a:latin typeface="Cambria Math"/>
                        </a:rPr>
                        <m:t> −1</m:t>
                      </m:r>
                    </m:oMath>
                  </m:oMathPara>
                </a14:m>
                <a:endParaRPr lang="en-GB" sz="1200" dirty="0"/>
              </a:p>
            </p:txBody>
          </p:sp>
        </mc:Choice>
        <mc:Fallback xmlns="">
          <p:sp>
            <p:nvSpPr>
              <p:cNvPr id="39" name="TextBox 38"/>
              <p:cNvSpPr txBox="1">
                <a:spLocks noRot="1" noChangeAspect="1" noMove="1" noResize="1" noEditPoints="1" noAdjustHandles="1" noChangeArrowheads="1" noChangeShapeType="1" noTextEdit="1"/>
              </p:cNvSpPr>
              <p:nvPr/>
            </p:nvSpPr>
            <p:spPr>
              <a:xfrm>
                <a:off x="5562600" y="6477000"/>
                <a:ext cx="1219200" cy="276999"/>
              </a:xfrm>
              <a:prstGeom prst="rect">
                <a:avLst/>
              </a:prstGeom>
              <a:blipFill rotWithShape="1">
                <a:blip r:embed="rId16"/>
                <a:stretch>
                  <a:fillRect/>
                </a:stretch>
              </a:blipFill>
              <a:ln w="25400">
                <a:noFill/>
              </a:ln>
            </p:spPr>
            <p:txBody>
              <a:bodyPr/>
              <a:lstStyle/>
              <a:p>
                <a:r>
                  <a:rPr lang="en-GB">
                    <a:noFill/>
                  </a:rPr>
                  <a:t> </a:t>
                </a:r>
              </a:p>
            </p:txBody>
          </p:sp>
        </mc:Fallback>
      </mc:AlternateContent>
      <p:sp>
        <p:nvSpPr>
          <p:cNvPr id="40" name="Arc 39"/>
          <p:cNvSpPr/>
          <p:nvPr/>
        </p:nvSpPr>
        <p:spPr>
          <a:xfrm>
            <a:off x="6400800" y="4267200"/>
            <a:ext cx="254329" cy="441368"/>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TextBox 40"/>
          <p:cNvSpPr txBox="1"/>
          <p:nvPr/>
        </p:nvSpPr>
        <p:spPr>
          <a:xfrm>
            <a:off x="6934200" y="3733800"/>
            <a:ext cx="1905001"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Replace with appropriate formulae</a:t>
            </a:r>
            <a:endParaRPr lang="en-GB" sz="1200" baseline="30000" dirty="0">
              <a:solidFill>
                <a:srgbClr val="FF0000"/>
              </a:solidFill>
              <a:latin typeface="Comic Sans MS" panose="030F0702030302020204" pitchFamily="66" charset="0"/>
            </a:endParaRPr>
          </a:p>
        </p:txBody>
      </p:sp>
      <p:sp>
        <p:nvSpPr>
          <p:cNvPr id="42" name="Arc 41"/>
          <p:cNvSpPr/>
          <p:nvPr/>
        </p:nvSpPr>
        <p:spPr>
          <a:xfrm>
            <a:off x="6400801" y="4724400"/>
            <a:ext cx="228600" cy="3810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Arc 42"/>
          <p:cNvSpPr/>
          <p:nvPr/>
        </p:nvSpPr>
        <p:spPr>
          <a:xfrm>
            <a:off x="6324600" y="5105400"/>
            <a:ext cx="228600" cy="3810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Arc 43"/>
          <p:cNvSpPr/>
          <p:nvPr/>
        </p:nvSpPr>
        <p:spPr>
          <a:xfrm>
            <a:off x="6705600" y="5486400"/>
            <a:ext cx="228600" cy="3810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Arc 44"/>
          <p:cNvSpPr/>
          <p:nvPr/>
        </p:nvSpPr>
        <p:spPr>
          <a:xfrm>
            <a:off x="6934200" y="5867400"/>
            <a:ext cx="228600" cy="3810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Arc 45"/>
          <p:cNvSpPr/>
          <p:nvPr/>
        </p:nvSpPr>
        <p:spPr>
          <a:xfrm>
            <a:off x="6934200" y="6248400"/>
            <a:ext cx="228600" cy="3810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Arc 46"/>
          <p:cNvSpPr/>
          <p:nvPr/>
        </p:nvSpPr>
        <p:spPr>
          <a:xfrm>
            <a:off x="6705600" y="3810000"/>
            <a:ext cx="254329" cy="441368"/>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TextBox 47"/>
          <p:cNvSpPr txBox="1"/>
          <p:nvPr/>
        </p:nvSpPr>
        <p:spPr>
          <a:xfrm>
            <a:off x="6629400" y="4343400"/>
            <a:ext cx="11430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values</a:t>
            </a:r>
            <a:endParaRPr lang="en-GB" sz="1200" baseline="30000" dirty="0">
              <a:solidFill>
                <a:srgbClr val="FF0000"/>
              </a:solidFill>
              <a:latin typeface="Comic Sans MS" panose="030F0702030302020204" pitchFamily="66" charset="0"/>
            </a:endParaRPr>
          </a:p>
        </p:txBody>
      </p:sp>
      <p:sp>
        <p:nvSpPr>
          <p:cNvPr id="49" name="TextBox 48"/>
          <p:cNvSpPr txBox="1"/>
          <p:nvPr/>
        </p:nvSpPr>
        <p:spPr>
          <a:xfrm>
            <a:off x="6629400" y="4648200"/>
            <a:ext cx="1371600"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Calculate parts/Simplify</a:t>
            </a:r>
            <a:endParaRPr lang="en-GB" sz="1200" baseline="30000" dirty="0">
              <a:solidFill>
                <a:srgbClr val="FF0000"/>
              </a:solidFill>
              <a:latin typeface="Comic Sans MS" panose="030F0702030302020204" pitchFamily="66" charset="0"/>
            </a:endParaRPr>
          </a:p>
        </p:txBody>
      </p:sp>
      <p:sp>
        <p:nvSpPr>
          <p:cNvPr id="54" name="TextBox 53"/>
          <p:cNvSpPr txBox="1"/>
          <p:nvPr/>
        </p:nvSpPr>
        <p:spPr>
          <a:xfrm>
            <a:off x="6477000" y="5105400"/>
            <a:ext cx="11430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Divide by 4.9</a:t>
            </a:r>
            <a:endParaRPr lang="en-GB" sz="1200" baseline="30000" dirty="0">
              <a:solidFill>
                <a:srgbClr val="FF0000"/>
              </a:solidFill>
              <a:latin typeface="Comic Sans MS" panose="030F0702030302020204" pitchFamily="66" charset="0"/>
            </a:endParaRPr>
          </a:p>
        </p:txBody>
      </p:sp>
      <p:sp>
        <p:nvSpPr>
          <p:cNvPr id="56" name="TextBox 55"/>
          <p:cNvSpPr txBox="1"/>
          <p:nvPr/>
        </p:nvSpPr>
        <p:spPr>
          <a:xfrm>
            <a:off x="6858000" y="5486400"/>
            <a:ext cx="12954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Set equal to 0</a:t>
            </a:r>
            <a:endParaRPr lang="en-GB" sz="1200" baseline="30000" dirty="0">
              <a:solidFill>
                <a:srgbClr val="FF0000"/>
              </a:solidFill>
              <a:latin typeface="Comic Sans MS" panose="030F0702030302020204" pitchFamily="66" charset="0"/>
            </a:endParaRPr>
          </a:p>
        </p:txBody>
      </p:sp>
      <p:sp>
        <p:nvSpPr>
          <p:cNvPr id="57" name="TextBox 56"/>
          <p:cNvSpPr txBox="1"/>
          <p:nvPr/>
        </p:nvSpPr>
        <p:spPr>
          <a:xfrm>
            <a:off x="7086600" y="5943600"/>
            <a:ext cx="9144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Factorise</a:t>
            </a:r>
            <a:endParaRPr lang="en-GB" sz="1200" baseline="30000" dirty="0">
              <a:solidFill>
                <a:srgbClr val="FF0000"/>
              </a:solidFill>
              <a:latin typeface="Comic Sans MS" panose="030F0702030302020204" pitchFamily="66" charset="0"/>
            </a:endParaRPr>
          </a:p>
        </p:txBody>
      </p:sp>
      <p:sp>
        <p:nvSpPr>
          <p:cNvPr id="58" name="TextBox 57"/>
          <p:cNvSpPr txBox="1"/>
          <p:nvPr/>
        </p:nvSpPr>
        <p:spPr>
          <a:xfrm>
            <a:off x="7162800" y="6248400"/>
            <a:ext cx="6858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Solve</a:t>
            </a:r>
            <a:endParaRPr lang="en-GB" sz="1200" baseline="30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0" y="466565"/>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m:t>
                      </m:r>
                      <m:r>
                        <a:rPr lang="en-GB" sz="1200" b="0" i="1" smtClean="0">
                          <a:latin typeface="Cambria Math"/>
                        </a:rPr>
                        <m:t>=</m:t>
                      </m:r>
                      <m:r>
                        <a:rPr lang="en-GB" sz="1200" b="0" i="1" smtClean="0">
                          <a:latin typeface="Cambria Math"/>
                        </a:rPr>
                        <m:t>𝐹𝑑</m:t>
                      </m:r>
                    </m:oMath>
                  </m:oMathPara>
                </a14:m>
                <a:endParaRPr lang="en-GB" sz="1200" dirty="0"/>
              </a:p>
            </p:txBody>
          </p:sp>
        </mc:Choice>
        <mc:Fallback xmlns="">
          <p:sp>
            <p:nvSpPr>
              <p:cNvPr id="59" name="TextBox 58"/>
              <p:cNvSpPr txBox="1">
                <a:spLocks noRot="1" noChangeAspect="1" noMove="1" noResize="1" noEditPoints="1" noAdjustHandles="1" noChangeArrowheads="1" noChangeShapeType="1" noTextEdit="1"/>
              </p:cNvSpPr>
              <p:nvPr/>
            </p:nvSpPr>
            <p:spPr>
              <a:xfrm>
                <a:off x="0" y="466565"/>
                <a:ext cx="914400" cy="276999"/>
              </a:xfrm>
              <a:prstGeom prst="rect">
                <a:avLst/>
              </a:prstGeom>
              <a:blipFill rotWithShape="1">
                <a:blip r:embed="rId17"/>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1596788" y="275229"/>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𝑃𝐸</m:t>
                      </m:r>
                      <m:r>
                        <a:rPr lang="en-GB" sz="1200" b="0" i="1" smtClean="0">
                          <a:latin typeface="Cambria Math"/>
                        </a:rPr>
                        <m:t>=</m:t>
                      </m:r>
                      <m:r>
                        <a:rPr lang="en-GB" sz="1200" b="0" i="1" smtClean="0">
                          <a:latin typeface="Cambria Math"/>
                        </a:rPr>
                        <m:t>𝑚𝑔h</m:t>
                      </m:r>
                    </m:oMath>
                  </m:oMathPara>
                </a14:m>
                <a:endParaRPr lang="en-GB" sz="1200" dirty="0"/>
              </a:p>
            </p:txBody>
          </p:sp>
        </mc:Choice>
        <mc:Fallback xmlns="">
          <p:sp>
            <p:nvSpPr>
              <p:cNvPr id="60" name="TextBox 59"/>
              <p:cNvSpPr txBox="1">
                <a:spLocks noRot="1" noChangeAspect="1" noMove="1" noResize="1" noEditPoints="1" noAdjustHandles="1" noChangeArrowheads="1" noChangeShapeType="1" noTextEdit="1"/>
              </p:cNvSpPr>
              <p:nvPr/>
            </p:nvSpPr>
            <p:spPr>
              <a:xfrm>
                <a:off x="1596788" y="275229"/>
                <a:ext cx="914399" cy="276999"/>
              </a:xfrm>
              <a:prstGeom prst="rect">
                <a:avLst/>
              </a:prstGeom>
              <a:blipFill rotWithShape="1">
                <a:blip r:embed="rId18"/>
                <a:stretch>
                  <a:fillRect/>
                </a:stretch>
              </a:blipFill>
              <a:ln w="25400">
                <a:solidFill>
                  <a:schemeClr val="tx1"/>
                </a:solidFill>
              </a:ln>
            </p:spPr>
            <p:txBody>
              <a:bodyPr/>
              <a:lstStyle/>
              <a:p>
                <a:r>
                  <a:rPr lang="en-GB">
                    <a:noFill/>
                  </a:rPr>
                  <a:t> </a:t>
                </a:r>
              </a:p>
            </p:txBody>
          </p:sp>
        </mc:Fallback>
      </mc:AlternateContent>
      <p:sp>
        <p:nvSpPr>
          <p:cNvPr id="61" name="TextBox 60"/>
          <p:cNvSpPr txBox="1"/>
          <p:nvPr/>
        </p:nvSpPr>
        <p:spPr>
          <a:xfrm>
            <a:off x="8683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331110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linds(horizontal)">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blinds(horizontal)">
                                      <p:cBhvr>
                                        <p:cTn id="20" dur="500"/>
                                        <p:tgtEl>
                                          <p:spTgt spid="25"/>
                                        </p:tgtEl>
                                      </p:cBhvr>
                                    </p:animEffect>
                                  </p:childTnLst>
                                </p:cTn>
                              </p:par>
                              <p:par>
                                <p:cTn id="21" presetID="3" presetClass="entr" presetSubtype="1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blinds(horizontal)">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blinds(horizontal)">
                                      <p:cBhvr>
                                        <p:cTn id="28" dur="500"/>
                                        <p:tgtEl>
                                          <p:spTgt spid="22"/>
                                        </p:tgtEl>
                                      </p:cBhvr>
                                    </p:animEffect>
                                  </p:childTnLst>
                                </p:cTn>
                              </p:par>
                              <p:par>
                                <p:cTn id="29" presetID="3" presetClass="entr" presetSubtype="1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blinds(horizontal)">
                                      <p:cBhvr>
                                        <p:cTn id="36" dur="500"/>
                                        <p:tgtEl>
                                          <p:spTgt spid="29"/>
                                        </p:tgtEl>
                                      </p:cBhvr>
                                    </p:animEffect>
                                  </p:childTnLst>
                                </p:cTn>
                              </p:par>
                              <p:par>
                                <p:cTn id="37" presetID="3" presetClass="entr" presetSubtype="1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blinds(horizontal)">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blinds(horizontal)">
                                      <p:cBhvr>
                                        <p:cTn id="44" dur="500"/>
                                        <p:tgtEl>
                                          <p:spTgt spid="23"/>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linds(horizontal)">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8">
                                            <p:txEl>
                                              <p:pRg st="0" end="0"/>
                                            </p:txEl>
                                          </p:spTgt>
                                        </p:tgtEl>
                                        <p:attrNameLst>
                                          <p:attrName>style.visibility</p:attrName>
                                        </p:attrNameLst>
                                      </p:cBhvr>
                                      <p:to>
                                        <p:strVal val="visible"/>
                                      </p:to>
                                    </p:set>
                                    <p:animEffect transition="in" filter="blinds(horizontal)">
                                      <p:cBhvr>
                                        <p:cTn id="52" dur="500"/>
                                        <p:tgtEl>
                                          <p:spTgt spid="18">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8">
                                            <p:txEl>
                                              <p:pRg st="2" end="2"/>
                                            </p:txEl>
                                          </p:spTgt>
                                        </p:tgtEl>
                                        <p:attrNameLst>
                                          <p:attrName>style.visibility</p:attrName>
                                        </p:attrNameLst>
                                      </p:cBhvr>
                                      <p:to>
                                        <p:strVal val="visible"/>
                                      </p:to>
                                    </p:set>
                                    <p:animEffect transition="in" filter="blinds(horizontal)">
                                      <p:cBhvr>
                                        <p:cTn id="57" dur="500"/>
                                        <p:tgtEl>
                                          <p:spTgt spid="18">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8">
                                            <p:txEl>
                                              <p:pRg st="4" end="4"/>
                                            </p:txEl>
                                          </p:spTgt>
                                        </p:tgtEl>
                                        <p:attrNameLst>
                                          <p:attrName>style.visibility</p:attrName>
                                        </p:attrNameLst>
                                      </p:cBhvr>
                                      <p:to>
                                        <p:strVal val="visible"/>
                                      </p:to>
                                    </p:set>
                                    <p:animEffect transition="in" filter="blinds(horizontal)">
                                      <p:cBhvr>
                                        <p:cTn id="62" dur="500"/>
                                        <p:tgtEl>
                                          <p:spTgt spid="18">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blinds(horizontal)">
                                      <p:cBhvr>
                                        <p:cTn id="67" dur="500"/>
                                        <p:tgtEl>
                                          <p:spTgt spid="3">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2"/>
                                        </p:tgtEl>
                                        <p:attrNameLst>
                                          <p:attrName>style.visibility</p:attrName>
                                        </p:attrNameLst>
                                      </p:cBhvr>
                                      <p:to>
                                        <p:strVal val="visible"/>
                                      </p:to>
                                    </p:set>
                                    <p:animEffect transition="in" filter="blinds(horizontal)">
                                      <p:cBhvr>
                                        <p:cTn id="72" dur="500"/>
                                        <p:tgtEl>
                                          <p:spTgt spid="32"/>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47"/>
                                        </p:tgtEl>
                                        <p:attrNameLst>
                                          <p:attrName>style.visibility</p:attrName>
                                        </p:attrNameLst>
                                      </p:cBhvr>
                                      <p:to>
                                        <p:strVal val="visible"/>
                                      </p:to>
                                    </p:set>
                                    <p:animEffect transition="in" filter="blinds(horizontal)">
                                      <p:cBhvr>
                                        <p:cTn id="77" dur="500"/>
                                        <p:tgtEl>
                                          <p:spTgt spid="47"/>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41"/>
                                        </p:tgtEl>
                                        <p:attrNameLst>
                                          <p:attrName>style.visibility</p:attrName>
                                        </p:attrNameLst>
                                      </p:cBhvr>
                                      <p:to>
                                        <p:strVal val="visible"/>
                                      </p:to>
                                    </p:set>
                                    <p:animEffect transition="in" filter="blinds(horizontal)">
                                      <p:cBhvr>
                                        <p:cTn id="82" dur="500"/>
                                        <p:tgtEl>
                                          <p:spTgt spid="4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60"/>
                                        </p:tgtEl>
                                        <p:attrNameLst>
                                          <p:attrName>style.visibility</p:attrName>
                                        </p:attrNameLst>
                                      </p:cBhvr>
                                      <p:to>
                                        <p:strVal val="visible"/>
                                      </p:to>
                                    </p:set>
                                    <p:animEffect transition="in" filter="blinds(horizontal)">
                                      <p:cBhvr>
                                        <p:cTn id="87" dur="500"/>
                                        <p:tgtEl>
                                          <p:spTgt spid="60"/>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blinds(horizontal)">
                                      <p:cBhvr>
                                        <p:cTn id="92" dur="500"/>
                                        <p:tgtEl>
                                          <p:spTgt spid="33"/>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blinds(horizontal)">
                                      <p:cBhvr>
                                        <p:cTn id="97" dur="500"/>
                                        <p:tgtEl>
                                          <p:spTgt spid="40"/>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blinds(horizontal)">
                                      <p:cBhvr>
                                        <p:cTn id="102" dur="500"/>
                                        <p:tgtEl>
                                          <p:spTgt spid="48"/>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34"/>
                                        </p:tgtEl>
                                        <p:attrNameLst>
                                          <p:attrName>style.visibility</p:attrName>
                                        </p:attrNameLst>
                                      </p:cBhvr>
                                      <p:to>
                                        <p:strVal val="visible"/>
                                      </p:to>
                                    </p:set>
                                    <p:animEffect transition="in" filter="blinds(horizontal)">
                                      <p:cBhvr>
                                        <p:cTn id="107" dur="500"/>
                                        <p:tgtEl>
                                          <p:spTgt spid="34"/>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blinds(horizontal)">
                                      <p:cBhvr>
                                        <p:cTn id="112" dur="500"/>
                                        <p:tgtEl>
                                          <p:spTgt spid="42"/>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49"/>
                                        </p:tgtEl>
                                        <p:attrNameLst>
                                          <p:attrName>style.visibility</p:attrName>
                                        </p:attrNameLst>
                                      </p:cBhvr>
                                      <p:to>
                                        <p:strVal val="visible"/>
                                      </p:to>
                                    </p:set>
                                    <p:animEffect transition="in" filter="blinds(horizontal)">
                                      <p:cBhvr>
                                        <p:cTn id="117" dur="500"/>
                                        <p:tgtEl>
                                          <p:spTgt spid="49"/>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35"/>
                                        </p:tgtEl>
                                        <p:attrNameLst>
                                          <p:attrName>style.visibility</p:attrName>
                                        </p:attrNameLst>
                                      </p:cBhvr>
                                      <p:to>
                                        <p:strVal val="visible"/>
                                      </p:to>
                                    </p:set>
                                    <p:animEffect transition="in" filter="blinds(horizontal)">
                                      <p:cBhvr>
                                        <p:cTn id="122" dur="500"/>
                                        <p:tgtEl>
                                          <p:spTgt spid="35"/>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43"/>
                                        </p:tgtEl>
                                        <p:attrNameLst>
                                          <p:attrName>style.visibility</p:attrName>
                                        </p:attrNameLst>
                                      </p:cBhvr>
                                      <p:to>
                                        <p:strVal val="visible"/>
                                      </p:to>
                                    </p:set>
                                    <p:animEffect transition="in" filter="blinds(horizontal)">
                                      <p:cBhvr>
                                        <p:cTn id="127" dur="500"/>
                                        <p:tgtEl>
                                          <p:spTgt spid="43"/>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54"/>
                                        </p:tgtEl>
                                        <p:attrNameLst>
                                          <p:attrName>style.visibility</p:attrName>
                                        </p:attrNameLst>
                                      </p:cBhvr>
                                      <p:to>
                                        <p:strVal val="visible"/>
                                      </p:to>
                                    </p:set>
                                    <p:animEffect transition="in" filter="blinds(horizontal)">
                                      <p:cBhvr>
                                        <p:cTn id="132" dur="500"/>
                                        <p:tgtEl>
                                          <p:spTgt spid="54"/>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36"/>
                                        </p:tgtEl>
                                        <p:attrNameLst>
                                          <p:attrName>style.visibility</p:attrName>
                                        </p:attrNameLst>
                                      </p:cBhvr>
                                      <p:to>
                                        <p:strVal val="visible"/>
                                      </p:to>
                                    </p:set>
                                    <p:animEffect transition="in" filter="blinds(horizontal)">
                                      <p:cBhvr>
                                        <p:cTn id="137" dur="500"/>
                                        <p:tgtEl>
                                          <p:spTgt spid="36"/>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44"/>
                                        </p:tgtEl>
                                        <p:attrNameLst>
                                          <p:attrName>style.visibility</p:attrName>
                                        </p:attrNameLst>
                                      </p:cBhvr>
                                      <p:to>
                                        <p:strVal val="visible"/>
                                      </p:to>
                                    </p:set>
                                    <p:animEffect transition="in" filter="blinds(horizontal)">
                                      <p:cBhvr>
                                        <p:cTn id="142" dur="500"/>
                                        <p:tgtEl>
                                          <p:spTgt spid="44"/>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56"/>
                                        </p:tgtEl>
                                        <p:attrNameLst>
                                          <p:attrName>style.visibility</p:attrName>
                                        </p:attrNameLst>
                                      </p:cBhvr>
                                      <p:to>
                                        <p:strVal val="visible"/>
                                      </p:to>
                                    </p:set>
                                    <p:animEffect transition="in" filter="blinds(horizontal)">
                                      <p:cBhvr>
                                        <p:cTn id="147" dur="500"/>
                                        <p:tgtEl>
                                          <p:spTgt spid="56"/>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37"/>
                                        </p:tgtEl>
                                        <p:attrNameLst>
                                          <p:attrName>style.visibility</p:attrName>
                                        </p:attrNameLst>
                                      </p:cBhvr>
                                      <p:to>
                                        <p:strVal val="visible"/>
                                      </p:to>
                                    </p:set>
                                    <p:animEffect transition="in" filter="blinds(horizontal)">
                                      <p:cBhvr>
                                        <p:cTn id="152" dur="500"/>
                                        <p:tgtEl>
                                          <p:spTgt spid="37"/>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grpId="0" nodeType="clickEffect">
                                  <p:stCondLst>
                                    <p:cond delay="0"/>
                                  </p:stCondLst>
                                  <p:childTnLst>
                                    <p:set>
                                      <p:cBhvr>
                                        <p:cTn id="156" dur="1" fill="hold">
                                          <p:stCondLst>
                                            <p:cond delay="0"/>
                                          </p:stCondLst>
                                        </p:cTn>
                                        <p:tgtEl>
                                          <p:spTgt spid="45"/>
                                        </p:tgtEl>
                                        <p:attrNameLst>
                                          <p:attrName>style.visibility</p:attrName>
                                        </p:attrNameLst>
                                      </p:cBhvr>
                                      <p:to>
                                        <p:strVal val="visible"/>
                                      </p:to>
                                    </p:set>
                                    <p:animEffect transition="in" filter="blinds(horizontal)">
                                      <p:cBhvr>
                                        <p:cTn id="157" dur="500"/>
                                        <p:tgtEl>
                                          <p:spTgt spid="45"/>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grpId="0" nodeType="clickEffect">
                                  <p:stCondLst>
                                    <p:cond delay="0"/>
                                  </p:stCondLst>
                                  <p:childTnLst>
                                    <p:set>
                                      <p:cBhvr>
                                        <p:cTn id="161" dur="1" fill="hold">
                                          <p:stCondLst>
                                            <p:cond delay="0"/>
                                          </p:stCondLst>
                                        </p:cTn>
                                        <p:tgtEl>
                                          <p:spTgt spid="57"/>
                                        </p:tgtEl>
                                        <p:attrNameLst>
                                          <p:attrName>style.visibility</p:attrName>
                                        </p:attrNameLst>
                                      </p:cBhvr>
                                      <p:to>
                                        <p:strVal val="visible"/>
                                      </p:to>
                                    </p:set>
                                    <p:animEffect transition="in" filter="blinds(horizontal)">
                                      <p:cBhvr>
                                        <p:cTn id="162" dur="500"/>
                                        <p:tgtEl>
                                          <p:spTgt spid="57"/>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38"/>
                                        </p:tgtEl>
                                        <p:attrNameLst>
                                          <p:attrName>style.visibility</p:attrName>
                                        </p:attrNameLst>
                                      </p:cBhvr>
                                      <p:to>
                                        <p:strVal val="visible"/>
                                      </p:to>
                                    </p:set>
                                    <p:animEffect transition="in" filter="blinds(horizontal)">
                                      <p:cBhvr>
                                        <p:cTn id="167" dur="500"/>
                                        <p:tgtEl>
                                          <p:spTgt spid="38"/>
                                        </p:tgtEl>
                                      </p:cBhvr>
                                    </p:animEffect>
                                  </p:childTnLst>
                                </p:cTn>
                              </p:par>
                            </p:childTnLst>
                          </p:cTn>
                        </p:par>
                      </p:childTnLst>
                    </p:cTn>
                  </p:par>
                  <p:par>
                    <p:cTn id="168" fill="hold">
                      <p:stCondLst>
                        <p:cond delay="indefinite"/>
                      </p:stCondLst>
                      <p:childTnLst>
                        <p:par>
                          <p:cTn id="169" fill="hold">
                            <p:stCondLst>
                              <p:cond delay="0"/>
                            </p:stCondLst>
                            <p:childTnLst>
                              <p:par>
                                <p:cTn id="170" presetID="3" presetClass="entr" presetSubtype="10" fill="hold" grpId="0" nodeType="clickEffect">
                                  <p:stCondLst>
                                    <p:cond delay="0"/>
                                  </p:stCondLst>
                                  <p:childTnLst>
                                    <p:set>
                                      <p:cBhvr>
                                        <p:cTn id="171" dur="1" fill="hold">
                                          <p:stCondLst>
                                            <p:cond delay="0"/>
                                          </p:stCondLst>
                                        </p:cTn>
                                        <p:tgtEl>
                                          <p:spTgt spid="46"/>
                                        </p:tgtEl>
                                        <p:attrNameLst>
                                          <p:attrName>style.visibility</p:attrName>
                                        </p:attrNameLst>
                                      </p:cBhvr>
                                      <p:to>
                                        <p:strVal val="visible"/>
                                      </p:to>
                                    </p:set>
                                    <p:animEffect transition="in" filter="blinds(horizontal)">
                                      <p:cBhvr>
                                        <p:cTn id="172" dur="500"/>
                                        <p:tgtEl>
                                          <p:spTgt spid="46"/>
                                        </p:tgtEl>
                                      </p:cBhvr>
                                    </p:animEffect>
                                  </p:childTnLst>
                                </p:cTn>
                              </p:par>
                            </p:childTnLst>
                          </p:cTn>
                        </p:par>
                      </p:childTnLst>
                    </p:cTn>
                  </p:par>
                  <p:par>
                    <p:cTn id="173" fill="hold">
                      <p:stCondLst>
                        <p:cond delay="indefinite"/>
                      </p:stCondLst>
                      <p:childTnLst>
                        <p:par>
                          <p:cTn id="174" fill="hold">
                            <p:stCondLst>
                              <p:cond delay="0"/>
                            </p:stCondLst>
                            <p:childTnLst>
                              <p:par>
                                <p:cTn id="175" presetID="3" presetClass="entr" presetSubtype="10" fill="hold" grpId="0" nodeType="clickEffect">
                                  <p:stCondLst>
                                    <p:cond delay="0"/>
                                  </p:stCondLst>
                                  <p:childTnLst>
                                    <p:set>
                                      <p:cBhvr>
                                        <p:cTn id="176" dur="1" fill="hold">
                                          <p:stCondLst>
                                            <p:cond delay="0"/>
                                          </p:stCondLst>
                                        </p:cTn>
                                        <p:tgtEl>
                                          <p:spTgt spid="58"/>
                                        </p:tgtEl>
                                        <p:attrNameLst>
                                          <p:attrName>style.visibility</p:attrName>
                                        </p:attrNameLst>
                                      </p:cBhvr>
                                      <p:to>
                                        <p:strVal val="visible"/>
                                      </p:to>
                                    </p:set>
                                    <p:animEffect transition="in" filter="blinds(horizontal)">
                                      <p:cBhvr>
                                        <p:cTn id="177" dur="500"/>
                                        <p:tgtEl>
                                          <p:spTgt spid="58"/>
                                        </p:tgtEl>
                                      </p:cBhvr>
                                    </p:animEffect>
                                  </p:childTnLst>
                                </p:cTn>
                              </p:par>
                            </p:childTnLst>
                          </p:cTn>
                        </p:par>
                      </p:childTnLst>
                    </p:cTn>
                  </p:par>
                  <p:par>
                    <p:cTn id="178" fill="hold">
                      <p:stCondLst>
                        <p:cond delay="indefinite"/>
                      </p:stCondLst>
                      <p:childTnLst>
                        <p:par>
                          <p:cTn id="179" fill="hold">
                            <p:stCondLst>
                              <p:cond delay="0"/>
                            </p:stCondLst>
                            <p:childTnLst>
                              <p:par>
                                <p:cTn id="180" presetID="3" presetClass="entr" presetSubtype="10" fill="hold" grpId="0" nodeType="clickEffect">
                                  <p:stCondLst>
                                    <p:cond delay="0"/>
                                  </p:stCondLst>
                                  <p:childTnLst>
                                    <p:set>
                                      <p:cBhvr>
                                        <p:cTn id="181" dur="1" fill="hold">
                                          <p:stCondLst>
                                            <p:cond delay="0"/>
                                          </p:stCondLst>
                                        </p:cTn>
                                        <p:tgtEl>
                                          <p:spTgt spid="39"/>
                                        </p:tgtEl>
                                        <p:attrNameLst>
                                          <p:attrName>style.visibility</p:attrName>
                                        </p:attrNameLst>
                                      </p:cBhvr>
                                      <p:to>
                                        <p:strVal val="visible"/>
                                      </p:to>
                                    </p:set>
                                    <p:animEffect transition="in" filter="blinds(horizontal)">
                                      <p:cBhvr>
                                        <p:cTn id="182" dur="500"/>
                                        <p:tgtEl>
                                          <p:spTgt spid="39"/>
                                        </p:tgtEl>
                                      </p:cBhvr>
                                    </p:animEffect>
                                  </p:childTnLst>
                                </p:cTn>
                              </p:par>
                            </p:childTnLst>
                          </p:cTn>
                        </p:par>
                      </p:childTnLst>
                    </p:cTn>
                  </p:par>
                  <p:par>
                    <p:cTn id="183" fill="hold">
                      <p:stCondLst>
                        <p:cond delay="indefinite"/>
                      </p:stCondLst>
                      <p:childTnLst>
                        <p:par>
                          <p:cTn id="184" fill="hold">
                            <p:stCondLst>
                              <p:cond delay="0"/>
                            </p:stCondLst>
                            <p:childTnLst>
                              <p:par>
                                <p:cTn id="185" presetID="3" presetClass="entr" presetSubtype="10" fill="hold" nodeType="clickEffect">
                                  <p:stCondLst>
                                    <p:cond delay="0"/>
                                  </p:stCondLst>
                                  <p:childTnLst>
                                    <p:set>
                                      <p:cBhvr>
                                        <p:cTn id="186" dur="1" fill="hold">
                                          <p:stCondLst>
                                            <p:cond delay="0"/>
                                          </p:stCondLst>
                                        </p:cTn>
                                        <p:tgtEl>
                                          <p:spTgt spid="3">
                                            <p:txEl>
                                              <p:pRg st="8" end="8"/>
                                            </p:txEl>
                                          </p:spTgt>
                                        </p:tgtEl>
                                        <p:attrNameLst>
                                          <p:attrName>style.visibility</p:attrName>
                                        </p:attrNameLst>
                                      </p:cBhvr>
                                      <p:to>
                                        <p:strVal val="visible"/>
                                      </p:to>
                                    </p:set>
                                    <p:animEffect transition="in" filter="blinds(horizontal)">
                                      <p:cBhvr>
                                        <p:cTn id="18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animBg="1"/>
      <p:bldP spid="22" grpId="0" animBg="1"/>
      <p:bldP spid="24" grpId="0"/>
      <p:bldP spid="25" grpId="0"/>
      <p:bldP spid="29" grpId="0"/>
      <p:bldP spid="32" grpId="0"/>
      <p:bldP spid="33" grpId="0"/>
      <p:bldP spid="34" grpId="0"/>
      <p:bldP spid="35" grpId="0"/>
      <p:bldP spid="36" grpId="0"/>
      <p:bldP spid="37" grpId="0"/>
      <p:bldP spid="38" grpId="0"/>
      <p:bldP spid="39" grpId="0"/>
      <p:bldP spid="40" grpId="0" animBg="1"/>
      <p:bldP spid="41" grpId="0"/>
      <p:bldP spid="42" grpId="0" animBg="1"/>
      <p:bldP spid="43" grpId="0" animBg="1"/>
      <p:bldP spid="44" grpId="0" animBg="1"/>
      <p:bldP spid="45" grpId="0" animBg="1"/>
      <p:bldP spid="46" grpId="0" animBg="1"/>
      <p:bldP spid="47" grpId="0" animBg="1"/>
      <p:bldP spid="48" grpId="0"/>
      <p:bldP spid="49" grpId="0"/>
      <p:bldP spid="54" grpId="0"/>
      <p:bldP spid="56" grpId="0"/>
      <p:bldP spid="57" grpId="0"/>
      <p:bldP spid="58" grpId="0"/>
      <p:bldP spid="6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272955" y="1600200"/>
            <a:ext cx="3712191" cy="50292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spring, of natural length 1m and modulus of elasticity 20N, has one end attached to a fixed point A. A particle of mass 2kg is attached to the other end of the spring and is held at a point B which is 0.8m vertically below A. The particle is projected vertically downwards from B with speed 2ms</a:t>
            </a:r>
            <a:r>
              <a:rPr lang="en-GB" sz="1400" baseline="30000" dirty="0">
                <a:latin typeface="Comic Sans MS" pitchFamily="66" charset="0"/>
              </a:rPr>
              <a:t>-1</a:t>
            </a:r>
            <a:r>
              <a:rPr lang="en-GB" sz="1400" dirty="0">
                <a:latin typeface="Comic Sans MS" pitchFamily="66" charset="0"/>
              </a:rPr>
              <a:t>. Find the distance it falls before first coming to rest.</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anose="05000000000000000000" pitchFamily="2" charset="2"/>
              </a:rPr>
              <a:t>Again, we can set the final speed to 0ms</a:t>
            </a:r>
            <a:r>
              <a:rPr lang="en-GB" sz="1400" baseline="30000" dirty="0">
                <a:latin typeface="Comic Sans MS" pitchFamily="66" charset="0"/>
                <a:sym typeface="Wingdings" panose="05000000000000000000" pitchFamily="2" charset="2"/>
              </a:rPr>
              <a:t>-1</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In this example we lose both Kinetic and Potential energy, in exchange for Elastic potential energy…</a:t>
            </a: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192" y="48160"/>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6248400" y="0"/>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𝐾𝐸</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dirty="0"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6248400" y="0"/>
                <a:ext cx="1039091" cy="438005"/>
              </a:xfrm>
              <a:prstGeom prst="rect">
                <a:avLst/>
              </a:prstGeom>
              <a:blipFill rotWithShape="1">
                <a:blip r:embed="rId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9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𝑇</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i="1">
                              <a:latin typeface="Cambria Math"/>
                            </a:rPr>
                            <m:t>λ</m:t>
                          </m:r>
                          <m:r>
                            <a:rPr lang="en-GB" sz="1200" b="0" i="1" dirty="0" smtClean="0">
                              <a:latin typeface="Cambria Math"/>
                            </a:rPr>
                            <m:t>𝑥</m:t>
                          </m:r>
                        </m:num>
                        <m:den>
                          <m:r>
                            <a:rPr lang="en-GB" sz="1200" b="0" i="1" smtClean="0">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9896" y="0"/>
                <a:ext cx="677430" cy="443006"/>
              </a:xfrm>
              <a:prstGeom prst="rect">
                <a:avLst/>
              </a:prstGeom>
              <a:blipFill rotWithShape="1">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685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𝐸𝑃𝐸</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b="0" i="1" smtClean="0">
                              <a:latin typeface="Cambria Math"/>
                            </a:rPr>
                            <m:t>λ</m:t>
                          </m:r>
                          <m:sSup>
                            <m:sSupPr>
                              <m:ctrlPr>
                                <a:rPr lang="el-GR"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num>
                        <m:den>
                          <m:r>
                            <a:rPr lang="en-GB" sz="1200" b="0" i="1" smtClean="0">
                              <a:latin typeface="Cambria Math"/>
                            </a:rPr>
                            <m:t>2</m:t>
                          </m:r>
                          <m:r>
                            <a:rPr lang="en-GB" sz="1200" b="0" i="1" smtClean="0">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685800" y="0"/>
                <a:ext cx="914400" cy="462884"/>
              </a:xfrm>
              <a:prstGeom prst="rect">
                <a:avLst/>
              </a:prstGeom>
              <a:blipFill rotWithShape="1">
                <a:blip r:embed="rId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1600200" y="1"/>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𝐸𝑛𝑒𝑟𝑔𝑦</m:t>
                      </m:r>
                      <m:r>
                        <a:rPr lang="en-GB" sz="1200" b="0" i="1" smtClean="0">
                          <a:latin typeface="Cambria Math"/>
                        </a:rPr>
                        <m:t> </m:t>
                      </m:r>
                      <m:r>
                        <a:rPr lang="en-GB" sz="1200" b="0" i="1" smtClean="0">
                          <a:latin typeface="Cambria Math"/>
                        </a:rPr>
                        <m:t>𝐿𝑜𝑠𝑠𝑒𝑠</m:t>
                      </m:r>
                      <m:r>
                        <a:rPr lang="en-GB" sz="1200" b="0" i="1" smtClean="0">
                          <a:latin typeface="Cambria Math"/>
                        </a:rPr>
                        <m:t>=</m:t>
                      </m:r>
                      <m:r>
                        <a:rPr lang="en-GB" sz="1200" b="0" i="1" smtClean="0">
                          <a:latin typeface="Cambria Math"/>
                        </a:rPr>
                        <m:t>𝐸𝑛𝑒𝑟𝑔𝑦</m:t>
                      </m:r>
                      <m:r>
                        <a:rPr lang="en-GB" sz="1200" b="0" i="1" smtClean="0">
                          <a:latin typeface="Cambria Math"/>
                        </a:rPr>
                        <m:t> </m:t>
                      </m:r>
                      <m:r>
                        <a:rPr lang="en-GB" sz="1200" b="0" i="1" smtClean="0">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600200" y="1"/>
                <a:ext cx="2362200" cy="276999"/>
              </a:xfrm>
              <a:prstGeom prst="rect">
                <a:avLst/>
              </a:prstGeom>
              <a:blipFill rotWithShape="1">
                <a:blip r:embed="rId6"/>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962400" y="0"/>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962400" y="0"/>
                <a:ext cx="2286000" cy="457433"/>
              </a:xfrm>
              <a:prstGeom prst="rect">
                <a:avLst/>
              </a:prstGeom>
              <a:blipFill rotWithShape="1">
                <a:blip r:embed="rId7"/>
                <a:stretch>
                  <a:fillRect/>
                </a:stretch>
              </a:blipFill>
              <a:ln w="25400">
                <a:solidFill>
                  <a:schemeClr val="tx1"/>
                </a:solidFill>
              </a:ln>
            </p:spPr>
            <p:txBody>
              <a:bodyPr/>
              <a:lstStyle/>
              <a:p>
                <a:r>
                  <a:rPr lang="en-GB">
                    <a:noFill/>
                  </a:rPr>
                  <a:t> </a:t>
                </a:r>
              </a:p>
            </p:txBody>
          </p:sp>
        </mc:Fallback>
      </mc:AlternateContent>
      <p:cxnSp>
        <p:nvCxnSpPr>
          <p:cNvPr id="11" name="Straight Connector 10"/>
          <p:cNvCxnSpPr/>
          <p:nvPr/>
        </p:nvCxnSpPr>
        <p:spPr>
          <a:xfrm>
            <a:off x="5105400" y="1828800"/>
            <a:ext cx="0" cy="838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0" y="1447800"/>
            <a:ext cx="327334" cy="307777"/>
          </a:xfrm>
          <a:prstGeom prst="rect">
            <a:avLst/>
          </a:prstGeom>
          <a:noFill/>
        </p:spPr>
        <p:txBody>
          <a:bodyPr wrap="none" rtlCol="0">
            <a:spAutoFit/>
          </a:bodyPr>
          <a:lstStyle/>
          <a:p>
            <a:pPr algn="ctr"/>
            <a:r>
              <a:rPr lang="en-GB" sz="1400" dirty="0">
                <a:latin typeface="Comic Sans MS" panose="030F0702030302020204" pitchFamily="66" charset="0"/>
              </a:rPr>
              <a:t>A</a:t>
            </a:r>
          </a:p>
        </p:txBody>
      </p:sp>
      <p:sp>
        <p:nvSpPr>
          <p:cNvPr id="13" name="Oval 12"/>
          <p:cNvSpPr/>
          <p:nvPr/>
        </p:nvSpPr>
        <p:spPr>
          <a:xfrm>
            <a:off x="5029200" y="2590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a:off x="5257800" y="1828800"/>
            <a:ext cx="0" cy="83820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257800" y="2133600"/>
            <a:ext cx="587020" cy="307777"/>
          </a:xfrm>
          <a:prstGeom prst="rect">
            <a:avLst/>
          </a:prstGeom>
          <a:noFill/>
        </p:spPr>
        <p:txBody>
          <a:bodyPr wrap="none" rtlCol="0">
            <a:spAutoFit/>
          </a:bodyPr>
          <a:lstStyle/>
          <a:p>
            <a:r>
              <a:rPr lang="en-GB" sz="1400" dirty="0">
                <a:latin typeface="Comic Sans MS" panose="030F0702030302020204" pitchFamily="66" charset="0"/>
              </a:rPr>
              <a:t>0.8m</a:t>
            </a:r>
          </a:p>
        </p:txBody>
      </p:sp>
      <p:sp>
        <p:nvSpPr>
          <p:cNvPr id="16" name="TextBox 15"/>
          <p:cNvSpPr txBox="1"/>
          <p:nvPr/>
        </p:nvSpPr>
        <p:spPr>
          <a:xfrm>
            <a:off x="4267200" y="2438400"/>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17" name="Straight Arrow Connector 16"/>
          <p:cNvCxnSpPr/>
          <p:nvPr/>
        </p:nvCxnSpPr>
        <p:spPr>
          <a:xfrm>
            <a:off x="4876800" y="25146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257800" y="2667000"/>
            <a:ext cx="0" cy="83820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5029200" y="34290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p:cNvCxnSpPr/>
          <p:nvPr/>
        </p:nvCxnSpPr>
        <p:spPr>
          <a:xfrm>
            <a:off x="5105400" y="2667000"/>
            <a:ext cx="0" cy="838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257800" y="2895600"/>
            <a:ext cx="885179" cy="307777"/>
          </a:xfrm>
          <a:prstGeom prst="rect">
            <a:avLst/>
          </a:prstGeom>
          <a:noFill/>
        </p:spPr>
        <p:txBody>
          <a:bodyPr wrap="none" rtlCol="0">
            <a:spAutoFit/>
          </a:bodyPr>
          <a:lstStyle/>
          <a:p>
            <a:r>
              <a:rPr lang="en-GB" sz="1400" dirty="0">
                <a:latin typeface="Comic Sans MS" panose="030F0702030302020204" pitchFamily="66" charset="0"/>
              </a:rPr>
              <a:t>0.2m + x</a:t>
            </a:r>
          </a:p>
        </p:txBody>
      </p:sp>
      <p:cxnSp>
        <p:nvCxnSpPr>
          <p:cNvPr id="31" name="Straight Arrow Connector 30"/>
          <p:cNvCxnSpPr/>
          <p:nvPr/>
        </p:nvCxnSpPr>
        <p:spPr>
          <a:xfrm>
            <a:off x="4876800" y="33528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267200" y="3276600"/>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grpSp>
        <p:nvGrpSpPr>
          <p:cNvPr id="29" name="Group 28"/>
          <p:cNvGrpSpPr/>
          <p:nvPr/>
        </p:nvGrpSpPr>
        <p:grpSpPr>
          <a:xfrm>
            <a:off x="5029200" y="1752600"/>
            <a:ext cx="152400" cy="152400"/>
            <a:chOff x="6934200" y="4267200"/>
            <a:chExt cx="152400" cy="152400"/>
          </a:xfrm>
        </p:grpSpPr>
        <p:cxnSp>
          <p:nvCxnSpPr>
            <p:cNvPr id="25" name="Straight Connector 24"/>
            <p:cNvCxnSpPr/>
            <p:nvPr/>
          </p:nvCxnSpPr>
          <p:spPr>
            <a:xfrm>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5348427" y="2514600"/>
            <a:ext cx="298479" cy="307777"/>
          </a:xfrm>
          <a:prstGeom prst="rect">
            <a:avLst/>
          </a:prstGeom>
          <a:noFill/>
        </p:spPr>
        <p:txBody>
          <a:bodyPr wrap="none" rtlCol="0">
            <a:spAutoFit/>
          </a:bodyPr>
          <a:lstStyle/>
          <a:p>
            <a:pPr algn="ctr"/>
            <a:r>
              <a:rPr lang="en-GB" sz="1400" dirty="0">
                <a:latin typeface="Comic Sans MS" panose="030F0702030302020204" pitchFamily="66" charset="0"/>
              </a:rPr>
              <a:t>B</a:t>
            </a:r>
          </a:p>
        </p:txBody>
      </p:sp>
      <p:sp>
        <p:nvSpPr>
          <p:cNvPr id="30" name="TextBox 29"/>
          <p:cNvSpPr txBox="1"/>
          <p:nvPr/>
        </p:nvSpPr>
        <p:spPr>
          <a:xfrm>
            <a:off x="6019800" y="1600200"/>
            <a:ext cx="3048001" cy="2031325"/>
          </a:xfrm>
          <a:prstGeom prst="rect">
            <a:avLst/>
          </a:prstGeom>
          <a:noFill/>
        </p:spPr>
        <p:txBody>
          <a:bodyPr wrap="square" rtlCol="0">
            <a:spAutoFit/>
          </a:bodyPr>
          <a:lstStyle/>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No friction to consider, so just set losses equal to gains</a:t>
            </a:r>
          </a:p>
          <a:p>
            <a:pPr marL="285750" indent="-285750" algn="ctr">
              <a:buFont typeface="Wingdings"/>
              <a:buChar char="à"/>
            </a:pPr>
            <a:endParaRPr lang="en-GB"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As </a:t>
            </a:r>
            <a:r>
              <a:rPr lang="en-GB" sz="1400" u="sng" dirty="0">
                <a:solidFill>
                  <a:srgbClr val="FF0000"/>
                </a:solidFill>
                <a:latin typeface="Comic Sans MS" panose="030F0702030302020204" pitchFamily="66" charset="0"/>
                <a:sym typeface="Wingdings" panose="05000000000000000000" pitchFamily="2" charset="2"/>
              </a:rPr>
              <a:t>the spring was already compressed</a:t>
            </a:r>
            <a:r>
              <a:rPr lang="en-GB" sz="1400" dirty="0">
                <a:solidFill>
                  <a:srgbClr val="FF0000"/>
                </a:solidFill>
                <a:latin typeface="Comic Sans MS" panose="030F0702030302020204" pitchFamily="66" charset="0"/>
                <a:sym typeface="Wingdings" panose="05000000000000000000" pitchFamily="2" charset="2"/>
              </a:rPr>
              <a:t>, we need to subtract this from the overall gain when stretched</a:t>
            </a:r>
          </a:p>
          <a:p>
            <a:pPr marL="285750" indent="-285750" algn="ctr">
              <a:buFont typeface="Wingdings"/>
              <a:buChar char="à"/>
            </a:pPr>
            <a:endParaRPr lang="en-GB" sz="1400" dirty="0">
              <a:solidFill>
                <a:srgbClr val="FF0000"/>
              </a:solidFill>
              <a:latin typeface="Comic Sans MS" panose="030F0702030302020204" pitchFamily="66" charset="0"/>
              <a:sym typeface="Wingdings" panose="05000000000000000000" pitchFamily="2" charset="2"/>
            </a:endParaRPr>
          </a:p>
          <a:p>
            <a:pPr algn="ctr"/>
            <a:r>
              <a:rPr lang="en-GB" sz="1400" dirty="0">
                <a:solidFill>
                  <a:srgbClr val="FF0000"/>
                </a:solidFill>
                <a:latin typeface="Comic Sans MS" panose="030F0702030302020204" pitchFamily="66" charset="0"/>
                <a:sym typeface="Wingdings" panose="05000000000000000000" pitchFamily="2" charset="2"/>
              </a:rPr>
              <a:t>(Final EPE – Initial EPE)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0" name="TextBox 39"/>
              <p:cNvSpPr txBox="1"/>
              <p:nvPr/>
            </p:nvSpPr>
            <p:spPr>
              <a:xfrm>
                <a:off x="4475018" y="3916877"/>
                <a:ext cx="28956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𝐿𝑜𝑠𝑠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𝑃𝐸</m:t>
                      </m:r>
                      <m:r>
                        <a:rPr lang="en-GB" sz="1200" b="0" i="1" smtClean="0">
                          <a:latin typeface="Cambria Math"/>
                        </a:rPr>
                        <m:t>+</m:t>
                      </m:r>
                      <m:r>
                        <a:rPr lang="en-GB" sz="1200" b="0" i="1" smtClean="0">
                          <a:latin typeface="Cambria Math"/>
                        </a:rPr>
                        <m:t>𝐿𝑜𝑠𝑠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𝐾𝐸</m:t>
                      </m:r>
                      <m:r>
                        <a:rPr lang="en-GB" sz="1200" b="0" i="1" smtClean="0">
                          <a:latin typeface="Cambria Math"/>
                        </a:rPr>
                        <m:t>=</m:t>
                      </m:r>
                      <m:r>
                        <a:rPr lang="en-GB" sz="1200" b="0" i="1" smtClean="0">
                          <a:latin typeface="Cambria Math"/>
                        </a:rPr>
                        <m:t>𝐺𝑎𝑖𝑛</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𝐸𝑃𝐸</m:t>
                      </m:r>
                    </m:oMath>
                  </m:oMathPara>
                </a14:m>
                <a:endParaRPr lang="en-GB" sz="1200" dirty="0"/>
              </a:p>
            </p:txBody>
          </p:sp>
        </mc:Choice>
        <mc:Fallback xmlns="">
          <p:sp>
            <p:nvSpPr>
              <p:cNvPr id="40" name="TextBox 39"/>
              <p:cNvSpPr txBox="1">
                <a:spLocks noRot="1" noChangeAspect="1" noMove="1" noResize="1" noEditPoints="1" noAdjustHandles="1" noChangeArrowheads="1" noChangeShapeType="1" noTextEdit="1"/>
              </p:cNvSpPr>
              <p:nvPr/>
            </p:nvSpPr>
            <p:spPr>
              <a:xfrm>
                <a:off x="4475018" y="3916877"/>
                <a:ext cx="2895600" cy="276999"/>
              </a:xfrm>
              <a:prstGeom prst="rect">
                <a:avLst/>
              </a:prstGeom>
              <a:blipFill rotWithShape="1">
                <a:blip r:embed="rId8"/>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4896591" y="4376056"/>
                <a:ext cx="2590800" cy="46576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𝑚𝑔h</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r>
                        <a:rPr lang="en-GB" sz="1200" b="0" i="1" smtClean="0">
                          <a:latin typeface="Cambria Math"/>
                        </a:rPr>
                        <m:t>=</m:t>
                      </m:r>
                      <m:f>
                        <m:fPr>
                          <m:ctrlPr>
                            <a:rPr lang="en-GB" sz="1200" i="1">
                              <a:latin typeface="Cambria Math" panose="02040503050406030204" pitchFamily="18" charset="0"/>
                            </a:rPr>
                          </m:ctrlPr>
                        </m:fPr>
                        <m:num>
                          <m:r>
                            <m:rPr>
                              <m:sty m:val="p"/>
                            </m:rPr>
                            <a:rPr lang="el-GR" sz="1200" i="1">
                              <a:latin typeface="Cambria Math"/>
                            </a:rPr>
                            <m:t>λ</m:t>
                          </m:r>
                          <m:sSubSup>
                            <m:sSubSupPr>
                              <m:ctrlPr>
                                <a:rPr lang="el-GR" sz="1200" i="1" smtClean="0">
                                  <a:latin typeface="Cambria Math" panose="02040503050406030204" pitchFamily="18" charset="0"/>
                                </a:rPr>
                              </m:ctrlPr>
                            </m:sSubSupPr>
                            <m:e>
                              <m:r>
                                <a:rPr lang="en-GB" sz="1200" b="0" i="1" smtClean="0">
                                  <a:latin typeface="Cambria Math"/>
                                </a:rPr>
                                <m:t>𝑥</m:t>
                              </m:r>
                            </m:e>
                            <m:sub>
                              <m:r>
                                <a:rPr lang="en-GB" sz="1200" b="0" i="1" smtClean="0">
                                  <a:latin typeface="Cambria Math"/>
                                </a:rPr>
                                <m:t>2</m:t>
                              </m:r>
                            </m:sub>
                            <m:sup>
                              <m:r>
                                <a:rPr lang="en-GB" sz="1200" b="0" i="1" smtClean="0">
                                  <a:latin typeface="Cambria Math"/>
                                </a:rPr>
                                <m:t>2</m:t>
                              </m:r>
                            </m:sup>
                          </m:sSubSup>
                        </m:num>
                        <m:den>
                          <m:r>
                            <a:rPr lang="en-GB" sz="1200" i="1">
                              <a:latin typeface="Cambria Math"/>
                            </a:rPr>
                            <m:t>2</m:t>
                          </m:r>
                          <m:r>
                            <a:rPr lang="en-GB" sz="1200" i="1">
                              <a:latin typeface="Cambria Math"/>
                            </a:rPr>
                            <m:t>𝑙</m:t>
                          </m:r>
                        </m:den>
                      </m:f>
                      <m:r>
                        <a:rPr lang="en-GB" sz="1200" b="0" i="1" smtClean="0">
                          <a:latin typeface="Cambria Math"/>
                        </a:rPr>
                        <m:t>−</m:t>
                      </m:r>
                      <m:f>
                        <m:fPr>
                          <m:ctrlPr>
                            <a:rPr lang="en-GB" sz="1200" i="1">
                              <a:latin typeface="Cambria Math" panose="02040503050406030204" pitchFamily="18" charset="0"/>
                            </a:rPr>
                          </m:ctrlPr>
                        </m:fPr>
                        <m:num>
                          <m:r>
                            <m:rPr>
                              <m:sty m:val="p"/>
                            </m:rPr>
                            <a:rPr lang="el-GR" sz="1200" i="1">
                              <a:latin typeface="Cambria Math"/>
                            </a:rPr>
                            <m:t>λ</m:t>
                          </m:r>
                          <m:sSubSup>
                            <m:sSubSupPr>
                              <m:ctrlPr>
                                <a:rPr lang="el-GR" sz="1200" i="1">
                                  <a:latin typeface="Cambria Math" panose="02040503050406030204" pitchFamily="18" charset="0"/>
                                </a:rPr>
                              </m:ctrlPr>
                            </m:sSubSupPr>
                            <m:e>
                              <m:r>
                                <a:rPr lang="en-GB" sz="1200" i="1">
                                  <a:latin typeface="Cambria Math"/>
                                </a:rPr>
                                <m:t>𝑥</m:t>
                              </m:r>
                            </m:e>
                            <m:sub>
                              <m:r>
                                <a:rPr lang="en-GB" sz="1200" b="0" i="1" smtClean="0">
                                  <a:latin typeface="Cambria Math"/>
                                </a:rPr>
                                <m:t>1</m:t>
                              </m:r>
                            </m:sub>
                            <m:sup>
                              <m:r>
                                <a:rPr lang="en-GB" sz="1200" i="1">
                                  <a:latin typeface="Cambria Math"/>
                                </a:rPr>
                                <m:t>2</m:t>
                              </m:r>
                            </m:sup>
                          </m:sSub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41" name="TextBox 40"/>
              <p:cNvSpPr txBox="1">
                <a:spLocks noRot="1" noChangeAspect="1" noMove="1" noResize="1" noEditPoints="1" noAdjustHandles="1" noChangeArrowheads="1" noChangeShapeType="1" noTextEdit="1"/>
              </p:cNvSpPr>
              <p:nvPr/>
            </p:nvSpPr>
            <p:spPr>
              <a:xfrm>
                <a:off x="4896591" y="4376056"/>
                <a:ext cx="2590800" cy="465769"/>
              </a:xfrm>
              <a:prstGeom prst="rect">
                <a:avLst/>
              </a:prstGeom>
              <a:blipFill rotWithShape="1">
                <a:blip r:embed="rId9"/>
                <a:stretch>
                  <a:fillRect b="-2632"/>
                </a:stretch>
              </a:blipFill>
              <a:ln w="25400">
                <a:noFill/>
              </a:ln>
            </p:spPr>
            <p:txBody>
              <a:bodyPr/>
              <a:lstStyle/>
              <a:p>
                <a:r>
                  <a:rPr lang="en-GB">
                    <a:noFill/>
                  </a:rPr>
                  <a:t> </a:t>
                </a:r>
              </a:p>
            </p:txBody>
          </p:sp>
        </mc:Fallback>
      </mc:AlternateContent>
      <p:sp>
        <p:nvSpPr>
          <p:cNvPr id="42" name="TextBox 41"/>
          <p:cNvSpPr txBox="1"/>
          <p:nvPr/>
        </p:nvSpPr>
        <p:spPr>
          <a:xfrm>
            <a:off x="7422078" y="4107871"/>
            <a:ext cx="1721922"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Replace with appropriate formulae</a:t>
            </a:r>
            <a:endParaRPr lang="en-GB" sz="1200" baseline="30000" dirty="0">
              <a:solidFill>
                <a:srgbClr val="FF0000"/>
              </a:solidFill>
              <a:latin typeface="Comic Sans MS" panose="030F0702030302020204" pitchFamily="66" charset="0"/>
            </a:endParaRPr>
          </a:p>
        </p:txBody>
      </p:sp>
      <p:sp>
        <p:nvSpPr>
          <p:cNvPr id="43" name="Arc 42"/>
          <p:cNvSpPr/>
          <p:nvPr/>
        </p:nvSpPr>
        <p:spPr>
          <a:xfrm>
            <a:off x="7205353" y="4089066"/>
            <a:ext cx="264226" cy="542309"/>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4" name="TextBox 43"/>
              <p:cNvSpPr txBox="1"/>
              <p:nvPr/>
            </p:nvSpPr>
            <p:spPr>
              <a:xfrm>
                <a:off x="4005942" y="4921330"/>
                <a:ext cx="4114800" cy="49564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d>
                        <m:dPr>
                          <m:ctrlPr>
                            <a:rPr lang="en-GB" sz="1200" b="0" i="1" smtClean="0">
                              <a:latin typeface="Cambria Math" panose="02040503050406030204" pitchFamily="18" charset="0"/>
                            </a:rPr>
                          </m:ctrlPr>
                        </m:dPr>
                        <m:e>
                          <m:r>
                            <a:rPr lang="en-GB" sz="1200" b="0" i="1" smtClean="0">
                              <a:latin typeface="Cambria Math"/>
                            </a:rPr>
                            <m:t>2</m:t>
                          </m:r>
                        </m:e>
                      </m:d>
                      <m:d>
                        <m:dPr>
                          <m:ctrlPr>
                            <a:rPr lang="en-GB" sz="1200" b="0" i="1" smtClean="0">
                              <a:latin typeface="Cambria Math" panose="02040503050406030204" pitchFamily="18" charset="0"/>
                            </a:rPr>
                          </m:ctrlPr>
                        </m:dPr>
                        <m:e>
                          <m:r>
                            <a:rPr lang="en-GB" sz="1200" b="0" i="1" smtClean="0">
                              <a:latin typeface="Cambria Math"/>
                            </a:rPr>
                            <m:t>9.8</m:t>
                          </m:r>
                        </m:e>
                      </m:d>
                      <m:d>
                        <m:dPr>
                          <m:ctrlPr>
                            <a:rPr lang="en-GB" sz="1200" b="0" i="1" smtClean="0">
                              <a:latin typeface="Cambria Math" panose="02040503050406030204" pitchFamily="18" charset="0"/>
                            </a:rPr>
                          </m:ctrlPr>
                        </m:dPr>
                        <m:e>
                          <m:r>
                            <a:rPr lang="en-GB" sz="1200" b="0" i="1" smtClean="0">
                              <a:latin typeface="Cambria Math"/>
                            </a:rPr>
                            <m:t>0.2+</m:t>
                          </m:r>
                          <m:r>
                            <a:rPr lang="en-GB" sz="1200" b="0" i="1" smtClean="0">
                              <a:latin typeface="Cambria Math"/>
                            </a:rPr>
                            <m:t>𝑥</m:t>
                          </m:r>
                        </m:e>
                      </m:d>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smtClean="0">
                              <a:latin typeface="Cambria Math"/>
                            </a:rPr>
                            <m:t>2</m:t>
                          </m:r>
                        </m:den>
                      </m:f>
                      <m:d>
                        <m:dPr>
                          <m:ctrlPr>
                            <a:rPr lang="en-GB" sz="1200" b="0" i="1" smtClean="0">
                              <a:latin typeface="Cambria Math" panose="02040503050406030204" pitchFamily="18" charset="0"/>
                            </a:rPr>
                          </m:ctrlPr>
                        </m:dPr>
                        <m:e>
                          <m:r>
                            <a:rPr lang="en-GB" sz="1200" b="0" i="1" smtClean="0">
                              <a:latin typeface="Cambria Math"/>
                            </a:rPr>
                            <m:t>2</m:t>
                          </m:r>
                        </m:e>
                      </m:d>
                      <m:sSup>
                        <m:sSupPr>
                          <m:ctrlPr>
                            <a:rPr lang="en-GB" sz="1200" b="0" i="1" smtClean="0">
                              <a:latin typeface="Cambria Math" panose="02040503050406030204" pitchFamily="18" charset="0"/>
                            </a:rPr>
                          </m:ctrlPr>
                        </m:sSupPr>
                        <m:e>
                          <m:d>
                            <m:dPr>
                              <m:ctrlPr>
                                <a:rPr lang="en-GB" sz="1200" b="0" i="1" smtClean="0">
                                  <a:latin typeface="Cambria Math" panose="02040503050406030204" pitchFamily="18" charset="0"/>
                                </a:rPr>
                              </m:ctrlPr>
                            </m:dPr>
                            <m:e>
                              <m:r>
                                <a:rPr lang="en-GB" sz="1200" b="0" i="1" smtClean="0">
                                  <a:latin typeface="Cambria Math"/>
                                </a:rPr>
                                <m:t>2</m:t>
                              </m:r>
                            </m:e>
                          </m:d>
                        </m:e>
                        <m:sup>
                          <m:r>
                            <a:rPr lang="en-GB" sz="1200" b="0" i="1" smtClean="0">
                              <a:latin typeface="Cambria Math"/>
                            </a:rPr>
                            <m:t>2</m:t>
                          </m:r>
                        </m:sup>
                      </m:sSup>
                      <m:r>
                        <a:rPr lang="en-GB" sz="1200" b="0" i="1" smtClean="0">
                          <a:latin typeface="Cambria Math"/>
                        </a:rPr>
                        <m:t>=</m:t>
                      </m:r>
                      <m:f>
                        <m:fPr>
                          <m:ctrlPr>
                            <a:rPr lang="en-GB" sz="1200" i="1">
                              <a:latin typeface="Cambria Math" panose="02040503050406030204" pitchFamily="18" charset="0"/>
                            </a:rPr>
                          </m:ctrlPr>
                        </m:fPr>
                        <m:num>
                          <m:r>
                            <a:rPr lang="en-GB" sz="1200" b="0" i="1" smtClean="0">
                              <a:latin typeface="Cambria Math"/>
                            </a:rPr>
                            <m:t>(20)</m:t>
                          </m:r>
                          <m:sSup>
                            <m:sSupPr>
                              <m:ctrlPr>
                                <a:rPr lang="en-GB"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r>
                            <a:rPr lang="el-GR" sz="1200" i="1" smtClean="0">
                              <a:latin typeface="Cambria Math"/>
                            </a:rPr>
                            <m:t> </m:t>
                          </m:r>
                        </m:num>
                        <m:den>
                          <m:r>
                            <a:rPr lang="en-GB" sz="1200" i="1">
                              <a:latin typeface="Cambria Math"/>
                            </a:rPr>
                            <m:t>2</m:t>
                          </m:r>
                          <m:r>
                            <a:rPr lang="en-GB" sz="1200" b="0" i="1" smtClean="0">
                              <a:latin typeface="Cambria Math"/>
                            </a:rPr>
                            <m:t>(1)</m:t>
                          </m:r>
                        </m:den>
                      </m:f>
                      <m:r>
                        <a:rPr lang="en-GB" sz="1200" b="0" i="1" smtClean="0">
                          <a:latin typeface="Cambria Math"/>
                        </a:rPr>
                        <m:t>−</m:t>
                      </m:r>
                      <m:f>
                        <m:fPr>
                          <m:ctrlPr>
                            <a:rPr lang="en-GB" sz="1200" i="1">
                              <a:latin typeface="Cambria Math" panose="02040503050406030204" pitchFamily="18" charset="0"/>
                            </a:rPr>
                          </m:ctrlPr>
                        </m:fPr>
                        <m:num>
                          <m:r>
                            <a:rPr lang="en-GB" sz="1200" b="0" i="1" smtClean="0">
                              <a:latin typeface="Cambria Math"/>
                            </a:rPr>
                            <m:t>(20)</m:t>
                          </m:r>
                          <m:sSup>
                            <m:sSupPr>
                              <m:ctrlPr>
                                <a:rPr lang="en-GB" sz="1200" b="0" i="1" smtClean="0">
                                  <a:latin typeface="Cambria Math" panose="02040503050406030204" pitchFamily="18" charset="0"/>
                                </a:rPr>
                              </m:ctrlPr>
                            </m:sSupPr>
                            <m:e>
                              <m:r>
                                <a:rPr lang="en-GB" sz="1200" b="0" i="1" smtClean="0">
                                  <a:latin typeface="Cambria Math"/>
                                </a:rPr>
                                <m:t>(0.2)</m:t>
                              </m:r>
                            </m:e>
                            <m:sup>
                              <m:r>
                                <a:rPr lang="en-GB" sz="1200" b="0" i="1" smtClean="0">
                                  <a:latin typeface="Cambria Math"/>
                                </a:rPr>
                                <m:t>2</m:t>
                              </m:r>
                            </m:sup>
                          </m:sSup>
                          <m:r>
                            <a:rPr lang="el-GR" sz="1200" i="1" smtClean="0">
                              <a:latin typeface="Cambria Math"/>
                            </a:rPr>
                            <m:t> </m:t>
                          </m:r>
                        </m:num>
                        <m:den>
                          <m:r>
                            <a:rPr lang="en-GB" sz="1200" i="1">
                              <a:latin typeface="Cambria Math"/>
                            </a:rPr>
                            <m:t>2</m:t>
                          </m:r>
                          <m:r>
                            <a:rPr lang="en-GB" sz="1200" b="0" i="1" smtClean="0">
                              <a:latin typeface="Cambria Math"/>
                            </a:rPr>
                            <m:t>(1)</m:t>
                          </m:r>
                        </m:den>
                      </m:f>
                    </m:oMath>
                  </m:oMathPara>
                </a14:m>
                <a:endParaRPr lang="en-GB" sz="1200" dirty="0"/>
              </a:p>
            </p:txBody>
          </p:sp>
        </mc:Choice>
        <mc:Fallback xmlns="">
          <p:sp>
            <p:nvSpPr>
              <p:cNvPr id="44" name="TextBox 43"/>
              <p:cNvSpPr txBox="1">
                <a:spLocks noRot="1" noChangeAspect="1" noMove="1" noResize="1" noEditPoints="1" noAdjustHandles="1" noChangeArrowheads="1" noChangeShapeType="1" noTextEdit="1"/>
              </p:cNvSpPr>
              <p:nvPr/>
            </p:nvSpPr>
            <p:spPr>
              <a:xfrm>
                <a:off x="4005942" y="4921330"/>
                <a:ext cx="4114800" cy="495649"/>
              </a:xfrm>
              <a:prstGeom prst="rect">
                <a:avLst/>
              </a:prstGeom>
              <a:blipFill rotWithShape="1">
                <a:blip r:embed="rId10"/>
                <a:stretch>
                  <a:fillRect b="-4878"/>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5262746" y="5593276"/>
                <a:ext cx="1981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19.6</m:t>
                      </m:r>
                      <m:r>
                        <a:rPr lang="en-GB" sz="1200" b="0" i="1" smtClean="0">
                          <a:latin typeface="Cambria Math"/>
                        </a:rPr>
                        <m:t>𝑥</m:t>
                      </m:r>
                      <m:r>
                        <a:rPr lang="en-GB" sz="1200" b="0" i="1" smtClean="0">
                          <a:latin typeface="Cambria Math"/>
                        </a:rPr>
                        <m:t>+7.92=10</m:t>
                      </m:r>
                      <m:sSup>
                        <m:sSupPr>
                          <m:ctrlPr>
                            <a:rPr lang="en-GB"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r>
                        <a:rPr lang="en-GB" sz="1200" b="0" i="1" smtClean="0">
                          <a:latin typeface="Cambria Math"/>
                        </a:rPr>
                        <m:t>−0.4</m:t>
                      </m:r>
                    </m:oMath>
                  </m:oMathPara>
                </a14:m>
                <a:endParaRPr lang="en-GB" sz="1200" dirty="0"/>
              </a:p>
            </p:txBody>
          </p:sp>
        </mc:Choice>
        <mc:Fallback xmlns="">
          <p:sp>
            <p:nvSpPr>
              <p:cNvPr id="45" name="TextBox 44"/>
              <p:cNvSpPr txBox="1">
                <a:spLocks noRot="1" noChangeAspect="1" noMove="1" noResize="1" noEditPoints="1" noAdjustHandles="1" noChangeArrowheads="1" noChangeShapeType="1" noTextEdit="1"/>
              </p:cNvSpPr>
              <p:nvPr/>
            </p:nvSpPr>
            <p:spPr>
              <a:xfrm>
                <a:off x="5262746" y="5593276"/>
                <a:ext cx="1981200" cy="276999"/>
              </a:xfrm>
              <a:prstGeom prst="rect">
                <a:avLst/>
              </a:prstGeom>
              <a:blipFill rotWithShape="1">
                <a:blip r:embed="rId11"/>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4702628" y="6101937"/>
                <a:ext cx="1981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10</m:t>
                      </m:r>
                      <m:sSup>
                        <m:sSupPr>
                          <m:ctrlPr>
                            <a:rPr lang="en-GB"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r>
                        <a:rPr lang="en-GB" sz="1200" b="0" i="1" smtClean="0">
                          <a:latin typeface="Cambria Math"/>
                        </a:rPr>
                        <m:t>−19.6</m:t>
                      </m:r>
                      <m:r>
                        <a:rPr lang="en-GB" sz="1200" b="0" i="1" smtClean="0">
                          <a:latin typeface="Cambria Math"/>
                        </a:rPr>
                        <m:t>𝑥</m:t>
                      </m:r>
                      <m:r>
                        <a:rPr lang="en-GB" sz="1200" b="0" i="1" smtClean="0">
                          <a:latin typeface="Cambria Math"/>
                        </a:rPr>
                        <m:t>−7.52=0</m:t>
                      </m:r>
                    </m:oMath>
                  </m:oMathPara>
                </a14:m>
                <a:endParaRPr lang="en-GB" sz="1200" dirty="0"/>
              </a:p>
            </p:txBody>
          </p:sp>
        </mc:Choice>
        <mc:Fallback xmlns="">
          <p:sp>
            <p:nvSpPr>
              <p:cNvPr id="46" name="TextBox 45"/>
              <p:cNvSpPr txBox="1">
                <a:spLocks noRot="1" noChangeAspect="1" noMove="1" noResize="1" noEditPoints="1" noAdjustHandles="1" noChangeArrowheads="1" noChangeShapeType="1" noTextEdit="1"/>
              </p:cNvSpPr>
              <p:nvPr/>
            </p:nvSpPr>
            <p:spPr>
              <a:xfrm>
                <a:off x="4702628" y="6101937"/>
                <a:ext cx="1981200" cy="276999"/>
              </a:xfrm>
              <a:prstGeom prst="rect">
                <a:avLst/>
              </a:prstGeom>
              <a:blipFill rotWithShape="1">
                <a:blip r:embed="rId12"/>
                <a:stretch>
                  <a:fillRect/>
                </a:stretch>
              </a:blipFill>
              <a:ln w="25400">
                <a:noFill/>
              </a:ln>
            </p:spPr>
            <p:txBody>
              <a:bodyPr/>
              <a:lstStyle/>
              <a:p>
                <a:r>
                  <a:rPr lang="en-GB">
                    <a:noFill/>
                  </a:rPr>
                  <a:t> </a:t>
                </a:r>
              </a:p>
            </p:txBody>
          </p:sp>
        </mc:Fallback>
      </mc:AlternateContent>
      <p:sp>
        <p:nvSpPr>
          <p:cNvPr id="47" name="Arc 46"/>
          <p:cNvSpPr/>
          <p:nvPr/>
        </p:nvSpPr>
        <p:spPr>
          <a:xfrm>
            <a:off x="7773390" y="4621477"/>
            <a:ext cx="264226" cy="542309"/>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a:off x="7723909" y="5189513"/>
            <a:ext cx="264226" cy="542309"/>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Arc 48"/>
          <p:cNvSpPr/>
          <p:nvPr/>
        </p:nvSpPr>
        <p:spPr>
          <a:xfrm>
            <a:off x="7056911" y="5721924"/>
            <a:ext cx="264226" cy="542309"/>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TextBox 53"/>
          <p:cNvSpPr txBox="1"/>
          <p:nvPr/>
        </p:nvSpPr>
        <p:spPr>
          <a:xfrm>
            <a:off x="7968343" y="4652157"/>
            <a:ext cx="1175657"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values carefully</a:t>
            </a:r>
            <a:endParaRPr lang="en-GB" sz="1200" baseline="30000" dirty="0">
              <a:solidFill>
                <a:srgbClr val="FF0000"/>
              </a:solidFill>
              <a:latin typeface="Comic Sans MS" panose="030F0702030302020204" pitchFamily="66" charset="0"/>
            </a:endParaRPr>
          </a:p>
        </p:txBody>
      </p:sp>
      <p:sp>
        <p:nvSpPr>
          <p:cNvPr id="56" name="TextBox 55"/>
          <p:cNvSpPr txBox="1"/>
          <p:nvPr/>
        </p:nvSpPr>
        <p:spPr>
          <a:xfrm>
            <a:off x="7968343" y="5137066"/>
            <a:ext cx="1175657" cy="646331"/>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Work out/Simplify parts</a:t>
            </a:r>
            <a:endParaRPr lang="en-GB" sz="1200" baseline="30000" dirty="0">
              <a:solidFill>
                <a:srgbClr val="FF0000"/>
              </a:solidFill>
              <a:latin typeface="Comic Sans MS" panose="030F0702030302020204" pitchFamily="66" charset="0"/>
            </a:endParaRPr>
          </a:p>
        </p:txBody>
      </p:sp>
      <p:sp>
        <p:nvSpPr>
          <p:cNvPr id="57" name="TextBox 56"/>
          <p:cNvSpPr txBox="1"/>
          <p:nvPr/>
        </p:nvSpPr>
        <p:spPr>
          <a:xfrm>
            <a:off x="7253844" y="5811980"/>
            <a:ext cx="129639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Set equal to 0</a:t>
            </a:r>
            <a:endParaRPr lang="en-GB" sz="1200" baseline="30000" dirty="0">
              <a:solidFill>
                <a:srgbClr val="FF0000"/>
              </a:solidFill>
              <a:latin typeface="Comic Sans MS" panose="030F0702030302020204" pitchFamily="66" charset="0"/>
            </a:endParaRPr>
          </a:p>
        </p:txBody>
      </p:sp>
      <p:sp>
        <p:nvSpPr>
          <p:cNvPr id="58" name="TextBox 57"/>
          <p:cNvSpPr txBox="1"/>
          <p:nvPr/>
        </p:nvSpPr>
        <p:spPr>
          <a:xfrm>
            <a:off x="4560125" y="6451268"/>
            <a:ext cx="3740727"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We can use the Quadratic formula to solve this...</a:t>
            </a:r>
            <a:endParaRPr lang="en-GB" sz="1200" baseline="30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0" y="466565"/>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m:t>
                      </m:r>
                      <m:r>
                        <a:rPr lang="en-GB" sz="1200" b="0" i="1" smtClean="0">
                          <a:latin typeface="Cambria Math"/>
                        </a:rPr>
                        <m:t>=</m:t>
                      </m:r>
                      <m:r>
                        <a:rPr lang="en-GB" sz="1200" b="0" i="1" smtClean="0">
                          <a:latin typeface="Cambria Math"/>
                        </a:rPr>
                        <m:t>𝐹𝑑</m:t>
                      </m:r>
                    </m:oMath>
                  </m:oMathPara>
                </a14:m>
                <a:endParaRPr lang="en-GB" sz="1200" dirty="0"/>
              </a:p>
            </p:txBody>
          </p:sp>
        </mc:Choice>
        <mc:Fallback xmlns="">
          <p:sp>
            <p:nvSpPr>
              <p:cNvPr id="59" name="TextBox 58"/>
              <p:cNvSpPr txBox="1">
                <a:spLocks noRot="1" noChangeAspect="1" noMove="1" noResize="1" noEditPoints="1" noAdjustHandles="1" noChangeArrowheads="1" noChangeShapeType="1" noTextEdit="1"/>
              </p:cNvSpPr>
              <p:nvPr/>
            </p:nvSpPr>
            <p:spPr>
              <a:xfrm>
                <a:off x="0" y="466565"/>
                <a:ext cx="914400" cy="276999"/>
              </a:xfrm>
              <a:prstGeom prst="rect">
                <a:avLst/>
              </a:prstGeom>
              <a:blipFill rotWithShape="1">
                <a:blip r:embed="rId1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1596788" y="275229"/>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𝑃𝐸</m:t>
                      </m:r>
                      <m:r>
                        <a:rPr lang="en-GB" sz="1200" b="0" i="1" smtClean="0">
                          <a:latin typeface="Cambria Math"/>
                        </a:rPr>
                        <m:t>=</m:t>
                      </m:r>
                      <m:r>
                        <a:rPr lang="en-GB" sz="1200" b="0" i="1" smtClean="0">
                          <a:latin typeface="Cambria Math"/>
                        </a:rPr>
                        <m:t>𝑚𝑔h</m:t>
                      </m:r>
                    </m:oMath>
                  </m:oMathPara>
                </a14:m>
                <a:endParaRPr lang="en-GB" sz="1200" dirty="0"/>
              </a:p>
            </p:txBody>
          </p:sp>
        </mc:Choice>
        <mc:Fallback xmlns="">
          <p:sp>
            <p:nvSpPr>
              <p:cNvPr id="60" name="TextBox 59"/>
              <p:cNvSpPr txBox="1">
                <a:spLocks noRot="1" noChangeAspect="1" noMove="1" noResize="1" noEditPoints="1" noAdjustHandles="1" noChangeArrowheads="1" noChangeShapeType="1" noTextEdit="1"/>
              </p:cNvSpPr>
              <p:nvPr/>
            </p:nvSpPr>
            <p:spPr>
              <a:xfrm>
                <a:off x="1596788" y="275229"/>
                <a:ext cx="914399" cy="276999"/>
              </a:xfrm>
              <a:prstGeom prst="rect">
                <a:avLst/>
              </a:prstGeom>
              <a:blipFill rotWithShape="1">
                <a:blip r:embed="rId14"/>
                <a:stretch>
                  <a:fillRect/>
                </a:stretch>
              </a:blipFill>
              <a:ln w="25400">
                <a:solidFill>
                  <a:schemeClr val="tx1"/>
                </a:solidFill>
              </a:ln>
            </p:spPr>
            <p:txBody>
              <a:bodyPr/>
              <a:lstStyle/>
              <a:p>
                <a:r>
                  <a:rPr lang="en-GB">
                    <a:noFill/>
                  </a:rPr>
                  <a:t> </a:t>
                </a:r>
              </a:p>
            </p:txBody>
          </p:sp>
        </mc:Fallback>
      </mc:AlternateContent>
      <p:sp>
        <p:nvSpPr>
          <p:cNvPr id="61" name="TextBox 60"/>
          <p:cNvSpPr txBox="1"/>
          <p:nvPr/>
        </p:nvSpPr>
        <p:spPr>
          <a:xfrm>
            <a:off x="8683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3482976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par>
                                <p:cTn id="13" presetID="3" presetClass="entr" presetSubtype="1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blinds(horizontal)">
                                      <p:cBhvr>
                                        <p:cTn id="15" dur="500"/>
                                        <p:tgtEl>
                                          <p:spTgt spid="29"/>
                                        </p:tgtEl>
                                      </p:cBhvr>
                                    </p:animEffect>
                                  </p:childTnLst>
                                </p:cTn>
                              </p:par>
                              <p:par>
                                <p:cTn id="16" presetID="3" presetClass="entr" presetSubtype="1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linds(horizontal)">
                                      <p:cBhvr>
                                        <p:cTn id="18" dur="500"/>
                                        <p:tgtEl>
                                          <p:spTgt spid="11"/>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linds(horizontal)">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blinds(horizontal)">
                                      <p:cBhvr>
                                        <p:cTn id="26" dur="500"/>
                                        <p:tgtEl>
                                          <p:spTgt spid="38"/>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linds(horizontal)">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linds(horizontal)">
                                      <p:cBhvr>
                                        <p:cTn id="39" dur="500"/>
                                        <p:tgtEl>
                                          <p:spTgt spid="17"/>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blinds(horizontal)">
                                      <p:cBhvr>
                                        <p:cTn id="47" dur="500"/>
                                        <p:tgtEl>
                                          <p:spTgt spid="26"/>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blinds(horizontal)">
                                      <p:cBhvr>
                                        <p:cTn id="50" dur="500"/>
                                        <p:tgtEl>
                                          <p:spTgt spid="22"/>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blinds(horizontal)">
                                      <p:cBhvr>
                                        <p:cTn id="55" dur="500"/>
                                        <p:tgtEl>
                                          <p:spTgt spid="31"/>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blinds(horizontal)">
                                      <p:cBhvr>
                                        <p:cTn id="58" dur="500"/>
                                        <p:tgtEl>
                                          <p:spTgt spid="32"/>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blinds(horizontal)">
                                      <p:cBhvr>
                                        <p:cTn id="63" dur="500"/>
                                        <p:tgtEl>
                                          <p:spTgt spid="27"/>
                                        </p:tgtEl>
                                      </p:cBhvr>
                                    </p:animEffect>
                                  </p:childTnLst>
                                </p:cTn>
                              </p:par>
                              <p:par>
                                <p:cTn id="64" presetID="3" presetClass="entr" presetSubtype="10" fill="hold"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linds(horizontal)">
                                      <p:cBhvr>
                                        <p:cTn id="66" dur="500"/>
                                        <p:tgtEl>
                                          <p:spTgt spid="19"/>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3">
                                            <p:txEl>
                                              <p:pRg st="6" end="6"/>
                                            </p:txEl>
                                          </p:spTgt>
                                        </p:tgtEl>
                                        <p:attrNameLst>
                                          <p:attrName>style.visibility</p:attrName>
                                        </p:attrNameLst>
                                      </p:cBhvr>
                                      <p:to>
                                        <p:strVal val="visible"/>
                                      </p:to>
                                    </p:set>
                                    <p:animEffect transition="in" filter="blinds(horizontal)">
                                      <p:cBhvr>
                                        <p:cTn id="71" dur="500"/>
                                        <p:tgtEl>
                                          <p:spTgt spid="3">
                                            <p:txEl>
                                              <p:pRg st="6" end="6"/>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30">
                                            <p:txEl>
                                              <p:pRg st="0" end="0"/>
                                            </p:txEl>
                                          </p:spTgt>
                                        </p:tgtEl>
                                        <p:attrNameLst>
                                          <p:attrName>style.visibility</p:attrName>
                                        </p:attrNameLst>
                                      </p:cBhvr>
                                      <p:to>
                                        <p:strVal val="visible"/>
                                      </p:to>
                                    </p:set>
                                    <p:animEffect transition="in" filter="blinds(horizontal)">
                                      <p:cBhvr>
                                        <p:cTn id="76" dur="500"/>
                                        <p:tgtEl>
                                          <p:spTgt spid="30">
                                            <p:txEl>
                                              <p:pRg st="0" end="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30">
                                            <p:txEl>
                                              <p:pRg st="2" end="2"/>
                                            </p:txEl>
                                          </p:spTgt>
                                        </p:tgtEl>
                                        <p:attrNameLst>
                                          <p:attrName>style.visibility</p:attrName>
                                        </p:attrNameLst>
                                      </p:cBhvr>
                                      <p:to>
                                        <p:strVal val="visible"/>
                                      </p:to>
                                    </p:set>
                                    <p:animEffect transition="in" filter="blinds(horizontal)">
                                      <p:cBhvr>
                                        <p:cTn id="81" dur="500"/>
                                        <p:tgtEl>
                                          <p:spTgt spid="30">
                                            <p:txEl>
                                              <p:pRg st="2" end="2"/>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nodeType="clickEffect">
                                  <p:stCondLst>
                                    <p:cond delay="0"/>
                                  </p:stCondLst>
                                  <p:childTnLst>
                                    <p:set>
                                      <p:cBhvr>
                                        <p:cTn id="85" dur="1" fill="hold">
                                          <p:stCondLst>
                                            <p:cond delay="0"/>
                                          </p:stCondLst>
                                        </p:cTn>
                                        <p:tgtEl>
                                          <p:spTgt spid="30">
                                            <p:txEl>
                                              <p:pRg st="4" end="4"/>
                                            </p:txEl>
                                          </p:spTgt>
                                        </p:tgtEl>
                                        <p:attrNameLst>
                                          <p:attrName>style.visibility</p:attrName>
                                        </p:attrNameLst>
                                      </p:cBhvr>
                                      <p:to>
                                        <p:strVal val="visible"/>
                                      </p:to>
                                    </p:set>
                                    <p:animEffect transition="in" filter="blinds(horizontal)">
                                      <p:cBhvr>
                                        <p:cTn id="86" dur="500"/>
                                        <p:tgtEl>
                                          <p:spTgt spid="30">
                                            <p:txEl>
                                              <p:pRg st="4" end="4"/>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blinds(horizontal)">
                                      <p:cBhvr>
                                        <p:cTn id="91" dur="500"/>
                                        <p:tgtEl>
                                          <p:spTgt spid="40"/>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43"/>
                                        </p:tgtEl>
                                        <p:attrNameLst>
                                          <p:attrName>style.visibility</p:attrName>
                                        </p:attrNameLst>
                                      </p:cBhvr>
                                      <p:to>
                                        <p:strVal val="visible"/>
                                      </p:to>
                                    </p:set>
                                    <p:animEffect transition="in" filter="blinds(horizontal)">
                                      <p:cBhvr>
                                        <p:cTn id="96" dur="500"/>
                                        <p:tgtEl>
                                          <p:spTgt spid="43"/>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blinds(horizontal)">
                                      <p:cBhvr>
                                        <p:cTn id="101" dur="500"/>
                                        <p:tgtEl>
                                          <p:spTgt spid="42"/>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blinds(horizontal)">
                                      <p:cBhvr>
                                        <p:cTn id="106" dur="500"/>
                                        <p:tgtEl>
                                          <p:spTgt spid="41"/>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47"/>
                                        </p:tgtEl>
                                        <p:attrNameLst>
                                          <p:attrName>style.visibility</p:attrName>
                                        </p:attrNameLst>
                                      </p:cBhvr>
                                      <p:to>
                                        <p:strVal val="visible"/>
                                      </p:to>
                                    </p:set>
                                    <p:animEffect transition="in" filter="blinds(horizontal)">
                                      <p:cBhvr>
                                        <p:cTn id="111" dur="500"/>
                                        <p:tgtEl>
                                          <p:spTgt spid="47"/>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54"/>
                                        </p:tgtEl>
                                        <p:attrNameLst>
                                          <p:attrName>style.visibility</p:attrName>
                                        </p:attrNameLst>
                                      </p:cBhvr>
                                      <p:to>
                                        <p:strVal val="visible"/>
                                      </p:to>
                                    </p:set>
                                    <p:animEffect transition="in" filter="blinds(horizontal)">
                                      <p:cBhvr>
                                        <p:cTn id="116" dur="500"/>
                                        <p:tgtEl>
                                          <p:spTgt spid="54"/>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44"/>
                                        </p:tgtEl>
                                        <p:attrNameLst>
                                          <p:attrName>style.visibility</p:attrName>
                                        </p:attrNameLst>
                                      </p:cBhvr>
                                      <p:to>
                                        <p:strVal val="visible"/>
                                      </p:to>
                                    </p:set>
                                    <p:animEffect transition="in" filter="blinds(horizontal)">
                                      <p:cBhvr>
                                        <p:cTn id="121" dur="500"/>
                                        <p:tgtEl>
                                          <p:spTgt spid="44"/>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48"/>
                                        </p:tgtEl>
                                        <p:attrNameLst>
                                          <p:attrName>style.visibility</p:attrName>
                                        </p:attrNameLst>
                                      </p:cBhvr>
                                      <p:to>
                                        <p:strVal val="visible"/>
                                      </p:to>
                                    </p:set>
                                    <p:animEffect transition="in" filter="blinds(horizontal)">
                                      <p:cBhvr>
                                        <p:cTn id="126" dur="500"/>
                                        <p:tgtEl>
                                          <p:spTgt spid="48"/>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56"/>
                                        </p:tgtEl>
                                        <p:attrNameLst>
                                          <p:attrName>style.visibility</p:attrName>
                                        </p:attrNameLst>
                                      </p:cBhvr>
                                      <p:to>
                                        <p:strVal val="visible"/>
                                      </p:to>
                                    </p:set>
                                    <p:animEffect transition="in" filter="blinds(horizontal)">
                                      <p:cBhvr>
                                        <p:cTn id="131" dur="500"/>
                                        <p:tgtEl>
                                          <p:spTgt spid="56"/>
                                        </p:tgtEl>
                                      </p:cBhvr>
                                    </p:animEffect>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grpId="0" nodeType="clickEffect">
                                  <p:stCondLst>
                                    <p:cond delay="0"/>
                                  </p:stCondLst>
                                  <p:childTnLst>
                                    <p:set>
                                      <p:cBhvr>
                                        <p:cTn id="135" dur="1" fill="hold">
                                          <p:stCondLst>
                                            <p:cond delay="0"/>
                                          </p:stCondLst>
                                        </p:cTn>
                                        <p:tgtEl>
                                          <p:spTgt spid="45"/>
                                        </p:tgtEl>
                                        <p:attrNameLst>
                                          <p:attrName>style.visibility</p:attrName>
                                        </p:attrNameLst>
                                      </p:cBhvr>
                                      <p:to>
                                        <p:strVal val="visible"/>
                                      </p:to>
                                    </p:set>
                                    <p:animEffect transition="in" filter="blinds(horizontal)">
                                      <p:cBhvr>
                                        <p:cTn id="136" dur="500"/>
                                        <p:tgtEl>
                                          <p:spTgt spid="45"/>
                                        </p:tgtEl>
                                      </p:cBhvr>
                                    </p:animEffect>
                                  </p:childTnLst>
                                </p:cTn>
                              </p:par>
                            </p:childTnLst>
                          </p:cTn>
                        </p:par>
                      </p:childTnLst>
                    </p:cTn>
                  </p:par>
                  <p:par>
                    <p:cTn id="137" fill="hold">
                      <p:stCondLst>
                        <p:cond delay="indefinite"/>
                      </p:stCondLst>
                      <p:childTnLst>
                        <p:par>
                          <p:cTn id="138" fill="hold">
                            <p:stCondLst>
                              <p:cond delay="0"/>
                            </p:stCondLst>
                            <p:childTnLst>
                              <p:par>
                                <p:cTn id="139" presetID="3" presetClass="entr" presetSubtype="10" fill="hold" grpId="0" nodeType="clickEffect">
                                  <p:stCondLst>
                                    <p:cond delay="0"/>
                                  </p:stCondLst>
                                  <p:childTnLst>
                                    <p:set>
                                      <p:cBhvr>
                                        <p:cTn id="140" dur="1" fill="hold">
                                          <p:stCondLst>
                                            <p:cond delay="0"/>
                                          </p:stCondLst>
                                        </p:cTn>
                                        <p:tgtEl>
                                          <p:spTgt spid="49"/>
                                        </p:tgtEl>
                                        <p:attrNameLst>
                                          <p:attrName>style.visibility</p:attrName>
                                        </p:attrNameLst>
                                      </p:cBhvr>
                                      <p:to>
                                        <p:strVal val="visible"/>
                                      </p:to>
                                    </p:set>
                                    <p:animEffect transition="in" filter="blinds(horizontal)">
                                      <p:cBhvr>
                                        <p:cTn id="141" dur="500"/>
                                        <p:tgtEl>
                                          <p:spTgt spid="49"/>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57"/>
                                        </p:tgtEl>
                                        <p:attrNameLst>
                                          <p:attrName>style.visibility</p:attrName>
                                        </p:attrNameLst>
                                      </p:cBhvr>
                                      <p:to>
                                        <p:strVal val="visible"/>
                                      </p:to>
                                    </p:set>
                                    <p:animEffect transition="in" filter="blinds(horizontal)">
                                      <p:cBhvr>
                                        <p:cTn id="146" dur="500"/>
                                        <p:tgtEl>
                                          <p:spTgt spid="57"/>
                                        </p:tgtEl>
                                      </p:cBhvr>
                                    </p:animEffect>
                                  </p:childTnLst>
                                </p:cTn>
                              </p:par>
                            </p:childTnLst>
                          </p:cTn>
                        </p:par>
                      </p:childTnLst>
                    </p:cTn>
                  </p:par>
                  <p:par>
                    <p:cTn id="147" fill="hold">
                      <p:stCondLst>
                        <p:cond delay="indefinite"/>
                      </p:stCondLst>
                      <p:childTnLst>
                        <p:par>
                          <p:cTn id="148" fill="hold">
                            <p:stCondLst>
                              <p:cond delay="0"/>
                            </p:stCondLst>
                            <p:childTnLst>
                              <p:par>
                                <p:cTn id="149" presetID="3" presetClass="entr" presetSubtype="10" fill="hold" grpId="0" nodeType="clickEffect">
                                  <p:stCondLst>
                                    <p:cond delay="0"/>
                                  </p:stCondLst>
                                  <p:childTnLst>
                                    <p:set>
                                      <p:cBhvr>
                                        <p:cTn id="150" dur="1" fill="hold">
                                          <p:stCondLst>
                                            <p:cond delay="0"/>
                                          </p:stCondLst>
                                        </p:cTn>
                                        <p:tgtEl>
                                          <p:spTgt spid="46"/>
                                        </p:tgtEl>
                                        <p:attrNameLst>
                                          <p:attrName>style.visibility</p:attrName>
                                        </p:attrNameLst>
                                      </p:cBhvr>
                                      <p:to>
                                        <p:strVal val="visible"/>
                                      </p:to>
                                    </p:set>
                                    <p:animEffect transition="in" filter="blinds(horizontal)">
                                      <p:cBhvr>
                                        <p:cTn id="151" dur="500"/>
                                        <p:tgtEl>
                                          <p:spTgt spid="46"/>
                                        </p:tgtEl>
                                      </p:cBhvr>
                                    </p:animEffect>
                                  </p:childTnLst>
                                </p:cTn>
                              </p:par>
                            </p:childTnLst>
                          </p:cTn>
                        </p:par>
                      </p:childTnLst>
                    </p:cTn>
                  </p:par>
                  <p:par>
                    <p:cTn id="152" fill="hold">
                      <p:stCondLst>
                        <p:cond delay="indefinite"/>
                      </p:stCondLst>
                      <p:childTnLst>
                        <p:par>
                          <p:cTn id="153" fill="hold">
                            <p:stCondLst>
                              <p:cond delay="0"/>
                            </p:stCondLst>
                            <p:childTnLst>
                              <p:par>
                                <p:cTn id="154" presetID="3" presetClass="entr" presetSubtype="10" fill="hold" grpId="0" nodeType="clickEffect">
                                  <p:stCondLst>
                                    <p:cond delay="0"/>
                                  </p:stCondLst>
                                  <p:childTnLst>
                                    <p:set>
                                      <p:cBhvr>
                                        <p:cTn id="155" dur="1" fill="hold">
                                          <p:stCondLst>
                                            <p:cond delay="0"/>
                                          </p:stCondLst>
                                        </p:cTn>
                                        <p:tgtEl>
                                          <p:spTgt spid="58"/>
                                        </p:tgtEl>
                                        <p:attrNameLst>
                                          <p:attrName>style.visibility</p:attrName>
                                        </p:attrNameLst>
                                      </p:cBhvr>
                                      <p:to>
                                        <p:strVal val="visible"/>
                                      </p:to>
                                    </p:set>
                                    <p:animEffect transition="in" filter="blinds(horizontal)">
                                      <p:cBhvr>
                                        <p:cTn id="156"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5" grpId="0"/>
      <p:bldP spid="16" grpId="0"/>
      <p:bldP spid="22" grpId="0" animBg="1"/>
      <p:bldP spid="27" grpId="0"/>
      <p:bldP spid="32" grpId="0"/>
      <p:bldP spid="38" grpId="0"/>
      <p:bldP spid="40" grpId="0"/>
      <p:bldP spid="41" grpId="0"/>
      <p:bldP spid="42" grpId="0"/>
      <p:bldP spid="43" grpId="0" animBg="1"/>
      <p:bldP spid="44" grpId="0"/>
      <p:bldP spid="45" grpId="0"/>
      <p:bldP spid="46" grpId="0"/>
      <p:bldP spid="47" grpId="0" animBg="1"/>
      <p:bldP spid="48" grpId="0" animBg="1"/>
      <p:bldP spid="49" grpId="0" animBg="1"/>
      <p:bldP spid="54" grpId="0"/>
      <p:bldP spid="56" grpId="0"/>
      <p:bldP spid="57" grpId="0"/>
      <p:bldP spid="5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272955" y="1600200"/>
            <a:ext cx="3712191" cy="50292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spring, of natural length 1m and modulus of elasticity 20N, has one end attached to a fixed point A. A particle of mass 2kg is attached to the other end of the spring and is held at a point B which is 0.8m vertically below A. The particle is projected vertically downwards from B with speed 2ms</a:t>
            </a:r>
            <a:r>
              <a:rPr lang="en-GB" sz="1400" baseline="30000" dirty="0">
                <a:latin typeface="Comic Sans MS" pitchFamily="66" charset="0"/>
              </a:rPr>
              <a:t>-1</a:t>
            </a:r>
            <a:r>
              <a:rPr lang="en-GB" sz="1400" dirty="0">
                <a:latin typeface="Comic Sans MS" pitchFamily="66" charset="0"/>
              </a:rPr>
              <a:t>. Find the distance it falls before first coming to rest.</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anose="05000000000000000000" pitchFamily="2" charset="2"/>
              </a:rPr>
              <a:t>Again, we can set the final speed to 0ms</a:t>
            </a:r>
            <a:r>
              <a:rPr lang="en-GB" sz="1400" baseline="30000" dirty="0">
                <a:latin typeface="Comic Sans MS" pitchFamily="66" charset="0"/>
                <a:sym typeface="Wingdings" panose="05000000000000000000" pitchFamily="2" charset="2"/>
              </a:rPr>
              <a:t>-1</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In this example we lose both Kinetic and Potential energy, in exchange for Elastic potential energy…</a:t>
            </a: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192" y="48160"/>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6248400" y="0"/>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𝐾𝐸</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dirty="0"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6248400" y="0"/>
                <a:ext cx="1039091" cy="438005"/>
              </a:xfrm>
              <a:prstGeom prst="rect">
                <a:avLst/>
              </a:prstGeom>
              <a:blipFill rotWithShape="1">
                <a:blip r:embed="rId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9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𝑇</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i="1">
                              <a:latin typeface="Cambria Math"/>
                            </a:rPr>
                            <m:t>λ</m:t>
                          </m:r>
                          <m:r>
                            <a:rPr lang="en-GB" sz="1200" b="0" i="1" dirty="0" smtClean="0">
                              <a:latin typeface="Cambria Math"/>
                            </a:rPr>
                            <m:t>𝑥</m:t>
                          </m:r>
                        </m:num>
                        <m:den>
                          <m:r>
                            <a:rPr lang="en-GB" sz="1200" b="0" i="1" smtClean="0">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9896" y="0"/>
                <a:ext cx="677430" cy="443006"/>
              </a:xfrm>
              <a:prstGeom prst="rect">
                <a:avLst/>
              </a:prstGeom>
              <a:blipFill rotWithShape="1">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685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𝐸𝑃𝐸</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b="0" i="1" smtClean="0">
                              <a:latin typeface="Cambria Math"/>
                            </a:rPr>
                            <m:t>λ</m:t>
                          </m:r>
                          <m:sSup>
                            <m:sSupPr>
                              <m:ctrlPr>
                                <a:rPr lang="el-GR"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num>
                        <m:den>
                          <m:r>
                            <a:rPr lang="en-GB" sz="1200" b="0" i="1" smtClean="0">
                              <a:latin typeface="Cambria Math"/>
                            </a:rPr>
                            <m:t>2</m:t>
                          </m:r>
                          <m:r>
                            <a:rPr lang="en-GB" sz="1200" b="0" i="1" smtClean="0">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685800" y="0"/>
                <a:ext cx="914400" cy="462884"/>
              </a:xfrm>
              <a:prstGeom prst="rect">
                <a:avLst/>
              </a:prstGeom>
              <a:blipFill rotWithShape="1">
                <a:blip r:embed="rId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1600200" y="1"/>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𝐸𝑛𝑒𝑟𝑔𝑦</m:t>
                      </m:r>
                      <m:r>
                        <a:rPr lang="en-GB" sz="1200" b="0" i="1" smtClean="0">
                          <a:latin typeface="Cambria Math"/>
                        </a:rPr>
                        <m:t> </m:t>
                      </m:r>
                      <m:r>
                        <a:rPr lang="en-GB" sz="1200" b="0" i="1" smtClean="0">
                          <a:latin typeface="Cambria Math"/>
                        </a:rPr>
                        <m:t>𝐿𝑜𝑠𝑠𝑒𝑠</m:t>
                      </m:r>
                      <m:r>
                        <a:rPr lang="en-GB" sz="1200" b="0" i="1" smtClean="0">
                          <a:latin typeface="Cambria Math"/>
                        </a:rPr>
                        <m:t>=</m:t>
                      </m:r>
                      <m:r>
                        <a:rPr lang="en-GB" sz="1200" b="0" i="1" smtClean="0">
                          <a:latin typeface="Cambria Math"/>
                        </a:rPr>
                        <m:t>𝐸𝑛𝑒𝑟𝑔𝑦</m:t>
                      </m:r>
                      <m:r>
                        <a:rPr lang="en-GB" sz="1200" b="0" i="1" smtClean="0">
                          <a:latin typeface="Cambria Math"/>
                        </a:rPr>
                        <m:t> </m:t>
                      </m:r>
                      <m:r>
                        <a:rPr lang="en-GB" sz="1200" b="0" i="1" smtClean="0">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600200" y="1"/>
                <a:ext cx="2362200" cy="276999"/>
              </a:xfrm>
              <a:prstGeom prst="rect">
                <a:avLst/>
              </a:prstGeom>
              <a:blipFill rotWithShape="1">
                <a:blip r:embed="rId6"/>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962400" y="0"/>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962400" y="0"/>
                <a:ext cx="2286000" cy="457433"/>
              </a:xfrm>
              <a:prstGeom prst="rect">
                <a:avLst/>
              </a:prstGeom>
              <a:blipFill rotWithShape="1">
                <a:blip r:embed="rId7"/>
                <a:stretch>
                  <a:fillRect/>
                </a:stretch>
              </a:blipFill>
              <a:ln w="25400">
                <a:solidFill>
                  <a:schemeClr val="tx1"/>
                </a:solidFill>
              </a:ln>
            </p:spPr>
            <p:txBody>
              <a:bodyPr/>
              <a:lstStyle/>
              <a:p>
                <a:r>
                  <a:rPr lang="en-GB">
                    <a:noFill/>
                  </a:rPr>
                  <a:t> </a:t>
                </a:r>
              </a:p>
            </p:txBody>
          </p:sp>
        </mc:Fallback>
      </mc:AlternateContent>
      <p:cxnSp>
        <p:nvCxnSpPr>
          <p:cNvPr id="11" name="Straight Connector 10"/>
          <p:cNvCxnSpPr/>
          <p:nvPr/>
        </p:nvCxnSpPr>
        <p:spPr>
          <a:xfrm>
            <a:off x="5105400" y="1828800"/>
            <a:ext cx="0" cy="838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0" y="1447800"/>
            <a:ext cx="327334" cy="307777"/>
          </a:xfrm>
          <a:prstGeom prst="rect">
            <a:avLst/>
          </a:prstGeom>
          <a:noFill/>
        </p:spPr>
        <p:txBody>
          <a:bodyPr wrap="none" rtlCol="0">
            <a:spAutoFit/>
          </a:bodyPr>
          <a:lstStyle/>
          <a:p>
            <a:pPr algn="ctr"/>
            <a:r>
              <a:rPr lang="en-GB" sz="1400" dirty="0">
                <a:latin typeface="Comic Sans MS" panose="030F0702030302020204" pitchFamily="66" charset="0"/>
              </a:rPr>
              <a:t>A</a:t>
            </a:r>
          </a:p>
        </p:txBody>
      </p:sp>
      <p:sp>
        <p:nvSpPr>
          <p:cNvPr id="13" name="Oval 12"/>
          <p:cNvSpPr/>
          <p:nvPr/>
        </p:nvSpPr>
        <p:spPr>
          <a:xfrm>
            <a:off x="5029200" y="2590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a:off x="5257800" y="1828800"/>
            <a:ext cx="0" cy="83820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257800" y="2133600"/>
            <a:ext cx="587020" cy="307777"/>
          </a:xfrm>
          <a:prstGeom prst="rect">
            <a:avLst/>
          </a:prstGeom>
          <a:noFill/>
        </p:spPr>
        <p:txBody>
          <a:bodyPr wrap="none" rtlCol="0">
            <a:spAutoFit/>
          </a:bodyPr>
          <a:lstStyle/>
          <a:p>
            <a:r>
              <a:rPr lang="en-GB" sz="1400" dirty="0">
                <a:latin typeface="Comic Sans MS" panose="030F0702030302020204" pitchFamily="66" charset="0"/>
              </a:rPr>
              <a:t>0.8m</a:t>
            </a:r>
          </a:p>
        </p:txBody>
      </p:sp>
      <p:sp>
        <p:nvSpPr>
          <p:cNvPr id="16" name="TextBox 15"/>
          <p:cNvSpPr txBox="1"/>
          <p:nvPr/>
        </p:nvSpPr>
        <p:spPr>
          <a:xfrm>
            <a:off x="4267200" y="2438400"/>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17" name="Straight Arrow Connector 16"/>
          <p:cNvCxnSpPr/>
          <p:nvPr/>
        </p:nvCxnSpPr>
        <p:spPr>
          <a:xfrm>
            <a:off x="4876800" y="25146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257800" y="2667000"/>
            <a:ext cx="0" cy="83820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5029200" y="34290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p:cNvCxnSpPr/>
          <p:nvPr/>
        </p:nvCxnSpPr>
        <p:spPr>
          <a:xfrm>
            <a:off x="5105400" y="2667000"/>
            <a:ext cx="0" cy="838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257800" y="2895600"/>
            <a:ext cx="885179" cy="307777"/>
          </a:xfrm>
          <a:prstGeom prst="rect">
            <a:avLst/>
          </a:prstGeom>
          <a:noFill/>
        </p:spPr>
        <p:txBody>
          <a:bodyPr wrap="none" rtlCol="0">
            <a:spAutoFit/>
          </a:bodyPr>
          <a:lstStyle/>
          <a:p>
            <a:r>
              <a:rPr lang="en-GB" sz="1400" dirty="0">
                <a:latin typeface="Comic Sans MS" panose="030F0702030302020204" pitchFamily="66" charset="0"/>
              </a:rPr>
              <a:t>0.2m + x</a:t>
            </a:r>
          </a:p>
        </p:txBody>
      </p:sp>
      <p:cxnSp>
        <p:nvCxnSpPr>
          <p:cNvPr id="31" name="Straight Arrow Connector 30"/>
          <p:cNvCxnSpPr/>
          <p:nvPr/>
        </p:nvCxnSpPr>
        <p:spPr>
          <a:xfrm>
            <a:off x="4876800" y="33528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267200" y="3276600"/>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grpSp>
        <p:nvGrpSpPr>
          <p:cNvPr id="29" name="Group 28"/>
          <p:cNvGrpSpPr/>
          <p:nvPr/>
        </p:nvGrpSpPr>
        <p:grpSpPr>
          <a:xfrm>
            <a:off x="5029200" y="1752600"/>
            <a:ext cx="152400" cy="152400"/>
            <a:chOff x="6934200" y="4267200"/>
            <a:chExt cx="152400" cy="152400"/>
          </a:xfrm>
        </p:grpSpPr>
        <p:cxnSp>
          <p:nvCxnSpPr>
            <p:cNvPr id="25" name="Straight Connector 24"/>
            <p:cNvCxnSpPr/>
            <p:nvPr/>
          </p:nvCxnSpPr>
          <p:spPr>
            <a:xfrm>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5348427" y="2514600"/>
            <a:ext cx="298479" cy="307777"/>
          </a:xfrm>
          <a:prstGeom prst="rect">
            <a:avLst/>
          </a:prstGeom>
          <a:noFill/>
        </p:spPr>
        <p:txBody>
          <a:bodyPr wrap="none" rtlCol="0">
            <a:spAutoFit/>
          </a:bodyPr>
          <a:lstStyle/>
          <a:p>
            <a:pPr algn="ctr"/>
            <a:r>
              <a:rPr lang="en-GB" sz="1400" dirty="0">
                <a:latin typeface="Comic Sans MS" panose="030F0702030302020204" pitchFamily="66" charset="0"/>
              </a:rPr>
              <a:t>B</a:t>
            </a:r>
          </a:p>
        </p:txBody>
      </p:sp>
      <p:sp>
        <p:nvSpPr>
          <p:cNvPr id="30" name="TextBox 29"/>
          <p:cNvSpPr txBox="1"/>
          <p:nvPr/>
        </p:nvSpPr>
        <p:spPr>
          <a:xfrm>
            <a:off x="6019800" y="1600200"/>
            <a:ext cx="3048001" cy="1600438"/>
          </a:xfrm>
          <a:prstGeom prst="rect">
            <a:avLst/>
          </a:prstGeom>
          <a:noFill/>
        </p:spPr>
        <p:txBody>
          <a:bodyPr wrap="square" rtlCol="0">
            <a:spAutoFit/>
          </a:bodyPr>
          <a:lstStyle/>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No friction to consider, so just set losses equal to gains</a:t>
            </a:r>
          </a:p>
          <a:p>
            <a:pPr marL="285750" indent="-285750" algn="ctr">
              <a:buFont typeface="Wingdings"/>
              <a:buChar char="à"/>
            </a:pPr>
            <a:endParaRPr lang="en-GB"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As </a:t>
            </a:r>
            <a:r>
              <a:rPr lang="en-GB" sz="1400" u="sng" dirty="0">
                <a:solidFill>
                  <a:srgbClr val="FF0000"/>
                </a:solidFill>
                <a:latin typeface="Comic Sans MS" panose="030F0702030302020204" pitchFamily="66" charset="0"/>
                <a:sym typeface="Wingdings" panose="05000000000000000000" pitchFamily="2" charset="2"/>
              </a:rPr>
              <a:t>the spring was already compressed</a:t>
            </a:r>
            <a:r>
              <a:rPr lang="en-GB" sz="1400" dirty="0">
                <a:solidFill>
                  <a:srgbClr val="FF0000"/>
                </a:solidFill>
                <a:latin typeface="Comic Sans MS" panose="030F0702030302020204" pitchFamily="66" charset="0"/>
                <a:sym typeface="Wingdings" panose="05000000000000000000" pitchFamily="2" charset="2"/>
              </a:rPr>
              <a:t>, we need to subtract this from the overall gain when stretched</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6" name="TextBox 45"/>
              <p:cNvSpPr txBox="1"/>
              <p:nvPr/>
            </p:nvSpPr>
            <p:spPr>
              <a:xfrm>
                <a:off x="5320145" y="3786248"/>
                <a:ext cx="2149434"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0" i="1" smtClean="0">
                          <a:latin typeface="Cambria Math"/>
                        </a:rPr>
                        <m:t>10</m:t>
                      </m:r>
                      <m:sSup>
                        <m:sSupPr>
                          <m:ctrlPr>
                            <a:rPr lang="en-GB" sz="1400" b="0" i="1" smtClean="0">
                              <a:latin typeface="Cambria Math" panose="02040503050406030204" pitchFamily="18" charset="0"/>
                            </a:rPr>
                          </m:ctrlPr>
                        </m:sSupPr>
                        <m:e>
                          <m:r>
                            <a:rPr lang="en-GB" sz="1400" b="0" i="1" smtClean="0">
                              <a:latin typeface="Cambria Math"/>
                            </a:rPr>
                            <m:t>𝑥</m:t>
                          </m:r>
                        </m:e>
                        <m:sup>
                          <m:r>
                            <a:rPr lang="en-GB" sz="1400" b="0" i="1" smtClean="0">
                              <a:latin typeface="Cambria Math"/>
                            </a:rPr>
                            <m:t>2</m:t>
                          </m:r>
                        </m:sup>
                      </m:sSup>
                      <m:r>
                        <a:rPr lang="en-GB" sz="1400" b="0" i="1" smtClean="0">
                          <a:latin typeface="Cambria Math"/>
                        </a:rPr>
                        <m:t>−19.6</m:t>
                      </m:r>
                      <m:r>
                        <a:rPr lang="en-GB" sz="1400" b="0" i="1" smtClean="0">
                          <a:latin typeface="Cambria Math"/>
                        </a:rPr>
                        <m:t>𝑥</m:t>
                      </m:r>
                      <m:r>
                        <a:rPr lang="en-GB" sz="1400" b="0" i="1" smtClean="0">
                          <a:latin typeface="Cambria Math"/>
                        </a:rPr>
                        <m:t>−7.52=0</m:t>
                      </m:r>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5320145" y="3786248"/>
                <a:ext cx="2149434" cy="307777"/>
              </a:xfrm>
              <a:prstGeom prst="rect">
                <a:avLst/>
              </a:prstGeom>
              <a:blipFill rotWithShape="1">
                <a:blip r:embed="rId8"/>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4286991" y="4328555"/>
                <a:ext cx="1583767" cy="48750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𝑥</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m:t>
                          </m:r>
                          <m:r>
                            <a:rPr lang="en-GB" sz="1200" b="0" i="1" smtClean="0">
                              <a:latin typeface="Cambria Math"/>
                            </a:rPr>
                            <m:t>𝑏</m:t>
                          </m:r>
                          <m:r>
                            <a:rPr lang="en-GB" sz="1200" b="0" i="1" smtClean="0">
                              <a:latin typeface="Cambria Math"/>
                              <a:ea typeface="Cambria Math"/>
                            </a:rPr>
                            <m:t>±</m:t>
                          </m:r>
                          <m:rad>
                            <m:radPr>
                              <m:degHide m:val="on"/>
                              <m:ctrlPr>
                                <a:rPr lang="en-GB" sz="1200" b="0" i="1" smtClean="0">
                                  <a:latin typeface="Cambria Math" panose="02040503050406030204" pitchFamily="18" charset="0"/>
                                  <a:ea typeface="Cambria Math"/>
                                </a:rPr>
                              </m:ctrlPr>
                            </m:radPr>
                            <m:deg/>
                            <m:e>
                              <m:sSup>
                                <m:sSupPr>
                                  <m:ctrlPr>
                                    <a:rPr lang="en-GB" sz="1200" b="0" i="1" smtClean="0">
                                      <a:latin typeface="Cambria Math" panose="02040503050406030204" pitchFamily="18" charset="0"/>
                                      <a:ea typeface="Cambria Math"/>
                                    </a:rPr>
                                  </m:ctrlPr>
                                </m:sSupPr>
                                <m:e>
                                  <m:r>
                                    <a:rPr lang="en-GB" sz="1200" b="0" i="1" smtClean="0">
                                      <a:latin typeface="Cambria Math"/>
                                      <a:ea typeface="Cambria Math"/>
                                    </a:rPr>
                                    <m:t>𝑏</m:t>
                                  </m:r>
                                </m:e>
                                <m:sup>
                                  <m:r>
                                    <a:rPr lang="en-GB" sz="1200" b="0" i="1" smtClean="0">
                                      <a:latin typeface="Cambria Math"/>
                                      <a:ea typeface="Cambria Math"/>
                                    </a:rPr>
                                    <m:t>2</m:t>
                                  </m:r>
                                </m:sup>
                              </m:sSup>
                              <m:r>
                                <a:rPr lang="en-GB" sz="1200" b="0" i="1" smtClean="0">
                                  <a:latin typeface="Cambria Math"/>
                                  <a:ea typeface="Cambria Math"/>
                                </a:rPr>
                                <m:t>−4</m:t>
                              </m:r>
                              <m:r>
                                <a:rPr lang="en-GB" sz="1200" b="0" i="1" smtClean="0">
                                  <a:latin typeface="Cambria Math"/>
                                  <a:ea typeface="Cambria Math"/>
                                </a:rPr>
                                <m:t>𝑎𝑐</m:t>
                              </m:r>
                            </m:e>
                          </m:rad>
                        </m:num>
                        <m:den>
                          <m:r>
                            <a:rPr lang="en-GB" sz="1200" b="0" i="1" smtClean="0">
                              <a:latin typeface="Cambria Math"/>
                            </a:rPr>
                            <m:t>2</m:t>
                          </m:r>
                          <m:r>
                            <a:rPr lang="en-GB" sz="1200" b="0" i="1" smtClean="0">
                              <a:latin typeface="Cambria Math"/>
                            </a:rPr>
                            <m:t>𝑎</m:t>
                          </m:r>
                        </m:den>
                      </m:f>
                    </m:oMath>
                  </m:oMathPara>
                </a14:m>
                <a:endParaRPr lang="en-GB" sz="1200" dirty="0"/>
              </a:p>
            </p:txBody>
          </p:sp>
        </mc:Choice>
        <mc:Fallback xmlns="">
          <p:sp>
            <p:nvSpPr>
              <p:cNvPr id="6" name="TextBox 5"/>
              <p:cNvSpPr txBox="1">
                <a:spLocks noRot="1" noChangeAspect="1" noMove="1" noResize="1" noEditPoints="1" noAdjustHandles="1" noChangeArrowheads="1" noChangeShapeType="1" noTextEdit="1"/>
              </p:cNvSpPr>
              <p:nvPr/>
            </p:nvSpPr>
            <p:spPr>
              <a:xfrm>
                <a:off x="4286991" y="4328555"/>
                <a:ext cx="1583767" cy="487506"/>
              </a:xfrm>
              <a:prstGeom prst="rect">
                <a:avLst/>
              </a:prstGeom>
              <a:blipFill rotWithShape="1">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4285012" y="4908467"/>
                <a:ext cx="2757806" cy="52540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𝑥</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19.6</m:t>
                          </m:r>
                          <m:r>
                            <a:rPr lang="en-GB" sz="1200" b="0" i="1" smtClean="0">
                              <a:latin typeface="Cambria Math"/>
                              <a:ea typeface="Cambria Math"/>
                            </a:rPr>
                            <m:t>±</m:t>
                          </m:r>
                          <m:rad>
                            <m:radPr>
                              <m:degHide m:val="on"/>
                              <m:ctrlPr>
                                <a:rPr lang="en-GB" sz="1200" b="0" i="1" smtClean="0">
                                  <a:latin typeface="Cambria Math" panose="02040503050406030204" pitchFamily="18" charset="0"/>
                                  <a:ea typeface="Cambria Math"/>
                                </a:rPr>
                              </m:ctrlPr>
                            </m:radPr>
                            <m:deg/>
                            <m:e>
                              <m:sSup>
                                <m:sSupPr>
                                  <m:ctrlPr>
                                    <a:rPr lang="en-GB" sz="1200" b="0" i="1" smtClean="0">
                                      <a:latin typeface="Cambria Math" panose="02040503050406030204" pitchFamily="18" charset="0"/>
                                      <a:ea typeface="Cambria Math"/>
                                    </a:rPr>
                                  </m:ctrlPr>
                                </m:sSupPr>
                                <m:e>
                                  <m:r>
                                    <a:rPr lang="en-GB" sz="1200" b="0" i="1" smtClean="0">
                                      <a:latin typeface="Cambria Math"/>
                                      <a:ea typeface="Cambria Math"/>
                                    </a:rPr>
                                    <m:t>(−19.6)</m:t>
                                  </m:r>
                                </m:e>
                                <m:sup>
                                  <m:r>
                                    <a:rPr lang="en-GB" sz="1200" b="0" i="1" smtClean="0">
                                      <a:latin typeface="Cambria Math"/>
                                      <a:ea typeface="Cambria Math"/>
                                    </a:rPr>
                                    <m:t>2</m:t>
                                  </m:r>
                                </m:sup>
                              </m:sSup>
                              <m:r>
                                <a:rPr lang="en-GB" sz="1200" b="0" i="1" smtClean="0">
                                  <a:latin typeface="Cambria Math"/>
                                  <a:ea typeface="Cambria Math"/>
                                </a:rPr>
                                <m:t>− 4(10)(−7.52)</m:t>
                              </m:r>
                            </m:e>
                          </m:rad>
                        </m:num>
                        <m:den>
                          <m:r>
                            <a:rPr lang="en-GB" sz="1200" b="0" i="1" smtClean="0">
                              <a:latin typeface="Cambria Math"/>
                            </a:rPr>
                            <m:t>2(10)</m:t>
                          </m:r>
                        </m:den>
                      </m:f>
                    </m:oMath>
                  </m:oMathPara>
                </a14:m>
                <a:endParaRPr lang="en-GB" sz="1200" dirty="0"/>
              </a:p>
            </p:txBody>
          </p:sp>
        </mc:Choice>
        <mc:Fallback xmlns="">
          <p:sp>
            <p:nvSpPr>
              <p:cNvPr id="59" name="TextBox 58"/>
              <p:cNvSpPr txBox="1">
                <a:spLocks noRot="1" noChangeAspect="1" noMove="1" noResize="1" noEditPoints="1" noAdjustHandles="1" noChangeArrowheads="1" noChangeShapeType="1" noTextEdit="1"/>
              </p:cNvSpPr>
              <p:nvPr/>
            </p:nvSpPr>
            <p:spPr>
              <a:xfrm>
                <a:off x="4285012" y="4908467"/>
                <a:ext cx="2757806" cy="525400"/>
              </a:xfrm>
              <a:prstGeom prst="rect">
                <a:avLst/>
              </a:prstGeom>
              <a:blipFill rotWithShape="1">
                <a:blip r:embed="rId10"/>
                <a:stretch>
                  <a:fillRect b="-581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4330534" y="5595257"/>
                <a:ext cx="1661096"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𝑥</m:t>
                      </m:r>
                      <m:r>
                        <a:rPr lang="en-GB" sz="1200" b="0" i="1" smtClean="0">
                          <a:latin typeface="Cambria Math"/>
                        </a:rPr>
                        <m:t>=2.288 </m:t>
                      </m:r>
                      <m:r>
                        <a:rPr lang="en-GB" sz="1200" b="0" i="1" smtClean="0">
                          <a:latin typeface="Cambria Math"/>
                        </a:rPr>
                        <m:t>𝑜𝑟</m:t>
                      </m:r>
                      <m:r>
                        <a:rPr lang="en-GB" sz="1200" b="0" i="1" smtClean="0">
                          <a:latin typeface="Cambria Math"/>
                        </a:rPr>
                        <m:t> −0.328</m:t>
                      </m:r>
                    </m:oMath>
                  </m:oMathPara>
                </a14:m>
                <a:endParaRPr lang="en-GB" sz="1200" dirty="0"/>
              </a:p>
            </p:txBody>
          </p:sp>
        </mc:Choice>
        <mc:Fallback xmlns="">
          <p:sp>
            <p:nvSpPr>
              <p:cNvPr id="60" name="TextBox 59"/>
              <p:cNvSpPr txBox="1">
                <a:spLocks noRot="1" noChangeAspect="1" noMove="1" noResize="1" noEditPoints="1" noAdjustHandles="1" noChangeArrowheads="1" noChangeShapeType="1" noTextEdit="1"/>
              </p:cNvSpPr>
              <p:nvPr/>
            </p:nvSpPr>
            <p:spPr>
              <a:xfrm>
                <a:off x="4330534" y="5595257"/>
                <a:ext cx="1661096" cy="276999"/>
              </a:xfrm>
              <a:prstGeom prst="rect">
                <a:avLst/>
              </a:prstGeom>
              <a:blipFill rotWithShape="1">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4126674" y="6198919"/>
                <a:ext cx="2052870"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𝐷𝑖𝑠𝑡𝑎𝑛𝑐𝑒</m:t>
                      </m:r>
                      <m:r>
                        <a:rPr lang="en-GB" sz="1200" b="0" i="1" smtClean="0">
                          <a:latin typeface="Cambria Math"/>
                        </a:rPr>
                        <m:t> </m:t>
                      </m:r>
                      <m:r>
                        <a:rPr lang="en-GB" sz="1200" b="0" i="1" smtClean="0">
                          <a:latin typeface="Cambria Math"/>
                        </a:rPr>
                        <m:t>𝑖𝑡</m:t>
                      </m:r>
                      <m:r>
                        <a:rPr lang="en-GB" sz="1200" b="0" i="1" smtClean="0">
                          <a:latin typeface="Cambria Math"/>
                        </a:rPr>
                        <m:t> </m:t>
                      </m:r>
                      <m:r>
                        <a:rPr lang="en-GB" sz="1200" b="0" i="1" smtClean="0">
                          <a:latin typeface="Cambria Math"/>
                        </a:rPr>
                        <m:t>𝑓𝑎𝑙𝑙𝑠</m:t>
                      </m:r>
                      <m:r>
                        <a:rPr lang="en-GB" sz="1200" b="0" i="1" smtClean="0">
                          <a:latin typeface="Cambria Math"/>
                        </a:rPr>
                        <m:t>=2.488</m:t>
                      </m:r>
                      <m:r>
                        <a:rPr lang="en-GB" sz="1200" b="0" i="1" smtClean="0">
                          <a:latin typeface="Cambria Math"/>
                        </a:rPr>
                        <m:t>𝑚</m:t>
                      </m:r>
                    </m:oMath>
                  </m:oMathPara>
                </a14:m>
                <a:endParaRPr lang="en-GB" sz="1200" dirty="0"/>
              </a:p>
            </p:txBody>
          </p:sp>
        </mc:Choice>
        <mc:Fallback xmlns="">
          <p:sp>
            <p:nvSpPr>
              <p:cNvPr id="61" name="TextBox 60"/>
              <p:cNvSpPr txBox="1">
                <a:spLocks noRot="1" noChangeAspect="1" noMove="1" noResize="1" noEditPoints="1" noAdjustHandles="1" noChangeArrowheads="1" noChangeShapeType="1" noTextEdit="1"/>
              </p:cNvSpPr>
              <p:nvPr/>
            </p:nvSpPr>
            <p:spPr>
              <a:xfrm>
                <a:off x="4126674" y="6198919"/>
                <a:ext cx="2052870" cy="276999"/>
              </a:xfrm>
              <a:prstGeom prst="rect">
                <a:avLst/>
              </a:prstGeom>
              <a:blipFill rotWithShape="1">
                <a:blip r:embed="rId12"/>
                <a:stretch>
                  <a:fillRect b="-4444"/>
                </a:stretch>
              </a:blipFill>
            </p:spPr>
            <p:txBody>
              <a:bodyPr/>
              <a:lstStyle/>
              <a:p>
                <a:r>
                  <a:rPr lang="en-GB">
                    <a:noFill/>
                  </a:rPr>
                  <a:t> </a:t>
                </a:r>
              </a:p>
            </p:txBody>
          </p:sp>
        </mc:Fallback>
      </mc:AlternateContent>
      <p:sp>
        <p:nvSpPr>
          <p:cNvPr id="62" name="TextBox 61"/>
          <p:cNvSpPr txBox="1"/>
          <p:nvPr/>
        </p:nvSpPr>
        <p:spPr>
          <a:xfrm>
            <a:off x="7053943" y="4666011"/>
            <a:ext cx="1900052"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a = 10, b = -19.6 and c = -7.52</a:t>
            </a:r>
            <a:endParaRPr lang="en-GB" sz="1200" baseline="30000" dirty="0">
              <a:solidFill>
                <a:srgbClr val="FF0000"/>
              </a:solidFill>
              <a:latin typeface="Comic Sans MS" panose="030F0702030302020204" pitchFamily="66" charset="0"/>
            </a:endParaRPr>
          </a:p>
        </p:txBody>
      </p:sp>
      <p:sp>
        <p:nvSpPr>
          <p:cNvPr id="63" name="Arc 62"/>
          <p:cNvSpPr/>
          <p:nvPr/>
        </p:nvSpPr>
        <p:spPr>
          <a:xfrm>
            <a:off x="6884720" y="4631378"/>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4" name="Arc 63"/>
          <p:cNvSpPr/>
          <p:nvPr/>
        </p:nvSpPr>
        <p:spPr>
          <a:xfrm>
            <a:off x="6847115" y="5211290"/>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5" name="Arc 64"/>
          <p:cNvSpPr/>
          <p:nvPr/>
        </p:nvSpPr>
        <p:spPr>
          <a:xfrm>
            <a:off x="6085115" y="5743701"/>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TextBox 65"/>
          <p:cNvSpPr txBox="1"/>
          <p:nvPr/>
        </p:nvSpPr>
        <p:spPr>
          <a:xfrm>
            <a:off x="7087590" y="5352801"/>
            <a:ext cx="1900052"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Calculate both answers </a:t>
            </a:r>
            <a:endParaRPr lang="en-GB" sz="1200" baseline="30000" dirty="0">
              <a:solidFill>
                <a:srgbClr val="FF0000"/>
              </a:solidFill>
              <a:latin typeface="Comic Sans MS" panose="030F0702030302020204" pitchFamily="66" charset="0"/>
            </a:endParaRPr>
          </a:p>
        </p:txBody>
      </p:sp>
      <p:sp>
        <p:nvSpPr>
          <p:cNvPr id="67" name="TextBox 66"/>
          <p:cNvSpPr txBox="1"/>
          <p:nvPr/>
        </p:nvSpPr>
        <p:spPr>
          <a:xfrm>
            <a:off x="6282048" y="5778334"/>
            <a:ext cx="2695698" cy="646331"/>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Add 0.2 to the positive answer as it has fallen this length as well as the extended part</a:t>
            </a:r>
            <a:endParaRPr lang="en-GB" sz="1200" baseline="30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8" name="TextBox 67"/>
              <p:cNvSpPr txBox="1"/>
              <p:nvPr/>
            </p:nvSpPr>
            <p:spPr>
              <a:xfrm>
                <a:off x="0" y="466565"/>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m:t>
                      </m:r>
                      <m:r>
                        <a:rPr lang="en-GB" sz="1200" b="0" i="1" smtClean="0">
                          <a:latin typeface="Cambria Math"/>
                        </a:rPr>
                        <m:t>=</m:t>
                      </m:r>
                      <m:r>
                        <a:rPr lang="en-GB" sz="1200" b="0" i="1" smtClean="0">
                          <a:latin typeface="Cambria Math"/>
                        </a:rPr>
                        <m:t>𝐹𝑑</m:t>
                      </m:r>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0" y="466565"/>
                <a:ext cx="914400" cy="276999"/>
              </a:xfrm>
              <a:prstGeom prst="rect">
                <a:avLst/>
              </a:prstGeom>
              <a:blipFill rotWithShape="1">
                <a:blip r:embed="rId1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1596788" y="275229"/>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𝑃𝐸</m:t>
                      </m:r>
                      <m:r>
                        <a:rPr lang="en-GB" sz="1200" b="0" i="1" smtClean="0">
                          <a:latin typeface="Cambria Math"/>
                        </a:rPr>
                        <m:t>=</m:t>
                      </m:r>
                      <m:r>
                        <a:rPr lang="en-GB" sz="1200" b="0" i="1" smtClean="0">
                          <a:latin typeface="Cambria Math"/>
                        </a:rPr>
                        <m:t>𝑚𝑔h</m:t>
                      </m:r>
                    </m:oMath>
                  </m:oMathPara>
                </a14:m>
                <a:endParaRPr lang="en-GB" sz="1200" dirty="0"/>
              </a:p>
            </p:txBody>
          </p:sp>
        </mc:Choice>
        <mc:Fallback xmlns="">
          <p:sp>
            <p:nvSpPr>
              <p:cNvPr id="69" name="TextBox 68"/>
              <p:cNvSpPr txBox="1">
                <a:spLocks noRot="1" noChangeAspect="1" noMove="1" noResize="1" noEditPoints="1" noAdjustHandles="1" noChangeArrowheads="1" noChangeShapeType="1" noTextEdit="1"/>
              </p:cNvSpPr>
              <p:nvPr/>
            </p:nvSpPr>
            <p:spPr>
              <a:xfrm>
                <a:off x="1596788" y="275229"/>
                <a:ext cx="914399" cy="276999"/>
              </a:xfrm>
              <a:prstGeom prst="rect">
                <a:avLst/>
              </a:prstGeom>
              <a:blipFill rotWithShape="1">
                <a:blip r:embed="rId14"/>
                <a:stretch>
                  <a:fillRect/>
                </a:stretch>
              </a:blipFill>
              <a:ln w="25400">
                <a:solidFill>
                  <a:schemeClr val="tx1"/>
                </a:solidFill>
              </a:ln>
            </p:spPr>
            <p:txBody>
              <a:bodyPr/>
              <a:lstStyle/>
              <a:p>
                <a:r>
                  <a:rPr lang="en-GB">
                    <a:noFill/>
                  </a:rPr>
                  <a:t> </a:t>
                </a:r>
              </a:p>
            </p:txBody>
          </p:sp>
        </mc:Fallback>
      </mc:AlternateContent>
      <p:sp>
        <p:nvSpPr>
          <p:cNvPr id="42" name="TextBox 41"/>
          <p:cNvSpPr txBox="1"/>
          <p:nvPr/>
        </p:nvSpPr>
        <p:spPr>
          <a:xfrm>
            <a:off x="8683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398283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blinds(horizontal)">
                                      <p:cBhvr>
                                        <p:cTn id="12" dur="500"/>
                                        <p:tgtEl>
                                          <p:spTgt spid="6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2"/>
                                        </p:tgtEl>
                                        <p:attrNameLst>
                                          <p:attrName>style.visibility</p:attrName>
                                        </p:attrNameLst>
                                      </p:cBhvr>
                                      <p:to>
                                        <p:strVal val="visible"/>
                                      </p:to>
                                    </p:set>
                                    <p:animEffect transition="in" filter="blinds(horizontal)">
                                      <p:cBhvr>
                                        <p:cTn id="17" dur="500"/>
                                        <p:tgtEl>
                                          <p:spTgt spid="6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blinds(horizontal)">
                                      <p:cBhvr>
                                        <p:cTn id="22" dur="500"/>
                                        <p:tgtEl>
                                          <p:spTgt spid="5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4"/>
                                        </p:tgtEl>
                                        <p:attrNameLst>
                                          <p:attrName>style.visibility</p:attrName>
                                        </p:attrNameLst>
                                      </p:cBhvr>
                                      <p:to>
                                        <p:strVal val="visible"/>
                                      </p:to>
                                    </p:set>
                                    <p:animEffect transition="in" filter="blinds(horizontal)">
                                      <p:cBhvr>
                                        <p:cTn id="27" dur="500"/>
                                        <p:tgtEl>
                                          <p:spTgt spid="6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6"/>
                                        </p:tgtEl>
                                        <p:attrNameLst>
                                          <p:attrName>style.visibility</p:attrName>
                                        </p:attrNameLst>
                                      </p:cBhvr>
                                      <p:to>
                                        <p:strVal val="visible"/>
                                      </p:to>
                                    </p:set>
                                    <p:animEffect transition="in" filter="blinds(horizontal)">
                                      <p:cBhvr>
                                        <p:cTn id="32" dur="500"/>
                                        <p:tgtEl>
                                          <p:spTgt spid="6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blinds(horizontal)">
                                      <p:cBhvr>
                                        <p:cTn id="37" dur="500"/>
                                        <p:tgtEl>
                                          <p:spTgt spid="6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5"/>
                                        </p:tgtEl>
                                        <p:attrNameLst>
                                          <p:attrName>style.visibility</p:attrName>
                                        </p:attrNameLst>
                                      </p:cBhvr>
                                      <p:to>
                                        <p:strVal val="visible"/>
                                      </p:to>
                                    </p:set>
                                    <p:animEffect transition="in" filter="blinds(horizontal)">
                                      <p:cBhvr>
                                        <p:cTn id="42" dur="500"/>
                                        <p:tgtEl>
                                          <p:spTgt spid="6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blinds(horizontal)">
                                      <p:cBhvr>
                                        <p:cTn id="47" dur="500"/>
                                        <p:tgtEl>
                                          <p:spTgt spid="6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1"/>
                                        </p:tgtEl>
                                        <p:attrNameLst>
                                          <p:attrName>style.visibility</p:attrName>
                                        </p:attrNameLst>
                                      </p:cBhvr>
                                      <p:to>
                                        <p:strVal val="visible"/>
                                      </p:to>
                                    </p:set>
                                    <p:animEffect transition="in" filter="blinds(horizontal)">
                                      <p:cBhvr>
                                        <p:cTn id="52"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9" grpId="0"/>
      <p:bldP spid="60" grpId="0"/>
      <p:bldP spid="61" grpId="0"/>
      <p:bldP spid="62" grpId="0"/>
      <p:bldP spid="63" grpId="0" animBg="1"/>
      <p:bldP spid="64" grpId="0" animBg="1"/>
      <p:bldP spid="65" grpId="0" animBg="1"/>
      <p:bldP spid="66" grpId="0"/>
      <p:bldP spid="6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Connector 17"/>
          <p:cNvCxnSpPr/>
          <p:nvPr/>
        </p:nvCxnSpPr>
        <p:spPr>
          <a:xfrm>
            <a:off x="46482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272955" y="1600200"/>
            <a:ext cx="3712191" cy="52578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spring, of natural length 0.5m and modulus of elasticity 10N, has one end attached to a point A on a rough horizontal plane. The other end is attached to a particle P of mass 0.8kg. The coefficient of friction between the particle and the plane is 0.4. The particle initially lies on the plane with AP = 0.5m and is then projected with speed 2ms</a:t>
            </a:r>
            <a:r>
              <a:rPr lang="en-GB" sz="1400" baseline="30000" dirty="0">
                <a:latin typeface="Comic Sans MS" pitchFamily="66" charset="0"/>
              </a:rPr>
              <a:t>-1</a:t>
            </a:r>
            <a:r>
              <a:rPr lang="en-GB" sz="1400" dirty="0">
                <a:latin typeface="Comic Sans MS" pitchFamily="66" charset="0"/>
              </a:rPr>
              <a:t> away from A, along the plane. Find the distance travelled by P before it first comes to rest.</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anose="05000000000000000000" pitchFamily="2" charset="2"/>
              </a:rPr>
              <a:t>Summarise the situation (sometimes it might be a good idea to do a ‘before’ and ‘after’ diagram!)</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As friction is involved, include the mass/normal reaction…</a:t>
            </a:r>
          </a:p>
          <a:p>
            <a:pPr marL="0" indent="0" algn="ctr">
              <a:buNone/>
            </a:pP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192" y="48160"/>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6248400" y="0"/>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𝐾𝐸</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dirty="0"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6248400" y="0"/>
                <a:ext cx="1039091" cy="438005"/>
              </a:xfrm>
              <a:prstGeom prst="rect">
                <a:avLst/>
              </a:prstGeom>
              <a:blipFill rotWithShape="1">
                <a:blip r:embed="rId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9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𝑇</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i="1">
                              <a:latin typeface="Cambria Math"/>
                            </a:rPr>
                            <m:t>λ</m:t>
                          </m:r>
                          <m:r>
                            <a:rPr lang="en-GB" sz="1200" b="0" i="1" dirty="0" smtClean="0">
                              <a:latin typeface="Cambria Math"/>
                            </a:rPr>
                            <m:t>𝑥</m:t>
                          </m:r>
                        </m:num>
                        <m:den>
                          <m:r>
                            <a:rPr lang="en-GB" sz="1200" b="0" i="1" smtClean="0">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9896" y="0"/>
                <a:ext cx="677430" cy="443006"/>
              </a:xfrm>
              <a:prstGeom prst="rect">
                <a:avLst/>
              </a:prstGeom>
              <a:blipFill rotWithShape="1">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685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𝐸𝑃𝐸</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b="0" i="1" smtClean="0">
                              <a:latin typeface="Cambria Math"/>
                            </a:rPr>
                            <m:t>λ</m:t>
                          </m:r>
                          <m:sSup>
                            <m:sSupPr>
                              <m:ctrlPr>
                                <a:rPr lang="el-GR"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num>
                        <m:den>
                          <m:r>
                            <a:rPr lang="en-GB" sz="1200" b="0" i="1" smtClean="0">
                              <a:latin typeface="Cambria Math"/>
                            </a:rPr>
                            <m:t>2</m:t>
                          </m:r>
                          <m:r>
                            <a:rPr lang="en-GB" sz="1200" b="0" i="1" smtClean="0">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685800" y="0"/>
                <a:ext cx="914400" cy="462884"/>
              </a:xfrm>
              <a:prstGeom prst="rect">
                <a:avLst/>
              </a:prstGeom>
              <a:blipFill rotWithShape="1">
                <a:blip r:embed="rId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1600200" y="1"/>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𝐸𝑛𝑒𝑟𝑔𝑦</m:t>
                      </m:r>
                      <m:r>
                        <a:rPr lang="en-GB" sz="1200" b="0" i="1" smtClean="0">
                          <a:latin typeface="Cambria Math"/>
                        </a:rPr>
                        <m:t> </m:t>
                      </m:r>
                      <m:r>
                        <a:rPr lang="en-GB" sz="1200" b="0" i="1" smtClean="0">
                          <a:latin typeface="Cambria Math"/>
                        </a:rPr>
                        <m:t>𝐿𝑜𝑠𝑠𝑒𝑠</m:t>
                      </m:r>
                      <m:r>
                        <a:rPr lang="en-GB" sz="1200" b="0" i="1" smtClean="0">
                          <a:latin typeface="Cambria Math"/>
                        </a:rPr>
                        <m:t>=</m:t>
                      </m:r>
                      <m:r>
                        <a:rPr lang="en-GB" sz="1200" b="0" i="1" smtClean="0">
                          <a:latin typeface="Cambria Math"/>
                        </a:rPr>
                        <m:t>𝐸𝑛𝑒𝑟𝑔𝑦</m:t>
                      </m:r>
                      <m:r>
                        <a:rPr lang="en-GB" sz="1200" b="0" i="1" smtClean="0">
                          <a:latin typeface="Cambria Math"/>
                        </a:rPr>
                        <m:t> </m:t>
                      </m:r>
                      <m:r>
                        <a:rPr lang="en-GB" sz="1200" b="0" i="1" smtClean="0">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600200" y="1"/>
                <a:ext cx="2362200" cy="276999"/>
              </a:xfrm>
              <a:prstGeom prst="rect">
                <a:avLst/>
              </a:prstGeom>
              <a:blipFill rotWithShape="1">
                <a:blip r:embed="rId6"/>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962400" y="0"/>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962400" y="0"/>
                <a:ext cx="2286000" cy="457433"/>
              </a:xfrm>
              <a:prstGeom prst="rect">
                <a:avLst/>
              </a:prstGeom>
              <a:blipFill rotWithShape="1">
                <a:blip r:embed="rId7"/>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0" y="466565"/>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m:t>
                      </m:r>
                      <m:r>
                        <a:rPr lang="en-GB" sz="1200" b="0" i="1" smtClean="0">
                          <a:latin typeface="Cambria Math"/>
                        </a:rPr>
                        <m:t>=</m:t>
                      </m:r>
                      <m:r>
                        <a:rPr lang="en-GB" sz="1200" b="0" i="1" smtClean="0">
                          <a:latin typeface="Cambria Math"/>
                        </a:rPr>
                        <m:t>𝐹𝑑</m:t>
                      </m:r>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0" y="466565"/>
                <a:ext cx="914400" cy="276999"/>
              </a:xfrm>
              <a:prstGeom prst="rect">
                <a:avLst/>
              </a:prstGeom>
              <a:blipFill rotWithShape="1">
                <a:blip r:embed="rId8"/>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1596788" y="275229"/>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𝑃𝐸</m:t>
                      </m:r>
                      <m:r>
                        <a:rPr lang="en-GB" sz="1200" b="0" i="1" smtClean="0">
                          <a:latin typeface="Cambria Math"/>
                        </a:rPr>
                        <m:t>=</m:t>
                      </m:r>
                      <m:r>
                        <a:rPr lang="en-GB" sz="1200" b="0" i="1" smtClean="0">
                          <a:latin typeface="Cambria Math"/>
                        </a:rPr>
                        <m:t>𝑚𝑔h</m:t>
                      </m:r>
                    </m:oMath>
                  </m:oMathPara>
                </a14:m>
                <a:endParaRPr lang="en-GB" sz="1200" dirty="0"/>
              </a:p>
            </p:txBody>
          </p:sp>
        </mc:Choice>
        <mc:Fallback xmlns="">
          <p:sp>
            <p:nvSpPr>
              <p:cNvPr id="69" name="TextBox 68"/>
              <p:cNvSpPr txBox="1">
                <a:spLocks noRot="1" noChangeAspect="1" noMove="1" noResize="1" noEditPoints="1" noAdjustHandles="1" noChangeArrowheads="1" noChangeShapeType="1" noTextEdit="1"/>
              </p:cNvSpPr>
              <p:nvPr/>
            </p:nvSpPr>
            <p:spPr>
              <a:xfrm>
                <a:off x="1596788" y="275229"/>
                <a:ext cx="914399" cy="276999"/>
              </a:xfrm>
              <a:prstGeom prst="rect">
                <a:avLst/>
              </a:prstGeom>
              <a:blipFill rotWithShape="1">
                <a:blip r:embed="rId9"/>
                <a:stretch>
                  <a:fillRect/>
                </a:stretch>
              </a:blipFill>
              <a:ln w="25400">
                <a:solidFill>
                  <a:schemeClr val="tx1"/>
                </a:solidFill>
              </a:ln>
            </p:spPr>
            <p:txBody>
              <a:bodyPr/>
              <a:lstStyle/>
              <a:p>
                <a:r>
                  <a:rPr lang="en-GB">
                    <a:noFill/>
                  </a:rPr>
                  <a:t> </a:t>
                </a:r>
              </a:p>
            </p:txBody>
          </p:sp>
        </mc:Fallback>
      </mc:AlternateContent>
      <p:sp>
        <p:nvSpPr>
          <p:cNvPr id="13" name="TextBox 12"/>
          <p:cNvSpPr txBox="1"/>
          <p:nvPr/>
        </p:nvSpPr>
        <p:spPr>
          <a:xfrm>
            <a:off x="4267200" y="1752600"/>
            <a:ext cx="327334" cy="307777"/>
          </a:xfrm>
          <a:prstGeom prst="rect">
            <a:avLst/>
          </a:prstGeom>
          <a:noFill/>
        </p:spPr>
        <p:txBody>
          <a:bodyPr wrap="none" rtlCol="0">
            <a:spAutoFit/>
          </a:bodyPr>
          <a:lstStyle/>
          <a:p>
            <a:pPr algn="ctr"/>
            <a:r>
              <a:rPr lang="en-GB" sz="1400" dirty="0">
                <a:latin typeface="Comic Sans MS" panose="030F0702030302020204" pitchFamily="66" charset="0"/>
              </a:rPr>
              <a:t>A</a:t>
            </a:r>
          </a:p>
        </p:txBody>
      </p:sp>
      <p:grpSp>
        <p:nvGrpSpPr>
          <p:cNvPr id="14" name="Group 13"/>
          <p:cNvGrpSpPr/>
          <p:nvPr/>
        </p:nvGrpSpPr>
        <p:grpSpPr>
          <a:xfrm>
            <a:off x="4572000" y="1828800"/>
            <a:ext cx="152400" cy="152400"/>
            <a:chOff x="6934200" y="4267200"/>
            <a:chExt cx="152400" cy="152400"/>
          </a:xfrm>
        </p:grpSpPr>
        <p:cxnSp>
          <p:nvCxnSpPr>
            <p:cNvPr id="15" name="Straight Connector 14"/>
            <p:cNvCxnSpPr/>
            <p:nvPr/>
          </p:nvCxnSpPr>
          <p:spPr>
            <a:xfrm>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6" name="Straight Connector 25"/>
          <p:cNvCxnSpPr/>
          <p:nvPr/>
        </p:nvCxnSpPr>
        <p:spPr>
          <a:xfrm>
            <a:off x="59436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6482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029200" y="2819400"/>
            <a:ext cx="587020" cy="307777"/>
          </a:xfrm>
          <a:prstGeom prst="rect">
            <a:avLst/>
          </a:prstGeom>
          <a:noFill/>
        </p:spPr>
        <p:txBody>
          <a:bodyPr wrap="none" rtlCol="0">
            <a:spAutoFit/>
          </a:bodyPr>
          <a:lstStyle/>
          <a:p>
            <a:r>
              <a:rPr lang="en-GB" sz="1400" dirty="0">
                <a:latin typeface="Comic Sans MS" panose="030F0702030302020204" pitchFamily="66" charset="0"/>
              </a:rPr>
              <a:t>0.5m</a:t>
            </a:r>
          </a:p>
        </p:txBody>
      </p:sp>
      <p:sp>
        <p:nvSpPr>
          <p:cNvPr id="32" name="TextBox 31"/>
          <p:cNvSpPr txBox="1"/>
          <p:nvPr/>
        </p:nvSpPr>
        <p:spPr>
          <a:xfrm>
            <a:off x="5638800" y="3124200"/>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33" name="Straight Arrow Connector 32"/>
          <p:cNvCxnSpPr/>
          <p:nvPr/>
        </p:nvCxnSpPr>
        <p:spPr>
          <a:xfrm>
            <a:off x="57912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71628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6934200" y="3124200"/>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37" name="Straight Arrow Connector 36"/>
          <p:cNvCxnSpPr/>
          <p:nvPr/>
        </p:nvCxnSpPr>
        <p:spPr>
          <a:xfrm>
            <a:off x="70866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59436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477000" y="2819400"/>
            <a:ext cx="290464" cy="307777"/>
          </a:xfrm>
          <a:prstGeom prst="rect">
            <a:avLst/>
          </a:prstGeom>
          <a:noFill/>
        </p:spPr>
        <p:txBody>
          <a:bodyPr wrap="none" rtlCol="0">
            <a:spAutoFit/>
          </a:bodyPr>
          <a:lstStyle/>
          <a:p>
            <a:r>
              <a:rPr lang="en-GB" sz="1400" dirty="0">
                <a:latin typeface="Comic Sans MS" panose="030F0702030302020204" pitchFamily="66" charset="0"/>
              </a:rPr>
              <a:t>x</a:t>
            </a:r>
          </a:p>
        </p:txBody>
      </p:sp>
      <p:cxnSp>
        <p:nvCxnSpPr>
          <p:cNvPr id="40" name="Straight Arrow Connector 39"/>
          <p:cNvCxnSpPr/>
          <p:nvPr/>
        </p:nvCxnSpPr>
        <p:spPr>
          <a:xfrm>
            <a:off x="4648200" y="1981200"/>
            <a:ext cx="2819400" cy="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4648200" y="1752600"/>
            <a:ext cx="0" cy="22860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943600" y="19812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5943600" y="15240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58674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p:cNvSpPr txBox="1"/>
          <p:nvPr/>
        </p:nvSpPr>
        <p:spPr>
          <a:xfrm>
            <a:off x="5715000" y="2362200"/>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sp>
        <p:nvSpPr>
          <p:cNvPr id="54" name="TextBox 53"/>
          <p:cNvSpPr txBox="1"/>
          <p:nvPr/>
        </p:nvSpPr>
        <p:spPr>
          <a:xfrm>
            <a:off x="5715000" y="1219200"/>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sp>
        <p:nvSpPr>
          <p:cNvPr id="56" name="TextBox 55"/>
          <p:cNvSpPr txBox="1"/>
          <p:nvPr/>
        </p:nvSpPr>
        <p:spPr>
          <a:xfrm>
            <a:off x="5791200" y="1219200"/>
            <a:ext cx="296876" cy="307777"/>
          </a:xfrm>
          <a:prstGeom prst="rect">
            <a:avLst/>
          </a:prstGeom>
          <a:noFill/>
        </p:spPr>
        <p:txBody>
          <a:bodyPr wrap="none" rtlCol="0">
            <a:spAutoFit/>
          </a:bodyPr>
          <a:lstStyle/>
          <a:p>
            <a:r>
              <a:rPr lang="en-GB" sz="1400" dirty="0">
                <a:latin typeface="Comic Sans MS" panose="030F0702030302020204" pitchFamily="66" charset="0"/>
              </a:rPr>
              <a:t>R</a:t>
            </a:r>
          </a:p>
        </p:txBody>
      </p:sp>
      <p:cxnSp>
        <p:nvCxnSpPr>
          <p:cNvPr id="61" name="Straight Connector 60"/>
          <p:cNvCxnSpPr/>
          <p:nvPr/>
        </p:nvCxnSpPr>
        <p:spPr>
          <a:xfrm flipH="1">
            <a:off x="7467600" y="1905000"/>
            <a:ext cx="457200" cy="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924800" y="1752600"/>
            <a:ext cx="574196" cy="307777"/>
          </a:xfrm>
          <a:prstGeom prst="rect">
            <a:avLst/>
          </a:prstGeom>
          <a:noFill/>
        </p:spPr>
        <p:txBody>
          <a:bodyPr wrap="none" rtlCol="0">
            <a:spAutoFit/>
          </a:bodyPr>
          <a:lstStyle/>
          <a:p>
            <a:r>
              <a:rPr lang="en-GB" sz="1400" dirty="0">
                <a:latin typeface="Comic Sans MS" panose="030F0702030302020204" pitchFamily="66" charset="0"/>
              </a:rPr>
              <a:t>F</a:t>
            </a:r>
            <a:r>
              <a:rPr lang="en-GB" sz="1400" baseline="-25000" dirty="0">
                <a:latin typeface="Comic Sans MS" panose="030F0702030302020204" pitchFamily="66" charset="0"/>
              </a:rPr>
              <a:t>MAX</a:t>
            </a:r>
          </a:p>
        </p:txBody>
      </p:sp>
      <p:sp>
        <p:nvSpPr>
          <p:cNvPr id="41" name="TextBox 40"/>
          <p:cNvSpPr txBox="1"/>
          <p:nvPr/>
        </p:nvSpPr>
        <p:spPr>
          <a:xfrm>
            <a:off x="4343400" y="3657600"/>
            <a:ext cx="4191000" cy="1169551"/>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Remember that whenever friction is involved, we work it our first!</a:t>
            </a:r>
          </a:p>
          <a:p>
            <a:pPr algn="ctr"/>
            <a:endParaRPr lang="en-GB" sz="1400" dirty="0">
              <a:solidFill>
                <a:srgbClr val="FF0000"/>
              </a:solidFill>
              <a:latin typeface="Comic Sans MS" panose="030F0702030302020204" pitchFamily="66" charset="0"/>
            </a:endParaRPr>
          </a:p>
          <a:p>
            <a:pPr algn="ctr"/>
            <a:r>
              <a:rPr lang="en-GB" sz="1400" dirty="0">
                <a:solidFill>
                  <a:srgbClr val="FF0000"/>
                </a:solidFill>
                <a:latin typeface="Comic Sans MS" panose="030F0702030302020204" pitchFamily="66" charset="0"/>
                <a:sym typeface="Wingdings" panose="05000000000000000000" pitchFamily="2" charset="2"/>
              </a:rPr>
              <a:t> The normal reaction is going to be 0.8g as the weight is the only vertical force…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2" name="TextBox 41"/>
              <p:cNvSpPr txBox="1"/>
              <p:nvPr/>
            </p:nvSpPr>
            <p:spPr>
              <a:xfrm>
                <a:off x="4495800" y="5029200"/>
                <a:ext cx="10674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𝐹</m:t>
                          </m:r>
                        </m:e>
                        <m:sub>
                          <m:r>
                            <a:rPr lang="en-GB" sz="1400" b="0" i="1" smtClean="0">
                              <a:latin typeface="Cambria Math"/>
                            </a:rPr>
                            <m:t>𝑀𝐴𝑋</m:t>
                          </m:r>
                        </m:sub>
                      </m:sSub>
                      <m:r>
                        <a:rPr lang="en-GB" sz="1400" b="0" i="1" smtClean="0">
                          <a:latin typeface="Cambria Math"/>
                        </a:rPr>
                        <m:t>=</m:t>
                      </m:r>
                      <m:r>
                        <a:rPr lang="en-GB" sz="1400" b="0" i="1" smtClean="0">
                          <a:latin typeface="Cambria Math"/>
                          <a:ea typeface="Cambria Math"/>
                        </a:rPr>
                        <m:t>𝜇</m:t>
                      </m:r>
                      <m:r>
                        <a:rPr lang="en-GB" sz="1400" b="0" i="1" smtClean="0">
                          <a:latin typeface="Cambria Math"/>
                          <a:ea typeface="Cambria Math"/>
                        </a:rPr>
                        <m:t>𝑅</m:t>
                      </m:r>
                    </m:oMath>
                  </m:oMathPara>
                </a14:m>
                <a:endParaRPr lang="en-GB" sz="1400" dirty="0"/>
              </a:p>
            </p:txBody>
          </p:sp>
        </mc:Choice>
        <mc:Fallback xmlns="">
          <p:sp>
            <p:nvSpPr>
              <p:cNvPr id="42" name="TextBox 41"/>
              <p:cNvSpPr txBox="1">
                <a:spLocks noRot="1" noChangeAspect="1" noMove="1" noResize="1" noEditPoints="1" noAdjustHandles="1" noChangeArrowheads="1" noChangeShapeType="1" noTextEdit="1"/>
              </p:cNvSpPr>
              <p:nvPr/>
            </p:nvSpPr>
            <p:spPr>
              <a:xfrm>
                <a:off x="4495800" y="5029200"/>
                <a:ext cx="1067472" cy="307777"/>
              </a:xfrm>
              <a:prstGeom prst="rect">
                <a:avLst/>
              </a:prstGeom>
              <a:blipFill rotWithShape="1">
                <a:blip r:embed="rId10"/>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4495800" y="5486400"/>
                <a:ext cx="1643591"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𝐹</m:t>
                          </m:r>
                        </m:e>
                        <m:sub>
                          <m:r>
                            <a:rPr lang="en-GB" sz="1400" b="0" i="1" smtClean="0">
                              <a:latin typeface="Cambria Math"/>
                            </a:rPr>
                            <m:t>𝑀𝐴𝑋</m:t>
                          </m:r>
                        </m:sub>
                      </m:sSub>
                      <m:r>
                        <a:rPr lang="en-GB" sz="1400" b="0" i="1" smtClean="0">
                          <a:latin typeface="Cambria Math"/>
                        </a:rPr>
                        <m:t>=0.4</m:t>
                      </m:r>
                      <m:r>
                        <a:rPr lang="en-GB" sz="1400" b="0" i="1" smtClean="0">
                          <a:latin typeface="Cambria Math"/>
                          <a:ea typeface="Cambria Math"/>
                        </a:rPr>
                        <m:t>×0.8</m:t>
                      </m:r>
                      <m:r>
                        <a:rPr lang="en-GB" sz="1400" b="0" i="1" smtClean="0">
                          <a:latin typeface="Cambria Math"/>
                          <a:ea typeface="Cambria Math"/>
                        </a:rPr>
                        <m:t>𝑔</m:t>
                      </m:r>
                    </m:oMath>
                  </m:oMathPara>
                </a14:m>
                <a:endParaRPr lang="en-GB" sz="1400" dirty="0"/>
              </a:p>
            </p:txBody>
          </p:sp>
        </mc:Choice>
        <mc:Fallback xmlns="">
          <p:sp>
            <p:nvSpPr>
              <p:cNvPr id="62" name="TextBox 61"/>
              <p:cNvSpPr txBox="1">
                <a:spLocks noRot="1" noChangeAspect="1" noMove="1" noResize="1" noEditPoints="1" noAdjustHandles="1" noChangeArrowheads="1" noChangeShapeType="1" noTextEdit="1"/>
              </p:cNvSpPr>
              <p:nvPr/>
            </p:nvSpPr>
            <p:spPr>
              <a:xfrm>
                <a:off x="4495800" y="5486400"/>
                <a:ext cx="1643591" cy="307777"/>
              </a:xfrm>
              <a:prstGeom prst="rect">
                <a:avLst/>
              </a:prstGeom>
              <a:blipFill rotWithShape="1">
                <a:blip r:embed="rId11"/>
                <a:stretch>
                  <a:fillRect b="-6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4495800" y="5943600"/>
                <a:ext cx="129933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smtClean="0">
                              <a:latin typeface="Cambria Math" panose="02040503050406030204" pitchFamily="18" charset="0"/>
                            </a:rPr>
                          </m:ctrlPr>
                        </m:sSubPr>
                        <m:e>
                          <m:r>
                            <a:rPr lang="en-GB" sz="1400" b="0" i="1" smtClean="0">
                              <a:latin typeface="Cambria Math"/>
                            </a:rPr>
                            <m:t>𝐹</m:t>
                          </m:r>
                        </m:e>
                        <m:sub>
                          <m:r>
                            <a:rPr lang="en-GB" sz="1400" b="0" i="1" smtClean="0">
                              <a:latin typeface="Cambria Math"/>
                            </a:rPr>
                            <m:t>𝑀𝐴𝑋</m:t>
                          </m:r>
                        </m:sub>
                      </m:sSub>
                      <m:r>
                        <a:rPr lang="en-GB" sz="1400" b="0" i="1" smtClean="0">
                          <a:latin typeface="Cambria Math"/>
                        </a:rPr>
                        <m:t>=0.32</m:t>
                      </m:r>
                      <m:r>
                        <a:rPr lang="en-GB" sz="1400" b="0" i="1" smtClean="0">
                          <a:latin typeface="Cambria Math"/>
                        </a:rPr>
                        <m:t>𝑔</m:t>
                      </m:r>
                    </m:oMath>
                  </m:oMathPara>
                </a14:m>
                <a:endParaRPr lang="en-GB" sz="1400" dirty="0"/>
              </a:p>
            </p:txBody>
          </p:sp>
        </mc:Choice>
        <mc:Fallback xmlns="">
          <p:sp>
            <p:nvSpPr>
              <p:cNvPr id="63" name="TextBox 62"/>
              <p:cNvSpPr txBox="1">
                <a:spLocks noRot="1" noChangeAspect="1" noMove="1" noResize="1" noEditPoints="1" noAdjustHandles="1" noChangeArrowheads="1" noChangeShapeType="1" noTextEdit="1"/>
              </p:cNvSpPr>
              <p:nvPr/>
            </p:nvSpPr>
            <p:spPr>
              <a:xfrm>
                <a:off x="4495800" y="5943600"/>
                <a:ext cx="1299330" cy="307777"/>
              </a:xfrm>
              <a:prstGeom prst="rect">
                <a:avLst/>
              </a:prstGeom>
              <a:blipFill rotWithShape="1">
                <a:blip r:embed="rId12"/>
                <a:stretch>
                  <a:fillRect b="-6000"/>
                </a:stretch>
              </a:blipFill>
            </p:spPr>
            <p:txBody>
              <a:bodyPr/>
              <a:lstStyle/>
              <a:p>
                <a:r>
                  <a:rPr lang="en-GB">
                    <a:noFill/>
                  </a:rPr>
                  <a:t> </a:t>
                </a:r>
              </a:p>
            </p:txBody>
          </p:sp>
        </mc:Fallback>
      </mc:AlternateContent>
      <p:sp>
        <p:nvSpPr>
          <p:cNvPr id="64" name="TextBox 63"/>
          <p:cNvSpPr txBox="1"/>
          <p:nvPr/>
        </p:nvSpPr>
        <p:spPr>
          <a:xfrm>
            <a:off x="6324600" y="5334000"/>
            <a:ext cx="1357553" cy="304800"/>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Sub in </a:t>
            </a:r>
            <a:r>
              <a:rPr lang="el-GR" sz="1400" dirty="0">
                <a:solidFill>
                  <a:srgbClr val="FF0000"/>
                </a:solidFill>
                <a:latin typeface="Comic Sans MS" panose="030F0702030302020204" pitchFamily="66" charset="0"/>
              </a:rPr>
              <a:t>μ</a:t>
            </a:r>
            <a:r>
              <a:rPr lang="en-GB" sz="1400" dirty="0">
                <a:solidFill>
                  <a:srgbClr val="FF0000"/>
                </a:solidFill>
                <a:latin typeface="Comic Sans MS" panose="030F0702030302020204" pitchFamily="66" charset="0"/>
              </a:rPr>
              <a:t> and R</a:t>
            </a:r>
            <a:endParaRPr lang="en-GB" sz="1400" baseline="30000" dirty="0">
              <a:solidFill>
                <a:srgbClr val="FF0000"/>
              </a:solidFill>
              <a:latin typeface="Comic Sans MS" panose="030F0702030302020204" pitchFamily="66" charset="0"/>
            </a:endParaRPr>
          </a:p>
        </p:txBody>
      </p:sp>
      <p:sp>
        <p:nvSpPr>
          <p:cNvPr id="65" name="Arc 64"/>
          <p:cNvSpPr/>
          <p:nvPr/>
        </p:nvSpPr>
        <p:spPr>
          <a:xfrm>
            <a:off x="6019800" y="52578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Arc 65"/>
          <p:cNvSpPr/>
          <p:nvPr/>
        </p:nvSpPr>
        <p:spPr>
          <a:xfrm>
            <a:off x="5943600" y="57150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TextBox 66"/>
          <p:cNvSpPr txBox="1"/>
          <p:nvPr/>
        </p:nvSpPr>
        <p:spPr>
          <a:xfrm>
            <a:off x="6172201" y="5791200"/>
            <a:ext cx="1066800" cy="304800"/>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Simplify</a:t>
            </a:r>
            <a:endParaRPr lang="en-GB" sz="1400" baseline="30000" dirty="0">
              <a:solidFill>
                <a:srgbClr val="FF0000"/>
              </a:solidFill>
              <a:latin typeface="Comic Sans MS" panose="030F0702030302020204" pitchFamily="66" charset="0"/>
            </a:endParaRPr>
          </a:p>
        </p:txBody>
      </p:sp>
      <p:sp>
        <p:nvSpPr>
          <p:cNvPr id="70" name="TextBox 69"/>
          <p:cNvSpPr txBox="1"/>
          <p:nvPr/>
        </p:nvSpPr>
        <p:spPr>
          <a:xfrm>
            <a:off x="7924800" y="1752600"/>
            <a:ext cx="651140" cy="307777"/>
          </a:xfrm>
          <a:prstGeom prst="rect">
            <a:avLst/>
          </a:prstGeom>
          <a:noFill/>
        </p:spPr>
        <p:txBody>
          <a:bodyPr wrap="none" rtlCol="0">
            <a:spAutoFit/>
          </a:bodyPr>
          <a:lstStyle/>
          <a:p>
            <a:r>
              <a:rPr lang="en-GB" sz="1400" dirty="0">
                <a:latin typeface="Comic Sans MS" panose="030F0702030302020204" pitchFamily="66" charset="0"/>
              </a:rPr>
              <a:t>0.32g</a:t>
            </a:r>
            <a:endParaRPr lang="en-GB" sz="1400" baseline="-25000" dirty="0">
              <a:latin typeface="Comic Sans MS" panose="030F0702030302020204" pitchFamily="66" charset="0"/>
            </a:endParaRPr>
          </a:p>
        </p:txBody>
      </p:sp>
      <p:sp>
        <p:nvSpPr>
          <p:cNvPr id="47" name="TextBox 46"/>
          <p:cNvSpPr txBox="1"/>
          <p:nvPr/>
        </p:nvSpPr>
        <p:spPr>
          <a:xfrm>
            <a:off x="8683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35751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blinds(vertical)">
                                      <p:cBhvr>
                                        <p:cTn id="12" dur="500"/>
                                        <p:tgtEl>
                                          <p:spTgt spid="4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par>
                                <p:cTn id="16" presetID="3" presetClass="entr" presetSubtype="10"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par>
                                <p:cTn id="19" presetID="3" presetClass="entr" presetSubtype="10" fill="hold"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blinds(horizontal)">
                                      <p:cBhvr>
                                        <p:cTn id="21" dur="500"/>
                                        <p:tgtEl>
                                          <p:spTgt spid="43"/>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blinds(horizontal)">
                                      <p:cBhvr>
                                        <p:cTn id="26" dur="500"/>
                                        <p:tgtEl>
                                          <p:spTgt spid="18"/>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blinds(horizontal)">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5" fill="hold"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blinds(vertical)">
                                      <p:cBhvr>
                                        <p:cTn id="34" dur="500"/>
                                        <p:tgtEl>
                                          <p:spTgt spid="27"/>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blinds(horizontal)">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blinds(horizontal)">
                                      <p:cBhvr>
                                        <p:cTn id="47" dur="500"/>
                                        <p:tgtEl>
                                          <p:spTgt spid="46"/>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blinds(horizontal)">
                                      <p:cBhvr>
                                        <p:cTn id="50" dur="500"/>
                                        <p:tgtEl>
                                          <p:spTgt spid="49"/>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48"/>
                                        </p:tgtEl>
                                        <p:attrNameLst>
                                          <p:attrName>style.visibility</p:attrName>
                                        </p:attrNameLst>
                                      </p:cBhvr>
                                      <p:to>
                                        <p:strVal val="visible"/>
                                      </p:to>
                                    </p:set>
                                    <p:animEffect transition="in" filter="blinds(horizontal)">
                                      <p:cBhvr>
                                        <p:cTn id="55" dur="500"/>
                                        <p:tgtEl>
                                          <p:spTgt spid="48"/>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56"/>
                                        </p:tgtEl>
                                        <p:attrNameLst>
                                          <p:attrName>style.visibility</p:attrName>
                                        </p:attrNameLst>
                                      </p:cBhvr>
                                      <p:to>
                                        <p:strVal val="visible"/>
                                      </p:to>
                                    </p:set>
                                    <p:animEffect transition="in" filter="blinds(horizontal)">
                                      <p:cBhvr>
                                        <p:cTn id="58" dur="500"/>
                                        <p:tgtEl>
                                          <p:spTgt spid="5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33"/>
                                        </p:tgtEl>
                                        <p:attrNameLst>
                                          <p:attrName>style.visibility</p:attrName>
                                        </p:attrNameLst>
                                      </p:cBhvr>
                                      <p:to>
                                        <p:strVal val="visible"/>
                                      </p:to>
                                    </p:set>
                                    <p:animEffect transition="in" filter="blinds(horizontal)">
                                      <p:cBhvr>
                                        <p:cTn id="63" dur="500"/>
                                        <p:tgtEl>
                                          <p:spTgt spid="33"/>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blinds(horizontal)">
                                      <p:cBhvr>
                                        <p:cTn id="66" dur="500"/>
                                        <p:tgtEl>
                                          <p:spTgt spid="32"/>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blinds(horizontal)">
                                      <p:cBhvr>
                                        <p:cTn id="71" dur="500"/>
                                        <p:tgtEl>
                                          <p:spTgt spid="26"/>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34"/>
                                        </p:tgtEl>
                                        <p:attrNameLst>
                                          <p:attrName>style.visibility</p:attrName>
                                        </p:attrNameLst>
                                      </p:cBhvr>
                                      <p:to>
                                        <p:strVal val="visible"/>
                                      </p:to>
                                    </p:set>
                                    <p:animEffect transition="in" filter="blinds(horizontal)">
                                      <p:cBhvr>
                                        <p:cTn id="74" dur="500"/>
                                        <p:tgtEl>
                                          <p:spTgt spid="34"/>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5" fill="hold" nodeType="click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blinds(vertical)">
                                      <p:cBhvr>
                                        <p:cTn id="79" dur="500"/>
                                        <p:tgtEl>
                                          <p:spTgt spid="38"/>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blinds(horizontal)">
                                      <p:cBhvr>
                                        <p:cTn id="82" dur="500"/>
                                        <p:tgtEl>
                                          <p:spTgt spid="39"/>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blinds(horizontal)">
                                      <p:cBhvr>
                                        <p:cTn id="87" dur="500"/>
                                        <p:tgtEl>
                                          <p:spTgt spid="36"/>
                                        </p:tgtEl>
                                      </p:cBhvr>
                                    </p:animEffect>
                                  </p:childTnLst>
                                </p:cTn>
                              </p:par>
                              <p:par>
                                <p:cTn id="88" presetID="3" presetClass="entr" presetSubtype="10" fill="hold" nodeType="withEffect">
                                  <p:stCondLst>
                                    <p:cond delay="0"/>
                                  </p:stCondLst>
                                  <p:childTnLst>
                                    <p:set>
                                      <p:cBhvr>
                                        <p:cTn id="89" dur="1" fill="hold">
                                          <p:stCondLst>
                                            <p:cond delay="0"/>
                                          </p:stCondLst>
                                        </p:cTn>
                                        <p:tgtEl>
                                          <p:spTgt spid="37"/>
                                        </p:tgtEl>
                                        <p:attrNameLst>
                                          <p:attrName>style.visibility</p:attrName>
                                        </p:attrNameLst>
                                      </p:cBhvr>
                                      <p:to>
                                        <p:strVal val="visible"/>
                                      </p:to>
                                    </p:set>
                                    <p:animEffect transition="in" filter="blinds(horizontal)">
                                      <p:cBhvr>
                                        <p:cTn id="90" dur="500"/>
                                        <p:tgtEl>
                                          <p:spTgt spid="37"/>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nodeType="clickEffect">
                                  <p:stCondLst>
                                    <p:cond delay="0"/>
                                  </p:stCondLst>
                                  <p:childTnLst>
                                    <p:set>
                                      <p:cBhvr>
                                        <p:cTn id="94" dur="1" fill="hold">
                                          <p:stCondLst>
                                            <p:cond delay="0"/>
                                          </p:stCondLst>
                                        </p:cTn>
                                        <p:tgtEl>
                                          <p:spTgt spid="61"/>
                                        </p:tgtEl>
                                        <p:attrNameLst>
                                          <p:attrName>style.visibility</p:attrName>
                                        </p:attrNameLst>
                                      </p:cBhvr>
                                      <p:to>
                                        <p:strVal val="visible"/>
                                      </p:to>
                                    </p:set>
                                    <p:animEffect transition="in" filter="blinds(horizontal)">
                                      <p:cBhvr>
                                        <p:cTn id="95" dur="500"/>
                                        <p:tgtEl>
                                          <p:spTgt spid="61"/>
                                        </p:tgtEl>
                                      </p:cBhvr>
                                    </p:animEffect>
                                  </p:childTnLst>
                                </p:cTn>
                              </p:par>
                              <p:par>
                                <p:cTn id="96" presetID="3" presetClass="entr" presetSubtype="10" fill="hold" grpId="0" nodeType="with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blinds(horizontal)">
                                      <p:cBhvr>
                                        <p:cTn id="98" dur="500"/>
                                        <p:tgtEl>
                                          <p:spTgt spid="35"/>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nodeType="clickEffect">
                                  <p:stCondLst>
                                    <p:cond delay="0"/>
                                  </p:stCondLst>
                                  <p:childTnLst>
                                    <p:set>
                                      <p:cBhvr>
                                        <p:cTn id="102" dur="1" fill="hold">
                                          <p:stCondLst>
                                            <p:cond delay="0"/>
                                          </p:stCondLst>
                                        </p:cTn>
                                        <p:tgtEl>
                                          <p:spTgt spid="41">
                                            <p:txEl>
                                              <p:pRg st="0" end="0"/>
                                            </p:txEl>
                                          </p:spTgt>
                                        </p:tgtEl>
                                        <p:attrNameLst>
                                          <p:attrName>style.visibility</p:attrName>
                                        </p:attrNameLst>
                                      </p:cBhvr>
                                      <p:to>
                                        <p:strVal val="visible"/>
                                      </p:to>
                                    </p:set>
                                    <p:animEffect transition="in" filter="blinds(horizontal)">
                                      <p:cBhvr>
                                        <p:cTn id="103" dur="500"/>
                                        <p:tgtEl>
                                          <p:spTgt spid="41">
                                            <p:txEl>
                                              <p:pRg st="0" end="0"/>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nodeType="clickEffect">
                                  <p:stCondLst>
                                    <p:cond delay="0"/>
                                  </p:stCondLst>
                                  <p:childTnLst>
                                    <p:set>
                                      <p:cBhvr>
                                        <p:cTn id="107" dur="1" fill="hold">
                                          <p:stCondLst>
                                            <p:cond delay="0"/>
                                          </p:stCondLst>
                                        </p:cTn>
                                        <p:tgtEl>
                                          <p:spTgt spid="41">
                                            <p:txEl>
                                              <p:pRg st="2" end="2"/>
                                            </p:txEl>
                                          </p:spTgt>
                                        </p:tgtEl>
                                        <p:attrNameLst>
                                          <p:attrName>style.visibility</p:attrName>
                                        </p:attrNameLst>
                                      </p:cBhvr>
                                      <p:to>
                                        <p:strVal val="visible"/>
                                      </p:to>
                                    </p:set>
                                    <p:animEffect transition="in" filter="blinds(horizontal)">
                                      <p:cBhvr>
                                        <p:cTn id="108" dur="500"/>
                                        <p:tgtEl>
                                          <p:spTgt spid="41">
                                            <p:txEl>
                                              <p:pRg st="2" end="2"/>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xit" presetSubtype="10" fill="hold" grpId="1" nodeType="clickEffect">
                                  <p:stCondLst>
                                    <p:cond delay="0"/>
                                  </p:stCondLst>
                                  <p:childTnLst>
                                    <p:animEffect transition="out" filter="blinds(horizontal)">
                                      <p:cBhvr>
                                        <p:cTn id="112" dur="500"/>
                                        <p:tgtEl>
                                          <p:spTgt spid="56"/>
                                        </p:tgtEl>
                                      </p:cBhvr>
                                    </p:animEffect>
                                    <p:set>
                                      <p:cBhvr>
                                        <p:cTn id="113" dur="1" fill="hold">
                                          <p:stCondLst>
                                            <p:cond delay="499"/>
                                          </p:stCondLst>
                                        </p:cTn>
                                        <p:tgtEl>
                                          <p:spTgt spid="56"/>
                                        </p:tgtEl>
                                        <p:attrNameLst>
                                          <p:attrName>style.visibility</p:attrName>
                                        </p:attrNameLst>
                                      </p:cBhvr>
                                      <p:to>
                                        <p:strVal val="hidden"/>
                                      </p:to>
                                    </p:set>
                                  </p:childTnLst>
                                </p:cTn>
                              </p:par>
                              <p:par>
                                <p:cTn id="114" presetID="3" presetClass="entr" presetSubtype="10" fill="hold" grpId="0" nodeType="withEffect">
                                  <p:stCondLst>
                                    <p:cond delay="0"/>
                                  </p:stCondLst>
                                  <p:childTnLst>
                                    <p:set>
                                      <p:cBhvr>
                                        <p:cTn id="115" dur="1" fill="hold">
                                          <p:stCondLst>
                                            <p:cond delay="0"/>
                                          </p:stCondLst>
                                        </p:cTn>
                                        <p:tgtEl>
                                          <p:spTgt spid="54"/>
                                        </p:tgtEl>
                                        <p:attrNameLst>
                                          <p:attrName>style.visibility</p:attrName>
                                        </p:attrNameLst>
                                      </p:cBhvr>
                                      <p:to>
                                        <p:strVal val="visible"/>
                                      </p:to>
                                    </p:set>
                                    <p:animEffect transition="in" filter="blinds(horizontal)">
                                      <p:cBhvr>
                                        <p:cTn id="116" dur="500"/>
                                        <p:tgtEl>
                                          <p:spTgt spid="54"/>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blinds(horizontal)">
                                      <p:cBhvr>
                                        <p:cTn id="121" dur="500"/>
                                        <p:tgtEl>
                                          <p:spTgt spid="42"/>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65"/>
                                        </p:tgtEl>
                                        <p:attrNameLst>
                                          <p:attrName>style.visibility</p:attrName>
                                        </p:attrNameLst>
                                      </p:cBhvr>
                                      <p:to>
                                        <p:strVal val="visible"/>
                                      </p:to>
                                    </p:set>
                                    <p:animEffect transition="in" filter="blinds(horizontal)">
                                      <p:cBhvr>
                                        <p:cTn id="126" dur="500"/>
                                        <p:tgtEl>
                                          <p:spTgt spid="65"/>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64"/>
                                        </p:tgtEl>
                                        <p:attrNameLst>
                                          <p:attrName>style.visibility</p:attrName>
                                        </p:attrNameLst>
                                      </p:cBhvr>
                                      <p:to>
                                        <p:strVal val="visible"/>
                                      </p:to>
                                    </p:set>
                                    <p:animEffect transition="in" filter="blinds(horizontal)">
                                      <p:cBhvr>
                                        <p:cTn id="131" dur="500"/>
                                        <p:tgtEl>
                                          <p:spTgt spid="64"/>
                                        </p:tgtEl>
                                      </p:cBhvr>
                                    </p:animEffect>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grpId="0" nodeType="clickEffect">
                                  <p:stCondLst>
                                    <p:cond delay="0"/>
                                  </p:stCondLst>
                                  <p:childTnLst>
                                    <p:set>
                                      <p:cBhvr>
                                        <p:cTn id="135" dur="1" fill="hold">
                                          <p:stCondLst>
                                            <p:cond delay="0"/>
                                          </p:stCondLst>
                                        </p:cTn>
                                        <p:tgtEl>
                                          <p:spTgt spid="62"/>
                                        </p:tgtEl>
                                        <p:attrNameLst>
                                          <p:attrName>style.visibility</p:attrName>
                                        </p:attrNameLst>
                                      </p:cBhvr>
                                      <p:to>
                                        <p:strVal val="visible"/>
                                      </p:to>
                                    </p:set>
                                    <p:animEffect transition="in" filter="blinds(horizontal)">
                                      <p:cBhvr>
                                        <p:cTn id="136" dur="500"/>
                                        <p:tgtEl>
                                          <p:spTgt spid="62"/>
                                        </p:tgtEl>
                                      </p:cBhvr>
                                    </p:animEffect>
                                  </p:childTnLst>
                                </p:cTn>
                              </p:par>
                            </p:childTnLst>
                          </p:cTn>
                        </p:par>
                      </p:childTnLst>
                    </p:cTn>
                  </p:par>
                  <p:par>
                    <p:cTn id="137" fill="hold">
                      <p:stCondLst>
                        <p:cond delay="indefinite"/>
                      </p:stCondLst>
                      <p:childTnLst>
                        <p:par>
                          <p:cTn id="138" fill="hold">
                            <p:stCondLst>
                              <p:cond delay="0"/>
                            </p:stCondLst>
                            <p:childTnLst>
                              <p:par>
                                <p:cTn id="139" presetID="3" presetClass="entr" presetSubtype="10" fill="hold" grpId="0" nodeType="clickEffect">
                                  <p:stCondLst>
                                    <p:cond delay="0"/>
                                  </p:stCondLst>
                                  <p:childTnLst>
                                    <p:set>
                                      <p:cBhvr>
                                        <p:cTn id="140" dur="1" fill="hold">
                                          <p:stCondLst>
                                            <p:cond delay="0"/>
                                          </p:stCondLst>
                                        </p:cTn>
                                        <p:tgtEl>
                                          <p:spTgt spid="66"/>
                                        </p:tgtEl>
                                        <p:attrNameLst>
                                          <p:attrName>style.visibility</p:attrName>
                                        </p:attrNameLst>
                                      </p:cBhvr>
                                      <p:to>
                                        <p:strVal val="visible"/>
                                      </p:to>
                                    </p:set>
                                    <p:animEffect transition="in" filter="blinds(horizontal)">
                                      <p:cBhvr>
                                        <p:cTn id="141" dur="500"/>
                                        <p:tgtEl>
                                          <p:spTgt spid="66"/>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67"/>
                                        </p:tgtEl>
                                        <p:attrNameLst>
                                          <p:attrName>style.visibility</p:attrName>
                                        </p:attrNameLst>
                                      </p:cBhvr>
                                      <p:to>
                                        <p:strVal val="visible"/>
                                      </p:to>
                                    </p:set>
                                    <p:animEffect transition="in" filter="blinds(horizontal)">
                                      <p:cBhvr>
                                        <p:cTn id="146" dur="500"/>
                                        <p:tgtEl>
                                          <p:spTgt spid="67"/>
                                        </p:tgtEl>
                                      </p:cBhvr>
                                    </p:animEffect>
                                  </p:childTnLst>
                                </p:cTn>
                              </p:par>
                            </p:childTnLst>
                          </p:cTn>
                        </p:par>
                      </p:childTnLst>
                    </p:cTn>
                  </p:par>
                  <p:par>
                    <p:cTn id="147" fill="hold">
                      <p:stCondLst>
                        <p:cond delay="indefinite"/>
                      </p:stCondLst>
                      <p:childTnLst>
                        <p:par>
                          <p:cTn id="148" fill="hold">
                            <p:stCondLst>
                              <p:cond delay="0"/>
                            </p:stCondLst>
                            <p:childTnLst>
                              <p:par>
                                <p:cTn id="149" presetID="3" presetClass="entr" presetSubtype="10" fill="hold" grpId="0" nodeType="clickEffect">
                                  <p:stCondLst>
                                    <p:cond delay="0"/>
                                  </p:stCondLst>
                                  <p:childTnLst>
                                    <p:set>
                                      <p:cBhvr>
                                        <p:cTn id="150" dur="1" fill="hold">
                                          <p:stCondLst>
                                            <p:cond delay="0"/>
                                          </p:stCondLst>
                                        </p:cTn>
                                        <p:tgtEl>
                                          <p:spTgt spid="63"/>
                                        </p:tgtEl>
                                        <p:attrNameLst>
                                          <p:attrName>style.visibility</p:attrName>
                                        </p:attrNameLst>
                                      </p:cBhvr>
                                      <p:to>
                                        <p:strVal val="visible"/>
                                      </p:to>
                                    </p:set>
                                    <p:animEffect transition="in" filter="blinds(horizontal)">
                                      <p:cBhvr>
                                        <p:cTn id="151" dur="500"/>
                                        <p:tgtEl>
                                          <p:spTgt spid="63"/>
                                        </p:tgtEl>
                                      </p:cBhvr>
                                    </p:animEffect>
                                  </p:childTnLst>
                                </p:cTn>
                              </p:par>
                            </p:childTnLst>
                          </p:cTn>
                        </p:par>
                      </p:childTnLst>
                    </p:cTn>
                  </p:par>
                  <p:par>
                    <p:cTn id="152" fill="hold">
                      <p:stCondLst>
                        <p:cond delay="indefinite"/>
                      </p:stCondLst>
                      <p:childTnLst>
                        <p:par>
                          <p:cTn id="153" fill="hold">
                            <p:stCondLst>
                              <p:cond delay="0"/>
                            </p:stCondLst>
                            <p:childTnLst>
                              <p:par>
                                <p:cTn id="154" presetID="3" presetClass="exit" presetSubtype="10" fill="hold" grpId="1" nodeType="clickEffect">
                                  <p:stCondLst>
                                    <p:cond delay="0"/>
                                  </p:stCondLst>
                                  <p:childTnLst>
                                    <p:animEffect transition="out" filter="blinds(horizontal)">
                                      <p:cBhvr>
                                        <p:cTn id="155" dur="500"/>
                                        <p:tgtEl>
                                          <p:spTgt spid="35"/>
                                        </p:tgtEl>
                                      </p:cBhvr>
                                    </p:animEffect>
                                    <p:set>
                                      <p:cBhvr>
                                        <p:cTn id="156" dur="1" fill="hold">
                                          <p:stCondLst>
                                            <p:cond delay="499"/>
                                          </p:stCondLst>
                                        </p:cTn>
                                        <p:tgtEl>
                                          <p:spTgt spid="35"/>
                                        </p:tgtEl>
                                        <p:attrNameLst>
                                          <p:attrName>style.visibility</p:attrName>
                                        </p:attrNameLst>
                                      </p:cBhvr>
                                      <p:to>
                                        <p:strVal val="hidden"/>
                                      </p:to>
                                    </p:set>
                                  </p:childTnLst>
                                </p:cTn>
                              </p:par>
                              <p:par>
                                <p:cTn id="157" presetID="3" presetClass="entr" presetSubtype="10" fill="hold" grpId="0" nodeType="withEffect">
                                  <p:stCondLst>
                                    <p:cond delay="0"/>
                                  </p:stCondLst>
                                  <p:childTnLst>
                                    <p:set>
                                      <p:cBhvr>
                                        <p:cTn id="158" dur="1" fill="hold">
                                          <p:stCondLst>
                                            <p:cond delay="0"/>
                                          </p:stCondLst>
                                        </p:cTn>
                                        <p:tgtEl>
                                          <p:spTgt spid="70"/>
                                        </p:tgtEl>
                                        <p:attrNameLst>
                                          <p:attrName>style.visibility</p:attrName>
                                        </p:attrNameLst>
                                      </p:cBhvr>
                                      <p:to>
                                        <p:strVal val="visible"/>
                                      </p:to>
                                    </p:set>
                                    <p:animEffect transition="in" filter="blinds(horizontal)">
                                      <p:cBhvr>
                                        <p:cTn id="159"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8" grpId="0"/>
      <p:bldP spid="32" grpId="0"/>
      <p:bldP spid="34" grpId="0" animBg="1"/>
      <p:bldP spid="36" grpId="0"/>
      <p:bldP spid="39" grpId="0"/>
      <p:bldP spid="17" grpId="0" animBg="1"/>
      <p:bldP spid="49" grpId="0"/>
      <p:bldP spid="54" grpId="0"/>
      <p:bldP spid="56" grpId="0"/>
      <p:bldP spid="56" grpId="1"/>
      <p:bldP spid="35" grpId="0"/>
      <p:bldP spid="35" grpId="1"/>
      <p:bldP spid="42" grpId="0"/>
      <p:bldP spid="62" grpId="0"/>
      <p:bldP spid="63" grpId="0"/>
      <p:bldP spid="64" grpId="0"/>
      <p:bldP spid="65" grpId="0" animBg="1"/>
      <p:bldP spid="66" grpId="0" animBg="1"/>
      <p:bldP spid="67" grpId="0"/>
      <p:bldP spid="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Box 77"/>
          <p:cNvSpPr txBox="1"/>
          <p:nvPr/>
        </p:nvSpPr>
        <p:spPr>
          <a:xfrm>
            <a:off x="8077200" y="4191000"/>
            <a:ext cx="1143000" cy="646331"/>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Replace with appropriate formulae</a:t>
            </a:r>
            <a:endParaRPr lang="en-GB" sz="1200" baseline="30000" dirty="0">
              <a:solidFill>
                <a:srgbClr val="FF0000"/>
              </a:solidFill>
              <a:latin typeface="Comic Sans MS" panose="030F0702030302020204" pitchFamily="66" charset="0"/>
            </a:endParaRPr>
          </a:p>
        </p:txBody>
      </p:sp>
      <p:cxnSp>
        <p:nvCxnSpPr>
          <p:cNvPr id="18" name="Straight Connector 17"/>
          <p:cNvCxnSpPr/>
          <p:nvPr/>
        </p:nvCxnSpPr>
        <p:spPr>
          <a:xfrm>
            <a:off x="46482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272955" y="1600200"/>
            <a:ext cx="3712191" cy="52578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spring, of natural length 0.5m and modulus of elasticity 10N, has one end attached to a point A on a rough horizontal plane. The other end is attached to a particle P of mass 0.8kg. The coefficient of friction between the particle and the plane is 0.4. The particle initially lies on the plane with AP = 0.5m and is then projected with speed 2ms</a:t>
            </a:r>
            <a:r>
              <a:rPr lang="en-GB" sz="1400" baseline="30000" dirty="0">
                <a:latin typeface="Comic Sans MS" pitchFamily="66" charset="0"/>
              </a:rPr>
              <a:t>-1</a:t>
            </a:r>
            <a:r>
              <a:rPr lang="en-GB" sz="1400" dirty="0">
                <a:latin typeface="Comic Sans MS" pitchFamily="66" charset="0"/>
              </a:rPr>
              <a:t> away from A, along the plane. Find the distance travelled by P before it first comes to rest.</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anose="05000000000000000000" pitchFamily="2" charset="2"/>
              </a:rPr>
              <a:t>We need to use the formula including friction from above</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 overall loss in energy = losses - gains</a:t>
            </a:r>
          </a:p>
          <a:p>
            <a:pPr marL="0" indent="0" algn="ctr">
              <a:buNone/>
            </a:pP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2192" y="48160"/>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6248400" y="0"/>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𝐾𝐸</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dirty="0"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6248400" y="0"/>
                <a:ext cx="1039091" cy="438005"/>
              </a:xfrm>
              <a:prstGeom prst="rect">
                <a:avLst/>
              </a:prstGeom>
              <a:blipFill rotWithShape="1">
                <a:blip r:embed="rId3"/>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9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𝑇</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i="1">
                              <a:latin typeface="Cambria Math"/>
                            </a:rPr>
                            <m:t>λ</m:t>
                          </m:r>
                          <m:r>
                            <a:rPr lang="en-GB" sz="1200" b="0" i="1" dirty="0" smtClean="0">
                              <a:latin typeface="Cambria Math"/>
                            </a:rPr>
                            <m:t>𝑥</m:t>
                          </m:r>
                        </m:num>
                        <m:den>
                          <m:r>
                            <a:rPr lang="en-GB" sz="1200" b="0" i="1" smtClean="0">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9896" y="0"/>
                <a:ext cx="677430" cy="443006"/>
              </a:xfrm>
              <a:prstGeom prst="rect">
                <a:avLst/>
              </a:prstGeom>
              <a:blipFill rotWithShape="1">
                <a:blip r:embed="rId4"/>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685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𝐸𝑃𝐸</m:t>
                      </m:r>
                      <m:r>
                        <a:rPr lang="en-GB" sz="1200" b="0" i="1" smtClean="0">
                          <a:latin typeface="Cambria Math"/>
                        </a:rPr>
                        <m:t>=</m:t>
                      </m:r>
                      <m:f>
                        <m:fPr>
                          <m:ctrlPr>
                            <a:rPr lang="en-GB" sz="1200" b="0" i="1" smtClean="0">
                              <a:latin typeface="Cambria Math" panose="02040503050406030204" pitchFamily="18" charset="0"/>
                            </a:rPr>
                          </m:ctrlPr>
                        </m:fPr>
                        <m:num>
                          <m:r>
                            <m:rPr>
                              <m:sty m:val="p"/>
                            </m:rPr>
                            <a:rPr lang="el-GR" sz="1200" b="0" i="1" smtClean="0">
                              <a:latin typeface="Cambria Math"/>
                            </a:rPr>
                            <m:t>λ</m:t>
                          </m:r>
                          <m:sSup>
                            <m:sSupPr>
                              <m:ctrlPr>
                                <a:rPr lang="el-GR"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num>
                        <m:den>
                          <m:r>
                            <a:rPr lang="en-GB" sz="1200" b="0" i="1" smtClean="0">
                              <a:latin typeface="Cambria Math"/>
                            </a:rPr>
                            <m:t>2</m:t>
                          </m:r>
                          <m:r>
                            <a:rPr lang="en-GB" sz="1200" b="0" i="1" smtClean="0">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685800" y="0"/>
                <a:ext cx="914400" cy="462884"/>
              </a:xfrm>
              <a:prstGeom prst="rect">
                <a:avLst/>
              </a:prstGeom>
              <a:blipFill rotWithShape="1">
                <a:blip r:embed="rId5"/>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1600200" y="1"/>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𝐸𝑛𝑒𝑟𝑔𝑦</m:t>
                      </m:r>
                      <m:r>
                        <a:rPr lang="en-GB" sz="1200" b="0" i="1" smtClean="0">
                          <a:latin typeface="Cambria Math"/>
                        </a:rPr>
                        <m:t> </m:t>
                      </m:r>
                      <m:r>
                        <a:rPr lang="en-GB" sz="1200" b="0" i="1" smtClean="0">
                          <a:latin typeface="Cambria Math"/>
                        </a:rPr>
                        <m:t>𝐿𝑜𝑠𝑠𝑒𝑠</m:t>
                      </m:r>
                      <m:r>
                        <a:rPr lang="en-GB" sz="1200" b="0" i="1" smtClean="0">
                          <a:latin typeface="Cambria Math"/>
                        </a:rPr>
                        <m:t>=</m:t>
                      </m:r>
                      <m:r>
                        <a:rPr lang="en-GB" sz="1200" b="0" i="1" smtClean="0">
                          <a:latin typeface="Cambria Math"/>
                        </a:rPr>
                        <m:t>𝐸𝑛𝑒𝑟𝑔𝑦</m:t>
                      </m:r>
                      <m:r>
                        <a:rPr lang="en-GB" sz="1200" b="0" i="1" smtClean="0">
                          <a:latin typeface="Cambria Math"/>
                        </a:rPr>
                        <m:t> </m:t>
                      </m:r>
                      <m:r>
                        <a:rPr lang="en-GB" sz="1200" b="0" i="1" smtClean="0">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600200" y="1"/>
                <a:ext cx="2362200" cy="276999"/>
              </a:xfrm>
              <a:prstGeom prst="rect">
                <a:avLst/>
              </a:prstGeom>
              <a:blipFill rotWithShape="1">
                <a:blip r:embed="rId6"/>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3962400" y="0"/>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962400" y="0"/>
                <a:ext cx="2286000" cy="457433"/>
              </a:xfrm>
              <a:prstGeom prst="rect">
                <a:avLst/>
              </a:prstGeom>
              <a:blipFill rotWithShape="1">
                <a:blip r:embed="rId7"/>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0" y="466565"/>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m:t>
                      </m:r>
                      <m:r>
                        <a:rPr lang="en-GB" sz="1200" b="0" i="1" smtClean="0">
                          <a:latin typeface="Cambria Math"/>
                        </a:rPr>
                        <m:t>=</m:t>
                      </m:r>
                      <m:r>
                        <a:rPr lang="en-GB" sz="1200" b="0" i="1" smtClean="0">
                          <a:latin typeface="Cambria Math"/>
                        </a:rPr>
                        <m:t>𝐹𝑑</m:t>
                      </m:r>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0" y="466565"/>
                <a:ext cx="914400" cy="276999"/>
              </a:xfrm>
              <a:prstGeom prst="rect">
                <a:avLst/>
              </a:prstGeom>
              <a:blipFill rotWithShape="1">
                <a:blip r:embed="rId8"/>
                <a:stretch>
                  <a:fillRect/>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1596788" y="275229"/>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𝑃𝐸</m:t>
                      </m:r>
                      <m:r>
                        <a:rPr lang="en-GB" sz="1200" b="0" i="1" smtClean="0">
                          <a:latin typeface="Cambria Math"/>
                        </a:rPr>
                        <m:t>=</m:t>
                      </m:r>
                      <m:r>
                        <a:rPr lang="en-GB" sz="1200" b="0" i="1" smtClean="0">
                          <a:latin typeface="Cambria Math"/>
                        </a:rPr>
                        <m:t>𝑚𝑔h</m:t>
                      </m:r>
                    </m:oMath>
                  </m:oMathPara>
                </a14:m>
                <a:endParaRPr lang="en-GB" sz="1200" dirty="0"/>
              </a:p>
            </p:txBody>
          </p:sp>
        </mc:Choice>
        <mc:Fallback xmlns="">
          <p:sp>
            <p:nvSpPr>
              <p:cNvPr id="69" name="TextBox 68"/>
              <p:cNvSpPr txBox="1">
                <a:spLocks noRot="1" noChangeAspect="1" noMove="1" noResize="1" noEditPoints="1" noAdjustHandles="1" noChangeArrowheads="1" noChangeShapeType="1" noTextEdit="1"/>
              </p:cNvSpPr>
              <p:nvPr/>
            </p:nvSpPr>
            <p:spPr>
              <a:xfrm>
                <a:off x="1596788" y="275229"/>
                <a:ext cx="914399" cy="276999"/>
              </a:xfrm>
              <a:prstGeom prst="rect">
                <a:avLst/>
              </a:prstGeom>
              <a:blipFill rotWithShape="1">
                <a:blip r:embed="rId9"/>
                <a:stretch>
                  <a:fillRect/>
                </a:stretch>
              </a:blipFill>
              <a:ln w="25400">
                <a:solidFill>
                  <a:schemeClr val="tx1"/>
                </a:solidFill>
              </a:ln>
            </p:spPr>
            <p:txBody>
              <a:bodyPr/>
              <a:lstStyle/>
              <a:p>
                <a:r>
                  <a:rPr lang="en-GB">
                    <a:noFill/>
                  </a:rPr>
                  <a:t> </a:t>
                </a:r>
              </a:p>
            </p:txBody>
          </p:sp>
        </mc:Fallback>
      </mc:AlternateContent>
      <p:sp>
        <p:nvSpPr>
          <p:cNvPr id="13" name="TextBox 12"/>
          <p:cNvSpPr txBox="1"/>
          <p:nvPr/>
        </p:nvSpPr>
        <p:spPr>
          <a:xfrm>
            <a:off x="4267200" y="1752600"/>
            <a:ext cx="327334" cy="307777"/>
          </a:xfrm>
          <a:prstGeom prst="rect">
            <a:avLst/>
          </a:prstGeom>
          <a:noFill/>
        </p:spPr>
        <p:txBody>
          <a:bodyPr wrap="none" rtlCol="0">
            <a:spAutoFit/>
          </a:bodyPr>
          <a:lstStyle/>
          <a:p>
            <a:pPr algn="ctr"/>
            <a:r>
              <a:rPr lang="en-GB" sz="1400" dirty="0">
                <a:latin typeface="Comic Sans MS" panose="030F0702030302020204" pitchFamily="66" charset="0"/>
              </a:rPr>
              <a:t>A</a:t>
            </a:r>
          </a:p>
        </p:txBody>
      </p:sp>
      <p:grpSp>
        <p:nvGrpSpPr>
          <p:cNvPr id="14" name="Group 13"/>
          <p:cNvGrpSpPr/>
          <p:nvPr/>
        </p:nvGrpSpPr>
        <p:grpSpPr>
          <a:xfrm>
            <a:off x="4572000" y="1828800"/>
            <a:ext cx="152400" cy="152400"/>
            <a:chOff x="6934200" y="4267200"/>
            <a:chExt cx="152400" cy="152400"/>
          </a:xfrm>
        </p:grpSpPr>
        <p:cxnSp>
          <p:nvCxnSpPr>
            <p:cNvPr id="15" name="Straight Connector 14"/>
            <p:cNvCxnSpPr/>
            <p:nvPr/>
          </p:nvCxnSpPr>
          <p:spPr>
            <a:xfrm>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6" name="Straight Connector 25"/>
          <p:cNvCxnSpPr/>
          <p:nvPr/>
        </p:nvCxnSpPr>
        <p:spPr>
          <a:xfrm>
            <a:off x="59436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6482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029200" y="2819400"/>
            <a:ext cx="587020" cy="307777"/>
          </a:xfrm>
          <a:prstGeom prst="rect">
            <a:avLst/>
          </a:prstGeom>
          <a:noFill/>
        </p:spPr>
        <p:txBody>
          <a:bodyPr wrap="none" rtlCol="0">
            <a:spAutoFit/>
          </a:bodyPr>
          <a:lstStyle/>
          <a:p>
            <a:r>
              <a:rPr lang="en-GB" sz="1400" dirty="0">
                <a:latin typeface="Comic Sans MS" panose="030F0702030302020204" pitchFamily="66" charset="0"/>
              </a:rPr>
              <a:t>0.5m</a:t>
            </a:r>
          </a:p>
        </p:txBody>
      </p:sp>
      <p:sp>
        <p:nvSpPr>
          <p:cNvPr id="32" name="TextBox 31"/>
          <p:cNvSpPr txBox="1"/>
          <p:nvPr/>
        </p:nvSpPr>
        <p:spPr>
          <a:xfrm>
            <a:off x="5638800" y="3124200"/>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33" name="Straight Arrow Connector 32"/>
          <p:cNvCxnSpPr/>
          <p:nvPr/>
        </p:nvCxnSpPr>
        <p:spPr>
          <a:xfrm>
            <a:off x="57912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71628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6934200" y="3124200"/>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37" name="Straight Arrow Connector 36"/>
          <p:cNvCxnSpPr/>
          <p:nvPr/>
        </p:nvCxnSpPr>
        <p:spPr>
          <a:xfrm>
            <a:off x="70866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59436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477000" y="2819400"/>
            <a:ext cx="290464" cy="307777"/>
          </a:xfrm>
          <a:prstGeom prst="rect">
            <a:avLst/>
          </a:prstGeom>
          <a:noFill/>
        </p:spPr>
        <p:txBody>
          <a:bodyPr wrap="none" rtlCol="0">
            <a:spAutoFit/>
          </a:bodyPr>
          <a:lstStyle/>
          <a:p>
            <a:r>
              <a:rPr lang="en-GB" sz="1400" dirty="0">
                <a:latin typeface="Comic Sans MS" panose="030F0702030302020204" pitchFamily="66" charset="0"/>
              </a:rPr>
              <a:t>x</a:t>
            </a:r>
          </a:p>
        </p:txBody>
      </p:sp>
      <p:cxnSp>
        <p:nvCxnSpPr>
          <p:cNvPr id="40" name="Straight Arrow Connector 39"/>
          <p:cNvCxnSpPr/>
          <p:nvPr/>
        </p:nvCxnSpPr>
        <p:spPr>
          <a:xfrm>
            <a:off x="4648200" y="1981200"/>
            <a:ext cx="2819400" cy="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4648200" y="1752600"/>
            <a:ext cx="0" cy="22860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943600" y="19812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5943600" y="15240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58674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p:cNvSpPr txBox="1"/>
          <p:nvPr/>
        </p:nvSpPr>
        <p:spPr>
          <a:xfrm>
            <a:off x="5715000" y="2362200"/>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sp>
        <p:nvSpPr>
          <p:cNvPr id="54" name="TextBox 53"/>
          <p:cNvSpPr txBox="1"/>
          <p:nvPr/>
        </p:nvSpPr>
        <p:spPr>
          <a:xfrm>
            <a:off x="5715000" y="1219200"/>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cxnSp>
        <p:nvCxnSpPr>
          <p:cNvPr id="61" name="Straight Connector 60"/>
          <p:cNvCxnSpPr/>
          <p:nvPr/>
        </p:nvCxnSpPr>
        <p:spPr>
          <a:xfrm flipH="1">
            <a:off x="7467600" y="1905000"/>
            <a:ext cx="457200" cy="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7924800" y="1752600"/>
            <a:ext cx="651140" cy="307777"/>
          </a:xfrm>
          <a:prstGeom prst="rect">
            <a:avLst/>
          </a:prstGeom>
          <a:noFill/>
        </p:spPr>
        <p:txBody>
          <a:bodyPr wrap="none" rtlCol="0">
            <a:spAutoFit/>
          </a:bodyPr>
          <a:lstStyle/>
          <a:p>
            <a:r>
              <a:rPr lang="en-GB" sz="1400" dirty="0">
                <a:latin typeface="Comic Sans MS" panose="030F0702030302020204" pitchFamily="66" charset="0"/>
              </a:rPr>
              <a:t>0.32g</a:t>
            </a:r>
            <a:endParaRPr lang="en-GB" sz="1400" baseline="-250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7" name="TextBox 46"/>
              <p:cNvSpPr txBox="1"/>
              <p:nvPr/>
            </p:nvSpPr>
            <p:spPr>
              <a:xfrm>
                <a:off x="4038600" y="3581400"/>
                <a:ext cx="39624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𝑂𝑣𝑒𝑟𝑎𝑙𝑙</m:t>
                      </m:r>
                      <m:r>
                        <a:rPr lang="en-GB" sz="1200" b="0" i="1" smtClean="0">
                          <a:latin typeface="Cambria Math"/>
                        </a:rPr>
                        <m:t> </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𝐸𝑛𝑒𝑟𝑔𝑦</m:t>
                      </m:r>
                    </m:oMath>
                  </m:oMathPara>
                </a14:m>
                <a:endParaRPr lang="en-GB" sz="1200" dirty="0"/>
              </a:p>
            </p:txBody>
          </p:sp>
        </mc:Choice>
        <mc:Fallback xmlns="">
          <p:sp>
            <p:nvSpPr>
              <p:cNvPr id="47" name="TextBox 46"/>
              <p:cNvSpPr txBox="1">
                <a:spLocks noRot="1" noChangeAspect="1" noMove="1" noResize="1" noEditPoints="1" noAdjustHandles="1" noChangeArrowheads="1" noChangeShapeType="1" noTextEdit="1"/>
              </p:cNvSpPr>
              <p:nvPr/>
            </p:nvSpPr>
            <p:spPr>
              <a:xfrm>
                <a:off x="4038600" y="3581400"/>
                <a:ext cx="3962400" cy="276999"/>
              </a:xfrm>
              <a:prstGeom prst="rect">
                <a:avLst/>
              </a:prstGeom>
              <a:blipFill rotWithShape="1">
                <a:blip r:embed="rId10"/>
                <a:stretch>
                  <a:fillRect b="-2222"/>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4038600" y="4114800"/>
                <a:ext cx="41148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𝑊𝑜𝑟𝑘</m:t>
                      </m:r>
                      <m:r>
                        <a:rPr lang="en-GB" sz="1200" b="0" i="1" smtClean="0">
                          <a:latin typeface="Cambria Math"/>
                        </a:rPr>
                        <m:t> </m:t>
                      </m:r>
                      <m:r>
                        <a:rPr lang="en-GB" sz="1200" b="0" i="1" smtClean="0">
                          <a:latin typeface="Cambria Math"/>
                        </a:rPr>
                        <m:t>𝑑𝑜𝑛𝑒</m:t>
                      </m:r>
                      <m:r>
                        <a:rPr lang="en-GB" sz="1200" b="0" i="1" smtClean="0">
                          <a:latin typeface="Cambria Math"/>
                        </a:rPr>
                        <m:t> </m:t>
                      </m:r>
                      <m:r>
                        <a:rPr lang="en-GB" sz="1200" b="0" i="1" smtClean="0">
                          <a:latin typeface="Cambria Math"/>
                        </a:rPr>
                        <m:t>𝑎𝑔𝑎𝑖𝑛𝑠𝑡</m:t>
                      </m:r>
                      <m:r>
                        <a:rPr lang="en-GB" sz="1200" b="0" i="1" smtClean="0">
                          <a:latin typeface="Cambria Math"/>
                        </a:rPr>
                        <m:t> </m:t>
                      </m:r>
                      <m:r>
                        <a:rPr lang="en-GB" sz="1200" b="0" i="1" smtClean="0">
                          <a:latin typeface="Cambria Math"/>
                        </a:rPr>
                        <m:t>𝐹𝑟𝑖𝑐𝑡𝑖𝑜𝑛</m:t>
                      </m:r>
                      <m:r>
                        <a:rPr lang="en-GB" sz="1200" b="0" i="1" smtClean="0">
                          <a:latin typeface="Cambria Math"/>
                        </a:rPr>
                        <m:t>=</m:t>
                      </m:r>
                      <m:r>
                        <a:rPr lang="en-GB" sz="1200" b="0" i="1" smtClean="0">
                          <a:latin typeface="Cambria Math"/>
                        </a:rPr>
                        <m:t>𝑙𝑜𝑠𝑠</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𝐾𝐸</m:t>
                      </m:r>
                      <m:r>
                        <a:rPr lang="en-GB" sz="1200" b="0" i="1" smtClean="0">
                          <a:latin typeface="Cambria Math"/>
                        </a:rPr>
                        <m:t>−</m:t>
                      </m:r>
                      <m:r>
                        <a:rPr lang="en-GB" sz="1200" b="0" i="1" smtClean="0">
                          <a:latin typeface="Cambria Math"/>
                        </a:rPr>
                        <m:t>𝑔𝑎𝑖𝑛</m:t>
                      </m:r>
                      <m:r>
                        <a:rPr lang="en-GB" sz="1200" b="0" i="1" smtClean="0">
                          <a:latin typeface="Cambria Math"/>
                        </a:rPr>
                        <m:t> </m:t>
                      </m:r>
                      <m:r>
                        <a:rPr lang="en-GB" sz="1200" b="0" i="1" smtClean="0">
                          <a:latin typeface="Cambria Math"/>
                        </a:rPr>
                        <m:t>𝑖𝑛</m:t>
                      </m:r>
                      <m:r>
                        <a:rPr lang="en-GB" sz="1200" b="0" i="1" smtClean="0">
                          <a:latin typeface="Cambria Math"/>
                        </a:rPr>
                        <m:t> </m:t>
                      </m:r>
                      <m:r>
                        <a:rPr lang="en-GB" sz="1200" b="0" i="1" smtClean="0">
                          <a:latin typeface="Cambria Math"/>
                        </a:rPr>
                        <m:t>𝐸𝑃𝐸</m:t>
                      </m:r>
                    </m:oMath>
                  </m:oMathPara>
                </a14:m>
                <a:endParaRPr lang="en-GB" sz="1200" dirty="0"/>
              </a:p>
            </p:txBody>
          </p:sp>
        </mc:Choice>
        <mc:Fallback xmlns="">
          <p:sp>
            <p:nvSpPr>
              <p:cNvPr id="57" name="TextBox 56"/>
              <p:cNvSpPr txBox="1">
                <a:spLocks noRot="1" noChangeAspect="1" noMove="1" noResize="1" noEditPoints="1" noAdjustHandles="1" noChangeArrowheads="1" noChangeShapeType="1" noTextEdit="1"/>
              </p:cNvSpPr>
              <p:nvPr/>
            </p:nvSpPr>
            <p:spPr>
              <a:xfrm>
                <a:off x="4038600" y="4114800"/>
                <a:ext cx="4114800" cy="276999"/>
              </a:xfrm>
              <a:prstGeom prst="rect">
                <a:avLst/>
              </a:prstGeom>
              <a:blipFill rotWithShape="1">
                <a:blip r:embed="rId11"/>
                <a:stretch>
                  <a:fillRect b="-2222"/>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5715000" y="4495800"/>
                <a:ext cx="1676400" cy="462884"/>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𝐹𝑑</m:t>
                      </m:r>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smtClean="0">
                              <a:latin typeface="Cambria Math"/>
                            </a:rPr>
                            <m:t>2</m:t>
                          </m:r>
                        </m:den>
                      </m:f>
                      <m:r>
                        <a:rPr lang="en-GB" sz="1200" b="0" i="1" smtClean="0">
                          <a:latin typeface="Cambria Math"/>
                        </a:rPr>
                        <m:t>𝑚</m:t>
                      </m:r>
                      <m:sSup>
                        <m:sSupPr>
                          <m:ctrlPr>
                            <a:rPr lang="en-GB" sz="1200" b="0" i="1" smtClean="0">
                              <a:latin typeface="Cambria Math" panose="02040503050406030204" pitchFamily="18" charset="0"/>
                            </a:rPr>
                          </m:ctrlPr>
                        </m:sSupPr>
                        <m:e>
                          <m:r>
                            <a:rPr lang="en-GB" sz="1200" b="0" i="1" smtClean="0">
                              <a:latin typeface="Cambria Math"/>
                            </a:rPr>
                            <m:t>𝑣</m:t>
                          </m:r>
                        </m:e>
                        <m:sup>
                          <m:r>
                            <a:rPr lang="en-GB" sz="1200" b="0" i="1" smtClean="0">
                              <a:latin typeface="Cambria Math"/>
                            </a:rPr>
                            <m:t>2</m:t>
                          </m:r>
                        </m:sup>
                      </m:sSup>
                      <m:r>
                        <a:rPr lang="en-GB" sz="1200" b="0" i="1" smtClean="0">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8" name="TextBox 57"/>
              <p:cNvSpPr txBox="1">
                <a:spLocks noRot="1" noChangeAspect="1" noMove="1" noResize="1" noEditPoints="1" noAdjustHandles="1" noChangeArrowheads="1" noChangeShapeType="1" noTextEdit="1"/>
              </p:cNvSpPr>
              <p:nvPr/>
            </p:nvSpPr>
            <p:spPr>
              <a:xfrm>
                <a:off x="5715000" y="4495800"/>
                <a:ext cx="1676400" cy="462884"/>
              </a:xfrm>
              <a:prstGeom prst="rect">
                <a:avLst/>
              </a:prstGeom>
              <a:blipFill rotWithShape="1">
                <a:blip r:embed="rId12"/>
                <a:stretch>
                  <a:fillRect b="-1333"/>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5181600" y="5029200"/>
                <a:ext cx="2743200" cy="49564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d>
                        <m:dPr>
                          <m:ctrlPr>
                            <a:rPr lang="en-GB" sz="1200" b="0" i="1" smtClean="0">
                              <a:latin typeface="Cambria Math" panose="02040503050406030204" pitchFamily="18" charset="0"/>
                            </a:rPr>
                          </m:ctrlPr>
                        </m:dPr>
                        <m:e>
                          <m:r>
                            <a:rPr lang="en-GB" sz="1200" b="0" i="1" smtClean="0">
                              <a:latin typeface="Cambria Math"/>
                            </a:rPr>
                            <m:t>0.32</m:t>
                          </m:r>
                          <m:r>
                            <a:rPr lang="en-GB" sz="1200" b="0" i="1" smtClean="0">
                              <a:latin typeface="Cambria Math"/>
                            </a:rPr>
                            <m:t>𝑔</m:t>
                          </m:r>
                        </m:e>
                      </m:d>
                      <m:d>
                        <m:dPr>
                          <m:ctrlPr>
                            <a:rPr lang="en-GB" sz="1200" b="0" i="1" smtClean="0">
                              <a:latin typeface="Cambria Math" panose="02040503050406030204" pitchFamily="18" charset="0"/>
                            </a:rPr>
                          </m:ctrlPr>
                        </m:dPr>
                        <m:e>
                          <m:r>
                            <a:rPr lang="en-GB" sz="1200" b="0" i="1" smtClean="0">
                              <a:latin typeface="Cambria Math"/>
                            </a:rPr>
                            <m:t>𝑥</m:t>
                          </m:r>
                        </m:e>
                      </m:d>
                      <m:r>
                        <a:rPr lang="en-GB" sz="1200" b="0" i="1" smtClean="0">
                          <a:latin typeface="Cambria Math"/>
                        </a:rPr>
                        <m:t>=</m:t>
                      </m:r>
                      <m:f>
                        <m:fPr>
                          <m:ctrlPr>
                            <a:rPr lang="en-GB" sz="1200" b="0" i="1" smtClean="0">
                              <a:latin typeface="Cambria Math" panose="02040503050406030204" pitchFamily="18" charset="0"/>
                            </a:rPr>
                          </m:ctrlPr>
                        </m:fPr>
                        <m:num>
                          <m:r>
                            <a:rPr lang="en-GB" sz="1200" b="0" i="1" smtClean="0">
                              <a:latin typeface="Cambria Math"/>
                            </a:rPr>
                            <m:t>1</m:t>
                          </m:r>
                        </m:num>
                        <m:den>
                          <m:r>
                            <a:rPr lang="en-GB" sz="1200" b="0" i="1" smtClean="0">
                              <a:latin typeface="Cambria Math"/>
                            </a:rPr>
                            <m:t>2</m:t>
                          </m:r>
                        </m:den>
                      </m:f>
                      <m:d>
                        <m:dPr>
                          <m:ctrlPr>
                            <a:rPr lang="en-GB" sz="1200" b="0" i="1" smtClean="0">
                              <a:latin typeface="Cambria Math" panose="02040503050406030204" pitchFamily="18" charset="0"/>
                            </a:rPr>
                          </m:ctrlPr>
                        </m:dPr>
                        <m:e>
                          <m:r>
                            <a:rPr lang="en-GB" sz="1200" b="0" i="1" smtClean="0">
                              <a:latin typeface="Cambria Math"/>
                            </a:rPr>
                            <m:t>0.8</m:t>
                          </m:r>
                        </m:e>
                      </m:d>
                      <m:sSup>
                        <m:sSupPr>
                          <m:ctrlPr>
                            <a:rPr lang="en-GB" sz="1200" b="0" i="1" smtClean="0">
                              <a:latin typeface="Cambria Math" panose="02040503050406030204" pitchFamily="18" charset="0"/>
                            </a:rPr>
                          </m:ctrlPr>
                        </m:sSupPr>
                        <m:e>
                          <m:d>
                            <m:dPr>
                              <m:ctrlPr>
                                <a:rPr lang="en-GB" sz="1200" b="0" i="1" smtClean="0">
                                  <a:latin typeface="Cambria Math" panose="02040503050406030204" pitchFamily="18" charset="0"/>
                                </a:rPr>
                              </m:ctrlPr>
                            </m:dPr>
                            <m:e>
                              <m:r>
                                <a:rPr lang="en-GB" sz="1200" b="0" i="1" smtClean="0">
                                  <a:latin typeface="Cambria Math"/>
                                </a:rPr>
                                <m:t>2</m:t>
                              </m:r>
                            </m:e>
                          </m:d>
                        </m:e>
                        <m:sup>
                          <m:r>
                            <a:rPr lang="en-GB" sz="1200" b="0" i="1" smtClean="0">
                              <a:latin typeface="Cambria Math"/>
                            </a:rPr>
                            <m:t>2</m:t>
                          </m:r>
                        </m:sup>
                      </m:sSup>
                      <m:r>
                        <a:rPr lang="en-GB" sz="1200" b="0" i="1" smtClean="0">
                          <a:latin typeface="Cambria Math"/>
                        </a:rPr>
                        <m:t>−</m:t>
                      </m:r>
                      <m:f>
                        <m:fPr>
                          <m:ctrlPr>
                            <a:rPr lang="en-GB" sz="1200" i="1">
                              <a:latin typeface="Cambria Math" panose="02040503050406030204" pitchFamily="18" charset="0"/>
                            </a:rPr>
                          </m:ctrlPr>
                        </m:fPr>
                        <m:num>
                          <m:r>
                            <a:rPr lang="en-GB" sz="1200" b="0" i="1" smtClean="0">
                              <a:latin typeface="Cambria Math"/>
                            </a:rPr>
                            <m:t>(10)</m:t>
                          </m:r>
                          <m:sSup>
                            <m:sSupPr>
                              <m:ctrlPr>
                                <a:rPr lang="el-GR" sz="1200" i="1" smtClean="0">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b="0" i="1" smtClean="0">
                              <a:latin typeface="Cambria Math"/>
                            </a:rPr>
                            <m:t>(0.5)</m:t>
                          </m:r>
                        </m:den>
                      </m:f>
                    </m:oMath>
                  </m:oMathPara>
                </a14:m>
                <a:endParaRPr lang="en-GB" sz="1200" dirty="0"/>
              </a:p>
            </p:txBody>
          </p:sp>
        </mc:Choice>
        <mc:Fallback xmlns="">
          <p:sp>
            <p:nvSpPr>
              <p:cNvPr id="59" name="TextBox 58"/>
              <p:cNvSpPr txBox="1">
                <a:spLocks noRot="1" noChangeAspect="1" noMove="1" noResize="1" noEditPoints="1" noAdjustHandles="1" noChangeArrowheads="1" noChangeShapeType="1" noTextEdit="1"/>
              </p:cNvSpPr>
              <p:nvPr/>
            </p:nvSpPr>
            <p:spPr>
              <a:xfrm>
                <a:off x="5181600" y="5029200"/>
                <a:ext cx="2743200" cy="495649"/>
              </a:xfrm>
              <a:prstGeom prst="rect">
                <a:avLst/>
              </a:prstGeom>
              <a:blipFill rotWithShape="1">
                <a:blip r:embed="rId13"/>
                <a:stretch>
                  <a:fillRect b="-6173"/>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5410200" y="5638800"/>
                <a:ext cx="19050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3.136</m:t>
                      </m:r>
                      <m:r>
                        <a:rPr lang="en-GB" sz="1200" b="0" i="1" smtClean="0">
                          <a:latin typeface="Cambria Math"/>
                        </a:rPr>
                        <m:t>𝑥</m:t>
                      </m:r>
                      <m:r>
                        <a:rPr lang="en-GB" sz="1200" b="0" i="1" smtClean="0">
                          <a:latin typeface="Cambria Math"/>
                        </a:rPr>
                        <m:t>=1.6−10</m:t>
                      </m:r>
                      <m:sSup>
                        <m:sSupPr>
                          <m:ctrlPr>
                            <a:rPr lang="en-GB"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oMath>
                  </m:oMathPara>
                </a14:m>
                <a:endParaRPr lang="en-GB" sz="1200" dirty="0"/>
              </a:p>
            </p:txBody>
          </p:sp>
        </mc:Choice>
        <mc:Fallback xmlns="">
          <p:sp>
            <p:nvSpPr>
              <p:cNvPr id="60" name="TextBox 59"/>
              <p:cNvSpPr txBox="1">
                <a:spLocks noRot="1" noChangeAspect="1" noMove="1" noResize="1" noEditPoints="1" noAdjustHandles="1" noChangeArrowheads="1" noChangeShapeType="1" noTextEdit="1"/>
              </p:cNvSpPr>
              <p:nvPr/>
            </p:nvSpPr>
            <p:spPr>
              <a:xfrm>
                <a:off x="5410200" y="5638800"/>
                <a:ext cx="1905000" cy="276999"/>
              </a:xfrm>
              <a:prstGeom prst="rect">
                <a:avLst/>
              </a:prstGeom>
              <a:blipFill rotWithShape="1">
                <a:blip r:embed="rId14"/>
                <a:stretch>
                  <a:fillRect/>
                </a:stretch>
              </a:blipFill>
              <a:ln w="25400">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4648200" y="6172200"/>
                <a:ext cx="19050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b="0" i="1" smtClean="0">
                          <a:latin typeface="Cambria Math"/>
                        </a:rPr>
                        <m:t>10</m:t>
                      </m:r>
                      <m:sSup>
                        <m:sSupPr>
                          <m:ctrlPr>
                            <a:rPr lang="en-GB" sz="1200" b="0" i="1" smtClean="0">
                              <a:latin typeface="Cambria Math" panose="02040503050406030204" pitchFamily="18" charset="0"/>
                            </a:rPr>
                          </m:ctrlPr>
                        </m:sSupPr>
                        <m:e>
                          <m:r>
                            <a:rPr lang="en-GB" sz="1200" b="0" i="1" smtClean="0">
                              <a:latin typeface="Cambria Math"/>
                            </a:rPr>
                            <m:t>𝑥</m:t>
                          </m:r>
                        </m:e>
                        <m:sup>
                          <m:r>
                            <a:rPr lang="en-GB" sz="1200" b="0" i="1" smtClean="0">
                              <a:latin typeface="Cambria Math"/>
                            </a:rPr>
                            <m:t>2</m:t>
                          </m:r>
                        </m:sup>
                      </m:sSup>
                      <m:r>
                        <a:rPr lang="en-GB" sz="1200" b="0" i="1" smtClean="0">
                          <a:latin typeface="Cambria Math"/>
                        </a:rPr>
                        <m:t>+3.136</m:t>
                      </m:r>
                      <m:r>
                        <a:rPr lang="en-GB" sz="1200" b="0" i="1" smtClean="0">
                          <a:latin typeface="Cambria Math"/>
                        </a:rPr>
                        <m:t>𝑥</m:t>
                      </m:r>
                      <m:r>
                        <a:rPr lang="en-GB" sz="1200" b="0" i="1" smtClean="0">
                          <a:latin typeface="Cambria Math"/>
                        </a:rPr>
                        <m:t>−1.6=0</m:t>
                      </m:r>
                    </m:oMath>
                  </m:oMathPara>
                </a14:m>
                <a:endParaRPr lang="en-GB" sz="1200" dirty="0"/>
              </a:p>
            </p:txBody>
          </p:sp>
        </mc:Choice>
        <mc:Fallback xmlns="">
          <p:sp>
            <p:nvSpPr>
              <p:cNvPr id="71" name="TextBox 70"/>
              <p:cNvSpPr txBox="1">
                <a:spLocks noRot="1" noChangeAspect="1" noMove="1" noResize="1" noEditPoints="1" noAdjustHandles="1" noChangeArrowheads="1" noChangeShapeType="1" noTextEdit="1"/>
              </p:cNvSpPr>
              <p:nvPr/>
            </p:nvSpPr>
            <p:spPr>
              <a:xfrm>
                <a:off x="4648200" y="6172200"/>
                <a:ext cx="1905000" cy="276999"/>
              </a:xfrm>
              <a:prstGeom prst="rect">
                <a:avLst/>
              </a:prstGeom>
              <a:blipFill rotWithShape="1">
                <a:blip r:embed="rId15"/>
                <a:stretch>
                  <a:fillRect/>
                </a:stretch>
              </a:blipFill>
              <a:ln w="25400">
                <a:noFill/>
              </a:ln>
            </p:spPr>
            <p:txBody>
              <a:bodyPr/>
              <a:lstStyle/>
              <a:p>
                <a:r>
                  <a:rPr lang="en-GB">
                    <a:noFill/>
                  </a:rPr>
                  <a:t> </a:t>
                </a:r>
              </a:p>
            </p:txBody>
          </p:sp>
        </mc:Fallback>
      </mc:AlternateContent>
      <p:sp>
        <p:nvSpPr>
          <p:cNvPr id="72" name="Arc 71"/>
          <p:cNvSpPr/>
          <p:nvPr/>
        </p:nvSpPr>
        <p:spPr>
          <a:xfrm>
            <a:off x="7848600" y="38100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TextBox 72"/>
          <p:cNvSpPr txBox="1"/>
          <p:nvPr/>
        </p:nvSpPr>
        <p:spPr>
          <a:xfrm>
            <a:off x="8055591" y="3733800"/>
            <a:ext cx="1066800"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Losses - gains</a:t>
            </a:r>
            <a:endParaRPr lang="en-GB" sz="1200" baseline="30000" dirty="0">
              <a:solidFill>
                <a:srgbClr val="FF0000"/>
              </a:solidFill>
              <a:latin typeface="Comic Sans MS" panose="030F0702030302020204" pitchFamily="66" charset="0"/>
            </a:endParaRPr>
          </a:p>
        </p:txBody>
      </p:sp>
      <p:sp>
        <p:nvSpPr>
          <p:cNvPr id="74" name="Arc 73"/>
          <p:cNvSpPr/>
          <p:nvPr/>
        </p:nvSpPr>
        <p:spPr>
          <a:xfrm>
            <a:off x="7848600" y="42672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Arc 74"/>
          <p:cNvSpPr/>
          <p:nvPr/>
        </p:nvSpPr>
        <p:spPr>
          <a:xfrm>
            <a:off x="7620000" y="48006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Arc 75"/>
          <p:cNvSpPr/>
          <p:nvPr/>
        </p:nvSpPr>
        <p:spPr>
          <a:xfrm>
            <a:off x="7620000" y="53340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7" name="Arc 76"/>
          <p:cNvSpPr/>
          <p:nvPr/>
        </p:nvSpPr>
        <p:spPr>
          <a:xfrm>
            <a:off x="6934200" y="58674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9" name="TextBox 78"/>
          <p:cNvSpPr txBox="1"/>
          <p:nvPr/>
        </p:nvSpPr>
        <p:spPr>
          <a:xfrm>
            <a:off x="7848600" y="4800600"/>
            <a:ext cx="1143000"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values carefully</a:t>
            </a:r>
            <a:endParaRPr lang="en-GB" sz="1200" baseline="30000" dirty="0">
              <a:solidFill>
                <a:srgbClr val="FF0000"/>
              </a:solidFill>
              <a:latin typeface="Comic Sans MS" panose="030F0702030302020204" pitchFamily="66" charset="0"/>
            </a:endParaRPr>
          </a:p>
        </p:txBody>
      </p:sp>
      <p:sp>
        <p:nvSpPr>
          <p:cNvPr id="80" name="TextBox 79"/>
          <p:cNvSpPr txBox="1"/>
          <p:nvPr/>
        </p:nvSpPr>
        <p:spPr>
          <a:xfrm>
            <a:off x="7966881" y="5334000"/>
            <a:ext cx="872319"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Simplify/calculate</a:t>
            </a:r>
            <a:endParaRPr lang="en-GB" sz="1200" baseline="30000" dirty="0">
              <a:solidFill>
                <a:srgbClr val="FF0000"/>
              </a:solidFill>
              <a:latin typeface="Comic Sans MS" panose="030F0702030302020204" pitchFamily="66" charset="0"/>
            </a:endParaRPr>
          </a:p>
        </p:txBody>
      </p:sp>
      <p:sp>
        <p:nvSpPr>
          <p:cNvPr id="81" name="TextBox 80"/>
          <p:cNvSpPr txBox="1"/>
          <p:nvPr/>
        </p:nvSpPr>
        <p:spPr>
          <a:xfrm>
            <a:off x="7162800" y="5791200"/>
            <a:ext cx="872319"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Set equal to 0</a:t>
            </a:r>
            <a:endParaRPr lang="en-GB" sz="1200" baseline="30000" dirty="0">
              <a:solidFill>
                <a:srgbClr val="FF0000"/>
              </a:solidFill>
              <a:latin typeface="Comic Sans MS" panose="030F0702030302020204" pitchFamily="66" charset="0"/>
            </a:endParaRPr>
          </a:p>
        </p:txBody>
      </p:sp>
      <p:sp>
        <p:nvSpPr>
          <p:cNvPr id="82" name="TextBox 81"/>
          <p:cNvSpPr txBox="1"/>
          <p:nvPr/>
        </p:nvSpPr>
        <p:spPr>
          <a:xfrm>
            <a:off x="4038600" y="6477000"/>
            <a:ext cx="47244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As with the last example, we can use the Quadratic formula…</a:t>
            </a:r>
            <a:endParaRPr lang="en-GB" sz="1200" baseline="30000" dirty="0">
              <a:solidFill>
                <a:srgbClr val="FF0000"/>
              </a:solidFill>
              <a:latin typeface="Comic Sans MS" panose="030F0702030302020204" pitchFamily="66" charset="0"/>
            </a:endParaRPr>
          </a:p>
        </p:txBody>
      </p:sp>
      <p:sp>
        <p:nvSpPr>
          <p:cNvPr id="56" name="TextBox 55"/>
          <p:cNvSpPr txBox="1"/>
          <p:nvPr/>
        </p:nvSpPr>
        <p:spPr>
          <a:xfrm>
            <a:off x="8683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376785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blinds(horizontal)">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2"/>
                                        </p:tgtEl>
                                        <p:attrNameLst>
                                          <p:attrName>style.visibility</p:attrName>
                                        </p:attrNameLst>
                                      </p:cBhvr>
                                      <p:to>
                                        <p:strVal val="visible"/>
                                      </p:to>
                                    </p:set>
                                    <p:animEffect transition="in" filter="blinds(horizontal)">
                                      <p:cBhvr>
                                        <p:cTn id="22" dur="500"/>
                                        <p:tgtEl>
                                          <p:spTgt spid="7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3"/>
                                        </p:tgtEl>
                                        <p:attrNameLst>
                                          <p:attrName>style.visibility</p:attrName>
                                        </p:attrNameLst>
                                      </p:cBhvr>
                                      <p:to>
                                        <p:strVal val="visible"/>
                                      </p:to>
                                    </p:set>
                                    <p:animEffect transition="in" filter="blinds(horizontal)">
                                      <p:cBhvr>
                                        <p:cTn id="27" dur="500"/>
                                        <p:tgtEl>
                                          <p:spTgt spid="7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blinds(horizontal)">
                                      <p:cBhvr>
                                        <p:cTn id="32" dur="500"/>
                                        <p:tgtEl>
                                          <p:spTgt spid="5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4"/>
                                        </p:tgtEl>
                                        <p:attrNameLst>
                                          <p:attrName>style.visibility</p:attrName>
                                        </p:attrNameLst>
                                      </p:cBhvr>
                                      <p:to>
                                        <p:strVal val="visible"/>
                                      </p:to>
                                    </p:set>
                                    <p:animEffect transition="in" filter="blinds(horizontal)">
                                      <p:cBhvr>
                                        <p:cTn id="37" dur="500"/>
                                        <p:tgtEl>
                                          <p:spTgt spid="7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8"/>
                                        </p:tgtEl>
                                        <p:attrNameLst>
                                          <p:attrName>style.visibility</p:attrName>
                                        </p:attrNameLst>
                                      </p:cBhvr>
                                      <p:to>
                                        <p:strVal val="visible"/>
                                      </p:to>
                                    </p:set>
                                    <p:animEffect transition="in" filter="blinds(horizontal)">
                                      <p:cBhvr>
                                        <p:cTn id="42" dur="500"/>
                                        <p:tgtEl>
                                          <p:spTgt spid="78"/>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mph" presetSubtype="2" fill="hold" nodeType="clickEffect">
                                  <p:stCondLst>
                                    <p:cond delay="0"/>
                                  </p:stCondLst>
                                  <p:childTnLst>
                                    <p:animClr clrSpc="rgb" dir="cw">
                                      <p:cBhvr>
                                        <p:cTn id="46" dur="500" fill="hold"/>
                                        <p:tgtEl>
                                          <p:spTgt spid="68"/>
                                        </p:tgtEl>
                                        <p:attrNameLst>
                                          <p:attrName>fillcolor</p:attrName>
                                        </p:attrNameLst>
                                      </p:cBhvr>
                                      <p:to>
                                        <a:srgbClr val="99CCFF"/>
                                      </p:to>
                                    </p:animClr>
                                    <p:set>
                                      <p:cBhvr>
                                        <p:cTn id="47" dur="500" fill="hold"/>
                                        <p:tgtEl>
                                          <p:spTgt spid="68"/>
                                        </p:tgtEl>
                                        <p:attrNameLst>
                                          <p:attrName>fill.type</p:attrName>
                                        </p:attrNameLst>
                                      </p:cBhvr>
                                      <p:to>
                                        <p:strVal val="solid"/>
                                      </p:to>
                                    </p:set>
                                    <p:set>
                                      <p:cBhvr>
                                        <p:cTn id="48" dur="500" fill="hold"/>
                                        <p:tgtEl>
                                          <p:spTgt spid="68"/>
                                        </p:tgtEl>
                                        <p:attrNameLst>
                                          <p:attrName>fill.on</p:attrName>
                                        </p:attrNameLst>
                                      </p:cBhvr>
                                      <p:to>
                                        <p:strVal val="true"/>
                                      </p:to>
                                    </p:set>
                                  </p:childTnLst>
                                </p:cTn>
                              </p:par>
                            </p:childTnLst>
                          </p:cTn>
                        </p:par>
                      </p:childTnLst>
                    </p:cTn>
                  </p:par>
                  <p:par>
                    <p:cTn id="49" fill="hold">
                      <p:stCondLst>
                        <p:cond delay="indefinite"/>
                      </p:stCondLst>
                      <p:childTnLst>
                        <p:par>
                          <p:cTn id="50" fill="hold">
                            <p:stCondLst>
                              <p:cond delay="0"/>
                            </p:stCondLst>
                            <p:childTnLst>
                              <p:par>
                                <p:cTn id="51" presetID="1" presetClass="emph" presetSubtype="2" fill="hold" nodeType="clickEffect">
                                  <p:stCondLst>
                                    <p:cond delay="0"/>
                                  </p:stCondLst>
                                  <p:childTnLst>
                                    <p:animClr clrSpc="rgb" dir="cw">
                                      <p:cBhvr>
                                        <p:cTn id="52" dur="500" fill="hold"/>
                                        <p:tgtEl>
                                          <p:spTgt spid="50"/>
                                        </p:tgtEl>
                                        <p:attrNameLst>
                                          <p:attrName>fillcolor</p:attrName>
                                        </p:attrNameLst>
                                      </p:cBhvr>
                                      <p:to>
                                        <a:srgbClr val="99CCFF"/>
                                      </p:to>
                                    </p:animClr>
                                    <p:set>
                                      <p:cBhvr>
                                        <p:cTn id="53" dur="500" fill="hold"/>
                                        <p:tgtEl>
                                          <p:spTgt spid="50"/>
                                        </p:tgtEl>
                                        <p:attrNameLst>
                                          <p:attrName>fill.type</p:attrName>
                                        </p:attrNameLst>
                                      </p:cBhvr>
                                      <p:to>
                                        <p:strVal val="solid"/>
                                      </p:to>
                                    </p:set>
                                    <p:set>
                                      <p:cBhvr>
                                        <p:cTn id="54" dur="500" fill="hold"/>
                                        <p:tgtEl>
                                          <p:spTgt spid="50"/>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mph" presetSubtype="2" fill="hold" nodeType="clickEffect">
                                  <p:stCondLst>
                                    <p:cond delay="0"/>
                                  </p:stCondLst>
                                  <p:childTnLst>
                                    <p:animClr clrSpc="rgb" dir="cw">
                                      <p:cBhvr>
                                        <p:cTn id="58" dur="500" fill="hold"/>
                                        <p:tgtEl>
                                          <p:spTgt spid="52"/>
                                        </p:tgtEl>
                                        <p:attrNameLst>
                                          <p:attrName>fillcolor</p:attrName>
                                        </p:attrNameLst>
                                      </p:cBhvr>
                                      <p:to>
                                        <a:srgbClr val="99CCFF"/>
                                      </p:to>
                                    </p:animClr>
                                    <p:set>
                                      <p:cBhvr>
                                        <p:cTn id="59" dur="500" fill="hold"/>
                                        <p:tgtEl>
                                          <p:spTgt spid="52"/>
                                        </p:tgtEl>
                                        <p:attrNameLst>
                                          <p:attrName>fill.type</p:attrName>
                                        </p:attrNameLst>
                                      </p:cBhvr>
                                      <p:to>
                                        <p:strVal val="solid"/>
                                      </p:to>
                                    </p:set>
                                    <p:set>
                                      <p:cBhvr>
                                        <p:cTn id="60" dur="500" fill="hold"/>
                                        <p:tgtEl>
                                          <p:spTgt spid="52"/>
                                        </p:tgtEl>
                                        <p:attrNameLst>
                                          <p:attrName>fill.on</p:attrName>
                                        </p:attrNameLst>
                                      </p:cBhvr>
                                      <p:to>
                                        <p:strVal val="true"/>
                                      </p:to>
                                    </p:se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58"/>
                                        </p:tgtEl>
                                        <p:attrNameLst>
                                          <p:attrName>style.visibility</p:attrName>
                                        </p:attrNameLst>
                                      </p:cBhvr>
                                      <p:to>
                                        <p:strVal val="visible"/>
                                      </p:to>
                                    </p:set>
                                    <p:animEffect transition="in" filter="blinds(horizontal)">
                                      <p:cBhvr>
                                        <p:cTn id="65" dur="500"/>
                                        <p:tgtEl>
                                          <p:spTgt spid="58"/>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75"/>
                                        </p:tgtEl>
                                        <p:attrNameLst>
                                          <p:attrName>style.visibility</p:attrName>
                                        </p:attrNameLst>
                                      </p:cBhvr>
                                      <p:to>
                                        <p:strVal val="visible"/>
                                      </p:to>
                                    </p:set>
                                    <p:animEffect transition="in" filter="blinds(horizontal)">
                                      <p:cBhvr>
                                        <p:cTn id="70" dur="500"/>
                                        <p:tgtEl>
                                          <p:spTgt spid="75"/>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79"/>
                                        </p:tgtEl>
                                        <p:attrNameLst>
                                          <p:attrName>style.visibility</p:attrName>
                                        </p:attrNameLst>
                                      </p:cBhvr>
                                      <p:to>
                                        <p:strVal val="visible"/>
                                      </p:to>
                                    </p:set>
                                    <p:animEffect transition="in" filter="blinds(horizontal)">
                                      <p:cBhvr>
                                        <p:cTn id="75" dur="500"/>
                                        <p:tgtEl>
                                          <p:spTgt spid="79"/>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59"/>
                                        </p:tgtEl>
                                        <p:attrNameLst>
                                          <p:attrName>style.visibility</p:attrName>
                                        </p:attrNameLst>
                                      </p:cBhvr>
                                      <p:to>
                                        <p:strVal val="visible"/>
                                      </p:to>
                                    </p:set>
                                    <p:animEffect transition="in" filter="blinds(horizontal)">
                                      <p:cBhvr>
                                        <p:cTn id="80" dur="500"/>
                                        <p:tgtEl>
                                          <p:spTgt spid="59"/>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76"/>
                                        </p:tgtEl>
                                        <p:attrNameLst>
                                          <p:attrName>style.visibility</p:attrName>
                                        </p:attrNameLst>
                                      </p:cBhvr>
                                      <p:to>
                                        <p:strVal val="visible"/>
                                      </p:to>
                                    </p:set>
                                    <p:animEffect transition="in" filter="blinds(horizontal)">
                                      <p:cBhvr>
                                        <p:cTn id="85" dur="500"/>
                                        <p:tgtEl>
                                          <p:spTgt spid="76"/>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80"/>
                                        </p:tgtEl>
                                        <p:attrNameLst>
                                          <p:attrName>style.visibility</p:attrName>
                                        </p:attrNameLst>
                                      </p:cBhvr>
                                      <p:to>
                                        <p:strVal val="visible"/>
                                      </p:to>
                                    </p:set>
                                    <p:animEffect transition="in" filter="blinds(horizontal)">
                                      <p:cBhvr>
                                        <p:cTn id="90" dur="500"/>
                                        <p:tgtEl>
                                          <p:spTgt spid="80"/>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60"/>
                                        </p:tgtEl>
                                        <p:attrNameLst>
                                          <p:attrName>style.visibility</p:attrName>
                                        </p:attrNameLst>
                                      </p:cBhvr>
                                      <p:to>
                                        <p:strVal val="visible"/>
                                      </p:to>
                                    </p:set>
                                    <p:animEffect transition="in" filter="blinds(horizontal)">
                                      <p:cBhvr>
                                        <p:cTn id="95" dur="500"/>
                                        <p:tgtEl>
                                          <p:spTgt spid="60"/>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77"/>
                                        </p:tgtEl>
                                        <p:attrNameLst>
                                          <p:attrName>style.visibility</p:attrName>
                                        </p:attrNameLst>
                                      </p:cBhvr>
                                      <p:to>
                                        <p:strVal val="visible"/>
                                      </p:to>
                                    </p:set>
                                    <p:animEffect transition="in" filter="blinds(horizontal)">
                                      <p:cBhvr>
                                        <p:cTn id="100" dur="500"/>
                                        <p:tgtEl>
                                          <p:spTgt spid="77"/>
                                        </p:tgtEl>
                                      </p:cBhvr>
                                    </p:animEffect>
                                  </p:childTnLst>
                                </p:cTn>
                              </p:par>
                            </p:childTnLst>
                          </p:cTn>
                        </p:par>
                      </p:childTnLst>
                    </p:cTn>
                  </p:par>
                  <p:par>
                    <p:cTn id="101" fill="hold">
                      <p:stCondLst>
                        <p:cond delay="indefinite"/>
                      </p:stCondLst>
                      <p:childTnLst>
                        <p:par>
                          <p:cTn id="102" fill="hold">
                            <p:stCondLst>
                              <p:cond delay="0"/>
                            </p:stCondLst>
                            <p:childTnLst>
                              <p:par>
                                <p:cTn id="103" presetID="3" presetClass="entr" presetSubtype="10" fill="hold" grpId="0" nodeType="clickEffect">
                                  <p:stCondLst>
                                    <p:cond delay="0"/>
                                  </p:stCondLst>
                                  <p:childTnLst>
                                    <p:set>
                                      <p:cBhvr>
                                        <p:cTn id="104" dur="1" fill="hold">
                                          <p:stCondLst>
                                            <p:cond delay="0"/>
                                          </p:stCondLst>
                                        </p:cTn>
                                        <p:tgtEl>
                                          <p:spTgt spid="81"/>
                                        </p:tgtEl>
                                        <p:attrNameLst>
                                          <p:attrName>style.visibility</p:attrName>
                                        </p:attrNameLst>
                                      </p:cBhvr>
                                      <p:to>
                                        <p:strVal val="visible"/>
                                      </p:to>
                                    </p:set>
                                    <p:animEffect transition="in" filter="blinds(horizontal)">
                                      <p:cBhvr>
                                        <p:cTn id="105" dur="500"/>
                                        <p:tgtEl>
                                          <p:spTgt spid="81"/>
                                        </p:tgtEl>
                                      </p:cBhvr>
                                    </p:animEffect>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71"/>
                                        </p:tgtEl>
                                        <p:attrNameLst>
                                          <p:attrName>style.visibility</p:attrName>
                                        </p:attrNameLst>
                                      </p:cBhvr>
                                      <p:to>
                                        <p:strVal val="visible"/>
                                      </p:to>
                                    </p:set>
                                    <p:animEffect transition="in" filter="blinds(horizontal)">
                                      <p:cBhvr>
                                        <p:cTn id="110" dur="500"/>
                                        <p:tgtEl>
                                          <p:spTgt spid="71"/>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82"/>
                                        </p:tgtEl>
                                        <p:attrNameLst>
                                          <p:attrName>style.visibility</p:attrName>
                                        </p:attrNameLst>
                                      </p:cBhvr>
                                      <p:to>
                                        <p:strVal val="visible"/>
                                      </p:to>
                                    </p:set>
                                    <p:animEffect transition="in" filter="blinds(horizontal)">
                                      <p:cBhvr>
                                        <p:cTn id="115" dur="500"/>
                                        <p:tgtEl>
                                          <p:spTgt spid="82"/>
                                        </p:tgtEl>
                                      </p:cBhvr>
                                    </p:animEffect>
                                  </p:childTnLst>
                                </p:cTn>
                              </p:par>
                            </p:childTnLst>
                          </p:cTn>
                        </p:par>
                      </p:childTnLst>
                    </p:cTn>
                  </p:par>
                  <p:par>
                    <p:cTn id="116" fill="hold">
                      <p:stCondLst>
                        <p:cond delay="indefinite"/>
                      </p:stCondLst>
                      <p:childTnLst>
                        <p:par>
                          <p:cTn id="117" fill="hold">
                            <p:stCondLst>
                              <p:cond delay="0"/>
                            </p:stCondLst>
                            <p:childTnLst>
                              <p:par>
                                <p:cTn id="118" presetID="1" presetClass="emph" presetSubtype="2" fill="hold" nodeType="clickEffect">
                                  <p:stCondLst>
                                    <p:cond delay="0"/>
                                  </p:stCondLst>
                                  <p:childTnLst>
                                    <p:animClr clrSpc="rgb" dir="cw">
                                      <p:cBhvr>
                                        <p:cTn id="119" dur="500" fill="hold"/>
                                        <p:tgtEl>
                                          <p:spTgt spid="68"/>
                                        </p:tgtEl>
                                        <p:attrNameLst>
                                          <p:attrName>fillcolor</p:attrName>
                                        </p:attrNameLst>
                                      </p:cBhvr>
                                      <p:to>
                                        <a:schemeClr val="bg1"/>
                                      </p:to>
                                    </p:animClr>
                                    <p:set>
                                      <p:cBhvr>
                                        <p:cTn id="120" dur="500" fill="hold"/>
                                        <p:tgtEl>
                                          <p:spTgt spid="68"/>
                                        </p:tgtEl>
                                        <p:attrNameLst>
                                          <p:attrName>fill.type</p:attrName>
                                        </p:attrNameLst>
                                      </p:cBhvr>
                                      <p:to>
                                        <p:strVal val="solid"/>
                                      </p:to>
                                    </p:set>
                                    <p:set>
                                      <p:cBhvr>
                                        <p:cTn id="121" dur="500" fill="hold"/>
                                        <p:tgtEl>
                                          <p:spTgt spid="68"/>
                                        </p:tgtEl>
                                        <p:attrNameLst>
                                          <p:attrName>fill.on</p:attrName>
                                        </p:attrNameLst>
                                      </p:cBhvr>
                                      <p:to>
                                        <p:strVal val="true"/>
                                      </p:to>
                                    </p:set>
                                  </p:childTnLst>
                                </p:cTn>
                              </p:par>
                              <p:par>
                                <p:cTn id="122" presetID="1" presetClass="emph" presetSubtype="2" fill="hold" nodeType="withEffect">
                                  <p:stCondLst>
                                    <p:cond delay="0"/>
                                  </p:stCondLst>
                                  <p:childTnLst>
                                    <p:animClr clrSpc="rgb" dir="cw">
                                      <p:cBhvr>
                                        <p:cTn id="123" dur="500" fill="hold"/>
                                        <p:tgtEl>
                                          <p:spTgt spid="50"/>
                                        </p:tgtEl>
                                        <p:attrNameLst>
                                          <p:attrName>fillcolor</p:attrName>
                                        </p:attrNameLst>
                                      </p:cBhvr>
                                      <p:to>
                                        <a:schemeClr val="bg1"/>
                                      </p:to>
                                    </p:animClr>
                                    <p:set>
                                      <p:cBhvr>
                                        <p:cTn id="124" dur="500" fill="hold"/>
                                        <p:tgtEl>
                                          <p:spTgt spid="50"/>
                                        </p:tgtEl>
                                        <p:attrNameLst>
                                          <p:attrName>fill.type</p:attrName>
                                        </p:attrNameLst>
                                      </p:cBhvr>
                                      <p:to>
                                        <p:strVal val="solid"/>
                                      </p:to>
                                    </p:set>
                                    <p:set>
                                      <p:cBhvr>
                                        <p:cTn id="125" dur="500" fill="hold"/>
                                        <p:tgtEl>
                                          <p:spTgt spid="50"/>
                                        </p:tgtEl>
                                        <p:attrNameLst>
                                          <p:attrName>fill.on</p:attrName>
                                        </p:attrNameLst>
                                      </p:cBhvr>
                                      <p:to>
                                        <p:strVal val="true"/>
                                      </p:to>
                                    </p:set>
                                  </p:childTnLst>
                                </p:cTn>
                              </p:par>
                              <p:par>
                                <p:cTn id="126" presetID="1" presetClass="emph" presetSubtype="2" fill="hold" nodeType="withEffect">
                                  <p:stCondLst>
                                    <p:cond delay="0"/>
                                  </p:stCondLst>
                                  <p:childTnLst>
                                    <p:animClr clrSpc="rgb" dir="cw">
                                      <p:cBhvr>
                                        <p:cTn id="127" dur="500" fill="hold"/>
                                        <p:tgtEl>
                                          <p:spTgt spid="52"/>
                                        </p:tgtEl>
                                        <p:attrNameLst>
                                          <p:attrName>fillcolor</p:attrName>
                                        </p:attrNameLst>
                                      </p:cBhvr>
                                      <p:to>
                                        <a:schemeClr val="bg1"/>
                                      </p:to>
                                    </p:animClr>
                                    <p:set>
                                      <p:cBhvr>
                                        <p:cTn id="128" dur="500" fill="hold"/>
                                        <p:tgtEl>
                                          <p:spTgt spid="52"/>
                                        </p:tgtEl>
                                        <p:attrNameLst>
                                          <p:attrName>fill.type</p:attrName>
                                        </p:attrNameLst>
                                      </p:cBhvr>
                                      <p:to>
                                        <p:strVal val="solid"/>
                                      </p:to>
                                    </p:set>
                                    <p:set>
                                      <p:cBhvr>
                                        <p:cTn id="129" dur="500" fill="hold"/>
                                        <p:tgtEl>
                                          <p:spTgt spid="5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47" grpId="0"/>
      <p:bldP spid="57" grpId="0"/>
      <p:bldP spid="58" grpId="0"/>
      <p:bldP spid="59" grpId="0"/>
      <p:bldP spid="60" grpId="0"/>
      <p:bldP spid="71" grpId="0"/>
      <p:bldP spid="72" grpId="0" animBg="1"/>
      <p:bldP spid="73" grpId="0"/>
      <p:bldP spid="74" grpId="0" animBg="1"/>
      <p:bldP spid="75" grpId="0" animBg="1"/>
      <p:bldP spid="76" grpId="0" animBg="1"/>
      <p:bldP spid="77" grpId="0" animBg="1"/>
      <p:bldP spid="79" grpId="0"/>
      <p:bldP spid="80" grpId="0"/>
      <p:bldP spid="81" grpId="0"/>
      <p:bldP spid="8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2994565-1C01-4942-8DC6-9B06A7A429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CF5C94-564A-4AA0-A54C-DAAEDBA833DA}">
  <ds:schemaRefs>
    <ds:schemaRef ds:uri="http://schemas.microsoft.com/sharepoint/v3/contenttype/forms"/>
  </ds:schemaRefs>
</ds:datastoreItem>
</file>

<file path=customXml/itemProps3.xml><?xml version="1.0" encoding="utf-8"?>
<ds:datastoreItem xmlns:ds="http://schemas.openxmlformats.org/officeDocument/2006/customXml" ds:itemID="{0E66A4B4-8D7A-4714-A858-F94EC2538052}">
  <ds:schemaRefs>
    <ds:schemaRef ds:uri="http://schemas.microsoft.com/office/infopath/2007/PartnerControls"/>
    <ds:schemaRef ds:uri="http://purl.org/dc/elements/1.1/"/>
    <ds:schemaRef ds:uri="http://schemas.microsoft.com/office/2006/metadata/properties"/>
    <ds:schemaRef ds:uri="78db98b4-7c56-4667-9532-fea666d1edab"/>
    <ds:schemaRef ds:uri="00eee050-7eda-4a68-8825-514e694f5f09"/>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1797</TotalTime>
  <Words>3009</Words>
  <Application>Microsoft Office PowerPoint</Application>
  <PresentationFormat>On-screen Show (4:3)</PresentationFormat>
  <Paragraphs>334</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Cambria Math</vt:lpstr>
      <vt:lpstr>Comic Sans MS</vt:lpstr>
      <vt:lpstr>Lithos Pro Regular</vt:lpstr>
      <vt:lpstr>Wingdings</vt:lpstr>
      <vt:lpstr>Office Theme</vt:lpstr>
      <vt:lpstr>PowerPoint Presentation</vt:lpstr>
      <vt:lpstr>Elastic Strings and Springs</vt:lpstr>
      <vt:lpstr>Elastic Strings and Springs</vt:lpstr>
      <vt:lpstr>Elastic Strings and Springs</vt:lpstr>
      <vt:lpstr>Elastic Strings and Springs</vt:lpstr>
      <vt:lpstr>Elastic Strings and Springs</vt:lpstr>
      <vt:lpstr>Elastic Strings and Springs</vt:lpstr>
      <vt:lpstr>Elastic Strings and Springs</vt:lpstr>
      <vt:lpstr>Elastic Strings and Springs</vt:lpstr>
      <vt:lpstr>Elastic Strings and Springs</vt:lpstr>
      <vt:lpstr>Elastic Strings and Springs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dc:creator>
  <cp:lastModifiedBy>Mr G Westwater (Staff)</cp:lastModifiedBy>
  <cp:revision>347</cp:revision>
  <dcterms:created xsi:type="dcterms:W3CDTF">2006-08-16T00:00:00Z</dcterms:created>
  <dcterms:modified xsi:type="dcterms:W3CDTF">2021-08-27T08:33:02Z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