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6" autoAdjust="0"/>
    <p:restoredTop sz="88876" autoAdjust="0"/>
  </p:normalViewPr>
  <p:slideViewPr>
    <p:cSldViewPr snapToGrid="0">
      <p:cViewPr varScale="1">
        <p:scale>
          <a:sx n="99" d="100"/>
          <a:sy n="99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78025-280A-427D-A868-D1734BE373B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D71C3-AC9D-4C3D-AD3F-F7D208F71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7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713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087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721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908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250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563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130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11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461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ED71C3-AC9D-4C3D-AD3F-F7D208F719D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86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2.png"/><Relationship Id="rId3" Type="http://schemas.openxmlformats.org/officeDocument/2006/relationships/image" Target="../media/image451.png"/><Relationship Id="rId7" Type="http://schemas.openxmlformats.org/officeDocument/2006/relationships/image" Target="../media/image465.png"/><Relationship Id="rId12" Type="http://schemas.openxmlformats.org/officeDocument/2006/relationships/image" Target="../media/image47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2.png"/><Relationship Id="rId11" Type="http://schemas.openxmlformats.org/officeDocument/2006/relationships/image" Target="../media/image475.png"/><Relationship Id="rId5" Type="http://schemas.openxmlformats.org/officeDocument/2006/relationships/image" Target="../media/image423.png"/><Relationship Id="rId10" Type="http://schemas.openxmlformats.org/officeDocument/2006/relationships/image" Target="../media/image474.png"/><Relationship Id="rId4" Type="http://schemas.openxmlformats.org/officeDocument/2006/relationships/image" Target="../media/image422.png"/><Relationship Id="rId9" Type="http://schemas.openxmlformats.org/officeDocument/2006/relationships/image" Target="../media/image47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6.png"/><Relationship Id="rId3" Type="http://schemas.openxmlformats.org/officeDocument/2006/relationships/image" Target="../media/image451.png"/><Relationship Id="rId7" Type="http://schemas.openxmlformats.org/officeDocument/2006/relationships/image" Target="../media/image46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2.png"/><Relationship Id="rId5" Type="http://schemas.openxmlformats.org/officeDocument/2006/relationships/image" Target="../media/image423.png"/><Relationship Id="rId10" Type="http://schemas.openxmlformats.org/officeDocument/2006/relationships/image" Target="../media/image478.png"/><Relationship Id="rId4" Type="http://schemas.openxmlformats.org/officeDocument/2006/relationships/image" Target="../media/image422.png"/><Relationship Id="rId9" Type="http://schemas.openxmlformats.org/officeDocument/2006/relationships/image" Target="../media/image47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1.png"/><Relationship Id="rId13" Type="http://schemas.openxmlformats.org/officeDocument/2006/relationships/image" Target="../media/image396.png"/><Relationship Id="rId18" Type="http://schemas.openxmlformats.org/officeDocument/2006/relationships/image" Target="../media/image401.png"/><Relationship Id="rId3" Type="http://schemas.openxmlformats.org/officeDocument/2006/relationships/image" Target="../media/image386.png"/><Relationship Id="rId21" Type="http://schemas.openxmlformats.org/officeDocument/2006/relationships/image" Target="../media/image404.png"/><Relationship Id="rId7" Type="http://schemas.openxmlformats.org/officeDocument/2006/relationships/image" Target="../media/image390.png"/><Relationship Id="rId12" Type="http://schemas.openxmlformats.org/officeDocument/2006/relationships/image" Target="../media/image395.png"/><Relationship Id="rId17" Type="http://schemas.openxmlformats.org/officeDocument/2006/relationships/image" Target="../media/image40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99.png"/><Relationship Id="rId20" Type="http://schemas.openxmlformats.org/officeDocument/2006/relationships/image" Target="../media/image4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9.png"/><Relationship Id="rId11" Type="http://schemas.openxmlformats.org/officeDocument/2006/relationships/image" Target="../media/image394.png"/><Relationship Id="rId5" Type="http://schemas.openxmlformats.org/officeDocument/2006/relationships/image" Target="../media/image388.png"/><Relationship Id="rId15" Type="http://schemas.openxmlformats.org/officeDocument/2006/relationships/image" Target="../media/image398.png"/><Relationship Id="rId10" Type="http://schemas.openxmlformats.org/officeDocument/2006/relationships/image" Target="../media/image393.png"/><Relationship Id="rId19" Type="http://schemas.openxmlformats.org/officeDocument/2006/relationships/image" Target="../media/image402.png"/><Relationship Id="rId4" Type="http://schemas.openxmlformats.org/officeDocument/2006/relationships/image" Target="../media/image387.png"/><Relationship Id="rId9" Type="http://schemas.openxmlformats.org/officeDocument/2006/relationships/image" Target="../media/image392.png"/><Relationship Id="rId14" Type="http://schemas.openxmlformats.org/officeDocument/2006/relationships/image" Target="../media/image397.png"/><Relationship Id="rId22" Type="http://schemas.openxmlformats.org/officeDocument/2006/relationships/image" Target="../media/image40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8.png"/><Relationship Id="rId13" Type="http://schemas.openxmlformats.org/officeDocument/2006/relationships/image" Target="../media/image413.png"/><Relationship Id="rId18" Type="http://schemas.openxmlformats.org/officeDocument/2006/relationships/image" Target="../media/image418.png"/><Relationship Id="rId3" Type="http://schemas.openxmlformats.org/officeDocument/2006/relationships/image" Target="../media/image388.png"/><Relationship Id="rId7" Type="http://schemas.openxmlformats.org/officeDocument/2006/relationships/image" Target="../media/image407.png"/><Relationship Id="rId12" Type="http://schemas.openxmlformats.org/officeDocument/2006/relationships/image" Target="../media/image412.png"/><Relationship Id="rId17" Type="http://schemas.openxmlformats.org/officeDocument/2006/relationships/image" Target="../media/image4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16.png"/><Relationship Id="rId20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6.png"/><Relationship Id="rId11" Type="http://schemas.openxmlformats.org/officeDocument/2006/relationships/image" Target="../media/image411.png"/><Relationship Id="rId5" Type="http://schemas.openxmlformats.org/officeDocument/2006/relationships/image" Target="../media/image390.png"/><Relationship Id="rId15" Type="http://schemas.openxmlformats.org/officeDocument/2006/relationships/image" Target="../media/image415.png"/><Relationship Id="rId10" Type="http://schemas.openxmlformats.org/officeDocument/2006/relationships/image" Target="../media/image410.png"/><Relationship Id="rId19" Type="http://schemas.openxmlformats.org/officeDocument/2006/relationships/image" Target="../media/image419.png"/><Relationship Id="rId4" Type="http://schemas.openxmlformats.org/officeDocument/2006/relationships/image" Target="../media/image389.png"/><Relationship Id="rId9" Type="http://schemas.openxmlformats.org/officeDocument/2006/relationships/image" Target="../media/image409.png"/><Relationship Id="rId14" Type="http://schemas.openxmlformats.org/officeDocument/2006/relationships/image" Target="../media/image4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6.png"/><Relationship Id="rId3" Type="http://schemas.openxmlformats.org/officeDocument/2006/relationships/image" Target="../media/image421.png"/><Relationship Id="rId7" Type="http://schemas.openxmlformats.org/officeDocument/2006/relationships/image" Target="../media/image4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4.png"/><Relationship Id="rId5" Type="http://schemas.openxmlformats.org/officeDocument/2006/relationships/image" Target="../media/image423.png"/><Relationship Id="rId4" Type="http://schemas.openxmlformats.org/officeDocument/2006/relationships/image" Target="../media/image422.png"/><Relationship Id="rId9" Type="http://schemas.openxmlformats.org/officeDocument/2006/relationships/image" Target="../media/image4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1.png"/><Relationship Id="rId3" Type="http://schemas.openxmlformats.org/officeDocument/2006/relationships/image" Target="../media/image428.png"/><Relationship Id="rId7" Type="http://schemas.openxmlformats.org/officeDocument/2006/relationships/image" Target="../media/image430.png"/><Relationship Id="rId12" Type="http://schemas.openxmlformats.org/officeDocument/2006/relationships/image" Target="../media/image4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9.png"/><Relationship Id="rId11" Type="http://schemas.openxmlformats.org/officeDocument/2006/relationships/image" Target="../media/image434.png"/><Relationship Id="rId5" Type="http://schemas.openxmlformats.org/officeDocument/2006/relationships/image" Target="../media/image423.png"/><Relationship Id="rId10" Type="http://schemas.openxmlformats.org/officeDocument/2006/relationships/image" Target="../media/image433.png"/><Relationship Id="rId4" Type="http://schemas.openxmlformats.org/officeDocument/2006/relationships/image" Target="../media/image422.png"/><Relationship Id="rId9" Type="http://schemas.openxmlformats.org/officeDocument/2006/relationships/image" Target="../media/image4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8.png"/><Relationship Id="rId13" Type="http://schemas.openxmlformats.org/officeDocument/2006/relationships/image" Target="../media/image443.png"/><Relationship Id="rId3" Type="http://schemas.openxmlformats.org/officeDocument/2006/relationships/image" Target="../media/image4300.png"/><Relationship Id="rId7" Type="http://schemas.openxmlformats.org/officeDocument/2006/relationships/image" Target="../media/image437.png"/><Relationship Id="rId12" Type="http://schemas.openxmlformats.org/officeDocument/2006/relationships/image" Target="../media/image44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6.png"/><Relationship Id="rId11" Type="http://schemas.openxmlformats.org/officeDocument/2006/relationships/image" Target="../media/image441.png"/><Relationship Id="rId5" Type="http://schemas.openxmlformats.org/officeDocument/2006/relationships/image" Target="../media/image423.png"/><Relationship Id="rId15" Type="http://schemas.openxmlformats.org/officeDocument/2006/relationships/image" Target="../media/image445.png"/><Relationship Id="rId10" Type="http://schemas.openxmlformats.org/officeDocument/2006/relationships/image" Target="../media/image440.png"/><Relationship Id="rId4" Type="http://schemas.openxmlformats.org/officeDocument/2006/relationships/image" Target="../media/image422.png"/><Relationship Id="rId9" Type="http://schemas.openxmlformats.org/officeDocument/2006/relationships/image" Target="../media/image439.png"/><Relationship Id="rId14" Type="http://schemas.openxmlformats.org/officeDocument/2006/relationships/image" Target="../media/image44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7.png"/><Relationship Id="rId3" Type="http://schemas.openxmlformats.org/officeDocument/2006/relationships/image" Target="../media/image4300.png"/><Relationship Id="rId7" Type="http://schemas.openxmlformats.org/officeDocument/2006/relationships/image" Target="../media/image44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6.png"/><Relationship Id="rId11" Type="http://schemas.openxmlformats.org/officeDocument/2006/relationships/image" Target="../media/image450.png"/><Relationship Id="rId5" Type="http://schemas.openxmlformats.org/officeDocument/2006/relationships/image" Target="../media/image423.png"/><Relationship Id="rId10" Type="http://schemas.openxmlformats.org/officeDocument/2006/relationships/image" Target="../media/image449.png"/><Relationship Id="rId4" Type="http://schemas.openxmlformats.org/officeDocument/2006/relationships/image" Target="../media/image422.png"/><Relationship Id="rId9" Type="http://schemas.openxmlformats.org/officeDocument/2006/relationships/image" Target="../media/image4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4.png"/><Relationship Id="rId13" Type="http://schemas.openxmlformats.org/officeDocument/2006/relationships/image" Target="../media/image459.png"/><Relationship Id="rId18" Type="http://schemas.openxmlformats.org/officeDocument/2006/relationships/image" Target="../media/image464.png"/><Relationship Id="rId3" Type="http://schemas.openxmlformats.org/officeDocument/2006/relationships/image" Target="../media/image451.png"/><Relationship Id="rId7" Type="http://schemas.openxmlformats.org/officeDocument/2006/relationships/image" Target="../media/image453.png"/><Relationship Id="rId12" Type="http://schemas.openxmlformats.org/officeDocument/2006/relationships/image" Target="../media/image458.png"/><Relationship Id="rId17" Type="http://schemas.openxmlformats.org/officeDocument/2006/relationships/image" Target="../media/image463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4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2.png"/><Relationship Id="rId11" Type="http://schemas.openxmlformats.org/officeDocument/2006/relationships/image" Target="../media/image457.png"/><Relationship Id="rId5" Type="http://schemas.openxmlformats.org/officeDocument/2006/relationships/image" Target="../media/image423.png"/><Relationship Id="rId15" Type="http://schemas.openxmlformats.org/officeDocument/2006/relationships/image" Target="../media/image461.png"/><Relationship Id="rId10" Type="http://schemas.openxmlformats.org/officeDocument/2006/relationships/image" Target="../media/image456.png"/><Relationship Id="rId4" Type="http://schemas.openxmlformats.org/officeDocument/2006/relationships/image" Target="../media/image422.png"/><Relationship Id="rId9" Type="http://schemas.openxmlformats.org/officeDocument/2006/relationships/image" Target="../media/image455.png"/><Relationship Id="rId14" Type="http://schemas.openxmlformats.org/officeDocument/2006/relationships/image" Target="../media/image46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6.png"/><Relationship Id="rId13" Type="http://schemas.openxmlformats.org/officeDocument/2006/relationships/image" Target="../media/image471.png"/><Relationship Id="rId3" Type="http://schemas.openxmlformats.org/officeDocument/2006/relationships/image" Target="../media/image451.png"/><Relationship Id="rId7" Type="http://schemas.openxmlformats.org/officeDocument/2006/relationships/image" Target="../media/image465.png"/><Relationship Id="rId12" Type="http://schemas.openxmlformats.org/officeDocument/2006/relationships/image" Target="../media/image47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2.png"/><Relationship Id="rId11" Type="http://schemas.openxmlformats.org/officeDocument/2006/relationships/image" Target="../media/image469.png"/><Relationship Id="rId5" Type="http://schemas.openxmlformats.org/officeDocument/2006/relationships/image" Target="../media/image423.png"/><Relationship Id="rId10" Type="http://schemas.openxmlformats.org/officeDocument/2006/relationships/image" Target="../media/image468.png"/><Relationship Id="rId4" Type="http://schemas.openxmlformats.org/officeDocument/2006/relationships/image" Target="../media/image422.png"/><Relationship Id="rId9" Type="http://schemas.openxmlformats.org/officeDocument/2006/relationships/image" Target="../media/image46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3D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31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DC650-580A-42F7-B38E-729FFDDF0068}"/>
              </a:ext>
            </a:extLst>
          </p:cNvPr>
          <p:cNvSpPr txBox="1"/>
          <p:nvPr/>
        </p:nvSpPr>
        <p:spPr>
          <a:xfrm>
            <a:off x="3916505" y="1348033"/>
            <a:ext cx="4954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some cases you will need to split a fraction into several terms and integrate each in a different way…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/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blipFill>
                <a:blip r:embed="rId6"/>
                <a:stretch>
                  <a:fillRect l="-15238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/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blipFill>
                <a:blip r:embed="rId7"/>
                <a:stretch>
                  <a:fillRect l="-17505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7A15CEF-5D09-4582-A3AC-B7425BD27727}"/>
                  </a:ext>
                </a:extLst>
              </p:cNvPr>
              <p:cNvSpPr txBox="1"/>
              <p:nvPr/>
            </p:nvSpPr>
            <p:spPr>
              <a:xfrm>
                <a:off x="5299075" y="2581411"/>
                <a:ext cx="1635125" cy="695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7A15CEF-5D09-4582-A3AC-B7425BD27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075" y="2581411"/>
                <a:ext cx="1635125" cy="695832"/>
              </a:xfrm>
              <a:prstGeom prst="rect">
                <a:avLst/>
              </a:prstGeom>
              <a:blipFill>
                <a:blip r:embed="rId8"/>
                <a:stretch>
                  <a:fillRect l="-14870" t="-102609" b="-1269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01F3829-E9B2-463A-9FAD-D94320BDCC1E}"/>
                  </a:ext>
                </a:extLst>
              </p:cNvPr>
              <p:cNvSpPr txBox="1"/>
              <p:nvPr/>
            </p:nvSpPr>
            <p:spPr>
              <a:xfrm>
                <a:off x="5235575" y="3406911"/>
                <a:ext cx="2016125" cy="569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f>
                                    <m:fPr>
                                      <m:type m:val="skw"/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D01F3829-E9B2-463A-9FAD-D94320BDC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575" y="3406911"/>
                <a:ext cx="2016125" cy="569643"/>
              </a:xfrm>
              <a:prstGeom prst="rect">
                <a:avLst/>
              </a:prstGeom>
              <a:blipFill>
                <a:blip r:embed="rId9"/>
                <a:stretch>
                  <a:fillRect t="-24731" b="-870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9783FCF-DB27-452F-BB83-8967C2C219CB}"/>
              </a:ext>
            </a:extLst>
          </p:cNvPr>
          <p:cNvSpPr/>
          <p:nvPr/>
        </p:nvSpPr>
        <p:spPr>
          <a:xfrm>
            <a:off x="158030" y="0"/>
            <a:ext cx="896070" cy="4393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AA05DA2-4303-4CB2-946F-237BF8E1A170}"/>
              </a:ext>
            </a:extLst>
          </p:cNvPr>
          <p:cNvSpPr/>
          <p:nvPr/>
        </p:nvSpPr>
        <p:spPr>
          <a:xfrm>
            <a:off x="1199430" y="0"/>
            <a:ext cx="1023070" cy="4393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F6E5E7E2-DCA6-4E70-AC04-91AFB15C9103}"/>
                  </a:ext>
                </a:extLst>
              </p:cNvPr>
              <p:cNvSpPr txBox="1"/>
              <p:nvPr/>
            </p:nvSpPr>
            <p:spPr>
              <a:xfrm>
                <a:off x="5273675" y="4181611"/>
                <a:ext cx="145732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F6E5E7E2-DCA6-4E70-AC04-91AFB15C9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675" y="4181611"/>
                <a:ext cx="1457325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C6C19FB-ACAE-4C17-9D7A-E5F83E147AAD}"/>
              </a:ext>
            </a:extLst>
          </p:cNvPr>
          <p:cNvSpPr/>
          <p:nvPr/>
        </p:nvSpPr>
        <p:spPr>
          <a:xfrm>
            <a:off x="5834930" y="2616200"/>
            <a:ext cx="756370" cy="6223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1DCF2F1-9FD8-4C63-9616-8F1981628E0C}"/>
              </a:ext>
            </a:extLst>
          </p:cNvPr>
          <p:cNvSpPr/>
          <p:nvPr/>
        </p:nvSpPr>
        <p:spPr>
          <a:xfrm>
            <a:off x="5720630" y="3403600"/>
            <a:ext cx="1340570" cy="558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54">
            <a:extLst>
              <a:ext uri="{FF2B5EF4-FFF2-40B4-BE49-F238E27FC236}">
                <a16:creationId xmlns:a16="http://schemas.microsoft.com/office/drawing/2014/main" id="{013561A1-E6E7-4B11-B07F-495564F6B6FC}"/>
              </a:ext>
            </a:extLst>
          </p:cNvPr>
          <p:cNvSpPr/>
          <p:nvPr/>
        </p:nvSpPr>
        <p:spPr>
          <a:xfrm>
            <a:off x="6979672" y="2882900"/>
            <a:ext cx="348228" cy="68580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51645DF0-F26B-4997-AA86-C2007B275758}"/>
                  </a:ext>
                </a:extLst>
              </p:cNvPr>
              <p:cNvSpPr txBox="1"/>
              <p:nvPr/>
            </p:nvSpPr>
            <p:spPr>
              <a:xfrm>
                <a:off x="7256937" y="2921000"/>
                <a:ext cx="1887063" cy="53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using the rule above,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51645DF0-F26B-4997-AA86-C2007B275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6937" y="2921000"/>
                <a:ext cx="1887063" cy="537776"/>
              </a:xfrm>
              <a:prstGeom prst="rect">
                <a:avLst/>
              </a:prstGeom>
              <a:blipFill>
                <a:blip r:embed="rId11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54">
            <a:extLst>
              <a:ext uri="{FF2B5EF4-FFF2-40B4-BE49-F238E27FC236}">
                <a16:creationId xmlns:a16="http://schemas.microsoft.com/office/drawing/2014/main" id="{98F877ED-0311-474F-ADF5-6EF071044002}"/>
              </a:ext>
            </a:extLst>
          </p:cNvPr>
          <p:cNvSpPr/>
          <p:nvPr/>
        </p:nvSpPr>
        <p:spPr>
          <a:xfrm>
            <a:off x="6979672" y="3600647"/>
            <a:ext cx="424428" cy="6665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1" name="TextBox 53">
            <a:extLst>
              <a:ext uri="{FF2B5EF4-FFF2-40B4-BE49-F238E27FC236}">
                <a16:creationId xmlns:a16="http://schemas.microsoft.com/office/drawing/2014/main" id="{3F161E24-5B90-4059-8F2D-2264C1EA0CA4}"/>
              </a:ext>
            </a:extLst>
          </p:cNvPr>
          <p:cNvSpPr txBox="1"/>
          <p:nvPr/>
        </p:nvSpPr>
        <p:spPr>
          <a:xfrm>
            <a:off x="7320437" y="3746500"/>
            <a:ext cx="921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B96D78F-F4E0-45E5-ADB0-5B8F58AB704A}"/>
                  </a:ext>
                </a:extLst>
              </p:cNvPr>
              <p:cNvSpPr txBox="1"/>
              <p:nvPr/>
            </p:nvSpPr>
            <p:spPr>
              <a:xfrm>
                <a:off x="587375" y="3660911"/>
                <a:ext cx="2473325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B96D78F-F4E0-45E5-ADB0-5B8F58AB7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75" y="3660911"/>
                <a:ext cx="2473325" cy="576761"/>
              </a:xfrm>
              <a:prstGeom prst="rect">
                <a:avLst/>
              </a:prstGeom>
              <a:blipFill>
                <a:blip r:embed="rId12"/>
                <a:stretch>
                  <a:fillRect l="-19704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552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3" grpId="1" animBg="1"/>
      <p:bldP spid="24" grpId="0" animBg="1"/>
      <p:bldP spid="24" grpId="1" animBg="1"/>
      <p:bldP spid="25" grpId="0"/>
      <p:bldP spid="26" grpId="0" animBg="1"/>
      <p:bldP spid="26" grpId="1" animBg="1"/>
      <p:bldP spid="27" grpId="0" animBg="1"/>
      <p:bldP spid="27" grpId="1" animBg="1"/>
      <p:bldP spid="28" grpId="0" animBg="1"/>
      <p:bldP spid="29" grpId="0"/>
      <p:bldP spid="30" grpId="0" animBg="1"/>
      <p:bldP spid="31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DC650-580A-42F7-B38E-729FFDDF0068}"/>
              </a:ext>
            </a:extLst>
          </p:cNvPr>
          <p:cNvSpPr txBox="1"/>
          <p:nvPr/>
        </p:nvSpPr>
        <p:spPr>
          <a:xfrm>
            <a:off x="3916505" y="1348033"/>
            <a:ext cx="4954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some cases you will need to split a fraction into several terms and integrate each in a different way…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/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blipFill>
                <a:blip r:embed="rId6"/>
                <a:stretch>
                  <a:fillRect l="-15238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/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blipFill>
                <a:blip r:embed="rId7"/>
                <a:stretch>
                  <a:fillRect l="-17505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B96D78F-F4E0-45E5-ADB0-5B8F58AB704A}"/>
                  </a:ext>
                </a:extLst>
              </p:cNvPr>
              <p:cNvSpPr txBox="1"/>
              <p:nvPr/>
            </p:nvSpPr>
            <p:spPr>
              <a:xfrm>
                <a:off x="587375" y="3660911"/>
                <a:ext cx="2473325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B96D78F-F4E0-45E5-ADB0-5B8F58AB7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75" y="3660911"/>
                <a:ext cx="2473325" cy="576761"/>
              </a:xfrm>
              <a:prstGeom prst="rect">
                <a:avLst/>
              </a:prstGeom>
              <a:blipFill>
                <a:blip r:embed="rId8"/>
                <a:stretch>
                  <a:fillRect l="-19704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6130EFC-8AF4-40F2-8C73-750ADB5ED6B8}"/>
                  </a:ext>
                </a:extLst>
              </p:cNvPr>
              <p:cNvSpPr txBox="1"/>
              <p:nvPr/>
            </p:nvSpPr>
            <p:spPr>
              <a:xfrm>
                <a:off x="4969892" y="2578724"/>
                <a:ext cx="2561733" cy="4380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𝑎𝑟𝑐𝑠𝑖𝑛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6130EFC-8AF4-40F2-8C73-750ADB5ED6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892" y="2578724"/>
                <a:ext cx="2561733" cy="438005"/>
              </a:xfrm>
              <a:prstGeom prst="rect">
                <a:avLst/>
              </a:prstGeom>
              <a:blipFill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9BD2A41-B1B0-47C3-9DB8-CC6F3721D4D7}"/>
              </a:ext>
            </a:extLst>
          </p:cNvPr>
          <p:cNvSpPr/>
          <p:nvPr/>
        </p:nvSpPr>
        <p:spPr>
          <a:xfrm>
            <a:off x="5250730" y="1879600"/>
            <a:ext cx="10484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69679AC-FEB6-463B-8606-3F5E3CE46EBC}"/>
              </a:ext>
            </a:extLst>
          </p:cNvPr>
          <p:cNvSpPr/>
          <p:nvPr/>
        </p:nvSpPr>
        <p:spPr>
          <a:xfrm>
            <a:off x="6431830" y="1879600"/>
            <a:ext cx="10611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EAE3B6E-8E66-4469-814E-789AFDD34CAB}"/>
              </a:ext>
            </a:extLst>
          </p:cNvPr>
          <p:cNvSpPr/>
          <p:nvPr/>
        </p:nvSpPr>
        <p:spPr>
          <a:xfrm>
            <a:off x="704130" y="3022600"/>
            <a:ext cx="22676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4C70D5B-B7A8-47AB-801B-96F3939D542A}"/>
              </a:ext>
            </a:extLst>
          </p:cNvPr>
          <p:cNvSpPr/>
          <p:nvPr/>
        </p:nvSpPr>
        <p:spPr>
          <a:xfrm>
            <a:off x="716830" y="3708400"/>
            <a:ext cx="20136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073E519-16F7-4B2F-899E-28020B676663}"/>
              </a:ext>
            </a:extLst>
          </p:cNvPr>
          <p:cNvSpPr/>
          <p:nvPr/>
        </p:nvSpPr>
        <p:spPr>
          <a:xfrm>
            <a:off x="5250730" y="2578100"/>
            <a:ext cx="104847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792054B-5D2B-473A-BE8C-04B46B01EC86}"/>
              </a:ext>
            </a:extLst>
          </p:cNvPr>
          <p:cNvSpPr/>
          <p:nvPr/>
        </p:nvSpPr>
        <p:spPr>
          <a:xfrm>
            <a:off x="6368330" y="2679700"/>
            <a:ext cx="102307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54">
            <a:extLst>
              <a:ext uri="{FF2B5EF4-FFF2-40B4-BE49-F238E27FC236}">
                <a16:creationId xmlns:a16="http://schemas.microsoft.com/office/drawing/2014/main" id="{C3CA4F40-6F87-40A3-9AAB-5AF2A75C330D}"/>
              </a:ext>
            </a:extLst>
          </p:cNvPr>
          <p:cNvSpPr/>
          <p:nvPr/>
        </p:nvSpPr>
        <p:spPr>
          <a:xfrm>
            <a:off x="7462272" y="2140147"/>
            <a:ext cx="348228" cy="6792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3" name="TextBox 53">
            <a:extLst>
              <a:ext uri="{FF2B5EF4-FFF2-40B4-BE49-F238E27FC236}">
                <a16:creationId xmlns:a16="http://schemas.microsoft.com/office/drawing/2014/main" id="{C4F0FC87-DEBB-4F75-8576-FF391EEEC0A2}"/>
              </a:ext>
            </a:extLst>
          </p:cNvPr>
          <p:cNvSpPr txBox="1"/>
          <p:nvPr/>
        </p:nvSpPr>
        <p:spPr>
          <a:xfrm>
            <a:off x="7676037" y="2136731"/>
            <a:ext cx="146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with the integrals we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53">
                <a:extLst>
                  <a:ext uri="{FF2B5EF4-FFF2-40B4-BE49-F238E27FC236}">
                    <a16:creationId xmlns:a16="http://schemas.microsoft.com/office/drawing/2014/main" id="{8EA8ABA5-2B39-4E63-BEA7-F3E62BC699CB}"/>
                  </a:ext>
                </a:extLst>
              </p:cNvPr>
              <p:cNvSpPr txBox="1"/>
              <p:nvPr/>
            </p:nvSpPr>
            <p:spPr>
              <a:xfrm>
                <a:off x="7676037" y="2720931"/>
                <a:ext cx="14679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(you only need to include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once!)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53">
                <a:extLst>
                  <a:ext uri="{FF2B5EF4-FFF2-40B4-BE49-F238E27FC236}">
                    <a16:creationId xmlns:a16="http://schemas.microsoft.com/office/drawing/2014/main" id="{8EA8ABA5-2B39-4E63-BEA7-F3E62BC69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6037" y="2720931"/>
                <a:ext cx="1467963" cy="461665"/>
              </a:xfrm>
              <a:prstGeom prst="rect">
                <a:avLst/>
              </a:prstGeom>
              <a:blipFill>
                <a:blip r:embed="rId10"/>
                <a:stretch>
                  <a:fillRect r="-415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473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will involve functions of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a constant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Often, you will have to manipulate a function you are given into one of these forms...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The function we are trying to integrate looks similar to the one in the top left corner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So we will try to manipulate it into that form…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 r="-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49EFEA4D-7B33-4C69-8DD4-292FF95E6E42}"/>
                  </a:ext>
                </a:extLst>
              </p:cNvPr>
              <p:cNvSpPr txBox="1"/>
              <p:nvPr/>
            </p:nvSpPr>
            <p:spPr>
              <a:xfrm>
                <a:off x="4204355" y="1272618"/>
                <a:ext cx="1028615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49EFEA4D-7B33-4C69-8DD4-292FF95E6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355" y="1272618"/>
                <a:ext cx="1028615" cy="484428"/>
              </a:xfrm>
              <a:prstGeom prst="rect">
                <a:avLst/>
              </a:prstGeom>
              <a:blipFill>
                <a:blip r:embed="rId4"/>
                <a:stretch>
                  <a:fillRect l="-62500" t="-159494" r="-7143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3F46213-93E7-4FE0-A5E7-934098D93102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3F46213-93E7-4FE0-A5E7-934098D93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271F84-B0C5-4899-96E4-1215DCFD4EF3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271F84-B0C5-4899-96E4-1215DCFD4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07F9422-8C0F-4DE9-B318-E4A70646156D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07F9422-8C0F-4DE9-B318-E4A706461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0EF939A-46C0-4806-8E6F-B8D059668CBC}"/>
              </a:ext>
            </a:extLst>
          </p:cNvPr>
          <p:cNvCxnSpPr>
            <a:cxnSpLocks/>
          </p:cNvCxnSpPr>
          <p:nvPr/>
        </p:nvCxnSpPr>
        <p:spPr>
          <a:xfrm flipH="1">
            <a:off x="1904215" y="141402"/>
            <a:ext cx="1121789" cy="94268"/>
          </a:xfrm>
          <a:prstGeom prst="straightConnector1">
            <a:avLst/>
          </a:prstGeom>
          <a:ln w="508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3ED922B-02D3-4682-97CB-47148DE27473}"/>
              </a:ext>
            </a:extLst>
          </p:cNvPr>
          <p:cNvSpPr/>
          <p:nvPr/>
        </p:nvSpPr>
        <p:spPr>
          <a:xfrm>
            <a:off x="4345757" y="1272619"/>
            <a:ext cx="659875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B43E096-070A-41E9-A753-03FBBE879D9C}"/>
              </a:ext>
            </a:extLst>
          </p:cNvPr>
          <p:cNvSpPr/>
          <p:nvPr/>
        </p:nvSpPr>
        <p:spPr>
          <a:xfrm>
            <a:off x="1095081" y="1"/>
            <a:ext cx="667731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2BA6954-F8E7-46DA-8B34-5A0F64A14F78}"/>
                  </a:ext>
                </a:extLst>
              </p:cNvPr>
              <p:cNvSpPr txBox="1"/>
              <p:nvPr/>
            </p:nvSpPr>
            <p:spPr>
              <a:xfrm>
                <a:off x="4036244" y="1915213"/>
                <a:ext cx="1463927" cy="603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sSup>
                                            <m:sSup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𝑎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2BA6954-F8E7-46DA-8B34-5A0F64A14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244" y="1915213"/>
                <a:ext cx="1463927" cy="603499"/>
              </a:xfrm>
              <a:prstGeom prst="rect">
                <a:avLst/>
              </a:prstGeom>
              <a:blipFill>
                <a:blip r:embed="rId8"/>
                <a:stretch>
                  <a:fillRect l="-32500" t="-126263" r="-2083" b="-1565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44E879CE-DBD1-4348-8D23-04A6F2A8CE90}"/>
                  </a:ext>
                </a:extLst>
              </p:cNvPr>
              <p:cNvSpPr txBox="1"/>
              <p:nvPr/>
            </p:nvSpPr>
            <p:spPr>
              <a:xfrm>
                <a:off x="4037816" y="2718063"/>
                <a:ext cx="1366143" cy="603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sSup>
                                            <m:sSupPr>
                                              <m:ctrlP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𝑎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44E879CE-DBD1-4348-8D23-04A6F2A8CE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816" y="2718063"/>
                <a:ext cx="1366143" cy="603499"/>
              </a:xfrm>
              <a:prstGeom prst="rect">
                <a:avLst/>
              </a:prstGeom>
              <a:blipFill>
                <a:blip r:embed="rId9"/>
                <a:stretch>
                  <a:fillRect l="-34821" t="-127273" r="-2232" b="-15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21B8DC8-AD0D-40AB-8E1C-95F61129C217}"/>
                  </a:ext>
                </a:extLst>
              </p:cNvPr>
              <p:cNvSpPr txBox="1"/>
              <p:nvPr/>
            </p:nvSpPr>
            <p:spPr>
              <a:xfrm>
                <a:off x="4011108" y="3520911"/>
                <a:ext cx="1541256" cy="603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en-US" sz="120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en-US" sz="12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en-US" sz="1200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𝑎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21B8DC8-AD0D-40AB-8E1C-95F61129C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108" y="3520911"/>
                <a:ext cx="1541256" cy="603499"/>
              </a:xfrm>
              <a:prstGeom prst="rect">
                <a:avLst/>
              </a:prstGeom>
              <a:blipFill>
                <a:blip r:embed="rId10"/>
                <a:stretch>
                  <a:fillRect l="-24111" t="-127273" r="-1581" b="-15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9BAC4B3-397E-4F78-B434-B6B489272974}"/>
                  </a:ext>
                </a:extLst>
              </p:cNvPr>
              <p:cNvSpPr txBox="1"/>
              <p:nvPr/>
            </p:nvSpPr>
            <p:spPr>
              <a:xfrm>
                <a:off x="4022105" y="4352043"/>
                <a:ext cx="146245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9BAC4B3-397E-4F78-B434-B6B4892729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105" y="4352043"/>
                <a:ext cx="1462452" cy="484428"/>
              </a:xfrm>
              <a:prstGeom prst="rect">
                <a:avLst/>
              </a:prstGeom>
              <a:blipFill>
                <a:blip r:embed="rId11"/>
                <a:stretch>
                  <a:fillRect l="-25417" t="-159494" r="-1667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1DED08C-EF88-4680-9280-0D2807297BB1}"/>
                  </a:ext>
                </a:extLst>
              </p:cNvPr>
              <p:cNvSpPr txBox="1"/>
              <p:nvPr/>
            </p:nvSpPr>
            <p:spPr>
              <a:xfrm>
                <a:off x="4023676" y="5720500"/>
                <a:ext cx="980718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𝑟𝑐𝑠𝑖𝑛𝑢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1DED08C-EF88-4680-9280-0D2807297B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676" y="5720500"/>
                <a:ext cx="980718" cy="184666"/>
              </a:xfrm>
              <a:prstGeom prst="rect">
                <a:avLst/>
              </a:prstGeom>
              <a:blipFill>
                <a:blip r:embed="rId12"/>
                <a:stretch>
                  <a:fillRect l="-1242" r="-1863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C5DA2D4-7658-42AA-9E0A-234481341FDD}"/>
                  </a:ext>
                </a:extLst>
              </p:cNvPr>
              <p:cNvSpPr txBox="1"/>
              <p:nvPr/>
            </p:nvSpPr>
            <p:spPr>
              <a:xfrm>
                <a:off x="4015821" y="6221691"/>
                <a:ext cx="1156599" cy="3162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C5DA2D4-7658-42AA-9E0A-234481341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821" y="6221691"/>
                <a:ext cx="1156599" cy="316240"/>
              </a:xfrm>
              <a:prstGeom prst="rect">
                <a:avLst/>
              </a:prstGeom>
              <a:blipFill>
                <a:blip r:embed="rId13"/>
                <a:stretch>
                  <a:fillRect l="-1058" t="-1961" r="-1587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54">
            <a:extLst>
              <a:ext uri="{FF2B5EF4-FFF2-40B4-BE49-F238E27FC236}">
                <a16:creationId xmlns:a16="http://schemas.microsoft.com/office/drawing/2014/main" id="{F13EE778-F0DD-45ED-B645-B5D76FF68053}"/>
              </a:ext>
            </a:extLst>
          </p:cNvPr>
          <p:cNvSpPr/>
          <p:nvPr/>
        </p:nvSpPr>
        <p:spPr>
          <a:xfrm>
            <a:off x="5389553" y="1593131"/>
            <a:ext cx="323091" cy="5561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E697762E-71FE-44D9-B92B-BE5A9BD7C5E9}"/>
                  </a:ext>
                </a:extLst>
              </p:cNvPr>
              <p:cNvSpPr txBox="1"/>
              <p:nvPr/>
            </p:nvSpPr>
            <p:spPr>
              <a:xfrm>
                <a:off x="5656082" y="1600062"/>
                <a:ext cx="1847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Factorise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(inside the root sign)</a:t>
                </a:r>
              </a:p>
            </p:txBody>
          </p:sp>
        </mc:Choice>
        <mc:Fallback xmlns="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E697762E-71FE-44D9-B92B-BE5A9BD7C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082" y="1600062"/>
                <a:ext cx="1847654" cy="461665"/>
              </a:xfrm>
              <a:prstGeom prst="rect">
                <a:avLst/>
              </a:prstGeom>
              <a:blipFill>
                <a:blip r:embed="rId1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53">
                <a:extLst>
                  <a:ext uri="{FF2B5EF4-FFF2-40B4-BE49-F238E27FC236}">
                    <a16:creationId xmlns:a16="http://schemas.microsoft.com/office/drawing/2014/main" id="{FF610616-6F2A-4002-87C5-7D829D78BB63}"/>
                  </a:ext>
                </a:extLst>
              </p:cNvPr>
              <p:cNvSpPr txBox="1"/>
              <p:nvPr/>
            </p:nvSpPr>
            <p:spPr>
              <a:xfrm>
                <a:off x="5618376" y="2382488"/>
                <a:ext cx="1885361" cy="301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part</a:t>
                </a:r>
              </a:p>
            </p:txBody>
          </p:sp>
        </mc:Choice>
        <mc:Fallback xmlns="">
          <p:sp>
            <p:nvSpPr>
              <p:cNvPr id="28" name="TextBox 53">
                <a:extLst>
                  <a:ext uri="{FF2B5EF4-FFF2-40B4-BE49-F238E27FC236}">
                    <a16:creationId xmlns:a16="http://schemas.microsoft.com/office/drawing/2014/main" id="{FF610616-6F2A-4002-87C5-7D829D78B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376" y="2382488"/>
                <a:ext cx="1885361" cy="301173"/>
              </a:xfrm>
              <a:prstGeom prst="rect">
                <a:avLst/>
              </a:prstGeom>
              <a:blipFill>
                <a:blip r:embed="rId15"/>
                <a:stretch>
                  <a:fillRect b="-163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20B36E5F-A9B4-4D4B-929A-646C0529866D}"/>
                  </a:ext>
                </a:extLst>
              </p:cNvPr>
              <p:cNvSpPr txBox="1"/>
              <p:nvPr/>
            </p:nvSpPr>
            <p:spPr>
              <a:xfrm>
                <a:off x="5769204" y="3014085"/>
                <a:ext cx="1696825" cy="538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of the integral as a factor</a:t>
                </a:r>
              </a:p>
            </p:txBody>
          </p:sp>
        </mc:Choice>
        <mc:Fallback xmlns="">
          <p:sp>
            <p:nvSpPr>
              <p:cNvPr id="29" name="TextBox 53">
                <a:extLst>
                  <a:ext uri="{FF2B5EF4-FFF2-40B4-BE49-F238E27FC236}">
                    <a16:creationId xmlns:a16="http://schemas.microsoft.com/office/drawing/2014/main" id="{20B36E5F-A9B4-4D4B-929A-646C052986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204" y="3014085"/>
                <a:ext cx="1696825" cy="538802"/>
              </a:xfrm>
              <a:prstGeom prst="rect">
                <a:avLst/>
              </a:prstGeom>
              <a:blipFill>
                <a:blip r:embed="rId16"/>
                <a:stretch>
                  <a:fillRect b="-6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572E9A5B-6A33-4243-BF4C-74D83B2356A3}"/>
                  </a:ext>
                </a:extLst>
              </p:cNvPr>
              <p:cNvSpPr txBox="1"/>
              <p:nvPr/>
            </p:nvSpPr>
            <p:spPr>
              <a:xfrm>
                <a:off x="5722069" y="3966191"/>
                <a:ext cx="2092750" cy="339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53">
                <a:extLst>
                  <a:ext uri="{FF2B5EF4-FFF2-40B4-BE49-F238E27FC236}">
                    <a16:creationId xmlns:a16="http://schemas.microsoft.com/office/drawing/2014/main" id="{572E9A5B-6A33-4243-BF4C-74D83B235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069" y="3966191"/>
                <a:ext cx="2092750" cy="339452"/>
              </a:xfrm>
              <a:prstGeom prst="rect">
                <a:avLst/>
              </a:prstGeom>
              <a:blipFill>
                <a:blip r:embed="rId1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2EC6F6A3-5D9E-4314-9268-DA59DEC76A18}"/>
                  </a:ext>
                </a:extLst>
              </p:cNvPr>
              <p:cNvSpPr txBox="1"/>
              <p:nvPr/>
            </p:nvSpPr>
            <p:spPr>
              <a:xfrm>
                <a:off x="8135332" y="3966191"/>
                <a:ext cx="688157" cy="369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2EC6F6A3-5D9E-4314-9268-DA59DEC76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5332" y="3966191"/>
                <a:ext cx="688157" cy="36984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53">
                <a:extLst>
                  <a:ext uri="{FF2B5EF4-FFF2-40B4-BE49-F238E27FC236}">
                    <a16:creationId xmlns:a16="http://schemas.microsoft.com/office/drawing/2014/main" id="{86DE5570-75BA-4DAC-85B5-48084C4AAA4F}"/>
                  </a:ext>
                </a:extLst>
              </p:cNvPr>
              <p:cNvSpPr txBox="1"/>
              <p:nvPr/>
            </p:nvSpPr>
            <p:spPr>
              <a:xfrm>
                <a:off x="7984502" y="4390397"/>
                <a:ext cx="10369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53">
                <a:extLst>
                  <a:ext uri="{FF2B5EF4-FFF2-40B4-BE49-F238E27FC236}">
                    <a16:creationId xmlns:a16="http://schemas.microsoft.com/office/drawing/2014/main" id="{86DE5570-75BA-4DAC-85B5-48084C4AA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4502" y="4390397"/>
                <a:ext cx="1036949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FE6201F-2348-4F43-96EE-7CA45ACA7B79}"/>
                  </a:ext>
                </a:extLst>
              </p:cNvPr>
              <p:cNvSpPr txBox="1"/>
              <p:nvPr/>
            </p:nvSpPr>
            <p:spPr>
              <a:xfrm>
                <a:off x="3949831" y="4959126"/>
                <a:ext cx="129147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FFE6201F-2348-4F43-96EE-7CA45ACA7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831" y="4959126"/>
                <a:ext cx="1291473" cy="576761"/>
              </a:xfrm>
              <a:prstGeom prst="rect">
                <a:avLst/>
              </a:prstGeom>
              <a:blipFill>
                <a:blip r:embed="rId20"/>
                <a:stretch>
                  <a:fillRect l="-32075" t="-125532" r="-4717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4">
            <a:extLst>
              <a:ext uri="{FF2B5EF4-FFF2-40B4-BE49-F238E27FC236}">
                <a16:creationId xmlns:a16="http://schemas.microsoft.com/office/drawing/2014/main" id="{A02F090F-3165-4E5E-B325-A5D9365C0C33}"/>
              </a:ext>
            </a:extLst>
          </p:cNvPr>
          <p:cNvSpPr/>
          <p:nvPr/>
        </p:nvSpPr>
        <p:spPr>
          <a:xfrm>
            <a:off x="5398981" y="2215300"/>
            <a:ext cx="323090" cy="69758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6" name="Arc 54">
            <a:extLst>
              <a:ext uri="{FF2B5EF4-FFF2-40B4-BE49-F238E27FC236}">
                <a16:creationId xmlns:a16="http://schemas.microsoft.com/office/drawing/2014/main" id="{814E32A9-0A4C-4097-BB1A-58A3CAE3F7CC}"/>
              </a:ext>
            </a:extLst>
          </p:cNvPr>
          <p:cNvSpPr/>
          <p:nvPr/>
        </p:nvSpPr>
        <p:spPr>
          <a:xfrm>
            <a:off x="5512103" y="3016578"/>
            <a:ext cx="323090" cy="69758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7" name="Arc 54">
            <a:extLst>
              <a:ext uri="{FF2B5EF4-FFF2-40B4-BE49-F238E27FC236}">
                <a16:creationId xmlns:a16="http://schemas.microsoft.com/office/drawing/2014/main" id="{9C65BCDE-2B31-4DB8-8206-ECE97D22995C}"/>
              </a:ext>
            </a:extLst>
          </p:cNvPr>
          <p:cNvSpPr/>
          <p:nvPr/>
        </p:nvSpPr>
        <p:spPr>
          <a:xfrm>
            <a:off x="5464969" y="3789576"/>
            <a:ext cx="341942" cy="78242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8" name="Arc 54">
            <a:extLst>
              <a:ext uri="{FF2B5EF4-FFF2-40B4-BE49-F238E27FC236}">
                <a16:creationId xmlns:a16="http://schemas.microsoft.com/office/drawing/2014/main" id="{05C170A8-9848-4BB5-98B5-AACB4E4DD080}"/>
              </a:ext>
            </a:extLst>
          </p:cNvPr>
          <p:cNvSpPr/>
          <p:nvPr/>
        </p:nvSpPr>
        <p:spPr>
          <a:xfrm>
            <a:off x="5389554" y="4581427"/>
            <a:ext cx="313662" cy="58446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Arc 54">
            <a:extLst>
              <a:ext uri="{FF2B5EF4-FFF2-40B4-BE49-F238E27FC236}">
                <a16:creationId xmlns:a16="http://schemas.microsoft.com/office/drawing/2014/main" id="{15612557-4119-45F1-B1B0-235D06B1C778}"/>
              </a:ext>
            </a:extLst>
          </p:cNvPr>
          <p:cNvSpPr/>
          <p:nvPr/>
        </p:nvSpPr>
        <p:spPr>
          <a:xfrm>
            <a:off x="5172738" y="5203596"/>
            <a:ext cx="313662" cy="58446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Arc 54">
            <a:extLst>
              <a:ext uri="{FF2B5EF4-FFF2-40B4-BE49-F238E27FC236}">
                <a16:creationId xmlns:a16="http://schemas.microsoft.com/office/drawing/2014/main" id="{D39B39C8-056B-42A9-B0F7-015758F305B5}"/>
              </a:ext>
            </a:extLst>
          </p:cNvPr>
          <p:cNvSpPr/>
          <p:nvPr/>
        </p:nvSpPr>
        <p:spPr>
          <a:xfrm>
            <a:off x="5285859" y="5825766"/>
            <a:ext cx="313662" cy="58446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99E1C3DB-7EED-4F6B-A7D8-42BCE51D20CD}"/>
              </a:ext>
            </a:extLst>
          </p:cNvPr>
          <p:cNvCxnSpPr>
            <a:cxnSpLocks/>
          </p:cNvCxnSpPr>
          <p:nvPr/>
        </p:nvCxnSpPr>
        <p:spPr>
          <a:xfrm>
            <a:off x="7806966" y="4149364"/>
            <a:ext cx="3755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53">
                <a:extLst>
                  <a:ext uri="{FF2B5EF4-FFF2-40B4-BE49-F238E27FC236}">
                    <a16:creationId xmlns:a16="http://schemas.microsoft.com/office/drawing/2014/main" id="{1426B72E-83E4-4F5C-BF65-3F8486F2F17C}"/>
                  </a:ext>
                </a:extLst>
              </p:cNvPr>
              <p:cNvSpPr txBox="1"/>
              <p:nvPr/>
            </p:nvSpPr>
            <p:spPr>
              <a:xfrm>
                <a:off x="5610519" y="4712480"/>
                <a:ext cx="175181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53">
                <a:extLst>
                  <a:ext uri="{FF2B5EF4-FFF2-40B4-BE49-F238E27FC236}">
                    <a16:creationId xmlns:a16="http://schemas.microsoft.com/office/drawing/2014/main" id="{1426B72E-83E4-4F5C-BF65-3F8486F2F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519" y="4712480"/>
                <a:ext cx="1751815" cy="276999"/>
              </a:xfrm>
              <a:prstGeom prst="rect">
                <a:avLst/>
              </a:prstGeom>
              <a:blipFill>
                <a:blip r:embed="rId21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53">
            <a:extLst>
              <a:ext uri="{FF2B5EF4-FFF2-40B4-BE49-F238E27FC236}">
                <a16:creationId xmlns:a16="http://schemas.microsoft.com/office/drawing/2014/main" id="{A9E6A5F3-6452-4E2D-8E34-402227AAD127}"/>
              </a:ext>
            </a:extLst>
          </p:cNvPr>
          <p:cNvSpPr txBox="1"/>
          <p:nvPr/>
        </p:nvSpPr>
        <p:spPr>
          <a:xfrm>
            <a:off x="5440837" y="5212101"/>
            <a:ext cx="2732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inverse of the rule above (don’t forget +c)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53">
                <a:extLst>
                  <a:ext uri="{FF2B5EF4-FFF2-40B4-BE49-F238E27FC236}">
                    <a16:creationId xmlns:a16="http://schemas.microsoft.com/office/drawing/2014/main" id="{71A9FC9E-0A9C-4B43-BD3F-9A58DD3DCB5A}"/>
                  </a:ext>
                </a:extLst>
              </p:cNvPr>
              <p:cNvSpPr txBox="1"/>
              <p:nvPr/>
            </p:nvSpPr>
            <p:spPr>
              <a:xfrm>
                <a:off x="5602664" y="5882975"/>
                <a:ext cx="22027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using the substitution we used earlier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53">
                <a:extLst>
                  <a:ext uri="{FF2B5EF4-FFF2-40B4-BE49-F238E27FC236}">
                    <a16:creationId xmlns:a16="http://schemas.microsoft.com/office/drawing/2014/main" id="{71A9FC9E-0A9C-4B43-BD3F-9A58DD3DC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2664" y="5882975"/>
                <a:ext cx="2202730" cy="461665"/>
              </a:xfrm>
              <a:prstGeom prst="rect">
                <a:avLst/>
              </a:prstGeom>
              <a:blipFill>
                <a:blip r:embed="rId2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1B85D9E-C1AF-4532-98D6-391EF3EAFCE3}"/>
              </a:ext>
            </a:extLst>
          </p:cNvPr>
          <p:cNvSpPr/>
          <p:nvPr/>
        </p:nvSpPr>
        <p:spPr>
          <a:xfrm>
            <a:off x="4875230" y="3762867"/>
            <a:ext cx="366073" cy="36607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F2FBA03-BF01-47ED-9CF3-63BD1ABA7D70}"/>
              </a:ext>
            </a:extLst>
          </p:cNvPr>
          <p:cNvSpPr/>
          <p:nvPr/>
        </p:nvSpPr>
        <p:spPr>
          <a:xfrm>
            <a:off x="4867374" y="4612851"/>
            <a:ext cx="232527" cy="17596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8CB111D-E6A4-4E35-916B-A4060971EF5D}"/>
              </a:ext>
            </a:extLst>
          </p:cNvPr>
          <p:cNvSpPr/>
          <p:nvPr/>
        </p:nvSpPr>
        <p:spPr>
          <a:xfrm>
            <a:off x="5312005" y="3643462"/>
            <a:ext cx="232527" cy="17596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AEAADC55-7CDF-4692-9C13-44A6006BE708}"/>
              </a:ext>
            </a:extLst>
          </p:cNvPr>
          <p:cNvSpPr/>
          <p:nvPr/>
        </p:nvSpPr>
        <p:spPr>
          <a:xfrm>
            <a:off x="5115613" y="4474592"/>
            <a:ext cx="389641" cy="2199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A47AFFA2-539F-4C1B-B34D-EBF6ADFE1865}"/>
              </a:ext>
            </a:extLst>
          </p:cNvPr>
          <p:cNvSpPr/>
          <p:nvPr/>
        </p:nvSpPr>
        <p:spPr>
          <a:xfrm>
            <a:off x="4579856" y="5729928"/>
            <a:ext cx="190107" cy="20895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91450162-AF3E-4BA6-8182-D9E0A12206C0}"/>
              </a:ext>
            </a:extLst>
          </p:cNvPr>
          <p:cNvSpPr/>
          <p:nvPr/>
        </p:nvSpPr>
        <p:spPr>
          <a:xfrm>
            <a:off x="4666268" y="6202838"/>
            <a:ext cx="226243" cy="3393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C0370A10-A16E-4329-A111-BE7F9D93E61F}"/>
              </a:ext>
            </a:extLst>
          </p:cNvPr>
          <p:cNvSpPr/>
          <p:nvPr/>
        </p:nvSpPr>
        <p:spPr>
          <a:xfrm>
            <a:off x="7326198" y="3989110"/>
            <a:ext cx="432062" cy="3377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B1A06C2C-2DFA-4A4F-AC84-7225F17D2023}"/>
              </a:ext>
            </a:extLst>
          </p:cNvPr>
          <p:cNvSpPr/>
          <p:nvPr/>
        </p:nvSpPr>
        <p:spPr>
          <a:xfrm>
            <a:off x="0" y="0"/>
            <a:ext cx="1772239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92570568-87DD-4FF7-A9D5-D1468142F3F7}"/>
              </a:ext>
            </a:extLst>
          </p:cNvPr>
          <p:cNvSpPr/>
          <p:nvPr/>
        </p:nvSpPr>
        <p:spPr>
          <a:xfrm>
            <a:off x="8097625" y="4430598"/>
            <a:ext cx="754144" cy="22624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D49A096-FF7E-41F7-B68D-04AC61391906}"/>
              </a:ext>
            </a:extLst>
          </p:cNvPr>
          <p:cNvCxnSpPr>
            <a:cxnSpLocks/>
          </p:cNvCxnSpPr>
          <p:nvPr/>
        </p:nvCxnSpPr>
        <p:spPr>
          <a:xfrm flipH="1">
            <a:off x="4187072" y="4402317"/>
            <a:ext cx="149257" cy="350362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3BFA7C8D-42F6-4FD8-B547-EA8C8B560527}"/>
              </a:ext>
            </a:extLst>
          </p:cNvPr>
          <p:cNvCxnSpPr>
            <a:cxnSpLocks/>
          </p:cNvCxnSpPr>
          <p:nvPr/>
        </p:nvCxnSpPr>
        <p:spPr>
          <a:xfrm flipH="1">
            <a:off x="5150178" y="4524866"/>
            <a:ext cx="81698" cy="135116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B3F27AD-4E8B-41E7-B59F-79FAA33E9EA7}"/>
              </a:ext>
            </a:extLst>
          </p:cNvPr>
          <p:cNvSpPr/>
          <p:nvPr/>
        </p:nvSpPr>
        <p:spPr>
          <a:xfrm>
            <a:off x="4168218" y="4964782"/>
            <a:ext cx="1120219" cy="54047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2A49360C-8CC0-49DF-9A4E-50B17A3F09A8}"/>
              </a:ext>
            </a:extLst>
          </p:cNvPr>
          <p:cNvSpPr/>
          <p:nvPr/>
        </p:nvSpPr>
        <p:spPr>
          <a:xfrm>
            <a:off x="4150936" y="5701645"/>
            <a:ext cx="930111" cy="25609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タイトル 1">
            <a:extLst>
              <a:ext uri="{FF2B5EF4-FFF2-40B4-BE49-F238E27FC236}">
                <a16:creationId xmlns:a16="http://schemas.microsoft.com/office/drawing/2014/main" id="{C25B7B78-BC88-43C0-AD64-4949FB2C4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33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 animBg="1"/>
      <p:bldP spid="12" grpId="1" animBg="1"/>
      <p:bldP spid="13" grpId="0" animBg="1"/>
      <p:bldP spid="13" grpId="1" animBg="1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8" grpId="0"/>
      <p:bldP spid="29" grpId="0"/>
      <p:bldP spid="30" grpId="0"/>
      <p:bldP spid="31" grpId="0"/>
      <p:bldP spid="32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5" grpId="0"/>
      <p:bldP spid="46" grpId="0"/>
      <p:bldP spid="47" grpId="0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6" grpId="0" animBg="1"/>
      <p:bldP spid="56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288BDBF-5F3D-4595-AC63-0CD777913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79213" cy="512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Using the results from the previous section, you can integrate with inverse trigonometric functions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the integral: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3F46213-93E7-4FE0-A5E7-934098D93102}"/>
                  </a:ext>
                </a:extLst>
              </p:cNvPr>
              <p:cNvSpPr txBox="1"/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𝑎𝑟𝑐𝑠𝑖𝑛𝑥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3F46213-93E7-4FE0-A5E7-934098D93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1762812" cy="4775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271F84-B0C5-4899-96E4-1215DCFD4EF3}"/>
                  </a:ext>
                </a:extLst>
              </p:cNvPr>
              <p:cNvSpPr txBox="1"/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𝑎𝑟𝑐𝑐𝑜𝑠𝑥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271F84-B0C5-4899-96E4-1215DCFD4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2911"/>
                <a:ext cx="1951348" cy="4775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07F9422-8C0F-4DE9-B318-E4A70646156D}"/>
                  </a:ext>
                </a:extLst>
              </p:cNvPr>
              <p:cNvSpPr txBox="1"/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𝑎𝑟𝑐𝑡𝑎𝑛𝑥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07F9422-8C0F-4DE9-B318-E4A706461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174" y="0"/>
                <a:ext cx="1696825" cy="4573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A81DC1C-E8C0-4092-9CF0-4684128814C5}"/>
                  </a:ext>
                </a:extLst>
              </p:cNvPr>
              <p:cNvSpPr txBox="1"/>
              <p:nvPr/>
            </p:nvSpPr>
            <p:spPr>
              <a:xfrm>
                <a:off x="1456440" y="2757341"/>
                <a:ext cx="1080424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A81DC1C-E8C0-4092-9CF0-4684128814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440" y="2757341"/>
                <a:ext cx="1080424" cy="565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89E3EFE5-98FB-495A-9B11-2653BCB5B900}"/>
                  </a:ext>
                </a:extLst>
              </p:cNvPr>
              <p:cNvSpPr txBox="1"/>
              <p:nvPr/>
            </p:nvSpPr>
            <p:spPr>
              <a:xfrm>
                <a:off x="4512295" y="1269477"/>
                <a:ext cx="927562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89E3EFE5-98FB-495A-9B11-2653BCB5B9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295" y="1269477"/>
                <a:ext cx="927562" cy="484428"/>
              </a:xfrm>
              <a:prstGeom prst="rect">
                <a:avLst/>
              </a:prstGeom>
              <a:blipFill>
                <a:blip r:embed="rId7"/>
                <a:stretch>
                  <a:fillRect l="-68421" t="-156250" r="-19079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720812E-4513-493D-B26A-7A1143F8AAC9}"/>
                  </a:ext>
                </a:extLst>
              </p:cNvPr>
              <p:cNvSpPr txBox="1"/>
              <p:nvPr/>
            </p:nvSpPr>
            <p:spPr>
              <a:xfrm>
                <a:off x="4333186" y="1844511"/>
                <a:ext cx="1383840" cy="565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720812E-4513-493D-B26A-7A1143F8A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186" y="1844511"/>
                <a:ext cx="1383840" cy="565732"/>
              </a:xfrm>
              <a:prstGeom prst="rect">
                <a:avLst/>
              </a:prstGeom>
              <a:blipFill>
                <a:blip r:embed="rId8"/>
                <a:stretch>
                  <a:fillRect l="-33921" t="-136957" r="-441" b="-17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6946703-DCE5-4593-8C41-2CA9212BC6A2}"/>
                  </a:ext>
                </a:extLst>
              </p:cNvPr>
              <p:cNvSpPr txBox="1"/>
              <p:nvPr/>
            </p:nvSpPr>
            <p:spPr>
              <a:xfrm>
                <a:off x="4344184" y="2609653"/>
                <a:ext cx="1196353" cy="547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6946703-DCE5-4593-8C41-2CA9212BC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4184" y="2609653"/>
                <a:ext cx="1196353" cy="547201"/>
              </a:xfrm>
              <a:prstGeom prst="rect">
                <a:avLst/>
              </a:prstGeom>
              <a:blipFill>
                <a:blip r:embed="rId9"/>
                <a:stretch>
                  <a:fillRect l="-25000" t="-138889" r="-20408" b="-18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9E7B168-4558-4E06-BC39-02ED2886D4C8}"/>
                  </a:ext>
                </a:extLst>
              </p:cNvPr>
              <p:cNvSpPr txBox="1"/>
              <p:nvPr/>
            </p:nvSpPr>
            <p:spPr>
              <a:xfrm>
                <a:off x="4345755" y="3318234"/>
                <a:ext cx="1326261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19E7B168-4558-4E06-BC39-02ED2886D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755" y="3318234"/>
                <a:ext cx="1326261" cy="484428"/>
              </a:xfrm>
              <a:prstGeom prst="rect">
                <a:avLst/>
              </a:prstGeom>
              <a:blipFill>
                <a:blip r:embed="rId10"/>
                <a:stretch>
                  <a:fillRect l="-22581" t="-156250" r="-8756" b="-2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64F0320-A3A4-4B71-A7AF-4422348FED9A}"/>
                  </a:ext>
                </a:extLst>
              </p:cNvPr>
              <p:cNvSpPr txBox="1"/>
              <p:nvPr/>
            </p:nvSpPr>
            <p:spPr>
              <a:xfrm>
                <a:off x="4337900" y="3998535"/>
                <a:ext cx="1165384" cy="484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64F0320-A3A4-4B71-A7AF-4422348FE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900" y="3998535"/>
                <a:ext cx="1165384" cy="484428"/>
              </a:xfrm>
              <a:prstGeom prst="rect">
                <a:avLst/>
              </a:prstGeom>
              <a:blipFill>
                <a:blip r:embed="rId11"/>
                <a:stretch>
                  <a:fillRect l="-30366" t="-159494" r="-18848" b="-2202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99F323D5-B9AA-49D0-B1F8-BB05D15F5866}"/>
                  </a:ext>
                </a:extLst>
              </p:cNvPr>
              <p:cNvSpPr txBox="1"/>
              <p:nvPr/>
            </p:nvSpPr>
            <p:spPr>
              <a:xfrm>
                <a:off x="4367752" y="4678837"/>
                <a:ext cx="1122359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𝑎𝑟𝑐𝑡𝑎𝑛𝑢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99F323D5-B9AA-49D0-B1F8-BB05D15F5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752" y="4678837"/>
                <a:ext cx="1122359" cy="346890"/>
              </a:xfrm>
              <a:prstGeom prst="rect">
                <a:avLst/>
              </a:prstGeom>
              <a:blipFill>
                <a:blip r:embed="rId12"/>
                <a:stretch>
                  <a:fillRect l="-1081" t="-3571" r="-1081"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C565D03B-3384-453B-BAA4-F9728841B514}"/>
                  </a:ext>
                </a:extLst>
              </p:cNvPr>
              <p:cNvSpPr txBox="1"/>
              <p:nvPr/>
            </p:nvSpPr>
            <p:spPr>
              <a:xfrm>
                <a:off x="4388176" y="5283724"/>
                <a:ext cx="1298241" cy="346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C565D03B-3384-453B-BAA4-F9728841B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176" y="5283724"/>
                <a:ext cx="1298241" cy="346890"/>
              </a:xfrm>
              <a:prstGeom prst="rect">
                <a:avLst/>
              </a:prstGeom>
              <a:blipFill>
                <a:blip r:embed="rId13"/>
                <a:stretch>
                  <a:fillRect l="-939" t="-3509" r="-939" b="-8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54">
            <a:extLst>
              <a:ext uri="{FF2B5EF4-FFF2-40B4-BE49-F238E27FC236}">
                <a16:creationId xmlns:a16="http://schemas.microsoft.com/office/drawing/2014/main" id="{38327EAA-B16B-4307-88A4-D5682CDC39E6}"/>
              </a:ext>
            </a:extLst>
          </p:cNvPr>
          <p:cNvSpPr/>
          <p:nvPr/>
        </p:nvSpPr>
        <p:spPr>
          <a:xfrm>
            <a:off x="5644078" y="1508289"/>
            <a:ext cx="323090" cy="5561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53">
                <a:extLst>
                  <a:ext uri="{FF2B5EF4-FFF2-40B4-BE49-F238E27FC236}">
                    <a16:creationId xmlns:a16="http://schemas.microsoft.com/office/drawing/2014/main" id="{57AE99AE-B7AD-41A2-9B55-A4ABC5ABFAE7}"/>
                  </a:ext>
                </a:extLst>
              </p:cNvPr>
              <p:cNvSpPr txBox="1"/>
              <p:nvPr/>
            </p:nvSpPr>
            <p:spPr>
              <a:xfrm>
                <a:off x="5995447" y="1524647"/>
                <a:ext cx="1847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Factorise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on the denominator</a:t>
                </a:r>
              </a:p>
            </p:txBody>
          </p:sp>
        </mc:Choice>
        <mc:Fallback xmlns="">
          <p:sp>
            <p:nvSpPr>
              <p:cNvPr id="69" name="TextBox 53">
                <a:extLst>
                  <a:ext uri="{FF2B5EF4-FFF2-40B4-BE49-F238E27FC236}">
                    <a16:creationId xmlns:a16="http://schemas.microsoft.com/office/drawing/2014/main" id="{57AE99AE-B7AD-41A2-9B55-A4ABC5ABF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5447" y="1524647"/>
                <a:ext cx="1847654" cy="461665"/>
              </a:xfrm>
              <a:prstGeom prst="rect">
                <a:avLst/>
              </a:prstGeom>
              <a:blipFill>
                <a:blip r:embed="rId14"/>
                <a:stretch>
                  <a:fillRect r="-1980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54">
            <a:extLst>
              <a:ext uri="{FF2B5EF4-FFF2-40B4-BE49-F238E27FC236}">
                <a16:creationId xmlns:a16="http://schemas.microsoft.com/office/drawing/2014/main" id="{FD5417AB-653B-44A6-BF54-354E4D5867BD}"/>
              </a:ext>
            </a:extLst>
          </p:cNvPr>
          <p:cNvSpPr/>
          <p:nvPr/>
        </p:nvSpPr>
        <p:spPr>
          <a:xfrm>
            <a:off x="5615798" y="2130459"/>
            <a:ext cx="313662" cy="6504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1" name="Arc 54">
            <a:extLst>
              <a:ext uri="{FF2B5EF4-FFF2-40B4-BE49-F238E27FC236}">
                <a16:creationId xmlns:a16="http://schemas.microsoft.com/office/drawing/2014/main" id="{83956635-2967-4D0D-8636-7B1DFD1B577F}"/>
              </a:ext>
            </a:extLst>
          </p:cNvPr>
          <p:cNvSpPr/>
          <p:nvPr/>
        </p:nvSpPr>
        <p:spPr>
          <a:xfrm>
            <a:off x="5653506" y="2865749"/>
            <a:ext cx="313662" cy="6504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2" name="Arc 54">
            <a:extLst>
              <a:ext uri="{FF2B5EF4-FFF2-40B4-BE49-F238E27FC236}">
                <a16:creationId xmlns:a16="http://schemas.microsoft.com/office/drawing/2014/main" id="{4EA90272-F59F-4270-9033-E9B159D2E855}"/>
              </a:ext>
            </a:extLst>
          </p:cNvPr>
          <p:cNvSpPr/>
          <p:nvPr/>
        </p:nvSpPr>
        <p:spPr>
          <a:xfrm>
            <a:off x="5587518" y="3544479"/>
            <a:ext cx="313662" cy="6504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3" name="Arc 54">
            <a:extLst>
              <a:ext uri="{FF2B5EF4-FFF2-40B4-BE49-F238E27FC236}">
                <a16:creationId xmlns:a16="http://schemas.microsoft.com/office/drawing/2014/main" id="{E21C6FC4-E364-4504-A211-161544EF58AC}"/>
              </a:ext>
            </a:extLst>
          </p:cNvPr>
          <p:cNvSpPr/>
          <p:nvPr/>
        </p:nvSpPr>
        <p:spPr>
          <a:xfrm>
            <a:off x="5427262" y="4242063"/>
            <a:ext cx="313662" cy="6504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4" name="Arc 54">
            <a:extLst>
              <a:ext uri="{FF2B5EF4-FFF2-40B4-BE49-F238E27FC236}">
                <a16:creationId xmlns:a16="http://schemas.microsoft.com/office/drawing/2014/main" id="{3D5B2608-26CC-4B01-836C-15A22E19BAB0}"/>
              </a:ext>
            </a:extLst>
          </p:cNvPr>
          <p:cNvSpPr/>
          <p:nvPr/>
        </p:nvSpPr>
        <p:spPr>
          <a:xfrm>
            <a:off x="5691212" y="4901938"/>
            <a:ext cx="341943" cy="59389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53">
                <a:extLst>
                  <a:ext uri="{FF2B5EF4-FFF2-40B4-BE49-F238E27FC236}">
                    <a16:creationId xmlns:a16="http://schemas.microsoft.com/office/drawing/2014/main" id="{F0FBED2E-DC5F-49BE-8F05-49D2C0581109}"/>
                  </a:ext>
                </a:extLst>
              </p:cNvPr>
              <p:cNvSpPr txBox="1"/>
              <p:nvPr/>
            </p:nvSpPr>
            <p:spPr>
              <a:xfrm>
                <a:off x="5910606" y="2250512"/>
                <a:ext cx="1847654" cy="35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as a factor</a:t>
                </a:r>
              </a:p>
            </p:txBody>
          </p:sp>
        </mc:Choice>
        <mc:Fallback xmlns="">
          <p:sp>
            <p:nvSpPr>
              <p:cNvPr id="75" name="TextBox 53">
                <a:extLst>
                  <a:ext uri="{FF2B5EF4-FFF2-40B4-BE49-F238E27FC236}">
                    <a16:creationId xmlns:a16="http://schemas.microsoft.com/office/drawing/2014/main" id="{F0FBED2E-DC5F-49BE-8F05-49D2C05811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606" y="2250512"/>
                <a:ext cx="1847654" cy="354136"/>
              </a:xfrm>
              <a:prstGeom prst="rect">
                <a:avLst/>
              </a:prstGeom>
              <a:blipFill>
                <a:blip r:embed="rId15"/>
                <a:stretch>
                  <a:fillRect b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C695A635-5889-4A70-A3A2-9B91F7E31161}"/>
                  </a:ext>
                </a:extLst>
              </p:cNvPr>
              <p:cNvSpPr txBox="1"/>
              <p:nvPr/>
            </p:nvSpPr>
            <p:spPr>
              <a:xfrm>
                <a:off x="5938887" y="2816120"/>
                <a:ext cx="2073897" cy="339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TextBox 53">
                <a:extLst>
                  <a:ext uri="{FF2B5EF4-FFF2-40B4-BE49-F238E27FC236}">
                    <a16:creationId xmlns:a16="http://schemas.microsoft.com/office/drawing/2014/main" id="{C695A635-5889-4A70-A3A2-9B91F7E311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887" y="2816120"/>
                <a:ext cx="2073897" cy="33945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F459028D-9B64-465A-92D2-E113FB56955B}"/>
                  </a:ext>
                </a:extLst>
              </p:cNvPr>
              <p:cNvSpPr txBox="1"/>
              <p:nvPr/>
            </p:nvSpPr>
            <p:spPr>
              <a:xfrm>
                <a:off x="8333295" y="2806694"/>
                <a:ext cx="688157" cy="369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𝑑𝑢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TextBox 53">
                <a:extLst>
                  <a:ext uri="{FF2B5EF4-FFF2-40B4-BE49-F238E27FC236}">
                    <a16:creationId xmlns:a16="http://schemas.microsoft.com/office/drawing/2014/main" id="{F459028D-9B64-465A-92D2-E113FB569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3295" y="2806694"/>
                <a:ext cx="688157" cy="36984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53">
                <a:extLst>
                  <a:ext uri="{FF2B5EF4-FFF2-40B4-BE49-F238E27FC236}">
                    <a16:creationId xmlns:a16="http://schemas.microsoft.com/office/drawing/2014/main" id="{E2BC4C35-7103-4EDF-B463-C7908E51AF8D}"/>
                  </a:ext>
                </a:extLst>
              </p:cNvPr>
              <p:cNvSpPr txBox="1"/>
              <p:nvPr/>
            </p:nvSpPr>
            <p:spPr>
              <a:xfrm>
                <a:off x="8182465" y="3230900"/>
                <a:ext cx="10369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8" name="TextBox 53">
                <a:extLst>
                  <a:ext uri="{FF2B5EF4-FFF2-40B4-BE49-F238E27FC236}">
                    <a16:creationId xmlns:a16="http://schemas.microsoft.com/office/drawing/2014/main" id="{E2BC4C35-7103-4EDF-B463-C7908E51A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465" y="3230900"/>
                <a:ext cx="1036949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E770D434-1A72-4764-9E6F-9681CD87B416}"/>
              </a:ext>
            </a:extLst>
          </p:cNvPr>
          <p:cNvCxnSpPr>
            <a:cxnSpLocks/>
          </p:cNvCxnSpPr>
          <p:nvPr/>
        </p:nvCxnSpPr>
        <p:spPr>
          <a:xfrm>
            <a:off x="8004929" y="2989867"/>
            <a:ext cx="3755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53">
                <a:extLst>
                  <a:ext uri="{FF2B5EF4-FFF2-40B4-BE49-F238E27FC236}">
                    <a16:creationId xmlns:a16="http://schemas.microsoft.com/office/drawing/2014/main" id="{D8A4BE8B-5CFC-47D8-B3B5-9DD6A5EBA0FE}"/>
                  </a:ext>
                </a:extLst>
              </p:cNvPr>
              <p:cNvSpPr txBox="1"/>
              <p:nvPr/>
            </p:nvSpPr>
            <p:spPr>
              <a:xfrm>
                <a:off x="5806913" y="3683385"/>
                <a:ext cx="18099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2" name="TextBox 53">
                <a:extLst>
                  <a:ext uri="{FF2B5EF4-FFF2-40B4-BE49-F238E27FC236}">
                    <a16:creationId xmlns:a16="http://schemas.microsoft.com/office/drawing/2014/main" id="{D8A4BE8B-5CFC-47D8-B3B5-9DD6A5EBA0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6913" y="3683385"/>
                <a:ext cx="1809946" cy="276999"/>
              </a:xfrm>
              <a:prstGeom prst="rect">
                <a:avLst/>
              </a:prstGeom>
              <a:blipFill>
                <a:blip r:embed="rId1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53">
            <a:extLst>
              <a:ext uri="{FF2B5EF4-FFF2-40B4-BE49-F238E27FC236}">
                <a16:creationId xmlns:a16="http://schemas.microsoft.com/office/drawing/2014/main" id="{74F250FA-E7F0-4C4A-A2CE-4B6F8A664A6C}"/>
              </a:ext>
            </a:extLst>
          </p:cNvPr>
          <p:cNvSpPr txBox="1"/>
          <p:nvPr/>
        </p:nvSpPr>
        <p:spPr>
          <a:xfrm>
            <a:off x="5712646" y="4258420"/>
            <a:ext cx="2092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using the reverse of the rule above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53">
                <a:extLst>
                  <a:ext uri="{FF2B5EF4-FFF2-40B4-BE49-F238E27FC236}">
                    <a16:creationId xmlns:a16="http://schemas.microsoft.com/office/drawing/2014/main" id="{D79453FC-DA24-46C1-8D92-DC51C155F5A6}"/>
                  </a:ext>
                </a:extLst>
              </p:cNvPr>
              <p:cNvSpPr txBox="1"/>
              <p:nvPr/>
            </p:nvSpPr>
            <p:spPr>
              <a:xfrm>
                <a:off x="6042584" y="4946576"/>
                <a:ext cx="22341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using the substitution we used earlier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TextBox 53">
                <a:extLst>
                  <a:ext uri="{FF2B5EF4-FFF2-40B4-BE49-F238E27FC236}">
                    <a16:creationId xmlns:a16="http://schemas.microsoft.com/office/drawing/2014/main" id="{D79453FC-DA24-46C1-8D92-DC51C155F5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584" y="4946576"/>
                <a:ext cx="2234150" cy="461665"/>
              </a:xfrm>
              <a:prstGeom prst="rect">
                <a:avLst/>
              </a:prstGeom>
              <a:blipFill>
                <a:blip r:embed="rId2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BDCE48F3-4586-493F-8EE1-3681DF079862}"/>
              </a:ext>
            </a:extLst>
          </p:cNvPr>
          <p:cNvSpPr/>
          <p:nvPr/>
        </p:nvSpPr>
        <p:spPr>
          <a:xfrm>
            <a:off x="7535159" y="2840611"/>
            <a:ext cx="432062" cy="3377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0EDDCF9D-6F78-43C8-917E-CBB72D52CAFE}"/>
              </a:ext>
            </a:extLst>
          </p:cNvPr>
          <p:cNvCxnSpPr>
            <a:cxnSpLocks/>
          </p:cNvCxnSpPr>
          <p:nvPr/>
        </p:nvCxnSpPr>
        <p:spPr>
          <a:xfrm flipV="1">
            <a:off x="8210746" y="518475"/>
            <a:ext cx="424207" cy="263950"/>
          </a:xfrm>
          <a:prstGeom prst="straightConnector1">
            <a:avLst/>
          </a:prstGeom>
          <a:ln w="508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47012767-C989-4043-916A-302770D4830D}"/>
              </a:ext>
            </a:extLst>
          </p:cNvPr>
          <p:cNvSpPr/>
          <p:nvPr/>
        </p:nvSpPr>
        <p:spPr>
          <a:xfrm>
            <a:off x="8578392" y="1"/>
            <a:ext cx="490194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DD6367F8-D9DE-414A-B91C-023243B20BAD}"/>
              </a:ext>
            </a:extLst>
          </p:cNvPr>
          <p:cNvSpPr/>
          <p:nvPr/>
        </p:nvSpPr>
        <p:spPr>
          <a:xfrm>
            <a:off x="8305014" y="3238109"/>
            <a:ext cx="763572" cy="28751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D9DF0070-6DB5-420F-BDAA-EA89D306CD88}"/>
              </a:ext>
            </a:extLst>
          </p:cNvPr>
          <p:cNvSpPr/>
          <p:nvPr/>
        </p:nvSpPr>
        <p:spPr>
          <a:xfrm>
            <a:off x="5101472" y="3525624"/>
            <a:ext cx="224672" cy="20896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AB3014CF-93F1-4D19-837E-4EE98803883F}"/>
              </a:ext>
            </a:extLst>
          </p:cNvPr>
          <p:cNvSpPr/>
          <p:nvPr/>
        </p:nvSpPr>
        <p:spPr>
          <a:xfrm>
            <a:off x="5084190" y="2820185"/>
            <a:ext cx="213674" cy="36607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A834A4DC-CC90-4D99-949E-98E269D5529B}"/>
              </a:ext>
            </a:extLst>
          </p:cNvPr>
          <p:cNvSpPr/>
          <p:nvPr/>
        </p:nvSpPr>
        <p:spPr>
          <a:xfrm>
            <a:off x="5302578" y="3412503"/>
            <a:ext cx="372358" cy="20896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5696B07-3C48-4473-A7B5-998E37F97984}"/>
              </a:ext>
            </a:extLst>
          </p:cNvPr>
          <p:cNvSpPr/>
          <p:nvPr/>
        </p:nvSpPr>
        <p:spPr>
          <a:xfrm>
            <a:off x="5304149" y="2733773"/>
            <a:ext cx="257665" cy="20110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FEFBFB5D-308F-4832-9952-9FE730A0F5A8}"/>
              </a:ext>
            </a:extLst>
          </p:cNvPr>
          <p:cNvCxnSpPr>
            <a:cxnSpLocks/>
          </p:cNvCxnSpPr>
          <p:nvPr/>
        </p:nvCxnSpPr>
        <p:spPr>
          <a:xfrm flipH="1">
            <a:off x="4611279" y="3525625"/>
            <a:ext cx="92696" cy="124118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B9356804-F51C-4A73-B6A2-DB7403DC23C9}"/>
              </a:ext>
            </a:extLst>
          </p:cNvPr>
          <p:cNvCxnSpPr>
            <a:cxnSpLocks/>
          </p:cNvCxnSpPr>
          <p:nvPr/>
        </p:nvCxnSpPr>
        <p:spPr>
          <a:xfrm flipH="1">
            <a:off x="5341529" y="3487525"/>
            <a:ext cx="92696" cy="124118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0BA664CD-667C-45AD-B821-1A7711D9C656}"/>
              </a:ext>
            </a:extLst>
          </p:cNvPr>
          <p:cNvSpPr/>
          <p:nvPr/>
        </p:nvSpPr>
        <p:spPr>
          <a:xfrm>
            <a:off x="5077709" y="4781550"/>
            <a:ext cx="170566" cy="21612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79BA6E09-E90C-4A1B-BE13-19359DFE1460}"/>
              </a:ext>
            </a:extLst>
          </p:cNvPr>
          <p:cNvSpPr/>
          <p:nvPr/>
        </p:nvSpPr>
        <p:spPr>
          <a:xfrm>
            <a:off x="5172958" y="5305425"/>
            <a:ext cx="237241" cy="342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83D0A1AA-2778-4C4F-9528-C096E0CE9FDE}"/>
              </a:ext>
            </a:extLst>
          </p:cNvPr>
          <p:cNvSpPr/>
          <p:nvPr/>
        </p:nvSpPr>
        <p:spPr>
          <a:xfrm>
            <a:off x="7458075" y="0"/>
            <a:ext cx="1685925" cy="4713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A22BC65D-FE56-4BE4-92C4-1227EC6477B5}"/>
              </a:ext>
            </a:extLst>
          </p:cNvPr>
          <p:cNvSpPr/>
          <p:nvPr/>
        </p:nvSpPr>
        <p:spPr>
          <a:xfrm>
            <a:off x="4654091" y="1238251"/>
            <a:ext cx="575133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53">
            <a:extLst>
              <a:ext uri="{FF2B5EF4-FFF2-40B4-BE49-F238E27FC236}">
                <a16:creationId xmlns:a16="http://schemas.microsoft.com/office/drawing/2014/main" id="{E5229CE3-E0BA-4257-BF7B-DB787D853015}"/>
              </a:ext>
            </a:extLst>
          </p:cNvPr>
          <p:cNvSpPr txBox="1"/>
          <p:nvPr/>
        </p:nvSpPr>
        <p:spPr>
          <a:xfrm>
            <a:off x="7081297" y="829322"/>
            <a:ext cx="184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Looks a bit like this…</a:t>
            </a: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is our target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27EBA101-D419-484D-AA6E-10408CBB5FC0}"/>
              </a:ext>
            </a:extLst>
          </p:cNvPr>
          <p:cNvSpPr/>
          <p:nvPr/>
        </p:nvSpPr>
        <p:spPr>
          <a:xfrm>
            <a:off x="4743450" y="3981450"/>
            <a:ext cx="523875" cy="45229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695A757E-643A-41B4-B335-2751D3FB940D}"/>
              </a:ext>
            </a:extLst>
          </p:cNvPr>
          <p:cNvSpPr/>
          <p:nvPr/>
        </p:nvSpPr>
        <p:spPr>
          <a:xfrm>
            <a:off x="4619625" y="4762499"/>
            <a:ext cx="647700" cy="23321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338E1338-B99F-4010-B3B9-27DC69FAA86C}"/>
              </a:ext>
            </a:extLst>
          </p:cNvPr>
          <p:cNvSpPr txBox="1"/>
          <p:nvPr/>
        </p:nvSpPr>
        <p:spPr>
          <a:xfrm>
            <a:off x="673100" y="4044950"/>
            <a:ext cx="2603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results you have just seen are given in the formula booklet, but you also need to know how to derive them!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2B46C899-3790-4D7A-A634-6986C5234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01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1" grpId="0"/>
      <p:bldP spid="64" grpId="0"/>
      <p:bldP spid="65" grpId="0"/>
      <p:bldP spid="66" grpId="0"/>
      <p:bldP spid="67" grpId="0"/>
      <p:bldP spid="68" grpId="0" animBg="1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/>
      <p:bldP spid="76" grpId="0"/>
      <p:bldP spid="77" grpId="0"/>
      <p:bldP spid="78" grpId="0"/>
      <p:bldP spid="82" grpId="0"/>
      <p:bldP spid="83" grpId="0"/>
      <p:bldP spid="84" grpId="0"/>
      <p:bldP spid="85" grpId="0" animBg="1"/>
      <p:bldP spid="85" grpId="1" animBg="1"/>
      <p:bldP spid="85" grpId="2" animBg="1"/>
      <p:bldP spid="85" grpId="3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build="allAtOnce"/>
      <p:bldP spid="100" grpId="0" animBg="1"/>
      <p:bldP spid="100" grpId="1" animBg="1"/>
      <p:bldP spid="101" grpId="0" animBg="1"/>
      <p:bldP spid="101" grpId="1" animBg="1"/>
      <p:bldP spid="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5+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13ADD9B-CABB-4516-958E-1690CECB819A}"/>
                  </a:ext>
                </a:extLst>
              </p:cNvPr>
              <p:cNvSpPr txBox="1"/>
              <p:nvPr/>
            </p:nvSpPr>
            <p:spPr>
              <a:xfrm>
                <a:off x="4206711" y="1292099"/>
                <a:ext cx="1345676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13ADD9B-CABB-4516-958E-1690CECB8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711" y="1292099"/>
                <a:ext cx="1345676" cy="657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9FCB1DC-0D6A-4BAD-ACBC-7B930E4B49D8}"/>
                  </a:ext>
                </a:extLst>
              </p:cNvPr>
              <p:cNvSpPr txBox="1"/>
              <p:nvPr/>
            </p:nvSpPr>
            <p:spPr>
              <a:xfrm>
                <a:off x="4029172" y="1962973"/>
                <a:ext cx="1345676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9FCB1DC-0D6A-4BAD-ACBC-7B930E4B4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172" y="1962973"/>
                <a:ext cx="1345676" cy="657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91324E6-AF5A-4230-9AC7-6CE3E5BD1097}"/>
                  </a:ext>
                </a:extLst>
              </p:cNvPr>
              <p:cNvSpPr txBox="1"/>
              <p:nvPr/>
            </p:nvSpPr>
            <p:spPr>
              <a:xfrm>
                <a:off x="4000892" y="2698263"/>
                <a:ext cx="2324494" cy="649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91324E6-AF5A-4230-9AC7-6CE3E5BD1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892" y="2698263"/>
                <a:ext cx="2324494" cy="6491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54">
            <a:extLst>
              <a:ext uri="{FF2B5EF4-FFF2-40B4-BE49-F238E27FC236}">
                <a16:creationId xmlns:a16="http://schemas.microsoft.com/office/drawing/2014/main" id="{29B78729-CCBD-4DF8-95FF-D4EC5AB592D0}"/>
              </a:ext>
            </a:extLst>
          </p:cNvPr>
          <p:cNvSpPr/>
          <p:nvPr/>
        </p:nvSpPr>
        <p:spPr>
          <a:xfrm>
            <a:off x="5398980" y="1630838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4" name="TextBox 53">
            <a:extLst>
              <a:ext uri="{FF2B5EF4-FFF2-40B4-BE49-F238E27FC236}">
                <a16:creationId xmlns:a16="http://schemas.microsoft.com/office/drawing/2014/main" id="{A55FD8A5-5F7C-451A-B8C3-8261E86B4FF0}"/>
              </a:ext>
            </a:extLst>
          </p:cNvPr>
          <p:cNvSpPr txBox="1"/>
          <p:nvPr/>
        </p:nvSpPr>
        <p:spPr>
          <a:xfrm>
            <a:off x="5665508" y="1750890"/>
            <a:ext cx="1847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4 out as a factor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54">
            <a:extLst>
              <a:ext uri="{FF2B5EF4-FFF2-40B4-BE49-F238E27FC236}">
                <a16:creationId xmlns:a16="http://schemas.microsoft.com/office/drawing/2014/main" id="{72557D1B-AE1E-4F83-88BF-EB5CEE6B669B}"/>
              </a:ext>
            </a:extLst>
          </p:cNvPr>
          <p:cNvSpPr/>
          <p:nvPr/>
        </p:nvSpPr>
        <p:spPr>
          <a:xfrm>
            <a:off x="6164122" y="2367700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53">
                <a:extLst>
                  <a:ext uri="{FF2B5EF4-FFF2-40B4-BE49-F238E27FC236}">
                    <a16:creationId xmlns:a16="http://schemas.microsoft.com/office/drawing/2014/main" id="{8B634224-C2CB-4B0C-9B37-FAE7D027CE2F}"/>
                  </a:ext>
                </a:extLst>
              </p:cNvPr>
              <p:cNvSpPr txBox="1"/>
              <p:nvPr/>
            </p:nvSpPr>
            <p:spPr>
              <a:xfrm>
                <a:off x="6477784" y="2440617"/>
                <a:ext cx="1847654" cy="487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pattern above. In this case,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53">
                <a:extLst>
                  <a:ext uri="{FF2B5EF4-FFF2-40B4-BE49-F238E27FC236}">
                    <a16:creationId xmlns:a16="http://schemas.microsoft.com/office/drawing/2014/main" id="{8B634224-C2CB-4B0C-9B37-FAE7D027C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784" y="2440617"/>
                <a:ext cx="1847654" cy="487634"/>
              </a:xfrm>
              <a:prstGeom prst="rect">
                <a:avLst/>
              </a:prstGeom>
              <a:blipFill>
                <a:blip r:embed="rId9"/>
                <a:stretch>
                  <a:fillRect r="-165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E47C0AF-EFD3-424C-8DA5-2C875F928AEC}"/>
              </a:ext>
            </a:extLst>
          </p:cNvPr>
          <p:cNvSpPr/>
          <p:nvPr/>
        </p:nvSpPr>
        <p:spPr>
          <a:xfrm>
            <a:off x="4550396" y="2030102"/>
            <a:ext cx="575133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0329EDD-65DC-44AA-97F1-47E7A04E980F}"/>
              </a:ext>
            </a:extLst>
          </p:cNvPr>
          <p:cNvSpPr/>
          <p:nvPr/>
        </p:nvSpPr>
        <p:spPr>
          <a:xfrm>
            <a:off x="7040644" y="0"/>
            <a:ext cx="575133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8F98372-5AC3-4D16-AA71-DCEFF01E73FA}"/>
              </a:ext>
            </a:extLst>
          </p:cNvPr>
          <p:cNvSpPr/>
          <p:nvPr/>
        </p:nvSpPr>
        <p:spPr>
          <a:xfrm>
            <a:off x="7975469" y="0"/>
            <a:ext cx="1168531" cy="465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F812E2D-1352-43B3-B06E-47249D5BBE02}"/>
              </a:ext>
            </a:extLst>
          </p:cNvPr>
          <p:cNvSpPr/>
          <p:nvPr/>
        </p:nvSpPr>
        <p:spPr>
          <a:xfrm>
            <a:off x="4489122" y="2782477"/>
            <a:ext cx="1270655" cy="51690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09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 animBg="1"/>
      <p:bldP spid="14" grpId="0"/>
      <p:bldP spid="15" grpId="0" animBg="1"/>
      <p:bldP spid="16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25+</m:t>
                            </m:r>
                            <m:sSup>
                              <m:sSupPr>
                                <m:ctrl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720EF23-6D79-43E5-8671-BBBC8200757E}"/>
                  </a:ext>
                </a:extLst>
              </p:cNvPr>
              <p:cNvSpPr txBox="1"/>
              <p:nvPr/>
            </p:nvSpPr>
            <p:spPr>
              <a:xfrm>
                <a:off x="4300979" y="1197830"/>
                <a:ext cx="1449371" cy="6574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25+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720EF23-6D79-43E5-8671-BBBC82007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979" y="1197830"/>
                <a:ext cx="1449371" cy="657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5834497-686C-4E84-A18C-FBD1236E55F4}"/>
                  </a:ext>
                </a:extLst>
              </p:cNvPr>
              <p:cNvSpPr txBox="1"/>
              <p:nvPr/>
            </p:nvSpPr>
            <p:spPr>
              <a:xfrm>
                <a:off x="4198855" y="1896985"/>
                <a:ext cx="1449371" cy="7409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25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</m:den>
                                  </m:f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5834497-686C-4E84-A18C-FBD1236E55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8855" y="1896985"/>
                <a:ext cx="1449371" cy="740908"/>
              </a:xfrm>
              <a:prstGeom prst="rect">
                <a:avLst/>
              </a:prstGeom>
              <a:blipFill>
                <a:blip r:embed="rId7"/>
                <a:stretch>
                  <a:fillRect r="-10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9C5C2C-18E7-481D-9046-46499389F84F}"/>
                  </a:ext>
                </a:extLst>
              </p:cNvPr>
              <p:cNvSpPr txBox="1"/>
              <p:nvPr/>
            </p:nvSpPr>
            <p:spPr>
              <a:xfrm>
                <a:off x="4190999" y="2746968"/>
                <a:ext cx="1449371" cy="7065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25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9C5C2C-18E7-481D-9046-46499389F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9" y="2746968"/>
                <a:ext cx="1449371" cy="7065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106E747-B1E7-49CD-86EB-FA866615A945}"/>
                  </a:ext>
                </a:extLst>
              </p:cNvPr>
              <p:cNvSpPr txBox="1"/>
              <p:nvPr/>
            </p:nvSpPr>
            <p:spPr>
              <a:xfrm>
                <a:off x="4088875" y="3559244"/>
                <a:ext cx="2594729" cy="785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>
                                <m:fPr>
                                  <m:type m:val="skw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𝑎𝑟𝑐𝑡𝑎𝑛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f>
                                    <m:fPr>
                                      <m:type m:val="skw"/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D106E747-B1E7-49CD-86EB-FA866615A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875" y="3559244"/>
                <a:ext cx="2594729" cy="7859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2A6CEAD-30EC-46B0-A3C9-B22DABD441F2}"/>
                  </a:ext>
                </a:extLst>
              </p:cNvPr>
              <p:cNvSpPr txBox="1"/>
              <p:nvPr/>
            </p:nvSpPr>
            <p:spPr>
              <a:xfrm>
                <a:off x="4165860" y="4541203"/>
                <a:ext cx="1895575" cy="5763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2A6CEAD-30EC-46B0-A3C9-B22DABD44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860" y="4541203"/>
                <a:ext cx="1895575" cy="5763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54">
            <a:extLst>
              <a:ext uri="{FF2B5EF4-FFF2-40B4-BE49-F238E27FC236}">
                <a16:creationId xmlns:a16="http://schemas.microsoft.com/office/drawing/2014/main" id="{84670E84-0BF0-4068-B6B1-EEA2E5134945}"/>
              </a:ext>
            </a:extLst>
          </p:cNvPr>
          <p:cNvSpPr/>
          <p:nvPr/>
        </p:nvSpPr>
        <p:spPr>
          <a:xfrm>
            <a:off x="5815330" y="1566422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3" name="TextBox 53">
            <a:extLst>
              <a:ext uri="{FF2B5EF4-FFF2-40B4-BE49-F238E27FC236}">
                <a16:creationId xmlns:a16="http://schemas.microsoft.com/office/drawing/2014/main" id="{782A88BC-EA20-4319-B4EB-1DF01A399AFF}"/>
              </a:ext>
            </a:extLst>
          </p:cNvPr>
          <p:cNvSpPr txBox="1"/>
          <p:nvPr/>
        </p:nvSpPr>
        <p:spPr>
          <a:xfrm>
            <a:off x="6091285" y="1611057"/>
            <a:ext cx="184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9 as a factor on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54">
            <a:extLst>
              <a:ext uri="{FF2B5EF4-FFF2-40B4-BE49-F238E27FC236}">
                <a16:creationId xmlns:a16="http://schemas.microsoft.com/office/drawing/2014/main" id="{2F3729DD-3391-4D29-A706-EBC9AA64CEE0}"/>
              </a:ext>
            </a:extLst>
          </p:cNvPr>
          <p:cNvSpPr/>
          <p:nvPr/>
        </p:nvSpPr>
        <p:spPr>
          <a:xfrm>
            <a:off x="5807474" y="2359845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5" name="Arc 54">
            <a:extLst>
              <a:ext uri="{FF2B5EF4-FFF2-40B4-BE49-F238E27FC236}">
                <a16:creationId xmlns:a16="http://schemas.microsoft.com/office/drawing/2014/main" id="{0AC4C4AC-0FA8-4239-B702-2736CFB3EE7F}"/>
              </a:ext>
            </a:extLst>
          </p:cNvPr>
          <p:cNvSpPr/>
          <p:nvPr/>
        </p:nvSpPr>
        <p:spPr>
          <a:xfrm>
            <a:off x="6497202" y="3153268"/>
            <a:ext cx="346658" cy="7305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6" name="Arc 54">
            <a:extLst>
              <a:ext uri="{FF2B5EF4-FFF2-40B4-BE49-F238E27FC236}">
                <a16:creationId xmlns:a16="http://schemas.microsoft.com/office/drawing/2014/main" id="{F4421365-8B0D-4B84-9FE1-9B4281160924}"/>
              </a:ext>
            </a:extLst>
          </p:cNvPr>
          <p:cNvSpPr/>
          <p:nvPr/>
        </p:nvSpPr>
        <p:spPr>
          <a:xfrm>
            <a:off x="6395078" y="3984397"/>
            <a:ext cx="346658" cy="7305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53">
                <a:extLst>
                  <a:ext uri="{FF2B5EF4-FFF2-40B4-BE49-F238E27FC236}">
                    <a16:creationId xmlns:a16="http://schemas.microsoft.com/office/drawing/2014/main" id="{9ACE1A81-55D7-4053-BD6D-7EE8F8BBEEE7}"/>
                  </a:ext>
                </a:extLst>
              </p:cNvPr>
              <p:cNvSpPr txBox="1"/>
              <p:nvPr/>
            </p:nvSpPr>
            <p:spPr>
              <a:xfrm>
                <a:off x="6052008" y="2357345"/>
                <a:ext cx="1847654" cy="538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factor from the integral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53">
                <a:extLst>
                  <a:ext uri="{FF2B5EF4-FFF2-40B4-BE49-F238E27FC236}">
                    <a16:creationId xmlns:a16="http://schemas.microsoft.com/office/drawing/2014/main" id="{9ACE1A81-55D7-4053-BD6D-7EE8F8BBE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008" y="2357345"/>
                <a:ext cx="1847654" cy="538737"/>
              </a:xfrm>
              <a:prstGeom prst="rect">
                <a:avLst/>
              </a:prstGeom>
              <a:blipFill>
                <a:blip r:embed="rId11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53">
                <a:extLst>
                  <a:ext uri="{FF2B5EF4-FFF2-40B4-BE49-F238E27FC236}">
                    <a16:creationId xmlns:a16="http://schemas.microsoft.com/office/drawing/2014/main" id="{A22279BD-6029-4CB0-9F36-BB86BD7ECFA9}"/>
                  </a:ext>
                </a:extLst>
              </p:cNvPr>
              <p:cNvSpPr txBox="1"/>
              <p:nvPr/>
            </p:nvSpPr>
            <p:spPr>
              <a:xfrm>
                <a:off x="6825006" y="3235608"/>
                <a:ext cx="1404594" cy="55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rule above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53">
                <a:extLst>
                  <a:ext uri="{FF2B5EF4-FFF2-40B4-BE49-F238E27FC236}">
                    <a16:creationId xmlns:a16="http://schemas.microsoft.com/office/drawing/2014/main" id="{A22279BD-6029-4CB0-9F36-BB86BD7EC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006" y="3235608"/>
                <a:ext cx="1404594" cy="554511"/>
              </a:xfrm>
              <a:prstGeom prst="rect">
                <a:avLst/>
              </a:prstGeom>
              <a:blipFill>
                <a:blip r:embed="rId12"/>
                <a:stretch>
                  <a:fillRect t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53">
            <a:extLst>
              <a:ext uri="{FF2B5EF4-FFF2-40B4-BE49-F238E27FC236}">
                <a16:creationId xmlns:a16="http://schemas.microsoft.com/office/drawing/2014/main" id="{AED3D551-F43E-4543-8E4D-D07A3BF679E7}"/>
              </a:ext>
            </a:extLst>
          </p:cNvPr>
          <p:cNvSpPr txBox="1"/>
          <p:nvPr/>
        </p:nvSpPr>
        <p:spPr>
          <a:xfrm>
            <a:off x="6732309" y="4264700"/>
            <a:ext cx="931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69B507C-4C78-4083-9994-A3BD7DEBA59E}"/>
              </a:ext>
            </a:extLst>
          </p:cNvPr>
          <p:cNvSpPr/>
          <p:nvPr/>
        </p:nvSpPr>
        <p:spPr>
          <a:xfrm>
            <a:off x="4675695" y="3638746"/>
            <a:ext cx="1366886" cy="58446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5F02CF0-02D6-48D3-AD9D-0DBE5EB38D6B}"/>
              </a:ext>
            </a:extLst>
          </p:cNvPr>
          <p:cNvSpPr/>
          <p:nvPr/>
        </p:nvSpPr>
        <p:spPr>
          <a:xfrm>
            <a:off x="4573571" y="2810757"/>
            <a:ext cx="1082511" cy="62059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69EDBCD-1B61-4F05-AE98-B9306A93E982}"/>
              </a:ext>
            </a:extLst>
          </p:cNvPr>
          <p:cNvSpPr/>
          <p:nvPr/>
        </p:nvSpPr>
        <p:spPr>
          <a:xfrm>
            <a:off x="6931843" y="0"/>
            <a:ext cx="920685" cy="46191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5876376-74E2-43C6-8C8D-BCFACC943479}"/>
              </a:ext>
            </a:extLst>
          </p:cNvPr>
          <p:cNvSpPr/>
          <p:nvPr/>
        </p:nvSpPr>
        <p:spPr>
          <a:xfrm>
            <a:off x="7979790" y="0"/>
            <a:ext cx="1164210" cy="46191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59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8" grpId="0"/>
      <p:bldP spid="9" grpId="0"/>
      <p:bldP spid="10" grpId="0"/>
      <p:bldP spid="11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Evaluate the following, leaving your answer in terms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5077635-8EAE-4744-9D37-8C8496704BDB}"/>
                  </a:ext>
                </a:extLst>
              </p:cNvPr>
              <p:cNvSpPr txBox="1"/>
              <p:nvPr/>
            </p:nvSpPr>
            <p:spPr>
              <a:xfrm>
                <a:off x="1310326" y="2969443"/>
                <a:ext cx="1400383" cy="663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5077635-8EAE-4744-9D37-8C8496704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326" y="2969443"/>
                <a:ext cx="1400383" cy="663451"/>
              </a:xfrm>
              <a:prstGeom prst="rect">
                <a:avLst/>
              </a:prstGeom>
              <a:blipFill>
                <a:blip r:embed="rId6"/>
                <a:stretch>
                  <a:fillRect b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E3F4BA1-A91D-4334-A176-CA6186580398}"/>
                  </a:ext>
                </a:extLst>
              </p:cNvPr>
              <p:cNvSpPr txBox="1"/>
              <p:nvPr/>
            </p:nvSpPr>
            <p:spPr>
              <a:xfrm>
                <a:off x="4403889" y="1189348"/>
                <a:ext cx="1202188" cy="5689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E3F4BA1-A91D-4334-A176-CA6186580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889" y="1189348"/>
                <a:ext cx="1202188" cy="568938"/>
              </a:xfrm>
              <a:prstGeom prst="rect">
                <a:avLst/>
              </a:prstGeom>
              <a:blipFill>
                <a:blip r:embed="rId7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7D3D64B-B235-4D7D-9247-E16FA04C051F}"/>
                  </a:ext>
                </a:extLst>
              </p:cNvPr>
              <p:cNvSpPr txBox="1"/>
              <p:nvPr/>
            </p:nvSpPr>
            <p:spPr>
              <a:xfrm>
                <a:off x="4235778" y="1879076"/>
                <a:ext cx="1551387" cy="7007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7D3D64B-B235-4D7D-9247-E16FA04C0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778" y="1879076"/>
                <a:ext cx="1551387" cy="7007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8AE6DCE-9E44-4AB3-B16B-BA9427D81B33}"/>
                  </a:ext>
                </a:extLst>
              </p:cNvPr>
              <p:cNvSpPr txBox="1"/>
              <p:nvPr/>
            </p:nvSpPr>
            <p:spPr>
              <a:xfrm>
                <a:off x="4237349" y="2700779"/>
                <a:ext cx="1374800" cy="7007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8AE6DCE-9E44-4AB3-B16B-BA9427D81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349" y="2700779"/>
                <a:ext cx="1374800" cy="7007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54F4B8F-5E39-4A76-A196-1B366A0979CC}"/>
                  </a:ext>
                </a:extLst>
              </p:cNvPr>
              <p:cNvSpPr txBox="1"/>
              <p:nvPr/>
            </p:nvSpPr>
            <p:spPr>
              <a:xfrm>
                <a:off x="4210639" y="3569616"/>
                <a:ext cx="1400448" cy="7007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54F4B8F-5E39-4A76-A196-1B366A097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639" y="3569616"/>
                <a:ext cx="1400448" cy="7007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FA4B6C7-E94D-4D81-A5B3-E5164F13B133}"/>
                  </a:ext>
                </a:extLst>
              </p:cNvPr>
              <p:cNvSpPr txBox="1"/>
              <p:nvPr/>
            </p:nvSpPr>
            <p:spPr>
              <a:xfrm>
                <a:off x="4212210" y="4429027"/>
                <a:ext cx="1693605" cy="6958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𝑎𝑟𝑐𝑠𝑖𝑛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f>
                                        <m:fPr>
                                          <m:type m:val="skw"/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sz="12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1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FA4B6C7-E94D-4D81-A5B3-E5164F13B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210" y="4429027"/>
                <a:ext cx="1693605" cy="6958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A5B4E42-21B4-4D61-A3FC-8618A17AFD2A}"/>
                  </a:ext>
                </a:extLst>
              </p:cNvPr>
              <p:cNvSpPr txBox="1"/>
              <p:nvPr/>
            </p:nvSpPr>
            <p:spPr>
              <a:xfrm>
                <a:off x="4223208" y="5279011"/>
                <a:ext cx="1532856" cy="630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𝑎𝑟𝑐𝑠𝑖𝑛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A5B4E42-21B4-4D61-A3FC-8618A17AF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208" y="5279011"/>
                <a:ext cx="1532856" cy="63036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54">
            <a:extLst>
              <a:ext uri="{FF2B5EF4-FFF2-40B4-BE49-F238E27FC236}">
                <a16:creationId xmlns:a16="http://schemas.microsoft.com/office/drawing/2014/main" id="{44E4F181-E41C-446F-AEDF-90603B59FBA5}"/>
              </a:ext>
            </a:extLst>
          </p:cNvPr>
          <p:cNvSpPr/>
          <p:nvPr/>
        </p:nvSpPr>
        <p:spPr>
          <a:xfrm>
            <a:off x="5768196" y="1547568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6" name="Arc 54">
            <a:extLst>
              <a:ext uri="{FF2B5EF4-FFF2-40B4-BE49-F238E27FC236}">
                <a16:creationId xmlns:a16="http://schemas.microsoft.com/office/drawing/2014/main" id="{E4C9964A-D600-44E8-AFAB-692DD645669E}"/>
              </a:ext>
            </a:extLst>
          </p:cNvPr>
          <p:cNvSpPr/>
          <p:nvPr/>
        </p:nvSpPr>
        <p:spPr>
          <a:xfrm>
            <a:off x="5711635" y="2301713"/>
            <a:ext cx="323090" cy="6598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7" name="Arc 54">
            <a:extLst>
              <a:ext uri="{FF2B5EF4-FFF2-40B4-BE49-F238E27FC236}">
                <a16:creationId xmlns:a16="http://schemas.microsoft.com/office/drawing/2014/main" id="{D4A2B413-9ABD-44F5-A4FD-002577D6A356}"/>
              </a:ext>
            </a:extLst>
          </p:cNvPr>
          <p:cNvSpPr/>
          <p:nvPr/>
        </p:nvSpPr>
        <p:spPr>
          <a:xfrm>
            <a:off x="5692782" y="3112418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8" name="Arc 54">
            <a:extLst>
              <a:ext uri="{FF2B5EF4-FFF2-40B4-BE49-F238E27FC236}">
                <a16:creationId xmlns:a16="http://schemas.microsoft.com/office/drawing/2014/main" id="{84077483-198D-42FF-B941-E7663F2C740B}"/>
              </a:ext>
            </a:extLst>
          </p:cNvPr>
          <p:cNvSpPr/>
          <p:nvPr/>
        </p:nvSpPr>
        <p:spPr>
          <a:xfrm>
            <a:off x="5805904" y="3989110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9" name="Arc 54">
            <a:extLst>
              <a:ext uri="{FF2B5EF4-FFF2-40B4-BE49-F238E27FC236}">
                <a16:creationId xmlns:a16="http://schemas.microsoft.com/office/drawing/2014/main" id="{1E07FC76-7428-442C-8452-71C3C1478CA9}"/>
              </a:ext>
            </a:extLst>
          </p:cNvPr>
          <p:cNvSpPr/>
          <p:nvPr/>
        </p:nvSpPr>
        <p:spPr>
          <a:xfrm>
            <a:off x="5768197" y="4856376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0" name="TextBox 53">
            <a:extLst>
              <a:ext uri="{FF2B5EF4-FFF2-40B4-BE49-F238E27FC236}">
                <a16:creationId xmlns:a16="http://schemas.microsoft.com/office/drawing/2014/main" id="{C8EF08A7-0490-49A9-9F2E-36F5AFD22EE9}"/>
              </a:ext>
            </a:extLst>
          </p:cNvPr>
          <p:cNvSpPr txBox="1"/>
          <p:nvPr/>
        </p:nvSpPr>
        <p:spPr>
          <a:xfrm>
            <a:off x="6081858" y="1648764"/>
            <a:ext cx="1847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4 as a factor on the denominator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53">
                <a:extLst>
                  <a:ext uri="{FF2B5EF4-FFF2-40B4-BE49-F238E27FC236}">
                    <a16:creationId xmlns:a16="http://schemas.microsoft.com/office/drawing/2014/main" id="{8E21C50C-9E58-46E0-B36E-09578832777B}"/>
                  </a:ext>
                </a:extLst>
              </p:cNvPr>
              <p:cNvSpPr txBox="1"/>
              <p:nvPr/>
            </p:nvSpPr>
            <p:spPr>
              <a:xfrm>
                <a:off x="6017442" y="2461041"/>
                <a:ext cx="798138" cy="298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53">
                <a:extLst>
                  <a:ext uri="{FF2B5EF4-FFF2-40B4-BE49-F238E27FC236}">
                    <a16:creationId xmlns:a16="http://schemas.microsoft.com/office/drawing/2014/main" id="{8E21C50C-9E58-46E0-B36E-095788327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442" y="2461041"/>
                <a:ext cx="798138" cy="29809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097F0745-37B9-4BF5-B4CD-74A242A50D78}"/>
                  </a:ext>
                </a:extLst>
              </p:cNvPr>
              <p:cNvSpPr txBox="1"/>
              <p:nvPr/>
            </p:nvSpPr>
            <p:spPr>
              <a:xfrm>
                <a:off x="5981305" y="3179050"/>
                <a:ext cx="2220015" cy="53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now take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factor from the integral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53">
                <a:extLst>
                  <a:ext uri="{FF2B5EF4-FFF2-40B4-BE49-F238E27FC236}">
                    <a16:creationId xmlns:a16="http://schemas.microsoft.com/office/drawing/2014/main" id="{097F0745-37B9-4BF5-B4CD-74A242A50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305" y="3179050"/>
                <a:ext cx="2220015" cy="537776"/>
              </a:xfrm>
              <a:prstGeom prst="rect">
                <a:avLst/>
              </a:prstGeom>
              <a:blipFill>
                <a:blip r:embed="rId14"/>
                <a:stretch>
                  <a:fillRect b="-6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1EE7A168-E3BC-4E08-ABC6-99CB673C85DD}"/>
                  </a:ext>
                </a:extLst>
              </p:cNvPr>
              <p:cNvSpPr txBox="1"/>
              <p:nvPr/>
            </p:nvSpPr>
            <p:spPr>
              <a:xfrm>
                <a:off x="6117996" y="3991326"/>
                <a:ext cx="2931736" cy="652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using the rule above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ra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Also use a square bracket</a:t>
                </a:r>
              </a:p>
            </p:txBody>
          </p:sp>
        </mc:Choice>
        <mc:Fallback xmlns="">
          <p:sp>
            <p:nvSpPr>
              <p:cNvPr id="23" name="TextBox 53">
                <a:extLst>
                  <a:ext uri="{FF2B5EF4-FFF2-40B4-BE49-F238E27FC236}">
                    <a16:creationId xmlns:a16="http://schemas.microsoft.com/office/drawing/2014/main" id="{1EE7A168-E3BC-4E08-ABC6-99CB673C8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996" y="3991326"/>
                <a:ext cx="2931736" cy="652807"/>
              </a:xfrm>
              <a:prstGeom prst="rect">
                <a:avLst/>
              </a:prstGeom>
              <a:blipFill>
                <a:blip r:embed="rId15"/>
                <a:stretch>
                  <a:fillRect t="-9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53">
            <a:extLst>
              <a:ext uri="{FF2B5EF4-FFF2-40B4-BE49-F238E27FC236}">
                <a16:creationId xmlns:a16="http://schemas.microsoft.com/office/drawing/2014/main" id="{48EF0E88-4B1F-44E4-AC0E-06BD90D3146F}"/>
              </a:ext>
            </a:extLst>
          </p:cNvPr>
          <p:cNvSpPr txBox="1"/>
          <p:nvPr/>
        </p:nvSpPr>
        <p:spPr>
          <a:xfrm>
            <a:off x="6091287" y="5086406"/>
            <a:ext cx="809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DB787D0-A1B1-4B0E-AD2E-DC69866BE21C}"/>
              </a:ext>
            </a:extLst>
          </p:cNvPr>
          <p:cNvSpPr/>
          <p:nvPr/>
        </p:nvSpPr>
        <p:spPr>
          <a:xfrm>
            <a:off x="188535" y="0"/>
            <a:ext cx="848413" cy="49962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8585351-1CC3-4F76-A402-79C4F1496EF8}"/>
              </a:ext>
            </a:extLst>
          </p:cNvPr>
          <p:cNvSpPr/>
          <p:nvPr/>
        </p:nvSpPr>
        <p:spPr>
          <a:xfrm>
            <a:off x="1208203" y="0"/>
            <a:ext cx="1036948" cy="49962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048F8B8-1045-4A55-809F-CE89F60F1594}"/>
              </a:ext>
            </a:extLst>
          </p:cNvPr>
          <p:cNvSpPr/>
          <p:nvPr/>
        </p:nvSpPr>
        <p:spPr>
          <a:xfrm>
            <a:off x="4716545" y="1509861"/>
            <a:ext cx="656733" cy="24352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8C19C0E-DF5B-482F-AD6F-D5182FB5BCAD}"/>
              </a:ext>
            </a:extLst>
          </p:cNvPr>
          <p:cNvSpPr/>
          <p:nvPr/>
        </p:nvSpPr>
        <p:spPr>
          <a:xfrm>
            <a:off x="4699262" y="2209016"/>
            <a:ext cx="843699" cy="39278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CFDF7A5-37B6-4207-97B0-55DE0A799561}"/>
              </a:ext>
            </a:extLst>
          </p:cNvPr>
          <p:cNvSpPr/>
          <p:nvPr/>
        </p:nvSpPr>
        <p:spPr>
          <a:xfrm>
            <a:off x="4817097" y="3657600"/>
            <a:ext cx="848412" cy="6425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EAC9381-A9BF-439E-BB9B-64ACDB958B1D}"/>
              </a:ext>
            </a:extLst>
          </p:cNvPr>
          <p:cNvSpPr/>
          <p:nvPr/>
        </p:nvSpPr>
        <p:spPr>
          <a:xfrm>
            <a:off x="4535863" y="4535865"/>
            <a:ext cx="1082511" cy="52633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7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Evaluate the following, leaving your answer in terms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5077635-8EAE-4744-9D37-8C8496704BDB}"/>
                  </a:ext>
                </a:extLst>
              </p:cNvPr>
              <p:cNvSpPr txBox="1"/>
              <p:nvPr/>
            </p:nvSpPr>
            <p:spPr>
              <a:xfrm>
                <a:off x="1310326" y="2969443"/>
                <a:ext cx="1400383" cy="6634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5077635-8EAE-4744-9D37-8C8496704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326" y="2969443"/>
                <a:ext cx="1400383" cy="663451"/>
              </a:xfrm>
              <a:prstGeom prst="rect">
                <a:avLst/>
              </a:prstGeom>
              <a:blipFill>
                <a:blip r:embed="rId6"/>
                <a:stretch>
                  <a:fillRect b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A5B4E42-21B4-4D61-A3FC-8618A17AFD2A}"/>
                  </a:ext>
                </a:extLst>
              </p:cNvPr>
              <p:cNvSpPr txBox="1"/>
              <p:nvPr/>
            </p:nvSpPr>
            <p:spPr>
              <a:xfrm>
                <a:off x="4072380" y="1310326"/>
                <a:ext cx="1532856" cy="630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𝑎𝑟𝑐𝑠𝑖𝑛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e>
                                      </m:rad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A5B4E42-21B4-4D61-A3FC-8618A17AF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380" y="1310326"/>
                <a:ext cx="1532856" cy="6303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DCFC93D-0342-4EB8-9590-36B53981EC6F}"/>
                  </a:ext>
                </a:extLst>
              </p:cNvPr>
              <p:cNvSpPr txBox="1"/>
              <p:nvPr/>
            </p:nvSpPr>
            <p:spPr>
              <a:xfrm>
                <a:off x="4073951" y="2084895"/>
                <a:ext cx="3100208" cy="689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GB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GB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GB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GB" sz="12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e>
                                          </m:rad>
                                        </m:num>
                                        <m:den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CDCFC93D-0342-4EB8-9590-36B53981E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951" y="2084895"/>
                <a:ext cx="3100208" cy="689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6456F8-EB60-4CDC-8048-E7A66ACF668D}"/>
                  </a:ext>
                </a:extLst>
              </p:cNvPr>
              <p:cNvSpPr txBox="1"/>
              <p:nvPr/>
            </p:nvSpPr>
            <p:spPr>
              <a:xfrm>
                <a:off x="4056668" y="3000866"/>
                <a:ext cx="2324291" cy="4773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726456F8-EB60-4CDC-8048-E7A66ACF6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668" y="3000866"/>
                <a:ext cx="2324291" cy="4773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395E42A-1555-424D-94F2-F91AB7B00B9C}"/>
                  </a:ext>
                </a:extLst>
              </p:cNvPr>
              <p:cNvSpPr txBox="1"/>
              <p:nvPr/>
            </p:nvSpPr>
            <p:spPr>
              <a:xfrm>
                <a:off x="4105373" y="3756582"/>
                <a:ext cx="1145826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395E42A-1555-424D-94F2-F91AB7B00B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5373" y="3756582"/>
                <a:ext cx="1145826" cy="414985"/>
              </a:xfrm>
              <a:prstGeom prst="rect">
                <a:avLst/>
              </a:prstGeom>
              <a:blipFill>
                <a:blip r:embed="rId10"/>
                <a:stretch>
                  <a:fillRect l="-1064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678EBA4-8C46-4F40-884D-4C52169C4C5F}"/>
                  </a:ext>
                </a:extLst>
              </p:cNvPr>
              <p:cNvSpPr txBox="1"/>
              <p:nvPr/>
            </p:nvSpPr>
            <p:spPr>
              <a:xfrm>
                <a:off x="4125798" y="4615993"/>
                <a:ext cx="288156" cy="3149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678EBA4-8C46-4F40-884D-4C52169C4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798" y="4615993"/>
                <a:ext cx="288156" cy="314958"/>
              </a:xfrm>
              <a:prstGeom prst="rect">
                <a:avLst/>
              </a:prstGeom>
              <a:blipFill>
                <a:blip r:embed="rId11"/>
                <a:stretch>
                  <a:fillRect l="-6383" r="-1063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4">
            <a:extLst>
              <a:ext uri="{FF2B5EF4-FFF2-40B4-BE49-F238E27FC236}">
                <a16:creationId xmlns:a16="http://schemas.microsoft.com/office/drawing/2014/main" id="{7EC97CCF-9745-44CD-8E03-74DD961414D3}"/>
              </a:ext>
            </a:extLst>
          </p:cNvPr>
          <p:cNvSpPr/>
          <p:nvPr/>
        </p:nvSpPr>
        <p:spPr>
          <a:xfrm>
            <a:off x="7116230" y="1670116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6" name="TextBox 53">
            <a:extLst>
              <a:ext uri="{FF2B5EF4-FFF2-40B4-BE49-F238E27FC236}">
                <a16:creationId xmlns:a16="http://schemas.microsoft.com/office/drawing/2014/main" id="{BCDC4BFD-6861-44A0-94EF-B26B1C93953E}"/>
              </a:ext>
            </a:extLst>
          </p:cNvPr>
          <p:cNvSpPr txBox="1"/>
          <p:nvPr/>
        </p:nvSpPr>
        <p:spPr>
          <a:xfrm>
            <a:off x="7335625" y="1862438"/>
            <a:ext cx="1355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Arc 54">
            <a:extLst>
              <a:ext uri="{FF2B5EF4-FFF2-40B4-BE49-F238E27FC236}">
                <a16:creationId xmlns:a16="http://schemas.microsoft.com/office/drawing/2014/main" id="{7C88ED4A-5846-4E52-B622-1917F6218595}"/>
              </a:ext>
            </a:extLst>
          </p:cNvPr>
          <p:cNvSpPr/>
          <p:nvPr/>
        </p:nvSpPr>
        <p:spPr>
          <a:xfrm>
            <a:off x="7042386" y="2454112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8" name="Arc 54">
            <a:extLst>
              <a:ext uri="{FF2B5EF4-FFF2-40B4-BE49-F238E27FC236}">
                <a16:creationId xmlns:a16="http://schemas.microsoft.com/office/drawing/2014/main" id="{E173A29F-3A93-4B2D-9530-87C4F40D6293}"/>
              </a:ext>
            </a:extLst>
          </p:cNvPr>
          <p:cNvSpPr/>
          <p:nvPr/>
        </p:nvSpPr>
        <p:spPr>
          <a:xfrm>
            <a:off x="6259962" y="3189403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Arc 54">
            <a:extLst>
              <a:ext uri="{FF2B5EF4-FFF2-40B4-BE49-F238E27FC236}">
                <a16:creationId xmlns:a16="http://schemas.microsoft.com/office/drawing/2014/main" id="{A78D6768-3681-431D-8715-D6FBE79E7839}"/>
              </a:ext>
            </a:extLst>
          </p:cNvPr>
          <p:cNvSpPr/>
          <p:nvPr/>
        </p:nvSpPr>
        <p:spPr>
          <a:xfrm>
            <a:off x="5138172" y="3943547"/>
            <a:ext cx="312092" cy="78085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TextBox 53">
            <a:extLst>
              <a:ext uri="{FF2B5EF4-FFF2-40B4-BE49-F238E27FC236}">
                <a16:creationId xmlns:a16="http://schemas.microsoft.com/office/drawing/2014/main" id="{5213DC28-D402-4587-B4A7-2255E58D0578}"/>
              </a:ext>
            </a:extLst>
          </p:cNvPr>
          <p:cNvSpPr txBox="1"/>
          <p:nvPr/>
        </p:nvSpPr>
        <p:spPr>
          <a:xfrm>
            <a:off x="7326198" y="2626009"/>
            <a:ext cx="172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fractions can be simplified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53">
            <a:extLst>
              <a:ext uri="{FF2B5EF4-FFF2-40B4-BE49-F238E27FC236}">
                <a16:creationId xmlns:a16="http://schemas.microsoft.com/office/drawing/2014/main" id="{57B8EACB-B33C-4A3B-901B-14F2E1FE9403}"/>
              </a:ext>
            </a:extLst>
          </p:cNvPr>
          <p:cNvSpPr txBox="1"/>
          <p:nvPr/>
        </p:nvSpPr>
        <p:spPr>
          <a:xfrm>
            <a:off x="6543773" y="3342446"/>
            <a:ext cx="127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inner part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53">
            <a:extLst>
              <a:ext uri="{FF2B5EF4-FFF2-40B4-BE49-F238E27FC236}">
                <a16:creationId xmlns:a16="http://schemas.microsoft.com/office/drawing/2014/main" id="{0E574E10-349A-4665-A5A9-EFD036448E36}"/>
              </a:ext>
            </a:extLst>
          </p:cNvPr>
          <p:cNvSpPr txBox="1"/>
          <p:nvPr/>
        </p:nvSpPr>
        <p:spPr>
          <a:xfrm>
            <a:off x="5440837" y="4181431"/>
            <a:ext cx="9411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83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DC650-580A-42F7-B38E-729FFDDF0068}"/>
              </a:ext>
            </a:extLst>
          </p:cNvPr>
          <p:cNvSpPr txBox="1"/>
          <p:nvPr/>
        </p:nvSpPr>
        <p:spPr>
          <a:xfrm>
            <a:off x="3916505" y="1348033"/>
            <a:ext cx="4954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some cases you will need to split a fraction into several terms and integrate each in a different way…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/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blipFill>
                <a:blip r:embed="rId6"/>
                <a:stretch>
                  <a:fillRect l="-15238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23AC762-40F9-42F5-B00E-08EF9B0F5671}"/>
                  </a:ext>
                </a:extLst>
              </p:cNvPr>
              <p:cNvSpPr txBox="1"/>
              <p:nvPr/>
            </p:nvSpPr>
            <p:spPr>
              <a:xfrm>
                <a:off x="286734" y="3150749"/>
                <a:ext cx="10330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B23AC762-40F9-42F5-B00E-08EF9B0F5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34" y="3150749"/>
                <a:ext cx="1033019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4EBC6D0-729C-4BB2-BF90-283955A7D7A1}"/>
                  </a:ext>
                </a:extLst>
              </p:cNvPr>
              <p:cNvSpPr txBox="1"/>
              <p:nvPr/>
            </p:nvSpPr>
            <p:spPr>
              <a:xfrm>
                <a:off x="222317" y="3567099"/>
                <a:ext cx="871192" cy="442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=−8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4EBC6D0-729C-4BB2-BF90-283955A7D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317" y="3567099"/>
                <a:ext cx="871192" cy="442942"/>
              </a:xfrm>
              <a:prstGeom prst="rect">
                <a:avLst/>
              </a:prstGeom>
              <a:blipFill>
                <a:blip r:embed="rId8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B750B51-C1DF-42C6-BE82-4C8AA6A53EA7}"/>
                  </a:ext>
                </a:extLst>
              </p:cNvPr>
              <p:cNvSpPr txBox="1"/>
              <p:nvPr/>
            </p:nvSpPr>
            <p:spPr>
              <a:xfrm>
                <a:off x="122549" y="4058866"/>
                <a:ext cx="848412" cy="442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7B750B51-C1DF-42C6-BE82-4C8AA6A53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49" y="4058866"/>
                <a:ext cx="848412" cy="442942"/>
              </a:xfrm>
              <a:prstGeom prst="rect">
                <a:avLst/>
              </a:prstGeom>
              <a:blipFill>
                <a:blip r:embed="rId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5F08808-1722-4ED6-A7FD-BF1A94C2A5C2}"/>
                  </a:ext>
                </a:extLst>
              </p:cNvPr>
              <p:cNvSpPr txBox="1"/>
              <p:nvPr/>
            </p:nvSpPr>
            <p:spPr>
              <a:xfrm>
                <a:off x="2982802" y="2962212"/>
                <a:ext cx="1051872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5F08808-1722-4ED6-A7FD-BF1A94C2A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802" y="2962212"/>
                <a:ext cx="1051872" cy="576761"/>
              </a:xfrm>
              <a:prstGeom prst="rect">
                <a:avLst/>
              </a:prstGeom>
              <a:blipFill>
                <a:blip r:embed="rId10"/>
                <a:stretch>
                  <a:fillRect l="-37572" t="-124211" r="-27168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965E058-6E2E-4952-BD3D-6BF8A63EA556}"/>
                  </a:ext>
                </a:extLst>
              </p:cNvPr>
              <p:cNvSpPr txBox="1"/>
              <p:nvPr/>
            </p:nvSpPr>
            <p:spPr>
              <a:xfrm>
                <a:off x="3003227" y="3519965"/>
                <a:ext cx="1051872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7965E058-6E2E-4952-BD3D-6BF8A63EA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227" y="3519965"/>
                <a:ext cx="1051872" cy="576761"/>
              </a:xfrm>
              <a:prstGeom prst="rect">
                <a:avLst/>
              </a:prstGeom>
              <a:blipFill>
                <a:blip r:embed="rId11"/>
                <a:stretch>
                  <a:fillRect l="-15698" t="-124211" r="-50000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9FFC4B3-DEFA-4D38-B3D3-7324084ACD3E}"/>
                  </a:ext>
                </a:extLst>
              </p:cNvPr>
              <p:cNvSpPr txBox="1"/>
              <p:nvPr/>
            </p:nvSpPr>
            <p:spPr>
              <a:xfrm>
                <a:off x="3004798" y="4105998"/>
                <a:ext cx="1051872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99FFC4B3-DEFA-4D38-B3D3-7324084ACD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798" y="4105998"/>
                <a:ext cx="1051872" cy="576761"/>
              </a:xfrm>
              <a:prstGeom prst="rect">
                <a:avLst/>
              </a:prstGeom>
              <a:blipFill>
                <a:blip r:embed="rId12"/>
                <a:stretch>
                  <a:fillRect l="-15698" t="-125532" r="-50000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8A6AF47-5219-441B-A9A9-26BF3AC8E2E6}"/>
                  </a:ext>
                </a:extLst>
              </p:cNvPr>
              <p:cNvSpPr txBox="1"/>
              <p:nvPr/>
            </p:nvSpPr>
            <p:spPr>
              <a:xfrm>
                <a:off x="3004796" y="4605619"/>
                <a:ext cx="1293825" cy="6868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num>
                            <m:den>
                              <m:f>
                                <m:fPr>
                                  <m:type m:val="skw"/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8A6AF47-5219-441B-A9A9-26BF3AC8E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796" y="4605619"/>
                <a:ext cx="1293825" cy="68685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F80169-58F7-460B-9FAB-C18E3890BE72}"/>
                  </a:ext>
                </a:extLst>
              </p:cNvPr>
              <p:cNvSpPr txBox="1"/>
              <p:nvPr/>
            </p:nvSpPr>
            <p:spPr>
              <a:xfrm>
                <a:off x="2874392" y="5342481"/>
                <a:ext cx="1293825" cy="4392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BF80169-58F7-460B-9FAB-C18E3890B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392" y="5342481"/>
                <a:ext cx="1293825" cy="439223"/>
              </a:xfrm>
              <a:prstGeom prst="rect">
                <a:avLst/>
              </a:prstGeom>
              <a:blipFill>
                <a:blip r:embed="rId14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458EE40-0B69-4AA1-8404-AA4C42F07833}"/>
                  </a:ext>
                </a:extLst>
              </p:cNvPr>
              <p:cNvSpPr txBox="1"/>
              <p:nvPr/>
            </p:nvSpPr>
            <p:spPr>
              <a:xfrm>
                <a:off x="3007940" y="5909661"/>
                <a:ext cx="1592341" cy="4380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5458EE40-0B69-4AA1-8404-AA4C42F07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940" y="5909661"/>
                <a:ext cx="1592341" cy="438005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C7CB3AD-75F3-4438-B04D-73B2D7D4FE47}"/>
              </a:ext>
            </a:extLst>
          </p:cNvPr>
          <p:cNvCxnSpPr/>
          <p:nvPr/>
        </p:nvCxnSpPr>
        <p:spPr>
          <a:xfrm flipH="1">
            <a:off x="4147794" y="2300140"/>
            <a:ext cx="933253" cy="67873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451378B-612B-4373-9CD8-73AA55F5D9C3}"/>
                  </a:ext>
                </a:extLst>
              </p:cNvPr>
              <p:cNvSpPr txBox="1"/>
              <p:nvPr/>
            </p:nvSpPr>
            <p:spPr>
              <a:xfrm>
                <a:off x="3068092" y="2215300"/>
                <a:ext cx="182441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Using the substitution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=1−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D451378B-612B-4373-9CD8-73AA55F5D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092" y="2215300"/>
                <a:ext cx="1824419" cy="461665"/>
              </a:xfrm>
              <a:prstGeom prst="rect">
                <a:avLst/>
              </a:prstGeom>
              <a:blipFill>
                <a:blip r:embed="rId16"/>
                <a:stretch>
                  <a:fillRect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54">
            <a:extLst>
              <a:ext uri="{FF2B5EF4-FFF2-40B4-BE49-F238E27FC236}">
                <a16:creationId xmlns:a16="http://schemas.microsoft.com/office/drawing/2014/main" id="{46583EFF-F40C-47BC-A7A3-3DD72E91F89C}"/>
              </a:ext>
            </a:extLst>
          </p:cNvPr>
          <p:cNvSpPr/>
          <p:nvPr/>
        </p:nvSpPr>
        <p:spPr>
          <a:xfrm>
            <a:off x="1131781" y="3311951"/>
            <a:ext cx="272813" cy="46819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3" name="TextBox 53">
            <a:extLst>
              <a:ext uri="{FF2B5EF4-FFF2-40B4-BE49-F238E27FC236}">
                <a16:creationId xmlns:a16="http://schemas.microsoft.com/office/drawing/2014/main" id="{9E70A03C-DF18-45E2-8A38-F0677E5E8AEB}"/>
              </a:ext>
            </a:extLst>
          </p:cNvPr>
          <p:cNvSpPr txBox="1"/>
          <p:nvPr/>
        </p:nvSpPr>
        <p:spPr>
          <a:xfrm>
            <a:off x="1359031" y="3408433"/>
            <a:ext cx="1214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Arc 54">
            <a:extLst>
              <a:ext uri="{FF2B5EF4-FFF2-40B4-BE49-F238E27FC236}">
                <a16:creationId xmlns:a16="http://schemas.microsoft.com/office/drawing/2014/main" id="{76EFA44D-64A7-4B80-BFF2-FEAAB2DA9C93}"/>
              </a:ext>
            </a:extLst>
          </p:cNvPr>
          <p:cNvSpPr/>
          <p:nvPr/>
        </p:nvSpPr>
        <p:spPr>
          <a:xfrm>
            <a:off x="1095645" y="3831996"/>
            <a:ext cx="272813" cy="46819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5" name="TextBox 53">
            <a:extLst>
              <a:ext uri="{FF2B5EF4-FFF2-40B4-BE49-F238E27FC236}">
                <a16:creationId xmlns:a16="http://schemas.microsoft.com/office/drawing/2014/main" id="{2DBF4DE1-11EA-4460-B351-01591DD09F43}"/>
              </a:ext>
            </a:extLst>
          </p:cNvPr>
          <p:cNvSpPr txBox="1"/>
          <p:nvPr/>
        </p:nvSpPr>
        <p:spPr>
          <a:xfrm>
            <a:off x="1321324" y="3936335"/>
            <a:ext cx="988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3D99EF1-9263-43DA-B854-5C13815A0142}"/>
              </a:ext>
            </a:extLst>
          </p:cNvPr>
          <p:cNvSpPr/>
          <p:nvPr/>
        </p:nvSpPr>
        <p:spPr>
          <a:xfrm>
            <a:off x="5403130" y="2094323"/>
            <a:ext cx="686586" cy="22467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69BE5CA-0ED2-464A-B308-6417AFB77B97}"/>
              </a:ext>
            </a:extLst>
          </p:cNvPr>
          <p:cNvSpPr/>
          <p:nvPr/>
        </p:nvSpPr>
        <p:spPr>
          <a:xfrm>
            <a:off x="6083431" y="1979629"/>
            <a:ext cx="232528" cy="21838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5BDB817-5E72-4470-9A52-7A9EBEAC2EFE}"/>
              </a:ext>
            </a:extLst>
          </p:cNvPr>
          <p:cNvSpPr/>
          <p:nvPr/>
        </p:nvSpPr>
        <p:spPr>
          <a:xfrm>
            <a:off x="3624606" y="3008722"/>
            <a:ext cx="315797" cy="42263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6DEAC92-3DDF-43D3-8B98-7F7C5DCE18C1}"/>
              </a:ext>
            </a:extLst>
          </p:cNvPr>
          <p:cNvSpPr/>
          <p:nvPr/>
        </p:nvSpPr>
        <p:spPr>
          <a:xfrm>
            <a:off x="3324519" y="3233394"/>
            <a:ext cx="315797" cy="20896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65DE16BE-7591-4807-A297-62D5BADC18F7}"/>
              </a:ext>
            </a:extLst>
          </p:cNvPr>
          <p:cNvCxnSpPr>
            <a:cxnSpLocks/>
          </p:cNvCxnSpPr>
          <p:nvPr/>
        </p:nvCxnSpPr>
        <p:spPr>
          <a:xfrm flipH="1">
            <a:off x="3438525" y="3054285"/>
            <a:ext cx="77673" cy="127065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1D35FE90-D19F-4348-ADD0-FC983B5D2BC0}"/>
              </a:ext>
            </a:extLst>
          </p:cNvPr>
          <p:cNvCxnSpPr>
            <a:cxnSpLocks/>
          </p:cNvCxnSpPr>
          <p:nvPr/>
        </p:nvCxnSpPr>
        <p:spPr>
          <a:xfrm flipH="1">
            <a:off x="3848100" y="3268597"/>
            <a:ext cx="77673" cy="127065"/>
          </a:xfrm>
          <a:prstGeom prst="straightConnector1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AAC793C-B43D-426F-BEA5-09B050F34BB1}"/>
              </a:ext>
            </a:extLst>
          </p:cNvPr>
          <p:cNvSpPr/>
          <p:nvPr/>
        </p:nvSpPr>
        <p:spPr>
          <a:xfrm>
            <a:off x="357531" y="3171825"/>
            <a:ext cx="890244" cy="22860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960E09-915A-43DA-89D9-B1332F02E8B6}"/>
              </a:ext>
            </a:extLst>
          </p:cNvPr>
          <p:cNvSpPr/>
          <p:nvPr/>
        </p:nvSpPr>
        <p:spPr>
          <a:xfrm>
            <a:off x="167031" y="4105275"/>
            <a:ext cx="766419" cy="4191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F3DDF28-2960-4A31-86F5-6DC7C817FD75}"/>
              </a:ext>
            </a:extLst>
          </p:cNvPr>
          <p:cNvSpPr/>
          <p:nvPr/>
        </p:nvSpPr>
        <p:spPr>
          <a:xfrm>
            <a:off x="3481731" y="5353050"/>
            <a:ext cx="252069" cy="3524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03C1340-C9FA-4C64-9DB0-59803EEFDAD3}"/>
              </a:ext>
            </a:extLst>
          </p:cNvPr>
          <p:cNvSpPr/>
          <p:nvPr/>
        </p:nvSpPr>
        <p:spPr>
          <a:xfrm>
            <a:off x="3519831" y="5953126"/>
            <a:ext cx="756894" cy="3238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54">
            <a:extLst>
              <a:ext uri="{FF2B5EF4-FFF2-40B4-BE49-F238E27FC236}">
                <a16:creationId xmlns:a16="http://schemas.microsoft.com/office/drawing/2014/main" id="{D23BDAED-9703-4E69-9A32-EC8F4D00E200}"/>
              </a:ext>
            </a:extLst>
          </p:cNvPr>
          <p:cNvSpPr/>
          <p:nvPr/>
        </p:nvSpPr>
        <p:spPr>
          <a:xfrm>
            <a:off x="4147572" y="3210122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53">
                <a:extLst>
                  <a:ext uri="{FF2B5EF4-FFF2-40B4-BE49-F238E27FC236}">
                    <a16:creationId xmlns:a16="http://schemas.microsoft.com/office/drawing/2014/main" id="{8696776E-5273-4C9B-93FB-70D5E2D8E70C}"/>
                  </a:ext>
                </a:extLst>
              </p:cNvPr>
              <p:cNvSpPr txBox="1"/>
              <p:nvPr/>
            </p:nvSpPr>
            <p:spPr>
              <a:xfrm>
                <a:off x="4440712" y="3047956"/>
                <a:ext cx="1321913" cy="723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Take out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a factor, cancel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</a:t>
                </a:r>
              </a:p>
            </p:txBody>
          </p:sp>
        </mc:Choice>
        <mc:Fallback xmlns="">
          <p:sp>
            <p:nvSpPr>
              <p:cNvPr id="40" name="TextBox 53">
                <a:extLst>
                  <a:ext uri="{FF2B5EF4-FFF2-40B4-BE49-F238E27FC236}">
                    <a16:creationId xmlns:a16="http://schemas.microsoft.com/office/drawing/2014/main" id="{8696776E-5273-4C9B-93FB-70D5E2D8E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712" y="3047956"/>
                <a:ext cx="1321913" cy="723724"/>
              </a:xfrm>
              <a:prstGeom prst="rect">
                <a:avLst/>
              </a:prstGeom>
              <a:blipFill>
                <a:blip r:embed="rId17"/>
                <a:stretch>
                  <a:fillRect r="-2304" b="-5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54">
            <a:extLst>
              <a:ext uri="{FF2B5EF4-FFF2-40B4-BE49-F238E27FC236}">
                <a16:creationId xmlns:a16="http://schemas.microsoft.com/office/drawing/2014/main" id="{236839F9-507F-4F1C-BE23-95F0B96DE0E2}"/>
              </a:ext>
            </a:extLst>
          </p:cNvPr>
          <p:cNvSpPr/>
          <p:nvPr/>
        </p:nvSpPr>
        <p:spPr>
          <a:xfrm>
            <a:off x="4042797" y="3800672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2" name="Arc 54">
            <a:extLst>
              <a:ext uri="{FF2B5EF4-FFF2-40B4-BE49-F238E27FC236}">
                <a16:creationId xmlns:a16="http://schemas.microsoft.com/office/drawing/2014/main" id="{43BC08B6-DDB7-4374-8010-C7579673745A}"/>
              </a:ext>
            </a:extLst>
          </p:cNvPr>
          <p:cNvSpPr/>
          <p:nvPr/>
        </p:nvSpPr>
        <p:spPr>
          <a:xfrm>
            <a:off x="4223772" y="4400747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3" name="Arc 54">
            <a:extLst>
              <a:ext uri="{FF2B5EF4-FFF2-40B4-BE49-F238E27FC236}">
                <a16:creationId xmlns:a16="http://schemas.microsoft.com/office/drawing/2014/main" id="{26315808-A6C4-4CA1-83E3-AD372AE5DD8E}"/>
              </a:ext>
            </a:extLst>
          </p:cNvPr>
          <p:cNvSpPr/>
          <p:nvPr/>
        </p:nvSpPr>
        <p:spPr>
          <a:xfrm>
            <a:off x="4071372" y="5010347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4" name="Arc 54">
            <a:extLst>
              <a:ext uri="{FF2B5EF4-FFF2-40B4-BE49-F238E27FC236}">
                <a16:creationId xmlns:a16="http://schemas.microsoft.com/office/drawing/2014/main" id="{CD8FA346-9FBC-4D6D-827F-7E14B28B7B45}"/>
              </a:ext>
            </a:extLst>
          </p:cNvPr>
          <p:cNvSpPr/>
          <p:nvPr/>
        </p:nvSpPr>
        <p:spPr>
          <a:xfrm>
            <a:off x="4423797" y="5572322"/>
            <a:ext cx="310128" cy="5903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5" name="TextBox 53">
            <a:extLst>
              <a:ext uri="{FF2B5EF4-FFF2-40B4-BE49-F238E27FC236}">
                <a16:creationId xmlns:a16="http://schemas.microsoft.com/office/drawing/2014/main" id="{7C86643D-A227-4499-878C-6AF901BAFB79}"/>
              </a:ext>
            </a:extLst>
          </p:cNvPr>
          <p:cNvSpPr txBox="1"/>
          <p:nvPr/>
        </p:nvSpPr>
        <p:spPr>
          <a:xfrm>
            <a:off x="4316888" y="3848056"/>
            <a:ext cx="1026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for integration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53">
            <a:extLst>
              <a:ext uri="{FF2B5EF4-FFF2-40B4-BE49-F238E27FC236}">
                <a16:creationId xmlns:a16="http://schemas.microsoft.com/office/drawing/2014/main" id="{91F9ADAC-28F8-4329-BC9F-B5952BDD46E1}"/>
              </a:ext>
            </a:extLst>
          </p:cNvPr>
          <p:cNvSpPr txBox="1"/>
          <p:nvPr/>
        </p:nvSpPr>
        <p:spPr>
          <a:xfrm>
            <a:off x="4488338" y="4505281"/>
            <a:ext cx="1026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D2DAD7CC-E46E-4ECE-B1AC-D320AE3A058E}"/>
              </a:ext>
            </a:extLst>
          </p:cNvPr>
          <p:cNvSpPr txBox="1"/>
          <p:nvPr/>
        </p:nvSpPr>
        <p:spPr>
          <a:xfrm>
            <a:off x="4202588" y="5181556"/>
            <a:ext cx="1026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06F1C555-233C-4A47-B107-8F7B8992FA5D}"/>
                  </a:ext>
                </a:extLst>
              </p:cNvPr>
              <p:cNvSpPr txBox="1"/>
              <p:nvPr/>
            </p:nvSpPr>
            <p:spPr>
              <a:xfrm>
                <a:off x="4676775" y="5533981"/>
                <a:ext cx="13049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the expression in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06F1C555-233C-4A47-B107-8F7B8992F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775" y="5533981"/>
                <a:ext cx="1304925" cy="646331"/>
              </a:xfrm>
              <a:prstGeom prst="rect">
                <a:avLst/>
              </a:prstGeom>
              <a:blipFill>
                <a:blip r:embed="rId18"/>
                <a:stretch>
                  <a:fillRect t="-943" r="-1402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0F316CD0-1643-4B65-87CC-55913F2F6E26}"/>
              </a:ext>
            </a:extLst>
          </p:cNvPr>
          <p:cNvSpPr/>
          <p:nvPr/>
        </p:nvSpPr>
        <p:spPr>
          <a:xfrm>
            <a:off x="5260255" y="1865723"/>
            <a:ext cx="2254970" cy="50600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18A8E29D-3EDC-4EFA-BD91-F20E4A67F815}"/>
              </a:ext>
            </a:extLst>
          </p:cNvPr>
          <p:cNvSpPr/>
          <p:nvPr/>
        </p:nvSpPr>
        <p:spPr>
          <a:xfrm>
            <a:off x="1631230" y="2389598"/>
            <a:ext cx="683345" cy="43932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 animBg="1"/>
      <p:bldP spid="49" grpId="1" animBg="1"/>
      <p:bldP spid="51" grpId="0" animBg="1"/>
      <p:bldP spid="5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65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Using the results from the previous section, you can integrate with inverse trigonometric functions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4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288BDBF-5F3D-4595-AC63-0CD777913B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3"/>
                <a:stretch>
                  <a:fillRect t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/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𝑎𝑟𝑐𝑡𝑎𝑛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485BD5B4-7A33-4DF7-A2A3-767F380FA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696" y="0"/>
                <a:ext cx="2233304" cy="484428"/>
              </a:xfrm>
              <a:prstGeom prst="rect">
                <a:avLst/>
              </a:prstGeom>
              <a:blipFill>
                <a:blip r:embed="rId4"/>
                <a:stretch>
                  <a:fillRect l="-27568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/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GB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𝑟𝑐𝑠𝑖𝑛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89EBA0EF-352E-4EE0-B757-0D85D8260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0"/>
                <a:ext cx="2228850" cy="484428"/>
              </a:xfrm>
              <a:prstGeom prst="rect">
                <a:avLst/>
              </a:prstGeom>
              <a:blipFill>
                <a:blip r:embed="rId5"/>
                <a:stretch>
                  <a:fillRect l="-26486" t="-148193" b="-20722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48DC650-580A-42F7-B38E-729FFDDF0068}"/>
              </a:ext>
            </a:extLst>
          </p:cNvPr>
          <p:cNvSpPr txBox="1"/>
          <p:nvPr/>
        </p:nvSpPr>
        <p:spPr>
          <a:xfrm>
            <a:off x="3916505" y="1348033"/>
            <a:ext cx="4954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some cases you will need to split a fraction into several terms and integrate each in a different way…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/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723B7E5-6292-4AB6-94F4-80C72E59E0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92" y="1829424"/>
                <a:ext cx="2561733" cy="576761"/>
              </a:xfrm>
              <a:prstGeom prst="rect">
                <a:avLst/>
              </a:prstGeom>
              <a:blipFill>
                <a:blip r:embed="rId6"/>
                <a:stretch>
                  <a:fillRect l="-15238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7C7CB3AD-75F3-4438-B04D-73B2D7D4FE47}"/>
              </a:ext>
            </a:extLst>
          </p:cNvPr>
          <p:cNvCxnSpPr>
            <a:cxnSpLocks/>
          </p:cNvCxnSpPr>
          <p:nvPr/>
        </p:nvCxnSpPr>
        <p:spPr>
          <a:xfrm flipH="1">
            <a:off x="6146800" y="2376340"/>
            <a:ext cx="696374" cy="45576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451378B-612B-4373-9CD8-73AA55F5D9C3}"/>
              </a:ext>
            </a:extLst>
          </p:cNvPr>
          <p:cNvSpPr txBox="1"/>
          <p:nvPr/>
        </p:nvSpPr>
        <p:spPr>
          <a:xfrm>
            <a:off x="6671717" y="2424850"/>
            <a:ext cx="1824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Take 4 out as a factor from the integral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/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F98365AB-D50E-45B5-BCA0-160AD7D5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67" y="2959724"/>
                <a:ext cx="2786633" cy="576761"/>
              </a:xfrm>
              <a:prstGeom prst="rect">
                <a:avLst/>
              </a:prstGeom>
              <a:blipFill>
                <a:blip r:embed="rId7"/>
                <a:stretch>
                  <a:fillRect l="-17505" t="-125532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CC07ED67-8120-456D-AE40-6F557AECAADB}"/>
                  </a:ext>
                </a:extLst>
              </p:cNvPr>
              <p:cNvSpPr txBox="1"/>
              <p:nvPr/>
            </p:nvSpPr>
            <p:spPr>
              <a:xfrm>
                <a:off x="4727575" y="2810011"/>
                <a:ext cx="1635125" cy="5767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CC07ED67-8120-456D-AE40-6F557AECAA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575" y="2810011"/>
                <a:ext cx="1635125" cy="576761"/>
              </a:xfrm>
              <a:prstGeom prst="rect">
                <a:avLst/>
              </a:prstGeom>
              <a:blipFill>
                <a:blip r:embed="rId8"/>
                <a:stretch>
                  <a:fillRect l="-13060" t="-124211" b="-17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4839A6D-41C1-4838-9D81-D7608E8563C8}"/>
                  </a:ext>
                </a:extLst>
              </p:cNvPr>
              <p:cNvSpPr txBox="1"/>
              <p:nvPr/>
            </p:nvSpPr>
            <p:spPr>
              <a:xfrm>
                <a:off x="4816475" y="3470411"/>
                <a:ext cx="1635125" cy="695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4839A6D-41C1-4838-9D81-D7608E856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475" y="3470411"/>
                <a:ext cx="1635125" cy="695832"/>
              </a:xfrm>
              <a:prstGeom prst="rect">
                <a:avLst/>
              </a:prstGeom>
              <a:blipFill>
                <a:blip r:embed="rId9"/>
                <a:stretch>
                  <a:fillRect l="-18284" t="-103509" b="-1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4">
            <a:extLst>
              <a:ext uri="{FF2B5EF4-FFF2-40B4-BE49-F238E27FC236}">
                <a16:creationId xmlns:a16="http://schemas.microsoft.com/office/drawing/2014/main" id="{8FA9D881-D6CE-45E9-8F9F-BFDC76A286CE}"/>
              </a:ext>
            </a:extLst>
          </p:cNvPr>
          <p:cNvSpPr/>
          <p:nvPr/>
        </p:nvSpPr>
        <p:spPr>
          <a:xfrm>
            <a:off x="6293872" y="3079947"/>
            <a:ext cx="348228" cy="6792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57" name="TextBox 53">
            <a:extLst>
              <a:ext uri="{FF2B5EF4-FFF2-40B4-BE49-F238E27FC236}">
                <a16:creationId xmlns:a16="http://schemas.microsoft.com/office/drawing/2014/main" id="{18DF879D-5B7F-4B32-B53D-DF3CCF0144F2}"/>
              </a:ext>
            </a:extLst>
          </p:cNvPr>
          <p:cNvSpPr txBox="1"/>
          <p:nvPr/>
        </p:nvSpPr>
        <p:spPr>
          <a:xfrm>
            <a:off x="6533037" y="3152731"/>
            <a:ext cx="200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4 as a factor inside the square root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7B4885A9-101B-41A7-B34A-810101409005}"/>
                  </a:ext>
                </a:extLst>
              </p:cNvPr>
              <p:cNvSpPr txBox="1"/>
              <p:nvPr/>
            </p:nvSpPr>
            <p:spPr>
              <a:xfrm>
                <a:off x="4816475" y="4207011"/>
                <a:ext cx="1635125" cy="695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7B4885A9-101B-41A7-B34A-810101409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475" y="4207011"/>
                <a:ext cx="1635125" cy="695832"/>
              </a:xfrm>
              <a:prstGeom prst="rect">
                <a:avLst/>
              </a:prstGeom>
              <a:blipFill>
                <a:blip r:embed="rId10"/>
                <a:stretch>
                  <a:fillRect l="-17537" t="-103509" b="-1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7A15CEF-5D09-4582-A3AC-B7425BD27727}"/>
                  </a:ext>
                </a:extLst>
              </p:cNvPr>
              <p:cNvSpPr txBox="1"/>
              <p:nvPr/>
            </p:nvSpPr>
            <p:spPr>
              <a:xfrm>
                <a:off x="4778375" y="4994411"/>
                <a:ext cx="1635125" cy="695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=2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d>
                                    <m:dPr>
                                      <m:ctrl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rad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47A15CEF-5D09-4582-A3AC-B7425BD27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375" y="4994411"/>
                <a:ext cx="1635125" cy="695832"/>
              </a:xfrm>
              <a:prstGeom prst="rect">
                <a:avLst/>
              </a:prstGeom>
              <a:blipFill>
                <a:blip r:embed="rId11"/>
                <a:stretch>
                  <a:fillRect l="-15299" t="-103509" b="-1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4">
            <a:extLst>
              <a:ext uri="{FF2B5EF4-FFF2-40B4-BE49-F238E27FC236}">
                <a16:creationId xmlns:a16="http://schemas.microsoft.com/office/drawing/2014/main" id="{7569497C-AC72-4C53-9245-526C1798EDFD}"/>
              </a:ext>
            </a:extLst>
          </p:cNvPr>
          <p:cNvSpPr/>
          <p:nvPr/>
        </p:nvSpPr>
        <p:spPr>
          <a:xfrm>
            <a:off x="6370072" y="3803847"/>
            <a:ext cx="348228" cy="6792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1" name="Arc 54">
            <a:extLst>
              <a:ext uri="{FF2B5EF4-FFF2-40B4-BE49-F238E27FC236}">
                <a16:creationId xmlns:a16="http://schemas.microsoft.com/office/drawing/2014/main" id="{22AB670C-9428-4EBE-95A4-A153CFD60EC6}"/>
              </a:ext>
            </a:extLst>
          </p:cNvPr>
          <p:cNvSpPr/>
          <p:nvPr/>
        </p:nvSpPr>
        <p:spPr>
          <a:xfrm>
            <a:off x="6204972" y="4540447"/>
            <a:ext cx="348228" cy="67925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53">
                <a:extLst>
                  <a:ext uri="{FF2B5EF4-FFF2-40B4-BE49-F238E27FC236}">
                    <a16:creationId xmlns:a16="http://schemas.microsoft.com/office/drawing/2014/main" id="{F09350DC-6AF2-4663-9553-886DE9AA61E5}"/>
                  </a:ext>
                </a:extLst>
              </p:cNvPr>
              <p:cNvSpPr txBox="1"/>
              <p:nvPr/>
            </p:nvSpPr>
            <p:spPr>
              <a:xfrm>
                <a:off x="6698137" y="3949700"/>
                <a:ext cx="1531463" cy="29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53">
                <a:extLst>
                  <a:ext uri="{FF2B5EF4-FFF2-40B4-BE49-F238E27FC236}">
                    <a16:creationId xmlns:a16="http://schemas.microsoft.com/office/drawing/2014/main" id="{F09350DC-6AF2-4663-9553-886DE9AA61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137" y="3949700"/>
                <a:ext cx="1531463" cy="294696"/>
              </a:xfrm>
              <a:prstGeom prst="rect">
                <a:avLst/>
              </a:prstGeom>
              <a:blipFill>
                <a:blip r:embed="rId12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53">
                <a:extLst>
                  <a:ext uri="{FF2B5EF4-FFF2-40B4-BE49-F238E27FC236}">
                    <a16:creationId xmlns:a16="http://schemas.microsoft.com/office/drawing/2014/main" id="{45E6826F-8B60-49D2-B6FE-5DD5A7D7F9F4}"/>
                  </a:ext>
                </a:extLst>
              </p:cNvPr>
              <p:cNvSpPr txBox="1"/>
              <p:nvPr/>
            </p:nvSpPr>
            <p:spPr>
              <a:xfrm>
                <a:off x="6418737" y="4575131"/>
                <a:ext cx="2242663" cy="53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now be factored out of the integral</a:t>
                </a:r>
              </a:p>
            </p:txBody>
          </p:sp>
        </mc:Choice>
        <mc:Fallback xmlns="">
          <p:sp>
            <p:nvSpPr>
              <p:cNvPr id="63" name="TextBox 53">
                <a:extLst>
                  <a:ext uri="{FF2B5EF4-FFF2-40B4-BE49-F238E27FC236}">
                    <a16:creationId xmlns:a16="http://schemas.microsoft.com/office/drawing/2014/main" id="{45E6826F-8B60-49D2-B6FE-5DD5A7D7F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737" y="4575131"/>
                <a:ext cx="2242663" cy="537776"/>
              </a:xfrm>
              <a:prstGeom prst="rect">
                <a:avLst/>
              </a:prstGeom>
              <a:blipFill>
                <a:blip r:embed="rId13"/>
                <a:stretch>
                  <a:fillRect b="-7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375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54" grpId="0"/>
      <p:bldP spid="55" grpId="0"/>
      <p:bldP spid="56" grpId="0" animBg="1"/>
      <p:bldP spid="57" grpId="0"/>
      <p:bldP spid="58" grpId="0"/>
      <p:bldP spid="59" grpId="0"/>
      <p:bldP spid="60" grpId="0" animBg="1"/>
      <p:bldP spid="61" grpId="0" animBg="1"/>
      <p:bldP spid="62" grpId="0"/>
      <p:bldP spid="6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ADB711-37AD-4727-958C-53385473F6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C026A4-AD44-4F1F-B42F-09FFFCEBF6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D6D556-827C-4461-A785-143ED0C668F7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1178</TotalTime>
  <Words>3476</Words>
  <Application>Microsoft Office PowerPoint</Application>
  <PresentationFormat>On-screen Show (4:3)</PresentationFormat>
  <Paragraphs>227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248</cp:revision>
  <dcterms:created xsi:type="dcterms:W3CDTF">2017-08-14T15:35:38Z</dcterms:created>
  <dcterms:modified xsi:type="dcterms:W3CDTF">2021-08-27T07:46:21Z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