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FFFF"/>
    <a:srgbClr val="CCFFCC"/>
    <a:srgbClr val="008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DBAFD-6139-4B14-B314-4EF493ECBDA2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FDDB1-CD23-4AAD-A321-451BD061CD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560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chemeClr val="accent6">
                <a:lumMod val="20000"/>
                <a:lumOff val="80000"/>
              </a:schemeClr>
            </a:gs>
            <a:gs pos="6000">
              <a:schemeClr val="accent6">
                <a:lumMod val="20000"/>
                <a:lumOff val="80000"/>
              </a:schemeClr>
            </a:gs>
            <a:gs pos="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png"/><Relationship Id="rId7" Type="http://schemas.openxmlformats.org/officeDocument/2006/relationships/image" Target="../media/image14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6.png"/><Relationship Id="rId5" Type="http://schemas.openxmlformats.org/officeDocument/2006/relationships/image" Target="../media/image145.png"/><Relationship Id="rId4" Type="http://schemas.openxmlformats.org/officeDocument/2006/relationships/image" Target="../media/image14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png"/><Relationship Id="rId3" Type="http://schemas.openxmlformats.org/officeDocument/2006/relationships/image" Target="../media/image143.png"/><Relationship Id="rId7" Type="http://schemas.openxmlformats.org/officeDocument/2006/relationships/image" Target="../media/image149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8.png"/><Relationship Id="rId11" Type="http://schemas.openxmlformats.org/officeDocument/2006/relationships/image" Target="../media/image153.png"/><Relationship Id="rId5" Type="http://schemas.openxmlformats.org/officeDocument/2006/relationships/image" Target="../media/image146.png"/><Relationship Id="rId10" Type="http://schemas.openxmlformats.org/officeDocument/2006/relationships/image" Target="../media/image152.png"/><Relationship Id="rId4" Type="http://schemas.openxmlformats.org/officeDocument/2006/relationships/image" Target="../media/image1470.png"/><Relationship Id="rId9" Type="http://schemas.openxmlformats.org/officeDocument/2006/relationships/image" Target="../media/image15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30.png"/><Relationship Id="rId3" Type="http://schemas.openxmlformats.org/officeDocument/2006/relationships/image" Target="../media/image143.png"/><Relationship Id="rId7" Type="http://schemas.openxmlformats.org/officeDocument/2006/relationships/image" Target="../media/image149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8.png"/><Relationship Id="rId5" Type="http://schemas.openxmlformats.org/officeDocument/2006/relationships/image" Target="../media/image146.png"/><Relationship Id="rId4" Type="http://schemas.openxmlformats.org/officeDocument/2006/relationships/image" Target="../media/image1470.png"/><Relationship Id="rId9" Type="http://schemas.openxmlformats.org/officeDocument/2006/relationships/image" Target="../media/image15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5.png"/><Relationship Id="rId3" Type="http://schemas.openxmlformats.org/officeDocument/2006/relationships/image" Target="../media/image143.png"/><Relationship Id="rId7" Type="http://schemas.openxmlformats.org/officeDocument/2006/relationships/image" Target="../media/image149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8.png"/><Relationship Id="rId11" Type="http://schemas.openxmlformats.org/officeDocument/2006/relationships/image" Target="../media/image153.png"/><Relationship Id="rId5" Type="http://schemas.openxmlformats.org/officeDocument/2006/relationships/image" Target="../media/image146.png"/><Relationship Id="rId10" Type="http://schemas.openxmlformats.org/officeDocument/2006/relationships/image" Target="../media/image157.png"/><Relationship Id="rId4" Type="http://schemas.openxmlformats.org/officeDocument/2006/relationships/image" Target="../media/image1470.png"/><Relationship Id="rId9" Type="http://schemas.openxmlformats.org/officeDocument/2006/relationships/image" Target="../media/image15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9.png"/><Relationship Id="rId3" Type="http://schemas.openxmlformats.org/officeDocument/2006/relationships/image" Target="../media/image143.png"/><Relationship Id="rId7" Type="http://schemas.openxmlformats.org/officeDocument/2006/relationships/image" Target="../media/image158.png"/><Relationship Id="rId12" Type="http://schemas.openxmlformats.org/officeDocument/2006/relationships/image" Target="../media/image15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7.png"/><Relationship Id="rId11" Type="http://schemas.openxmlformats.org/officeDocument/2006/relationships/image" Target="../media/image162.png"/><Relationship Id="rId5" Type="http://schemas.openxmlformats.org/officeDocument/2006/relationships/image" Target="../media/image146.png"/><Relationship Id="rId10" Type="http://schemas.openxmlformats.org/officeDocument/2006/relationships/image" Target="../media/image161.png"/><Relationship Id="rId4" Type="http://schemas.openxmlformats.org/officeDocument/2006/relationships/image" Target="../media/image1470.png"/><Relationship Id="rId9" Type="http://schemas.openxmlformats.org/officeDocument/2006/relationships/image" Target="../media/image16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4.png"/><Relationship Id="rId3" Type="http://schemas.openxmlformats.org/officeDocument/2006/relationships/image" Target="../media/image143.png"/><Relationship Id="rId7" Type="http://schemas.openxmlformats.org/officeDocument/2006/relationships/image" Target="../media/image16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7.png"/><Relationship Id="rId10" Type="http://schemas.openxmlformats.org/officeDocument/2006/relationships/image" Target="../media/image153.png"/><Relationship Id="rId9" Type="http://schemas.openxmlformats.org/officeDocument/2006/relationships/image" Target="../media/image16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7.png"/><Relationship Id="rId13" Type="http://schemas.openxmlformats.org/officeDocument/2006/relationships/image" Target="../media/image172.png"/><Relationship Id="rId18" Type="http://schemas.openxmlformats.org/officeDocument/2006/relationships/image" Target="../media/image177.png"/><Relationship Id="rId3" Type="http://schemas.openxmlformats.org/officeDocument/2006/relationships/image" Target="../media/image143.png"/><Relationship Id="rId21" Type="http://schemas.openxmlformats.org/officeDocument/2006/relationships/image" Target="../media/image153.png"/><Relationship Id="rId7" Type="http://schemas.openxmlformats.org/officeDocument/2006/relationships/image" Target="../media/image166.png"/><Relationship Id="rId12" Type="http://schemas.openxmlformats.org/officeDocument/2006/relationships/image" Target="../media/image171.png"/><Relationship Id="rId17" Type="http://schemas.openxmlformats.org/officeDocument/2006/relationships/image" Target="../media/image176.png"/><Relationship Id="rId2" Type="http://schemas.openxmlformats.org/officeDocument/2006/relationships/image" Target="../media/image1.gif"/><Relationship Id="rId16" Type="http://schemas.openxmlformats.org/officeDocument/2006/relationships/image" Target="../media/image175.png"/><Relationship Id="rId20" Type="http://schemas.openxmlformats.org/officeDocument/2006/relationships/image" Target="../media/image17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7.png"/><Relationship Id="rId11" Type="http://schemas.openxmlformats.org/officeDocument/2006/relationships/image" Target="../media/image170.png"/><Relationship Id="rId15" Type="http://schemas.openxmlformats.org/officeDocument/2006/relationships/image" Target="../media/image174.png"/><Relationship Id="rId10" Type="http://schemas.openxmlformats.org/officeDocument/2006/relationships/image" Target="../media/image169.png"/><Relationship Id="rId19" Type="http://schemas.openxmlformats.org/officeDocument/2006/relationships/image" Target="../media/image178.png"/><Relationship Id="rId9" Type="http://schemas.openxmlformats.org/officeDocument/2006/relationships/image" Target="../media/image168.png"/><Relationship Id="rId14" Type="http://schemas.openxmlformats.org/officeDocument/2006/relationships/image" Target="../media/image17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7.png"/><Relationship Id="rId13" Type="http://schemas.openxmlformats.org/officeDocument/2006/relationships/image" Target="../media/image172.png"/><Relationship Id="rId18" Type="http://schemas.openxmlformats.org/officeDocument/2006/relationships/image" Target="../media/image177.png"/><Relationship Id="rId3" Type="http://schemas.openxmlformats.org/officeDocument/2006/relationships/image" Target="../media/image143.png"/><Relationship Id="rId21" Type="http://schemas.openxmlformats.org/officeDocument/2006/relationships/image" Target="../media/image153.png"/><Relationship Id="rId7" Type="http://schemas.openxmlformats.org/officeDocument/2006/relationships/image" Target="../media/image180.png"/><Relationship Id="rId12" Type="http://schemas.openxmlformats.org/officeDocument/2006/relationships/image" Target="../media/image171.png"/><Relationship Id="rId17" Type="http://schemas.openxmlformats.org/officeDocument/2006/relationships/image" Target="../media/image185.png"/><Relationship Id="rId2" Type="http://schemas.openxmlformats.org/officeDocument/2006/relationships/image" Target="../media/image1.gif"/><Relationship Id="rId16" Type="http://schemas.openxmlformats.org/officeDocument/2006/relationships/image" Target="../media/image184.png"/><Relationship Id="rId20" Type="http://schemas.openxmlformats.org/officeDocument/2006/relationships/image" Target="../media/image18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7.png"/><Relationship Id="rId11" Type="http://schemas.openxmlformats.org/officeDocument/2006/relationships/image" Target="../media/image182.png"/><Relationship Id="rId15" Type="http://schemas.openxmlformats.org/officeDocument/2006/relationships/image" Target="../media/image174.png"/><Relationship Id="rId10" Type="http://schemas.openxmlformats.org/officeDocument/2006/relationships/image" Target="../media/image169.png"/><Relationship Id="rId19" Type="http://schemas.openxmlformats.org/officeDocument/2006/relationships/image" Target="../media/image186.png"/><Relationship Id="rId9" Type="http://schemas.openxmlformats.org/officeDocument/2006/relationships/image" Target="../media/image181.png"/><Relationship Id="rId14" Type="http://schemas.openxmlformats.org/officeDocument/2006/relationships/image" Target="../media/image18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19200" y="2368137"/>
            <a:ext cx="65532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>
                <a:ln w="2857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Lithos Pro Regular" pitchFamily="82" charset="0"/>
              </a:rPr>
              <a:t>TEACHINGS FOR exercise 3C</a:t>
            </a:r>
          </a:p>
        </p:txBody>
      </p:sp>
    </p:spTree>
    <p:extLst>
      <p:ext uri="{BB962C8B-B14F-4D97-AF65-F5344CB8AC3E}">
        <p14:creationId xmlns:p14="http://schemas.microsoft.com/office/powerpoint/2010/main" val="3715224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Arrow Connector 35"/>
          <p:cNvCxnSpPr/>
          <p:nvPr/>
        </p:nvCxnSpPr>
        <p:spPr>
          <a:xfrm flipV="1">
            <a:off x="5486400" y="2895600"/>
            <a:ext cx="1905000" cy="1905000"/>
          </a:xfrm>
          <a:prstGeom prst="straightConnector1">
            <a:avLst/>
          </a:prstGeom>
          <a:ln w="25400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600200"/>
            <a:ext cx="3166281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energy stored in an elastic string or spring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When a string/spring is compressed or stretched, it will ‘ping’ back to its original length upon release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This is the same as ‘work done’, and hence a compressed or stretched string/spring will have some potential energy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Consider a graph showing the extension of a string against the force applied to extend it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83618" y="6519446"/>
            <a:ext cx="439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3C</a:t>
            </a:r>
          </a:p>
        </p:txBody>
      </p:sp>
      <p:pic>
        <p:nvPicPr>
          <p:cNvPr id="5" name="Picture 6" descr="http://www.ux1.eiu.edu/~cfadd/1150-05/06Applications/Images/spring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34" y="809"/>
            <a:ext cx="1156661" cy="627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5410200" y="1676400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410200" y="2133600"/>
            <a:ext cx="2514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410200" y="1905000"/>
            <a:ext cx="1752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410200" y="2286000"/>
            <a:ext cx="1219200" cy="0"/>
          </a:xfrm>
          <a:prstGeom prst="line">
            <a:avLst/>
          </a:pr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6629400" y="2286000"/>
            <a:ext cx="533400" cy="0"/>
          </a:xfrm>
          <a:prstGeom prst="line">
            <a:avLst/>
          </a:prstGeom>
          <a:ln w="127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6553200" y="1905000"/>
            <a:ext cx="609600" cy="0"/>
          </a:xfrm>
          <a:prstGeom prst="line">
            <a:avLst/>
          </a:prstGeom>
          <a:ln w="31750">
            <a:solidFill>
              <a:schemeClr val="tx1"/>
            </a:solidFill>
            <a:prstDash val="solid"/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867400" y="2286000"/>
            <a:ext cx="23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81800" y="2286000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x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5334000" y="1828800"/>
            <a:ext cx="152400" cy="152400"/>
            <a:chOff x="5105400" y="3505200"/>
            <a:chExt cx="152400" cy="152400"/>
          </a:xfrm>
        </p:grpSpPr>
        <p:cxnSp>
          <p:nvCxnSpPr>
            <p:cNvPr id="23" name="Straight Connector 22"/>
            <p:cNvCxnSpPr/>
            <p:nvPr/>
          </p:nvCxnSpPr>
          <p:spPr>
            <a:xfrm flipH="1" flipV="1">
              <a:off x="5105400" y="3505200"/>
              <a:ext cx="1524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5105400" y="3505200"/>
              <a:ext cx="1524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Arrow Connector 28"/>
          <p:cNvCxnSpPr/>
          <p:nvPr/>
        </p:nvCxnSpPr>
        <p:spPr>
          <a:xfrm flipV="1">
            <a:off x="5486400" y="2743200"/>
            <a:ext cx="0" cy="2057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486400" y="4800600"/>
            <a:ext cx="25908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467600" y="4876800"/>
            <a:ext cx="12971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Extension (x)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114800" y="2743200"/>
            <a:ext cx="13580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Force applied 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(T) or (</a:t>
            </a:r>
            <a:r>
              <a:rPr lang="el-GR" sz="1400" baseline="30000" dirty="0"/>
              <a:t>λ</a:t>
            </a:r>
            <a:r>
              <a:rPr lang="en-GB" sz="1400" baseline="30000" dirty="0">
                <a:latin typeface="Comic Sans MS" panose="030F0702030302020204" pitchFamily="66" charset="0"/>
              </a:rPr>
              <a:t>x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baseline="-25000" dirty="0">
                <a:latin typeface="Comic Sans MS" panose="030F0702030302020204" pitchFamily="66" charset="0"/>
              </a:rPr>
              <a:t>l</a:t>
            </a:r>
            <a:r>
              <a:rPr lang="en-GB" sz="1400" dirty="0">
                <a:latin typeface="Comic Sans MS" panose="030F0702030302020204" pitchFamily="66" charset="0"/>
              </a:rPr>
              <a:t>)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3429000" y="3352800"/>
            <a:ext cx="1295400" cy="1905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33400" y="54102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The force applied to extend the string to length x is equal to the tension in the string (as tension will be opposing the force and the system will be in equilibrium)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334000" y="52578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The graph will be linear 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Consider Hooke’s law…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324600" y="5715000"/>
                <a:ext cx="760336" cy="5014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/>
                            </a:rPr>
                            <m:t>λ</m:t>
                          </m:r>
                          <m:r>
                            <a:rPr lang="en-GB" sz="14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5715000"/>
                <a:ext cx="760336" cy="501419"/>
              </a:xfrm>
              <a:prstGeom prst="rect">
                <a:avLst/>
              </a:prstGeom>
              <a:blipFill rotWithShape="1">
                <a:blip r:embed="rId4"/>
                <a:stretch>
                  <a:fillRect b="-122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4800600" y="62484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Because l and </a:t>
            </a:r>
            <a:r>
              <a:rPr lang="el-GR" sz="1200" dirty="0">
                <a:solidFill>
                  <a:srgbClr val="FF0000"/>
                </a:solidFill>
                <a:sym typeface="Wingdings" panose="05000000000000000000" pitchFamily="2" charset="2"/>
              </a:rPr>
              <a:t>λ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are fixed values, double the extension will require double the force applied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791200" y="1219200"/>
            <a:ext cx="21226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anose="030F0702030302020204" pitchFamily="66" charset="0"/>
              </a:rPr>
              <a:t>Spring being stretched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477000" y="1600200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7239000" y="1905000"/>
            <a:ext cx="609600" cy="0"/>
          </a:xfrm>
          <a:prstGeom prst="line">
            <a:avLst/>
          </a:prstGeom>
          <a:ln w="31750">
            <a:solidFill>
              <a:schemeClr val="tx1"/>
            </a:solidFill>
            <a:prstDash val="solid"/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696200" y="1600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F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5486400" y="3581400"/>
            <a:ext cx="1219200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16200000">
            <a:off x="6096000" y="4191000"/>
            <a:ext cx="1219200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105400" y="3352800"/>
                <a:ext cx="381707" cy="443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200" i="1" smtClean="0">
                              <a:latin typeface="Cambria Math"/>
                            </a:rPr>
                            <m:t>λ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352800"/>
                <a:ext cx="381707" cy="443006"/>
              </a:xfrm>
              <a:prstGeom prst="rect">
                <a:avLst/>
              </a:prstGeom>
              <a:blipFill rotWithShape="1">
                <a:blip r:embed="rId5"/>
                <a:stretch>
                  <a:fillRect b="-1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553200" y="4800600"/>
                <a:ext cx="3063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4800600"/>
                <a:ext cx="306366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334000" y="4800600"/>
                <a:ext cx="3063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4800600"/>
                <a:ext cx="306366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181600" y="4648200"/>
                <a:ext cx="3063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648200"/>
                <a:ext cx="306366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206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33" grpId="0"/>
      <p:bldP spid="34" grpId="0"/>
      <p:bldP spid="41" grpId="0"/>
      <p:bldP spid="41" grpId="1"/>
      <p:bldP spid="44" grpId="0"/>
      <p:bldP spid="46" grpId="0"/>
      <p:bldP spid="47" grpId="0"/>
      <p:bldP spid="48" grpId="0"/>
      <p:bldP spid="50" grpId="0"/>
      <p:bldP spid="53" grpId="0"/>
      <p:bldP spid="57" grpId="0"/>
      <p:bldP spid="58" grpId="0"/>
      <p:bldP spid="37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Arrow Connector 35"/>
          <p:cNvCxnSpPr/>
          <p:nvPr/>
        </p:nvCxnSpPr>
        <p:spPr>
          <a:xfrm flipV="1">
            <a:off x="5562600" y="1524000"/>
            <a:ext cx="1905000" cy="1905000"/>
          </a:xfrm>
          <a:prstGeom prst="straightConnector1">
            <a:avLst/>
          </a:prstGeom>
          <a:ln w="25400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600200"/>
            <a:ext cx="3166281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energy stored in an elastic string or spring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Remember this formula from earlier mechanics modules?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p:pic>
        <p:nvPicPr>
          <p:cNvPr id="5" name="Picture 6" descr="http://www.ux1.eiu.edu/~cfadd/1150-05/06Applications/Images/spring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34" y="809"/>
            <a:ext cx="1156661" cy="627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Straight Arrow Connector 28"/>
          <p:cNvCxnSpPr/>
          <p:nvPr/>
        </p:nvCxnSpPr>
        <p:spPr>
          <a:xfrm flipV="1">
            <a:off x="5562600" y="1371600"/>
            <a:ext cx="0" cy="2057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562600" y="3429000"/>
            <a:ext cx="25908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543800" y="3505200"/>
            <a:ext cx="12971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Extension (x)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191000" y="1371600"/>
            <a:ext cx="13580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Force applied 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(T) or (</a:t>
            </a:r>
            <a:r>
              <a:rPr lang="el-GR" sz="1400" baseline="30000" dirty="0"/>
              <a:t>λ</a:t>
            </a:r>
            <a:r>
              <a:rPr lang="en-GB" sz="1400" baseline="30000" dirty="0">
                <a:latin typeface="Comic Sans MS" panose="030F0702030302020204" pitchFamily="66" charset="0"/>
              </a:rPr>
              <a:t>x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baseline="-25000" dirty="0">
                <a:latin typeface="Comic Sans MS" panose="030F0702030302020204" pitchFamily="66" charset="0"/>
              </a:rPr>
              <a:t>l</a:t>
            </a:r>
            <a:r>
              <a:rPr lang="en-GB" sz="1400" dirty="0">
                <a:latin typeface="Comic Sans MS" panose="030F0702030302020204" pitchFamily="66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Arrow Connector 53"/>
          <p:cNvCxnSpPr/>
          <p:nvPr/>
        </p:nvCxnSpPr>
        <p:spPr>
          <a:xfrm>
            <a:off x="5562600" y="2209800"/>
            <a:ext cx="1219200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16200000">
            <a:off x="6172200" y="2819400"/>
            <a:ext cx="1219200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181600" y="1981200"/>
                <a:ext cx="381707" cy="443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200" i="1" smtClean="0">
                              <a:latin typeface="Cambria Math"/>
                            </a:rPr>
                            <m:t>λ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1981200"/>
                <a:ext cx="381707" cy="443006"/>
              </a:xfrm>
              <a:prstGeom prst="rect">
                <a:avLst/>
              </a:prstGeom>
              <a:blipFill rotWithShape="1">
                <a:blip r:embed="rId4"/>
                <a:stretch>
                  <a:fillRect b="-1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629400" y="3429000"/>
                <a:ext cx="3063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429000"/>
                <a:ext cx="306366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533400" y="2971800"/>
                <a:ext cx="274100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𝑊𝑜𝑟𝑘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𝑑𝑜𝑛𝑒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𝐹𝑜𝑟𝑐𝑒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𝐷𝑖𝑠𝑡𝑎𝑛𝑐𝑒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971800"/>
                <a:ext cx="2741007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447800" y="3352800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𝑊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𝐹𝑑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3352800"/>
                <a:ext cx="914400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/>
          <p:cNvSpPr txBox="1"/>
          <p:nvPr/>
        </p:nvSpPr>
        <p:spPr>
          <a:xfrm>
            <a:off x="1066800" y="3886200"/>
            <a:ext cx="72170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If the string has been stretched to a length x, the tension in the string will be </a:t>
            </a:r>
            <a:r>
              <a:rPr lang="el-GR" sz="1400" baseline="30000" dirty="0"/>
              <a:t>λ</a:t>
            </a:r>
            <a:r>
              <a:rPr lang="en-GB" sz="1400" baseline="30000" dirty="0">
                <a:latin typeface="Comic Sans MS" panose="030F0702030302020204" pitchFamily="66" charset="0"/>
              </a:rPr>
              <a:t>x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baseline="-25000" dirty="0">
                <a:latin typeface="Comic Sans MS" panose="030F0702030302020204" pitchFamily="66" charset="0"/>
              </a:rPr>
              <a:t>l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114800" y="4648200"/>
                <a:ext cx="1219200" cy="5014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𝑊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/>
                            </a:rPr>
                            <m:t>λ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648200"/>
                <a:ext cx="1219200" cy="501419"/>
              </a:xfrm>
              <a:prstGeom prst="rect">
                <a:avLst/>
              </a:prstGeom>
              <a:blipFill rotWithShape="1">
                <a:blip r:embed="rId8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114800" y="4191000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𝑊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𝐹𝑑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191000"/>
                <a:ext cx="914400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038600" y="5257800"/>
                <a:ext cx="1143000" cy="543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𝑊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/>
                            </a:rPr>
                            <m:t>λ</m:t>
                          </m:r>
                          <m:sSup>
                            <m:sSupPr>
                              <m:ctrlPr>
                                <a:rPr lang="el-G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257800"/>
                <a:ext cx="1143000" cy="5436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Arc 66"/>
          <p:cNvSpPr/>
          <p:nvPr/>
        </p:nvSpPr>
        <p:spPr>
          <a:xfrm>
            <a:off x="5181600" y="4343400"/>
            <a:ext cx="304800" cy="6096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5486400" y="44196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the force and distance stretched</a:t>
            </a:r>
          </a:p>
        </p:txBody>
      </p:sp>
      <p:sp>
        <p:nvSpPr>
          <p:cNvPr id="69" name="Arc 68"/>
          <p:cNvSpPr/>
          <p:nvPr/>
        </p:nvSpPr>
        <p:spPr>
          <a:xfrm>
            <a:off x="5181600" y="4953000"/>
            <a:ext cx="304800" cy="6096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/>
          <p:cNvSpPr txBox="1"/>
          <p:nvPr/>
        </p:nvSpPr>
        <p:spPr>
          <a:xfrm>
            <a:off x="5410200" y="51054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90600" y="579120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actually incorrect – can you spot what is wrong?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issue is that the force increases </a:t>
            </a:r>
            <a:r>
              <a:rPr lang="en-GB" sz="14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gradually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as the string stretches. It has not been </a:t>
            </a:r>
            <a:r>
              <a:rPr lang="el-GR" sz="1400" baseline="30000" dirty="0">
                <a:solidFill>
                  <a:srgbClr val="FF0000"/>
                </a:solidFill>
              </a:rPr>
              <a:t>λ</a:t>
            </a:r>
            <a:r>
              <a:rPr lang="en-GB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GB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l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for the whole distance!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410200" y="3429000"/>
                <a:ext cx="3063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3429000"/>
                <a:ext cx="306366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257800" y="3276600"/>
                <a:ext cx="3063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3276600"/>
                <a:ext cx="306366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8229600" y="589394"/>
                <a:ext cx="91440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𝑊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𝐹𝑑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0" y="589394"/>
                <a:ext cx="914400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8683618" y="6519446"/>
            <a:ext cx="439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3C</a:t>
            </a:r>
          </a:p>
        </p:txBody>
      </p:sp>
    </p:spTree>
    <p:extLst>
      <p:ext uri="{BB962C8B-B14F-4D97-AF65-F5344CB8AC3E}">
        <p14:creationId xmlns:p14="http://schemas.microsoft.com/office/powerpoint/2010/main" val="157734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3" grpId="0"/>
      <p:bldP spid="64" grpId="0"/>
      <p:bldP spid="65" grpId="0"/>
      <p:bldP spid="66" grpId="0"/>
      <p:bldP spid="67" grpId="0" animBg="1"/>
      <p:bldP spid="68" grpId="0"/>
      <p:bldP spid="69" grpId="0" animBg="1"/>
      <p:bldP spid="70" grpId="0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 flipH="1">
            <a:off x="5562600" y="2209800"/>
            <a:ext cx="1219200" cy="1219200"/>
          </a:xfrm>
          <a:prstGeom prst="rtTriangle">
            <a:avLst/>
          </a:prstGeom>
          <a:solidFill>
            <a:schemeClr val="accent6">
              <a:lumMod val="75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5562600" y="1524000"/>
            <a:ext cx="1905000" cy="1905000"/>
          </a:xfrm>
          <a:prstGeom prst="straightConnector1">
            <a:avLst/>
          </a:prstGeom>
          <a:ln w="25400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600200"/>
            <a:ext cx="3166281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energy stored in an elastic string or spring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Remember this formula from earlier mechanics modules?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p:pic>
        <p:nvPicPr>
          <p:cNvPr id="5" name="Picture 6" descr="http://www.ux1.eiu.edu/~cfadd/1150-05/06Applications/Images/spring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34" y="809"/>
            <a:ext cx="1156661" cy="627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Straight Arrow Connector 28"/>
          <p:cNvCxnSpPr/>
          <p:nvPr/>
        </p:nvCxnSpPr>
        <p:spPr>
          <a:xfrm flipV="1">
            <a:off x="5562600" y="1371600"/>
            <a:ext cx="0" cy="2057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562600" y="3429000"/>
            <a:ext cx="25908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543800" y="3505200"/>
            <a:ext cx="12971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Extension (x)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191000" y="1371600"/>
            <a:ext cx="13580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Force applied 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(T) or (</a:t>
            </a:r>
            <a:r>
              <a:rPr lang="el-GR" sz="1400" baseline="30000" dirty="0"/>
              <a:t>λ</a:t>
            </a:r>
            <a:r>
              <a:rPr lang="en-GB" sz="1400" baseline="30000" dirty="0">
                <a:latin typeface="Comic Sans MS" panose="030F0702030302020204" pitchFamily="66" charset="0"/>
              </a:rPr>
              <a:t>x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baseline="-25000" dirty="0">
                <a:latin typeface="Comic Sans MS" panose="030F0702030302020204" pitchFamily="66" charset="0"/>
              </a:rPr>
              <a:t>l</a:t>
            </a:r>
            <a:r>
              <a:rPr lang="en-GB" sz="1400" dirty="0">
                <a:latin typeface="Comic Sans MS" panose="030F0702030302020204" pitchFamily="66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Arrow Connector 53"/>
          <p:cNvCxnSpPr/>
          <p:nvPr/>
        </p:nvCxnSpPr>
        <p:spPr>
          <a:xfrm>
            <a:off x="5562600" y="2209800"/>
            <a:ext cx="1219200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16200000">
            <a:off x="6172200" y="2819400"/>
            <a:ext cx="1219200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181600" y="1981200"/>
                <a:ext cx="381707" cy="443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200" i="1" smtClean="0">
                              <a:latin typeface="Cambria Math"/>
                            </a:rPr>
                            <m:t>λ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1981200"/>
                <a:ext cx="381707" cy="443006"/>
              </a:xfrm>
              <a:prstGeom prst="rect">
                <a:avLst/>
              </a:prstGeom>
              <a:blipFill rotWithShape="1">
                <a:blip r:embed="rId4"/>
                <a:stretch>
                  <a:fillRect b="-1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629400" y="3429000"/>
                <a:ext cx="3063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429000"/>
                <a:ext cx="306366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533400" y="2971800"/>
                <a:ext cx="274100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𝑊𝑜𝑟𝑘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𝑑𝑜𝑛𝑒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𝐹𝑜𝑟𝑐𝑒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𝐷𝑖𝑠𝑡𝑎𝑛𝑐𝑒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971800"/>
                <a:ext cx="2741007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447800" y="3352800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𝑊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𝐹𝑑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3352800"/>
                <a:ext cx="914400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/>
          <p:cNvSpPr txBox="1"/>
          <p:nvPr/>
        </p:nvSpPr>
        <p:spPr>
          <a:xfrm>
            <a:off x="457200" y="40386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As the force applied is increasing </a:t>
            </a:r>
            <a:r>
              <a:rPr lang="en-GB" sz="1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continuously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as the extension does, that means the Work done also increases </a:t>
            </a:r>
            <a:r>
              <a:rPr lang="en-GB" sz="1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continuously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work done for the complete distance is given by the area </a:t>
            </a:r>
            <a:r>
              <a:rPr lang="en-GB" sz="14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under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the curve (the triangle)!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581400" y="5029200"/>
                <a:ext cx="2158476" cy="5014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𝑊𝑜𝑟𝑘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𝑑𝑜𝑛𝑒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/>
                            </a:rPr>
                            <m:t>λ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5029200"/>
                <a:ext cx="2158476" cy="501419"/>
              </a:xfrm>
              <a:prstGeom prst="rect">
                <a:avLst/>
              </a:prstGeom>
              <a:blipFill rotWithShape="1">
                <a:blip r:embed="rId8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505200" y="5638800"/>
                <a:ext cx="1749670" cy="543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𝑊𝑜𝑟𝑘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𝑑𝑜𝑛𝑒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/>
                            </a:rPr>
                            <m:t>λ</m:t>
                          </m:r>
                          <m:sSup>
                            <m:sSupPr>
                              <m:ctrlPr>
                                <a:rPr lang="el-G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5638800"/>
                <a:ext cx="1749670" cy="5436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0"/>
          <p:cNvSpPr/>
          <p:nvPr/>
        </p:nvSpPr>
        <p:spPr>
          <a:xfrm>
            <a:off x="5562600" y="5334000"/>
            <a:ext cx="304800" cy="6096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5791200" y="54864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0" y="2895600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Work 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Done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410200" y="3429000"/>
                <a:ext cx="3063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3429000"/>
                <a:ext cx="306366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257800" y="3276600"/>
                <a:ext cx="3063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3276600"/>
                <a:ext cx="306366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8229600" y="589394"/>
                <a:ext cx="91440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𝑊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𝐹𝑑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0" y="589394"/>
                <a:ext cx="914400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8683618" y="6519446"/>
            <a:ext cx="439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3C</a:t>
            </a:r>
          </a:p>
        </p:txBody>
      </p:sp>
    </p:spTree>
    <p:extLst>
      <p:ext uri="{BB962C8B-B14F-4D97-AF65-F5344CB8AC3E}">
        <p14:creationId xmlns:p14="http://schemas.microsoft.com/office/powerpoint/2010/main" val="265111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  <p:bldP spid="28" grpId="0"/>
      <p:bldP spid="31" grpId="0" animBg="1"/>
      <p:bldP spid="32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Arrow Connector 35"/>
          <p:cNvCxnSpPr/>
          <p:nvPr/>
        </p:nvCxnSpPr>
        <p:spPr>
          <a:xfrm flipV="1">
            <a:off x="5562600" y="1524000"/>
            <a:ext cx="1905000" cy="1905000"/>
          </a:xfrm>
          <a:prstGeom prst="straightConnector1">
            <a:avLst/>
          </a:prstGeom>
          <a:ln w="25400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600200"/>
            <a:ext cx="3166281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energy stored in an elastic string or spring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Remember this formula from earlier mechanics modules?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p:pic>
        <p:nvPicPr>
          <p:cNvPr id="5" name="Picture 6" descr="http://www.ux1.eiu.edu/~cfadd/1150-05/06Applications/Images/spring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34" y="809"/>
            <a:ext cx="1156661" cy="627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Straight Arrow Connector 28"/>
          <p:cNvCxnSpPr/>
          <p:nvPr/>
        </p:nvCxnSpPr>
        <p:spPr>
          <a:xfrm flipV="1">
            <a:off x="5562600" y="1371600"/>
            <a:ext cx="0" cy="2057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562600" y="3429000"/>
            <a:ext cx="25908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543800" y="3505200"/>
            <a:ext cx="12971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Extension (x)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191000" y="1371600"/>
            <a:ext cx="13580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Force applied 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(T) or (</a:t>
            </a:r>
            <a:r>
              <a:rPr lang="el-GR" sz="1400" baseline="30000" dirty="0"/>
              <a:t>λ</a:t>
            </a:r>
            <a:r>
              <a:rPr lang="en-GB" sz="1400" baseline="30000" dirty="0">
                <a:latin typeface="Comic Sans MS" panose="030F0702030302020204" pitchFamily="66" charset="0"/>
              </a:rPr>
              <a:t>x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baseline="-25000" dirty="0">
                <a:latin typeface="Comic Sans MS" panose="030F0702030302020204" pitchFamily="66" charset="0"/>
              </a:rPr>
              <a:t>l</a:t>
            </a:r>
            <a:r>
              <a:rPr lang="en-GB" sz="1400" dirty="0">
                <a:latin typeface="Comic Sans MS" panose="030F0702030302020204" pitchFamily="66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Arrow Connector 53"/>
          <p:cNvCxnSpPr/>
          <p:nvPr/>
        </p:nvCxnSpPr>
        <p:spPr>
          <a:xfrm>
            <a:off x="5562600" y="2209800"/>
            <a:ext cx="1219200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16200000">
            <a:off x="6172200" y="2819400"/>
            <a:ext cx="1219200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181600" y="1981200"/>
                <a:ext cx="381707" cy="443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200" i="1" smtClean="0">
                              <a:latin typeface="Cambria Math"/>
                            </a:rPr>
                            <m:t>λ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1981200"/>
                <a:ext cx="381707" cy="443006"/>
              </a:xfrm>
              <a:prstGeom prst="rect">
                <a:avLst/>
              </a:prstGeom>
              <a:blipFill rotWithShape="1">
                <a:blip r:embed="rId4"/>
                <a:stretch>
                  <a:fillRect b="-1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629400" y="3429000"/>
                <a:ext cx="3063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429000"/>
                <a:ext cx="306366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533400" y="2971800"/>
                <a:ext cx="274100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𝑊𝑜𝑟𝑘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𝑑𝑜𝑛𝑒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𝐹𝑜𝑟𝑐𝑒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𝐷𝑖𝑠𝑡𝑎𝑛𝑐𝑒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971800"/>
                <a:ext cx="2741007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447800" y="3352800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𝑊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𝐹𝑑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3352800"/>
                <a:ext cx="914400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505200" y="3886200"/>
                <a:ext cx="1749670" cy="543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𝑊𝑜𝑟𝑘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𝑑𝑜𝑛𝑒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/>
                            </a:rPr>
                            <m:t>λ</m:t>
                          </m:r>
                          <m:sSup>
                            <m:sSupPr>
                              <m:ctrlPr>
                                <a:rPr lang="el-G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886200"/>
                <a:ext cx="1749670" cy="5436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304800" y="4648200"/>
            <a:ext cx="8534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a formula for the work done in extending a string a given amount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171450" indent="-1714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It will use the </a:t>
            </a:r>
            <a:r>
              <a:rPr lang="en-GB" sz="14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same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amount of energy to ‘ping’ back to its original length</a:t>
            </a:r>
          </a:p>
          <a:p>
            <a:pPr marL="171450" indent="-171450" algn="ctr">
              <a:buFont typeface="Wingdings"/>
              <a:buChar char="à"/>
            </a:pP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171450" indent="-1714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Therefore , this formula also represents the elastic potential energy of the string at that length!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657600" y="6019800"/>
                <a:ext cx="1524000" cy="543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𝐸𝑃𝐸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/>
                            </a:rPr>
                            <m:t>λ</m:t>
                          </m:r>
                          <m:sSup>
                            <m:sSupPr>
                              <m:ctrlPr>
                                <a:rPr lang="el-G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6019800"/>
                <a:ext cx="1524000" cy="5436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086600" y="0"/>
                <a:ext cx="1219200" cy="58644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𝐸𝑃𝐸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b="0" i="1" smtClean="0">
                              <a:latin typeface="Cambria Math"/>
                            </a:rPr>
                            <m:t>λ</m:t>
                          </m:r>
                          <m:sSup>
                            <m:sSupPr>
                              <m:ctrlP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0"/>
                <a:ext cx="1219200" cy="58644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105400" y="60198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(Remember that this is relative to its </a:t>
            </a:r>
            <a:r>
              <a:rPr lang="en-GB" sz="1400" u="sng" dirty="0">
                <a:solidFill>
                  <a:srgbClr val="0000FF"/>
                </a:solidFill>
                <a:latin typeface="Comic Sans MS" panose="030F0702030302020204" pitchFamily="66" charset="0"/>
              </a:rPr>
              <a:t>natural</a:t>
            </a:r>
            <a:r>
              <a:rPr lang="en-GB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 length!)</a:t>
            </a:r>
          </a:p>
        </p:txBody>
      </p:sp>
      <p:sp>
        <p:nvSpPr>
          <p:cNvPr id="23" name="Right Triangle 22"/>
          <p:cNvSpPr/>
          <p:nvPr/>
        </p:nvSpPr>
        <p:spPr>
          <a:xfrm flipH="1">
            <a:off x="5562600" y="2209800"/>
            <a:ext cx="1219200" cy="1219200"/>
          </a:xfrm>
          <a:prstGeom prst="rtTriangle">
            <a:avLst/>
          </a:prstGeom>
          <a:solidFill>
            <a:schemeClr val="accent6">
              <a:lumMod val="75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6096000" y="2895600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Work 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Done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410200" y="3429000"/>
                <a:ext cx="3063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3429000"/>
                <a:ext cx="306366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3276600"/>
                <a:ext cx="3063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3276600"/>
                <a:ext cx="306366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8229600" y="589394"/>
                <a:ext cx="91440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𝑊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𝐹𝑑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0" y="589394"/>
                <a:ext cx="914400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8683618" y="6519446"/>
            <a:ext cx="439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3C</a:t>
            </a:r>
          </a:p>
        </p:txBody>
      </p:sp>
    </p:spTree>
    <p:extLst>
      <p:ext uri="{BB962C8B-B14F-4D97-AF65-F5344CB8AC3E}">
        <p14:creationId xmlns:p14="http://schemas.microsoft.com/office/powerpoint/2010/main" val="15310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Arrow Connector 35"/>
          <p:cNvCxnSpPr/>
          <p:nvPr/>
        </p:nvCxnSpPr>
        <p:spPr>
          <a:xfrm flipV="1">
            <a:off x="5562600" y="1524000"/>
            <a:ext cx="1905000" cy="1905000"/>
          </a:xfrm>
          <a:prstGeom prst="straightConnector1">
            <a:avLst/>
          </a:prstGeom>
          <a:ln w="25400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600200"/>
            <a:ext cx="3166281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energy stored in an elastic string or spring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It is also possible to derive the formula for the area through Integration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We will find the value of the integral of the line </a:t>
            </a:r>
            <a:r>
              <a:rPr lang="el-GR" sz="1400" baseline="30000" dirty="0"/>
              <a:t>λ</a:t>
            </a:r>
            <a:r>
              <a:rPr lang="en-GB" sz="1400" baseline="30000" dirty="0">
                <a:latin typeface="Comic Sans MS" panose="030F0702030302020204" pitchFamily="66" charset="0"/>
              </a:rPr>
              <a:t>x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baseline="-25000" dirty="0">
                <a:latin typeface="Comic Sans MS" panose="030F0702030302020204" pitchFamily="66" charset="0"/>
              </a:rPr>
              <a:t>l</a:t>
            </a:r>
            <a:r>
              <a:rPr lang="en-GB" sz="1400" dirty="0">
                <a:latin typeface="Comic Sans MS" panose="030F0702030302020204" pitchFamily="66" charset="0"/>
              </a:rPr>
              <a:t>  between the limits x and 0</a:t>
            </a: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The integral will be taken with respect to x as this is on the x-axis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p:pic>
        <p:nvPicPr>
          <p:cNvPr id="5" name="Picture 6" descr="http://www.ux1.eiu.edu/~cfadd/1150-05/06Applications/Images/spring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34" y="809"/>
            <a:ext cx="1156661" cy="627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Straight Arrow Connector 28"/>
          <p:cNvCxnSpPr/>
          <p:nvPr/>
        </p:nvCxnSpPr>
        <p:spPr>
          <a:xfrm flipV="1">
            <a:off x="5562600" y="1371600"/>
            <a:ext cx="0" cy="2057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562600" y="3429000"/>
            <a:ext cx="25908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543800" y="3505200"/>
            <a:ext cx="12971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Extension (x)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191000" y="1371600"/>
            <a:ext cx="13580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Force applied 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(T) or (</a:t>
            </a:r>
            <a:r>
              <a:rPr lang="el-GR" sz="1400" baseline="30000" dirty="0"/>
              <a:t>λ</a:t>
            </a:r>
            <a:r>
              <a:rPr lang="en-GB" sz="1400" baseline="30000" dirty="0">
                <a:latin typeface="Comic Sans MS" panose="030F0702030302020204" pitchFamily="66" charset="0"/>
              </a:rPr>
              <a:t>x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baseline="-25000" dirty="0">
                <a:latin typeface="Comic Sans MS" panose="030F0702030302020204" pitchFamily="66" charset="0"/>
              </a:rPr>
              <a:t>l</a:t>
            </a:r>
            <a:r>
              <a:rPr lang="en-GB" sz="1400" dirty="0">
                <a:latin typeface="Comic Sans MS" panose="030F0702030302020204" pitchFamily="66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Arrow Connector 53"/>
          <p:cNvCxnSpPr/>
          <p:nvPr/>
        </p:nvCxnSpPr>
        <p:spPr>
          <a:xfrm>
            <a:off x="5562600" y="2209800"/>
            <a:ext cx="1219200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16200000">
            <a:off x="6172200" y="2819400"/>
            <a:ext cx="1219200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181600" y="1981200"/>
                <a:ext cx="381707" cy="443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200" i="1" smtClean="0">
                              <a:latin typeface="Cambria Math"/>
                            </a:rPr>
                            <m:t>λ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1981200"/>
                <a:ext cx="381707" cy="443006"/>
              </a:xfrm>
              <a:prstGeom prst="rect">
                <a:avLst/>
              </a:prstGeom>
              <a:blipFill rotWithShape="1">
                <a:blip r:embed="rId4"/>
                <a:stretch>
                  <a:fillRect b="-1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629400" y="3429000"/>
                <a:ext cx="3063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429000"/>
                <a:ext cx="306366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086600" y="0"/>
                <a:ext cx="1219200" cy="58644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𝐸𝑃𝐸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b="0" i="1" smtClean="0">
                              <a:latin typeface="Cambria Math"/>
                            </a:rPr>
                            <m:t>λ</m:t>
                          </m:r>
                          <m:sSup>
                            <m:sSupPr>
                              <m:ctrlP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0"/>
                <a:ext cx="1219200" cy="58644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733800" y="3886200"/>
                <a:ext cx="945643" cy="5591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sup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l-GR" sz="1400" i="1" smtClean="0">
                                  <a:latin typeface="Cambria Math"/>
                                </a:rPr>
                                <m:t>λ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𝑙</m:t>
                              </m:r>
                            </m:den>
                          </m:f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3886200"/>
                <a:ext cx="945643" cy="559192"/>
              </a:xfrm>
              <a:prstGeom prst="rect">
                <a:avLst/>
              </a:prstGeom>
              <a:blipFill rotWithShape="1">
                <a:blip r:embed="rId7"/>
                <a:stretch>
                  <a:fillRect l="-68387" t="-152747" r="-43871" b="-224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733800" y="4572000"/>
                <a:ext cx="916148" cy="6328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l-GR" sz="1400" i="1">
                                      <a:latin typeface="Cambria Math"/>
                                    </a:rPr>
                                    <m:t>λ</m:t>
                                  </m:r>
                                  <m:sSup>
                                    <m:sSupPr>
                                      <m:ctrlPr>
                                        <a:rPr lang="el-G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4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14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GB" sz="1400" i="1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GB" sz="1400" i="1">
                                      <a:latin typeface="Cambria Math"/>
                                    </a:rPr>
                                    <m:t>𝑙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sup>
                      </m:sSub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572000"/>
                <a:ext cx="916148" cy="63280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733800" y="5257800"/>
                <a:ext cx="967188" cy="5783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l-GR" sz="1400" i="1">
                                  <a:latin typeface="Cambria Math"/>
                                </a:rPr>
                                <m:t>λ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l-G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GB" sz="1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𝑙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257800"/>
                <a:ext cx="967188" cy="57836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495800" y="5257800"/>
                <a:ext cx="967188" cy="5783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l-GR" sz="1400" i="1">
                                  <a:latin typeface="Cambria Math"/>
                                </a:rPr>
                                <m:t>λ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l-G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0)</m:t>
                                  </m:r>
                                </m:e>
                                <m:sup>
                                  <m:r>
                                    <a:rPr lang="en-GB" sz="1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𝑙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257800"/>
                <a:ext cx="967188" cy="57836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733800" y="5943600"/>
                <a:ext cx="686213" cy="524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400" i="1">
                              <a:latin typeface="Cambria Math"/>
                            </a:rPr>
                            <m:t>λ</m:t>
                          </m:r>
                          <m:sSup>
                            <m:sSupPr>
                              <m:ctrlPr>
                                <a:rPr lang="el-GR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  <m:r>
                            <a:rPr lang="en-GB" sz="1400" i="1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943600"/>
                <a:ext cx="686213" cy="52456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>
            <a:off x="4495800" y="4191000"/>
            <a:ext cx="304800" cy="6858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00600" y="41148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Remember that </a:t>
            </a:r>
            <a:r>
              <a:rPr lang="el-GR" sz="1200" dirty="0">
                <a:solidFill>
                  <a:srgbClr val="FF0000"/>
                </a:solidFill>
              </a:rPr>
              <a:t>λ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and l are constants</a:t>
            </a:r>
          </a:p>
          <a:p>
            <a:pPr algn="ctr"/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Raise the power of x by one and divide by the new power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Arc 25"/>
          <p:cNvSpPr/>
          <p:nvPr/>
        </p:nvSpPr>
        <p:spPr>
          <a:xfrm>
            <a:off x="5410200" y="4876800"/>
            <a:ext cx="304800" cy="6858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5334000" y="5562600"/>
            <a:ext cx="304800" cy="6858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5715000" y="49530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the limits and subtract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638800" y="57150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</a:p>
        </p:txBody>
      </p:sp>
      <p:sp>
        <p:nvSpPr>
          <p:cNvPr id="32" name="Right Triangle 31"/>
          <p:cNvSpPr/>
          <p:nvPr/>
        </p:nvSpPr>
        <p:spPr>
          <a:xfrm flipH="1">
            <a:off x="5562600" y="2209800"/>
            <a:ext cx="1219200" cy="1219200"/>
          </a:xfrm>
          <a:prstGeom prst="rtTriangle">
            <a:avLst/>
          </a:prstGeom>
          <a:solidFill>
            <a:schemeClr val="accent6">
              <a:lumMod val="75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6096000" y="2895600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Work 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Done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410200" y="3429000"/>
                <a:ext cx="3063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3429000"/>
                <a:ext cx="306366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257800" y="3276600"/>
                <a:ext cx="3063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3276600"/>
                <a:ext cx="306366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8229600" y="589394"/>
                <a:ext cx="91440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𝑊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𝐹𝑑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0" y="589394"/>
                <a:ext cx="914400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8683618" y="6519446"/>
            <a:ext cx="439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3C</a:t>
            </a:r>
          </a:p>
        </p:txBody>
      </p:sp>
    </p:spTree>
    <p:extLst>
      <p:ext uri="{BB962C8B-B14F-4D97-AF65-F5344CB8AC3E}">
        <p14:creationId xmlns:p14="http://schemas.microsoft.com/office/powerpoint/2010/main" val="184171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0" grpId="0"/>
      <p:bldP spid="21" grpId="0"/>
      <p:bldP spid="22" grpId="0"/>
      <p:bldP spid="23" grpId="0" animBg="1"/>
      <p:bldP spid="26" grpId="0" animBg="1"/>
      <p:bldP spid="27" grpId="0" animBg="1"/>
      <p:bldP spid="28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600200"/>
            <a:ext cx="3166281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energy stored in an elastic string or spring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An elastic string has natural length 1.4m and modulus of elasticity 6N. Find the energy stored in the string when its length is increased to 1.6m.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p:pic>
        <p:nvPicPr>
          <p:cNvPr id="5" name="Picture 6" descr="http://www.ux1.eiu.edu/~cfadd/1150-05/06Applications/Images/spring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34" y="809"/>
            <a:ext cx="1156661" cy="627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086600" y="0"/>
                <a:ext cx="1219200" cy="58644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𝐸𝑃𝐸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b="0" i="1" smtClean="0">
                              <a:latin typeface="Cambria Math"/>
                            </a:rPr>
                            <m:t>λ</m:t>
                          </m:r>
                          <m:sSup>
                            <m:sSupPr>
                              <m:ctrlP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0"/>
                <a:ext cx="1219200" cy="58644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038600" y="1676400"/>
                <a:ext cx="1219200" cy="52456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𝐸𝑃𝐸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/>
                            </a:rPr>
                            <m:t>λ</m:t>
                          </m:r>
                          <m:sSup>
                            <m:sSupPr>
                              <m:ctrlPr>
                                <a:rPr lang="el-G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1676400"/>
                <a:ext cx="1219200" cy="52456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038600" y="2362200"/>
                <a:ext cx="1676400" cy="56278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𝐸𝑃𝐸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(6)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0.2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1400" b="0" i="1" smtClean="0"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2(1.4)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2362200"/>
                <a:ext cx="1676400" cy="56278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962400" y="3200400"/>
                <a:ext cx="1676400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𝐸𝑃𝐸</m:t>
                      </m:r>
                      <m:r>
                        <a:rPr lang="en-GB" sz="1400" b="0" i="1" smtClean="0">
                          <a:latin typeface="Cambria Math"/>
                        </a:rPr>
                        <m:t>=0.0857</m:t>
                      </m:r>
                      <m:r>
                        <a:rPr lang="en-GB" sz="1400" b="0" i="1" smtClean="0"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200400"/>
                <a:ext cx="1676400" cy="307777"/>
              </a:xfrm>
              <a:prstGeom prst="rect">
                <a:avLst/>
              </a:prstGeom>
              <a:blipFill rotWithShape="1">
                <a:blip r:embed="rId9"/>
                <a:stretch>
                  <a:fillRect b="-4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37"/>
          <p:cNvSpPr/>
          <p:nvPr/>
        </p:nvSpPr>
        <p:spPr>
          <a:xfrm>
            <a:off x="5562600" y="1981200"/>
            <a:ext cx="304800" cy="6858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5791200" y="22098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</a:p>
        </p:txBody>
      </p:sp>
      <p:sp>
        <p:nvSpPr>
          <p:cNvPr id="40" name="Arc 39"/>
          <p:cNvSpPr/>
          <p:nvPr/>
        </p:nvSpPr>
        <p:spPr>
          <a:xfrm>
            <a:off x="5562600" y="2667000"/>
            <a:ext cx="304800" cy="6858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5791200" y="28194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229600" y="589394"/>
                <a:ext cx="91440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𝑊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𝐹𝑑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0" y="589394"/>
                <a:ext cx="914400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8683618" y="6519446"/>
            <a:ext cx="439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3C</a:t>
            </a:r>
          </a:p>
        </p:txBody>
      </p:sp>
    </p:spTree>
    <p:extLst>
      <p:ext uri="{BB962C8B-B14F-4D97-AF65-F5344CB8AC3E}">
        <p14:creationId xmlns:p14="http://schemas.microsoft.com/office/powerpoint/2010/main" val="305785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  <p:bldP spid="37" grpId="0"/>
      <p:bldP spid="38" grpId="0" animBg="1"/>
      <p:bldP spid="39" grpId="0"/>
      <p:bldP spid="40" grpId="0" animBg="1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600200"/>
            <a:ext cx="3166281" cy="464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energy stored in an elastic string or spring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A light elastic spring has a natural length 0.6m and modulus of elasticity 10N. Find the work done when the spring is compressed from a length of 0.5m to a length of 0.3m.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For this question you need to work out the </a:t>
            </a:r>
            <a:r>
              <a:rPr lang="en-GB" sz="1400" u="sng" dirty="0">
                <a:latin typeface="Comic Sans MS" pitchFamily="66" charset="0"/>
                <a:sym typeface="Wingdings" panose="05000000000000000000" pitchFamily="2" charset="2"/>
              </a:rPr>
              <a:t>difference</a:t>
            </a: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 between compressing the spring to 0.3m and compressing it to 0.5m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This is because our formula gives us the work done in extending/compressing from the </a:t>
            </a:r>
            <a:r>
              <a:rPr lang="en-GB" sz="1400" u="sng" dirty="0">
                <a:latin typeface="Comic Sans MS" pitchFamily="66" charset="0"/>
                <a:sym typeface="Wingdings" panose="05000000000000000000" pitchFamily="2" charset="2"/>
              </a:rPr>
              <a:t>natural</a:t>
            </a: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 length…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p:pic>
        <p:nvPicPr>
          <p:cNvPr id="5" name="Picture 6" descr="http://www.ux1.eiu.edu/~cfadd/1150-05/06Applications/Images/spring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34" y="809"/>
            <a:ext cx="1156661" cy="627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086600" y="0"/>
                <a:ext cx="1219200" cy="58644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𝐸𝑃𝐸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b="0" i="1" smtClean="0">
                              <a:latin typeface="Cambria Math"/>
                            </a:rPr>
                            <m:t>λ</m:t>
                          </m:r>
                          <m:sSup>
                            <m:sSupPr>
                              <m:ctrlP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0"/>
                <a:ext cx="1219200" cy="58644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3505200" y="1676400"/>
            <a:ext cx="1676400" cy="461665"/>
            <a:chOff x="3505200" y="1676400"/>
            <a:chExt cx="1676400" cy="4616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3505200" y="1676400"/>
                  <a:ext cx="1524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latin typeface="Cambria Math"/>
                          </a:rPr>
                          <m:t>𝑊𝑜𝑟𝑘</m:t>
                        </m:r>
                        <m:r>
                          <a:rPr lang="en-GB" sz="1200" b="0" i="1" smtClean="0">
                            <a:latin typeface="Cambria Math"/>
                          </a:rPr>
                          <m:t> 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𝑑𝑜𝑛𝑒</m:t>
                        </m:r>
                        <m:r>
                          <a:rPr lang="en-GB" sz="1200" b="0" i="1" smtClean="0">
                            <a:latin typeface="Cambria Math"/>
                          </a:rPr>
                          <m:t> 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𝑓𝑟𝑜𝑚</m:t>
                        </m:r>
                      </m:oMath>
                    </m:oMathPara>
                  </a14:m>
                  <a:endParaRPr lang="en-GB" sz="1200" b="0" i="1" dirty="0">
                    <a:latin typeface="Cambria Math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latin typeface="Cambria Math"/>
                          </a:rPr>
                          <m:t> 0.5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𝑚</m:t>
                        </m:r>
                        <m:r>
                          <a:rPr lang="en-GB" sz="1200" b="0" i="1" smtClean="0">
                            <a:latin typeface="Cambria Math"/>
                          </a:rPr>
                          <m:t> 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𝑡𝑜</m:t>
                        </m:r>
                        <m:r>
                          <a:rPr lang="en-GB" sz="1200" b="0" i="1" smtClean="0">
                            <a:latin typeface="Cambria Math"/>
                          </a:rPr>
                          <m:t> 0.3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𝑚</m:t>
                        </m:r>
                      </m:oMath>
                    </m:oMathPara>
                  </a14:m>
                  <a:endParaRPr lang="en-GB" sz="1200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5200" y="1676400"/>
                  <a:ext cx="1524000" cy="4616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4800600" y="1752600"/>
                  <a:ext cx="3810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00600" y="1752600"/>
                  <a:ext cx="381000" cy="307777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029200" y="1676400"/>
                <a:ext cx="1524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𝑊𝑜𝑟𝑘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𝑑𝑜𝑛𝑒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𝑓𝑟𝑜𝑚</m:t>
                      </m:r>
                      <m:r>
                        <a:rPr lang="en-GB" sz="12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1200" b="0" i="0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0.6</m:t>
                      </m:r>
                      <m:r>
                        <a:rPr lang="en-GB" sz="1200" b="0" i="1" smtClean="0">
                          <a:latin typeface="Cambria Math"/>
                        </a:rPr>
                        <m:t>𝑚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𝑡𝑜</m:t>
                      </m:r>
                      <m:r>
                        <a:rPr lang="en-GB" sz="1200" b="0" i="1" smtClean="0">
                          <a:latin typeface="Cambria Math"/>
                        </a:rPr>
                        <m:t> 0.3</m:t>
                      </m:r>
                      <m:r>
                        <a:rPr lang="en-GB" sz="12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200" b="0" i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676400"/>
                <a:ext cx="1524000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324600" y="1752600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n-GB" sz="1400" b="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1752600"/>
                <a:ext cx="457200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553200" y="1676400"/>
                <a:ext cx="1524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𝑊𝑜𝑟𝑘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𝑑𝑜𝑛𝑒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𝑓𝑟𝑜𝑚</m:t>
                      </m:r>
                      <m:r>
                        <a:rPr lang="en-GB" sz="12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1200" b="0" i="0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0.6</m:t>
                      </m:r>
                      <m:r>
                        <a:rPr lang="en-GB" sz="1200" b="0" i="1" smtClean="0">
                          <a:latin typeface="Cambria Math"/>
                        </a:rPr>
                        <m:t>𝑚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𝑡𝑜</m:t>
                      </m:r>
                      <m:r>
                        <a:rPr lang="en-GB" sz="1200" b="0" i="1" smtClean="0">
                          <a:latin typeface="Cambria Math"/>
                        </a:rPr>
                        <m:t> 0.5</m:t>
                      </m:r>
                      <m:r>
                        <a:rPr lang="en-GB" sz="12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200" b="0" i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1676400"/>
                <a:ext cx="1524000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3505200" y="2438400"/>
            <a:ext cx="1676400" cy="461665"/>
            <a:chOff x="3505200" y="2438400"/>
            <a:chExt cx="1676400" cy="4616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3505200" y="2438400"/>
                  <a:ext cx="1524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latin typeface="Cambria Math"/>
                          </a:rPr>
                          <m:t>𝑊𝑜𝑟𝑘</m:t>
                        </m:r>
                        <m:r>
                          <a:rPr lang="en-GB" sz="1200" b="0" i="1" smtClean="0">
                            <a:latin typeface="Cambria Math"/>
                          </a:rPr>
                          <m:t> 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𝑑𝑜𝑛𝑒</m:t>
                        </m:r>
                        <m:r>
                          <a:rPr lang="en-GB" sz="1200" b="0" i="1" smtClean="0">
                            <a:latin typeface="Cambria Math"/>
                          </a:rPr>
                          <m:t> 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𝑓𝑟𝑜𝑚</m:t>
                        </m:r>
                      </m:oMath>
                    </m:oMathPara>
                  </a14:m>
                  <a:endParaRPr lang="en-GB" sz="1200" b="0" i="1" dirty="0">
                    <a:latin typeface="Cambria Math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latin typeface="Cambria Math"/>
                          </a:rPr>
                          <m:t> 0.5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𝑚</m:t>
                        </m:r>
                        <m:r>
                          <a:rPr lang="en-GB" sz="1200" b="0" i="1" smtClean="0">
                            <a:latin typeface="Cambria Math"/>
                          </a:rPr>
                          <m:t> 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𝑡𝑜</m:t>
                        </m:r>
                        <m:r>
                          <a:rPr lang="en-GB" sz="1200" b="0" i="1" smtClean="0">
                            <a:latin typeface="Cambria Math"/>
                          </a:rPr>
                          <m:t> 0.3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𝑚</m:t>
                        </m:r>
                      </m:oMath>
                    </m:oMathPara>
                  </a14:m>
                  <a:endParaRPr lang="en-GB" sz="1200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5200" y="2438400"/>
                  <a:ext cx="1524000" cy="4616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4800600" y="2514600"/>
                  <a:ext cx="3810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00600" y="2514600"/>
                  <a:ext cx="381000" cy="307777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029200" y="2362200"/>
                <a:ext cx="685800" cy="52770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/>
                            </a:rPr>
                            <m:t>λ</m:t>
                          </m:r>
                          <m:sSubSup>
                            <m:sSubSupPr>
                              <m:ctrlPr>
                                <a:rPr lang="el-G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362200"/>
                <a:ext cx="685800" cy="52770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715000" y="2362200"/>
                <a:ext cx="685800" cy="52770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/>
                            </a:rPr>
                            <m:t>λ</m:t>
                          </m:r>
                          <m:sSubSup>
                            <m:sSubSupPr>
                              <m:ctrlPr>
                                <a:rPr lang="el-G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2362200"/>
                <a:ext cx="685800" cy="52770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486400" y="2514600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n-GB" sz="1400" b="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514600"/>
                <a:ext cx="457200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3505200" y="3124200"/>
            <a:ext cx="1676400" cy="461665"/>
            <a:chOff x="3505200" y="3124200"/>
            <a:chExt cx="1676400" cy="4616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3505200" y="3124200"/>
                  <a:ext cx="1524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latin typeface="Cambria Math"/>
                          </a:rPr>
                          <m:t>𝑊𝑜𝑟𝑘</m:t>
                        </m:r>
                        <m:r>
                          <a:rPr lang="en-GB" sz="1200" b="0" i="1" smtClean="0">
                            <a:latin typeface="Cambria Math"/>
                          </a:rPr>
                          <m:t> 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𝑑𝑜𝑛𝑒</m:t>
                        </m:r>
                        <m:r>
                          <a:rPr lang="en-GB" sz="1200" b="0" i="1" smtClean="0">
                            <a:latin typeface="Cambria Math"/>
                          </a:rPr>
                          <m:t> 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𝑓𝑟𝑜𝑚</m:t>
                        </m:r>
                      </m:oMath>
                    </m:oMathPara>
                  </a14:m>
                  <a:endParaRPr lang="en-GB" sz="1200" b="0" i="1" dirty="0">
                    <a:latin typeface="Cambria Math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latin typeface="Cambria Math"/>
                          </a:rPr>
                          <m:t> 0.5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𝑚</m:t>
                        </m:r>
                        <m:r>
                          <a:rPr lang="en-GB" sz="1200" b="0" i="1" smtClean="0">
                            <a:latin typeface="Cambria Math"/>
                          </a:rPr>
                          <m:t> 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𝑡𝑜</m:t>
                        </m:r>
                        <m:r>
                          <a:rPr lang="en-GB" sz="1200" b="0" i="1" smtClean="0">
                            <a:latin typeface="Cambria Math"/>
                          </a:rPr>
                          <m:t> 0.3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𝑚</m:t>
                        </m:r>
                      </m:oMath>
                    </m:oMathPara>
                  </a14:m>
                  <a:endParaRPr lang="en-GB" sz="1200" dirty="0"/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5200" y="3124200"/>
                  <a:ext cx="1524000" cy="461665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4800600" y="3200400"/>
                  <a:ext cx="3810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00600" y="3200400"/>
                  <a:ext cx="381000" cy="307777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029200" y="3048000"/>
                <a:ext cx="1219200" cy="56278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(10)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0.3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1400" b="0" i="1" smtClean="0"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2(0.6)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3048000"/>
                <a:ext cx="1219200" cy="562783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248400" y="3048000"/>
                <a:ext cx="1219200" cy="56278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(10)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0.1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1400" b="0" i="1" smtClean="0"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2(0.6)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048000"/>
                <a:ext cx="1219200" cy="562783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019800" y="3200400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n-GB" sz="1400" b="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200400"/>
                <a:ext cx="457200" cy="307777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41"/>
          <p:cNvSpPr/>
          <p:nvPr/>
        </p:nvSpPr>
        <p:spPr>
          <a:xfrm>
            <a:off x="7696200" y="1981200"/>
            <a:ext cx="304800" cy="6858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7924800" y="1676400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Use the new formula, x</a:t>
            </a:r>
            <a:r>
              <a:rPr lang="en-GB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and x</a:t>
            </a:r>
            <a:r>
              <a:rPr lang="en-GB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can represent the different extensions</a:t>
            </a:r>
          </a:p>
        </p:txBody>
      </p:sp>
      <p:sp>
        <p:nvSpPr>
          <p:cNvPr id="44" name="Arc 43"/>
          <p:cNvSpPr/>
          <p:nvPr/>
        </p:nvSpPr>
        <p:spPr>
          <a:xfrm>
            <a:off x="7239000" y="2667000"/>
            <a:ext cx="304800" cy="6858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7467600" y="28956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505200" y="3810000"/>
            <a:ext cx="1676400" cy="461665"/>
            <a:chOff x="3505200" y="3810000"/>
            <a:chExt cx="1676400" cy="4616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/>
                <p:cNvSpPr txBox="1"/>
                <p:nvPr/>
              </p:nvSpPr>
              <p:spPr>
                <a:xfrm>
                  <a:off x="3505200" y="3810000"/>
                  <a:ext cx="1524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latin typeface="Cambria Math"/>
                          </a:rPr>
                          <m:t>𝑊𝑜𝑟𝑘</m:t>
                        </m:r>
                        <m:r>
                          <a:rPr lang="en-GB" sz="1200" b="0" i="1" smtClean="0">
                            <a:latin typeface="Cambria Math"/>
                          </a:rPr>
                          <m:t> 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𝑑𝑜𝑛𝑒</m:t>
                        </m:r>
                        <m:r>
                          <a:rPr lang="en-GB" sz="1200" b="0" i="1" smtClean="0">
                            <a:latin typeface="Cambria Math"/>
                          </a:rPr>
                          <m:t> 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𝑓𝑟𝑜𝑚</m:t>
                        </m:r>
                      </m:oMath>
                    </m:oMathPara>
                  </a14:m>
                  <a:endParaRPr lang="en-GB" sz="1200" b="0" i="1" dirty="0">
                    <a:latin typeface="Cambria Math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latin typeface="Cambria Math"/>
                          </a:rPr>
                          <m:t> 0.5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𝑚</m:t>
                        </m:r>
                        <m:r>
                          <a:rPr lang="en-GB" sz="1200" b="0" i="1" smtClean="0">
                            <a:latin typeface="Cambria Math"/>
                          </a:rPr>
                          <m:t> 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𝑡𝑜</m:t>
                        </m:r>
                        <m:r>
                          <a:rPr lang="en-GB" sz="1200" b="0" i="1" smtClean="0">
                            <a:latin typeface="Cambria Math"/>
                          </a:rPr>
                          <m:t> 0.3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𝑚</m:t>
                        </m:r>
                      </m:oMath>
                    </m:oMathPara>
                  </a14:m>
                  <a:endParaRPr lang="en-GB" sz="1200" dirty="0"/>
                </a:p>
              </p:txBody>
            </p:sp>
          </mc:Choice>
          <mc:Fallback xmlns=""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5200" y="3810000"/>
                  <a:ext cx="1524000" cy="4616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4800600" y="3886200"/>
                  <a:ext cx="3810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00600" y="3886200"/>
                  <a:ext cx="381000" cy="307777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953000" y="3810000"/>
                <a:ext cx="1066800" cy="5142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3810000"/>
                <a:ext cx="1066800" cy="514243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3505200" y="4495800"/>
            <a:ext cx="1676400" cy="461665"/>
            <a:chOff x="3505200" y="4495800"/>
            <a:chExt cx="1676400" cy="4616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3505200" y="4495800"/>
                  <a:ext cx="1524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latin typeface="Cambria Math"/>
                          </a:rPr>
                          <m:t>𝑊𝑜𝑟𝑘</m:t>
                        </m:r>
                        <m:r>
                          <a:rPr lang="en-GB" sz="1200" b="0" i="1" smtClean="0">
                            <a:latin typeface="Cambria Math"/>
                          </a:rPr>
                          <m:t> 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𝑑𝑜𝑛𝑒</m:t>
                        </m:r>
                        <m:r>
                          <a:rPr lang="en-GB" sz="1200" b="0" i="1" smtClean="0">
                            <a:latin typeface="Cambria Math"/>
                          </a:rPr>
                          <m:t> 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𝑓𝑟𝑜𝑚</m:t>
                        </m:r>
                      </m:oMath>
                    </m:oMathPara>
                  </a14:m>
                  <a:endParaRPr lang="en-GB" sz="1200" b="0" i="1" dirty="0">
                    <a:latin typeface="Cambria Math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latin typeface="Cambria Math"/>
                          </a:rPr>
                          <m:t> 0.5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𝑚</m:t>
                        </m:r>
                        <m:r>
                          <a:rPr lang="en-GB" sz="1200" b="0" i="1" smtClean="0">
                            <a:latin typeface="Cambria Math"/>
                          </a:rPr>
                          <m:t> 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𝑡𝑜</m:t>
                        </m:r>
                        <m:r>
                          <a:rPr lang="en-GB" sz="1200" b="0" i="1" smtClean="0">
                            <a:latin typeface="Cambria Math"/>
                          </a:rPr>
                          <m:t> 0.3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𝑚</m:t>
                        </m:r>
                      </m:oMath>
                    </m:oMathPara>
                  </a14:m>
                  <a:endParaRPr lang="en-GB" sz="1200" dirty="0"/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5200" y="4495800"/>
                  <a:ext cx="1524000" cy="461665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/>
                <p:cNvSpPr txBox="1"/>
                <p:nvPr/>
              </p:nvSpPr>
              <p:spPr>
                <a:xfrm>
                  <a:off x="4800600" y="4572000"/>
                  <a:ext cx="3810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00600" y="4572000"/>
                  <a:ext cx="381000" cy="307777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953000" y="4495800"/>
                <a:ext cx="762000" cy="5142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4495800"/>
                <a:ext cx="762000" cy="514243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Arc 59"/>
          <p:cNvSpPr/>
          <p:nvPr/>
        </p:nvSpPr>
        <p:spPr>
          <a:xfrm>
            <a:off x="7239000" y="3429000"/>
            <a:ext cx="304800" cy="6858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Arc 60"/>
          <p:cNvSpPr/>
          <p:nvPr/>
        </p:nvSpPr>
        <p:spPr>
          <a:xfrm>
            <a:off x="5715000" y="4114800"/>
            <a:ext cx="304800" cy="6858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7467600" y="35052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 parts (or do as a whole)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019800" y="42672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Calculate/Simplify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8229600" y="589394"/>
                <a:ext cx="91440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𝑊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𝐹𝑑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0" y="589394"/>
                <a:ext cx="914400" cy="307777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8683618" y="6519446"/>
            <a:ext cx="439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3C</a:t>
            </a:r>
          </a:p>
        </p:txBody>
      </p:sp>
    </p:spTree>
    <p:extLst>
      <p:ext uri="{BB962C8B-B14F-4D97-AF65-F5344CB8AC3E}">
        <p14:creationId xmlns:p14="http://schemas.microsoft.com/office/powerpoint/2010/main" val="394470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7" grpId="0"/>
      <p:bldP spid="28" grpId="0"/>
      <p:bldP spid="29" grpId="0"/>
      <p:bldP spid="33" grpId="0"/>
      <p:bldP spid="34" grpId="0"/>
      <p:bldP spid="36" grpId="0"/>
      <p:bldP spid="42" grpId="0" animBg="1"/>
      <p:bldP spid="43" grpId="0"/>
      <p:bldP spid="44" grpId="0" animBg="1"/>
      <p:bldP spid="46" grpId="0"/>
      <p:bldP spid="49" grpId="0"/>
      <p:bldP spid="59" grpId="0"/>
      <p:bldP spid="60" grpId="0" animBg="1"/>
      <p:bldP spid="61" grpId="0" animBg="1"/>
      <p:bldP spid="62" grpId="0"/>
      <p:bldP spid="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Elastic Strings and Springs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600200"/>
            <a:ext cx="3166281" cy="464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energy stored in an elastic string or spring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A light elastic spring has a natural length 0.6m and modulus of elasticity 10N. Find the work done when the spring is compressed from a length of 0.5m to a length of 0.3m.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We just worked out that it would </a:t>
            </a:r>
            <a:r>
              <a:rPr lang="en-GB" sz="1400" baseline="30000" dirty="0">
                <a:latin typeface="Comic Sans MS" pitchFamily="66" charset="0"/>
                <a:sym typeface="Wingdings" panose="05000000000000000000" pitchFamily="2" charset="2"/>
              </a:rPr>
              <a:t>2</a:t>
            </a: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/</a:t>
            </a:r>
            <a:r>
              <a:rPr lang="en-GB" sz="1400" baseline="-25000" dirty="0">
                <a:latin typeface="Comic Sans MS" pitchFamily="66" charset="0"/>
                <a:sym typeface="Wingdings" panose="05000000000000000000" pitchFamily="2" charset="2"/>
              </a:rPr>
              <a:t>3</a:t>
            </a: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J of energy to compress this spring from a length of 0.5m to a length of 0.3m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anose="05000000000000000000" pitchFamily="2" charset="2"/>
              </a:rPr>
              <a:t>How much would it take to compress it from 0.4m to 0.2m? (The same distance…)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p:pic>
        <p:nvPicPr>
          <p:cNvPr id="5" name="Picture 6" descr="http://www.ux1.eiu.edu/~cfadd/1150-05/06Applications/Images/spring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34" y="809"/>
            <a:ext cx="1156661" cy="627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  <m:r>
                            <a:rPr lang="en-GB" sz="1600" b="0" i="1" dirty="0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026" y="0"/>
                <a:ext cx="839974" cy="55996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086600" y="0"/>
                <a:ext cx="1219200" cy="58644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𝐸𝑃𝐸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b="0" i="1" smtClean="0">
                              <a:latin typeface="Cambria Math"/>
                            </a:rPr>
                            <m:t>λ</m:t>
                          </m:r>
                          <m:sSup>
                            <m:sSupPr>
                              <m:ctrlP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0"/>
                <a:ext cx="1219200" cy="58644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0" name="Group 49"/>
          <p:cNvGrpSpPr/>
          <p:nvPr/>
        </p:nvGrpSpPr>
        <p:grpSpPr>
          <a:xfrm>
            <a:off x="3505200" y="1676400"/>
            <a:ext cx="1676400" cy="461665"/>
            <a:chOff x="3505200" y="1676400"/>
            <a:chExt cx="1676400" cy="4616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/>
                <p:cNvSpPr txBox="1"/>
                <p:nvPr/>
              </p:nvSpPr>
              <p:spPr>
                <a:xfrm>
                  <a:off x="3505200" y="1676400"/>
                  <a:ext cx="1524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latin typeface="Cambria Math"/>
                          </a:rPr>
                          <m:t>𝑊𝑜𝑟𝑘</m:t>
                        </m:r>
                        <m:r>
                          <a:rPr lang="en-GB" sz="1200" b="0" i="1" smtClean="0">
                            <a:latin typeface="Cambria Math"/>
                          </a:rPr>
                          <m:t> 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𝑑𝑜𝑛𝑒</m:t>
                        </m:r>
                        <m:r>
                          <a:rPr lang="en-GB" sz="1200" b="0" i="1" smtClean="0">
                            <a:latin typeface="Cambria Math"/>
                          </a:rPr>
                          <m:t> 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𝑓𝑟𝑜𝑚</m:t>
                        </m:r>
                      </m:oMath>
                    </m:oMathPara>
                  </a14:m>
                  <a:endParaRPr lang="en-GB" sz="1200" b="0" i="1" dirty="0">
                    <a:latin typeface="Cambria Math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latin typeface="Cambria Math"/>
                          </a:rPr>
                          <m:t> 0.4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𝑚</m:t>
                        </m:r>
                        <m:r>
                          <a:rPr lang="en-GB" sz="1200" b="0" i="1" smtClean="0">
                            <a:latin typeface="Cambria Math"/>
                          </a:rPr>
                          <m:t> 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𝑡𝑜</m:t>
                        </m:r>
                        <m:r>
                          <a:rPr lang="en-GB" sz="1200" b="0" i="1" smtClean="0">
                            <a:latin typeface="Cambria Math"/>
                          </a:rPr>
                          <m:t> 0.2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𝑚</m:t>
                        </m:r>
                      </m:oMath>
                    </m:oMathPara>
                  </a14:m>
                  <a:endParaRPr lang="en-GB" sz="1200" dirty="0"/>
                </a:p>
              </p:txBody>
            </p:sp>
          </mc:Choice>
          <mc:Fallback xmlns="">
            <p:sp>
              <p:nvSpPr>
                <p:cNvPr id="51" name="TextBox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5200" y="1676400"/>
                  <a:ext cx="1524000" cy="4616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4800600" y="1752600"/>
                  <a:ext cx="3810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00600" y="1752600"/>
                  <a:ext cx="381000" cy="307777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029200" y="1676400"/>
                <a:ext cx="1524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𝑊𝑜𝑟𝑘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𝑑𝑜𝑛𝑒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𝑓𝑟𝑜𝑚</m:t>
                      </m:r>
                      <m:r>
                        <a:rPr lang="en-GB" sz="12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1200" b="0" i="0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0.6</m:t>
                      </m:r>
                      <m:r>
                        <a:rPr lang="en-GB" sz="1200" b="0" i="1" smtClean="0">
                          <a:latin typeface="Cambria Math"/>
                        </a:rPr>
                        <m:t>𝑚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𝑡𝑜</m:t>
                      </m:r>
                      <m:r>
                        <a:rPr lang="en-GB" sz="1200" b="0" i="1" smtClean="0">
                          <a:latin typeface="Cambria Math"/>
                        </a:rPr>
                        <m:t> 0.2</m:t>
                      </m:r>
                      <m:r>
                        <a:rPr lang="en-GB" sz="12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200" b="0" i="1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676400"/>
                <a:ext cx="1524000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324600" y="1752600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n-GB" sz="1400" b="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1752600"/>
                <a:ext cx="457200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553200" y="1676400"/>
                <a:ext cx="1524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𝑊𝑜𝑟𝑘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𝑑𝑜𝑛𝑒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𝑓𝑟𝑜𝑚</m:t>
                      </m:r>
                      <m:r>
                        <a:rPr lang="en-GB" sz="12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1200" b="0" i="0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0.6</m:t>
                      </m:r>
                      <m:r>
                        <a:rPr lang="en-GB" sz="1200" b="0" i="1" smtClean="0">
                          <a:latin typeface="Cambria Math"/>
                        </a:rPr>
                        <m:t>𝑚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𝑡𝑜</m:t>
                      </m:r>
                      <m:r>
                        <a:rPr lang="en-GB" sz="1200" b="0" i="1" smtClean="0">
                          <a:latin typeface="Cambria Math"/>
                        </a:rPr>
                        <m:t> 0.4</m:t>
                      </m:r>
                      <m:r>
                        <a:rPr lang="en-GB" sz="12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200" b="0" i="1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1676400"/>
                <a:ext cx="1524000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6" name="Group 55"/>
          <p:cNvGrpSpPr/>
          <p:nvPr/>
        </p:nvGrpSpPr>
        <p:grpSpPr>
          <a:xfrm>
            <a:off x="3505200" y="2438400"/>
            <a:ext cx="1676400" cy="461665"/>
            <a:chOff x="3505200" y="2438400"/>
            <a:chExt cx="1676400" cy="4616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/>
                <p:cNvSpPr txBox="1"/>
                <p:nvPr/>
              </p:nvSpPr>
              <p:spPr>
                <a:xfrm>
                  <a:off x="3505200" y="2438400"/>
                  <a:ext cx="1524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latin typeface="Cambria Math"/>
                          </a:rPr>
                          <m:t>𝑊𝑜𝑟𝑘</m:t>
                        </m:r>
                        <m:r>
                          <a:rPr lang="en-GB" sz="1200" b="0" i="1" smtClean="0">
                            <a:latin typeface="Cambria Math"/>
                          </a:rPr>
                          <m:t> 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𝑑𝑜𝑛𝑒</m:t>
                        </m:r>
                        <m:r>
                          <a:rPr lang="en-GB" sz="1200" b="0" i="1" smtClean="0">
                            <a:latin typeface="Cambria Math"/>
                          </a:rPr>
                          <m:t> 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𝑓𝑟𝑜𝑚</m:t>
                        </m:r>
                      </m:oMath>
                    </m:oMathPara>
                  </a14:m>
                  <a:endParaRPr lang="en-GB" sz="1200" b="0" i="1" dirty="0">
                    <a:latin typeface="Cambria Math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latin typeface="Cambria Math"/>
                          </a:rPr>
                          <m:t> 0.4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𝑚</m:t>
                        </m:r>
                        <m:r>
                          <a:rPr lang="en-GB" sz="1200" b="0" i="1" smtClean="0">
                            <a:latin typeface="Cambria Math"/>
                          </a:rPr>
                          <m:t> 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𝑡𝑜</m:t>
                        </m:r>
                        <m:r>
                          <a:rPr lang="en-GB" sz="1200" b="0" i="1" smtClean="0">
                            <a:latin typeface="Cambria Math"/>
                          </a:rPr>
                          <m:t> 0.2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𝑚</m:t>
                        </m:r>
                      </m:oMath>
                    </m:oMathPara>
                  </a14:m>
                  <a:endParaRPr lang="en-GB" sz="1200" dirty="0"/>
                </a:p>
              </p:txBody>
            </p:sp>
          </mc:Choice>
          <mc:Fallback xmlns="">
            <p:sp>
              <p:nvSpPr>
                <p:cNvPr id="64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5200" y="2438400"/>
                  <a:ext cx="1524000" cy="4616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800600" y="2514600"/>
                  <a:ext cx="3810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65" name="TextBox 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00600" y="2514600"/>
                  <a:ext cx="381000" cy="307777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5029200" y="2362200"/>
                <a:ext cx="685800" cy="52770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/>
                            </a:rPr>
                            <m:t>λ</m:t>
                          </m:r>
                          <m:sSubSup>
                            <m:sSubSupPr>
                              <m:ctrlPr>
                                <a:rPr lang="el-G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362200"/>
                <a:ext cx="685800" cy="52770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5715000" y="2362200"/>
                <a:ext cx="685800" cy="52770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/>
                            </a:rPr>
                            <m:t>λ</m:t>
                          </m:r>
                          <m:sSubSup>
                            <m:sSubSupPr>
                              <m:ctrlPr>
                                <a:rPr lang="el-G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2362200"/>
                <a:ext cx="685800" cy="52770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5486400" y="2514600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n-GB" sz="1400" b="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514600"/>
                <a:ext cx="457200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9" name="Group 68"/>
          <p:cNvGrpSpPr/>
          <p:nvPr/>
        </p:nvGrpSpPr>
        <p:grpSpPr>
          <a:xfrm>
            <a:off x="3505200" y="3124200"/>
            <a:ext cx="1676400" cy="461665"/>
            <a:chOff x="3505200" y="3124200"/>
            <a:chExt cx="1676400" cy="4616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Box 69"/>
                <p:cNvSpPr txBox="1"/>
                <p:nvPr/>
              </p:nvSpPr>
              <p:spPr>
                <a:xfrm>
                  <a:off x="3505200" y="3124200"/>
                  <a:ext cx="1524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latin typeface="Cambria Math"/>
                          </a:rPr>
                          <m:t>𝑊𝑜𝑟𝑘</m:t>
                        </m:r>
                        <m:r>
                          <a:rPr lang="en-GB" sz="1200" b="0" i="1" smtClean="0">
                            <a:latin typeface="Cambria Math"/>
                          </a:rPr>
                          <m:t> 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𝑑𝑜𝑛𝑒</m:t>
                        </m:r>
                        <m:r>
                          <a:rPr lang="en-GB" sz="1200" b="0" i="1" smtClean="0">
                            <a:latin typeface="Cambria Math"/>
                          </a:rPr>
                          <m:t> 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𝑓𝑟𝑜𝑚</m:t>
                        </m:r>
                      </m:oMath>
                    </m:oMathPara>
                  </a14:m>
                  <a:endParaRPr lang="en-GB" sz="1200" b="0" i="1" dirty="0">
                    <a:latin typeface="Cambria Math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latin typeface="Cambria Math"/>
                          </a:rPr>
                          <m:t> 0.4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𝑚</m:t>
                        </m:r>
                        <m:r>
                          <a:rPr lang="en-GB" sz="1200" b="0" i="1" smtClean="0">
                            <a:latin typeface="Cambria Math"/>
                          </a:rPr>
                          <m:t> 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𝑡𝑜</m:t>
                        </m:r>
                        <m:r>
                          <a:rPr lang="en-GB" sz="1200" b="0" i="1" smtClean="0">
                            <a:latin typeface="Cambria Math"/>
                          </a:rPr>
                          <m:t> 0.2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𝑚</m:t>
                        </m:r>
                      </m:oMath>
                    </m:oMathPara>
                  </a14:m>
                  <a:endParaRPr lang="en-GB" sz="1200" dirty="0"/>
                </a:p>
              </p:txBody>
            </p:sp>
          </mc:Choice>
          <mc:Fallback xmlns="">
            <p:sp>
              <p:nvSpPr>
                <p:cNvPr id="70" name="TextBox 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5200" y="3124200"/>
                  <a:ext cx="1524000" cy="461665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TextBox 70"/>
                <p:cNvSpPr txBox="1"/>
                <p:nvPr/>
              </p:nvSpPr>
              <p:spPr>
                <a:xfrm>
                  <a:off x="4800600" y="3200400"/>
                  <a:ext cx="3810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71" name="TextBox 7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00600" y="3200400"/>
                  <a:ext cx="381000" cy="307777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5029200" y="3048000"/>
                <a:ext cx="1219200" cy="56278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(10)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0.4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1400" b="0" i="1" smtClean="0"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2(0.6)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3048000"/>
                <a:ext cx="1219200" cy="562783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6248400" y="3048000"/>
                <a:ext cx="1219200" cy="56278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(10)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0.2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1400" b="0" i="1" smtClean="0"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2(0.6)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048000"/>
                <a:ext cx="1219200" cy="562783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6019800" y="3200400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n-GB" sz="1400" b="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200400"/>
                <a:ext cx="457200" cy="307777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Arc 74"/>
          <p:cNvSpPr/>
          <p:nvPr/>
        </p:nvSpPr>
        <p:spPr>
          <a:xfrm>
            <a:off x="7696200" y="1981200"/>
            <a:ext cx="304800" cy="6858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extBox 75"/>
          <p:cNvSpPr txBox="1"/>
          <p:nvPr/>
        </p:nvSpPr>
        <p:spPr>
          <a:xfrm>
            <a:off x="7924800" y="1676400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Use the new formula, x</a:t>
            </a:r>
            <a:r>
              <a:rPr lang="en-GB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and x</a:t>
            </a:r>
            <a:r>
              <a:rPr lang="en-GB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can represent the different extensions</a:t>
            </a:r>
          </a:p>
        </p:txBody>
      </p:sp>
      <p:sp>
        <p:nvSpPr>
          <p:cNvPr id="77" name="Arc 76"/>
          <p:cNvSpPr/>
          <p:nvPr/>
        </p:nvSpPr>
        <p:spPr>
          <a:xfrm>
            <a:off x="7239000" y="2667000"/>
            <a:ext cx="304800" cy="6858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TextBox 77"/>
          <p:cNvSpPr txBox="1"/>
          <p:nvPr/>
        </p:nvSpPr>
        <p:spPr>
          <a:xfrm>
            <a:off x="7467600" y="28956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3505200" y="3810000"/>
            <a:ext cx="1676400" cy="461665"/>
            <a:chOff x="3505200" y="3810000"/>
            <a:chExt cx="1676400" cy="4616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TextBox 79"/>
                <p:cNvSpPr txBox="1"/>
                <p:nvPr/>
              </p:nvSpPr>
              <p:spPr>
                <a:xfrm>
                  <a:off x="3505200" y="3810000"/>
                  <a:ext cx="1524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latin typeface="Cambria Math"/>
                          </a:rPr>
                          <m:t>𝑊𝑜𝑟𝑘</m:t>
                        </m:r>
                        <m:r>
                          <a:rPr lang="en-GB" sz="1200" b="0" i="1" smtClean="0">
                            <a:latin typeface="Cambria Math"/>
                          </a:rPr>
                          <m:t> 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𝑑𝑜𝑛𝑒</m:t>
                        </m:r>
                        <m:r>
                          <a:rPr lang="en-GB" sz="1200" b="0" i="1" smtClean="0">
                            <a:latin typeface="Cambria Math"/>
                          </a:rPr>
                          <m:t> 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𝑓𝑟𝑜𝑚</m:t>
                        </m:r>
                      </m:oMath>
                    </m:oMathPara>
                  </a14:m>
                  <a:endParaRPr lang="en-GB" sz="1200" b="0" i="1" dirty="0">
                    <a:latin typeface="Cambria Math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latin typeface="Cambria Math"/>
                          </a:rPr>
                          <m:t> 0.4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𝑚</m:t>
                        </m:r>
                        <m:r>
                          <a:rPr lang="en-GB" sz="1200" b="0" i="1" smtClean="0">
                            <a:latin typeface="Cambria Math"/>
                          </a:rPr>
                          <m:t> 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𝑡𝑜</m:t>
                        </m:r>
                        <m:r>
                          <a:rPr lang="en-GB" sz="1200" b="0" i="1" smtClean="0">
                            <a:latin typeface="Cambria Math"/>
                          </a:rPr>
                          <m:t> 0.2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𝑚</m:t>
                        </m:r>
                      </m:oMath>
                    </m:oMathPara>
                  </a14:m>
                  <a:endParaRPr lang="en-GB" sz="1200" dirty="0"/>
                </a:p>
              </p:txBody>
            </p:sp>
          </mc:Choice>
          <mc:Fallback xmlns="">
            <p:sp>
              <p:nvSpPr>
                <p:cNvPr id="80" name="TextBox 7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5200" y="3810000"/>
                  <a:ext cx="1524000" cy="4616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TextBox 80"/>
                <p:cNvSpPr txBox="1"/>
                <p:nvPr/>
              </p:nvSpPr>
              <p:spPr>
                <a:xfrm>
                  <a:off x="4800600" y="3886200"/>
                  <a:ext cx="3810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81" name="TextBox 8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00600" y="3886200"/>
                  <a:ext cx="381000" cy="307777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4876800" y="3810000"/>
                <a:ext cx="1066800" cy="5142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810000"/>
                <a:ext cx="1066800" cy="514243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3" name="Group 82"/>
          <p:cNvGrpSpPr/>
          <p:nvPr/>
        </p:nvGrpSpPr>
        <p:grpSpPr>
          <a:xfrm>
            <a:off x="3505200" y="4495800"/>
            <a:ext cx="1676400" cy="461665"/>
            <a:chOff x="3505200" y="4495800"/>
            <a:chExt cx="1676400" cy="4616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TextBox 83"/>
                <p:cNvSpPr txBox="1"/>
                <p:nvPr/>
              </p:nvSpPr>
              <p:spPr>
                <a:xfrm>
                  <a:off x="3505200" y="4495800"/>
                  <a:ext cx="1524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latin typeface="Cambria Math"/>
                          </a:rPr>
                          <m:t>𝑊𝑜𝑟𝑘</m:t>
                        </m:r>
                        <m:r>
                          <a:rPr lang="en-GB" sz="1200" b="0" i="1" smtClean="0">
                            <a:latin typeface="Cambria Math"/>
                          </a:rPr>
                          <m:t> 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𝑑𝑜𝑛𝑒</m:t>
                        </m:r>
                        <m:r>
                          <a:rPr lang="en-GB" sz="1200" b="0" i="1" smtClean="0">
                            <a:latin typeface="Cambria Math"/>
                          </a:rPr>
                          <m:t> 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𝑓𝑟𝑜𝑚</m:t>
                        </m:r>
                      </m:oMath>
                    </m:oMathPara>
                  </a14:m>
                  <a:endParaRPr lang="en-GB" sz="1200" b="0" i="1" dirty="0">
                    <a:latin typeface="Cambria Math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latin typeface="Cambria Math"/>
                          </a:rPr>
                          <m:t> 0.4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𝑚</m:t>
                        </m:r>
                        <m:r>
                          <a:rPr lang="en-GB" sz="1200" b="0" i="1" smtClean="0">
                            <a:latin typeface="Cambria Math"/>
                          </a:rPr>
                          <m:t> 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𝑡𝑜</m:t>
                        </m:r>
                        <m:r>
                          <a:rPr lang="en-GB" sz="1200" b="0" i="1" smtClean="0">
                            <a:latin typeface="Cambria Math"/>
                          </a:rPr>
                          <m:t> 0.2</m:t>
                        </m:r>
                        <m:r>
                          <a:rPr lang="en-GB" sz="1200" b="0" i="1" smtClean="0">
                            <a:latin typeface="Cambria Math"/>
                          </a:rPr>
                          <m:t>𝑚</m:t>
                        </m:r>
                      </m:oMath>
                    </m:oMathPara>
                  </a14:m>
                  <a:endParaRPr lang="en-GB" sz="1200" dirty="0"/>
                </a:p>
              </p:txBody>
            </p:sp>
          </mc:Choice>
          <mc:Fallback xmlns="">
            <p:sp>
              <p:nvSpPr>
                <p:cNvPr id="84" name="TextBox 8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5200" y="4495800"/>
                  <a:ext cx="1524000" cy="461665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TextBox 84"/>
                <p:cNvSpPr txBox="1"/>
                <p:nvPr/>
              </p:nvSpPr>
              <p:spPr>
                <a:xfrm>
                  <a:off x="4800600" y="4572000"/>
                  <a:ext cx="3810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85" name="TextBox 8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00600" y="4572000"/>
                  <a:ext cx="381000" cy="307777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4953000" y="4572000"/>
                <a:ext cx="762000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</m:t>
                      </m:r>
                      <m:r>
                        <a:rPr lang="en-GB" sz="1400" b="0" i="1" smtClean="0"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4572000"/>
                <a:ext cx="762000" cy="307777"/>
              </a:xfrm>
              <a:prstGeom prst="rect">
                <a:avLst/>
              </a:prstGeom>
              <a:blipFill rotWithShape="1">
                <a:blip r:embed="rId20"/>
                <a:stretch>
                  <a:fillRect b="-4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Arc 86"/>
          <p:cNvSpPr/>
          <p:nvPr/>
        </p:nvSpPr>
        <p:spPr>
          <a:xfrm>
            <a:off x="7239000" y="3429000"/>
            <a:ext cx="304800" cy="6858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Arc 87"/>
          <p:cNvSpPr/>
          <p:nvPr/>
        </p:nvSpPr>
        <p:spPr>
          <a:xfrm>
            <a:off x="5715000" y="4114800"/>
            <a:ext cx="304800" cy="685800"/>
          </a:xfrm>
          <a:prstGeom prst="arc">
            <a:avLst>
              <a:gd name="adj1" fmla="val 16200000"/>
              <a:gd name="adj2" fmla="val 542455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TextBox 88"/>
          <p:cNvSpPr txBox="1"/>
          <p:nvPr/>
        </p:nvSpPr>
        <p:spPr>
          <a:xfrm>
            <a:off x="7467600" y="35052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 parts (or do as a whole)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6019800" y="42672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Calculate/Simplify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81400" y="5105400"/>
            <a:ext cx="518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Why does it take more energy, even though the distance is the same?</a:t>
            </a:r>
          </a:p>
          <a:p>
            <a:pPr algn="ctr"/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It becomes increasingly hard to compress the spring as it gets shorter</a:t>
            </a:r>
          </a:p>
          <a:p>
            <a:pPr marL="285750" indent="-285750" algn="ctr">
              <a:buFont typeface="Wingdings"/>
              <a:buChar char="à"/>
            </a:pP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Imagine a long jumper trying to improve his leap from 7.5m to 8m. Then a year later, trying to improve from 8m to 8.5m – it is much more difficult!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8229600" y="589394"/>
                <a:ext cx="914400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𝑊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𝐹𝑑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0" y="589394"/>
                <a:ext cx="914400" cy="307777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8683618" y="6519446"/>
            <a:ext cx="439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3C</a:t>
            </a:r>
          </a:p>
        </p:txBody>
      </p:sp>
    </p:spTree>
    <p:extLst>
      <p:ext uri="{BB962C8B-B14F-4D97-AF65-F5344CB8AC3E}">
        <p14:creationId xmlns:p14="http://schemas.microsoft.com/office/powerpoint/2010/main" val="344797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  <p:bldP spid="66" grpId="0"/>
      <p:bldP spid="67" grpId="0"/>
      <p:bldP spid="68" grpId="0"/>
      <p:bldP spid="72" grpId="0"/>
      <p:bldP spid="73" grpId="0"/>
      <p:bldP spid="74" grpId="0"/>
      <p:bldP spid="75" grpId="0" animBg="1"/>
      <p:bldP spid="76" grpId="0"/>
      <p:bldP spid="77" grpId="0" animBg="1"/>
      <p:bldP spid="78" grpId="0"/>
      <p:bldP spid="82" grpId="0"/>
      <p:bldP spid="86" grpId="0"/>
      <p:bldP spid="87" grpId="0" animBg="1"/>
      <p:bldP spid="88" grpId="0" animBg="1"/>
      <p:bldP spid="89" grpId="0"/>
      <p:bldP spid="9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2994565-1C01-4942-8DC6-9B06A7A429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0CF5C94-564A-4AA0-A54C-DAAEDBA833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66A4B4-8D7A-4714-A858-F94EC2538052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1797</TotalTime>
  <Words>1613</Words>
  <Application>Microsoft Office PowerPoint</Application>
  <PresentationFormat>On-screen Show (4:3)</PresentationFormat>
  <Paragraphs>256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 Math</vt:lpstr>
      <vt:lpstr>Comic Sans MS</vt:lpstr>
      <vt:lpstr>Lithos Pro Regular</vt:lpstr>
      <vt:lpstr>Wingdings</vt:lpstr>
      <vt:lpstr>Office Theme</vt:lpstr>
      <vt:lpstr>PowerPoint Presentation</vt:lpstr>
      <vt:lpstr>Elastic Strings and Springs</vt:lpstr>
      <vt:lpstr>Elastic Strings and Springs</vt:lpstr>
      <vt:lpstr>Elastic Strings and Springs</vt:lpstr>
      <vt:lpstr>Elastic Strings and Springs</vt:lpstr>
      <vt:lpstr>Elastic Strings and Springs</vt:lpstr>
      <vt:lpstr>Elastic Strings and Springs</vt:lpstr>
      <vt:lpstr>Elastic Strings and Springs</vt:lpstr>
      <vt:lpstr>Elastic Strings and Springs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Mr G Westwater (Staff)</cp:lastModifiedBy>
  <cp:revision>346</cp:revision>
  <dcterms:created xsi:type="dcterms:W3CDTF">2006-08-16T00:00:00Z</dcterms:created>
  <dcterms:modified xsi:type="dcterms:W3CDTF">2021-08-27T08:32:20Z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