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CCFF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BAFD-6139-4B14-B314-4EF493ECBDA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FDDB1-CD23-4AAD-A321-451BD061C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accent6">
                <a:lumMod val="20000"/>
                <a:lumOff val="8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7" Type="http://schemas.openxmlformats.org/officeDocument/2006/relationships/image" Target="../media/image14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5" Type="http://schemas.openxmlformats.org/officeDocument/2006/relationships/image" Target="../media/image145.png"/><Relationship Id="rId4" Type="http://schemas.openxmlformats.org/officeDocument/2006/relationships/image" Target="../media/image14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43.png"/><Relationship Id="rId7" Type="http://schemas.openxmlformats.org/officeDocument/2006/relationships/image" Target="../media/image14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146.png"/><Relationship Id="rId10" Type="http://schemas.openxmlformats.org/officeDocument/2006/relationships/image" Target="../media/image152.png"/><Relationship Id="rId4" Type="http://schemas.openxmlformats.org/officeDocument/2006/relationships/image" Target="../media/image1470.png"/><Relationship Id="rId9" Type="http://schemas.openxmlformats.org/officeDocument/2006/relationships/image" Target="../media/image15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0.png"/><Relationship Id="rId3" Type="http://schemas.openxmlformats.org/officeDocument/2006/relationships/image" Target="../media/image143.png"/><Relationship Id="rId7" Type="http://schemas.openxmlformats.org/officeDocument/2006/relationships/image" Target="../media/image14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5" Type="http://schemas.openxmlformats.org/officeDocument/2006/relationships/image" Target="../media/image146.png"/><Relationship Id="rId4" Type="http://schemas.openxmlformats.org/officeDocument/2006/relationships/image" Target="../media/image1470.png"/><Relationship Id="rId9" Type="http://schemas.openxmlformats.org/officeDocument/2006/relationships/image" Target="../media/image15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png"/><Relationship Id="rId3" Type="http://schemas.openxmlformats.org/officeDocument/2006/relationships/image" Target="../media/image143.png"/><Relationship Id="rId7" Type="http://schemas.openxmlformats.org/officeDocument/2006/relationships/image" Target="../media/image14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11" Type="http://schemas.openxmlformats.org/officeDocument/2006/relationships/image" Target="../media/image153.png"/><Relationship Id="rId5" Type="http://schemas.openxmlformats.org/officeDocument/2006/relationships/image" Target="../media/image146.png"/><Relationship Id="rId10" Type="http://schemas.openxmlformats.org/officeDocument/2006/relationships/image" Target="../media/image157.png"/><Relationship Id="rId4" Type="http://schemas.openxmlformats.org/officeDocument/2006/relationships/image" Target="../media/image1470.png"/><Relationship Id="rId9" Type="http://schemas.openxmlformats.org/officeDocument/2006/relationships/image" Target="../media/image15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9.png"/><Relationship Id="rId3" Type="http://schemas.openxmlformats.org/officeDocument/2006/relationships/image" Target="../media/image143.png"/><Relationship Id="rId7" Type="http://schemas.openxmlformats.org/officeDocument/2006/relationships/image" Target="../media/image158.png"/><Relationship Id="rId12" Type="http://schemas.openxmlformats.org/officeDocument/2006/relationships/image" Target="../media/image15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62.png"/><Relationship Id="rId5" Type="http://schemas.openxmlformats.org/officeDocument/2006/relationships/image" Target="../media/image146.png"/><Relationship Id="rId10" Type="http://schemas.openxmlformats.org/officeDocument/2006/relationships/image" Target="../media/image161.png"/><Relationship Id="rId4" Type="http://schemas.openxmlformats.org/officeDocument/2006/relationships/image" Target="../media/image1470.png"/><Relationship Id="rId9" Type="http://schemas.openxmlformats.org/officeDocument/2006/relationships/image" Target="../media/image1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3" Type="http://schemas.openxmlformats.org/officeDocument/2006/relationships/image" Target="../media/image143.png"/><Relationship Id="rId7" Type="http://schemas.openxmlformats.org/officeDocument/2006/relationships/image" Target="../media/image16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0" Type="http://schemas.openxmlformats.org/officeDocument/2006/relationships/image" Target="../media/image153.png"/><Relationship Id="rId9" Type="http://schemas.openxmlformats.org/officeDocument/2006/relationships/image" Target="../media/image16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2.png"/><Relationship Id="rId18" Type="http://schemas.openxmlformats.org/officeDocument/2006/relationships/image" Target="../media/image177.png"/><Relationship Id="rId3" Type="http://schemas.openxmlformats.org/officeDocument/2006/relationships/image" Target="../media/image143.png"/><Relationship Id="rId21" Type="http://schemas.openxmlformats.org/officeDocument/2006/relationships/image" Target="../media/image153.png"/><Relationship Id="rId7" Type="http://schemas.openxmlformats.org/officeDocument/2006/relationships/image" Target="../media/image166.png"/><Relationship Id="rId12" Type="http://schemas.openxmlformats.org/officeDocument/2006/relationships/image" Target="../media/image171.png"/><Relationship Id="rId17" Type="http://schemas.openxmlformats.org/officeDocument/2006/relationships/image" Target="../media/image176.png"/><Relationship Id="rId2" Type="http://schemas.openxmlformats.org/officeDocument/2006/relationships/image" Target="../media/image1.gif"/><Relationship Id="rId16" Type="http://schemas.openxmlformats.org/officeDocument/2006/relationships/image" Target="../media/image175.png"/><Relationship Id="rId20" Type="http://schemas.openxmlformats.org/officeDocument/2006/relationships/image" Target="../media/image1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70.png"/><Relationship Id="rId15" Type="http://schemas.openxmlformats.org/officeDocument/2006/relationships/image" Target="../media/image174.png"/><Relationship Id="rId10" Type="http://schemas.openxmlformats.org/officeDocument/2006/relationships/image" Target="../media/image169.png"/><Relationship Id="rId19" Type="http://schemas.openxmlformats.org/officeDocument/2006/relationships/image" Target="../media/image178.png"/><Relationship Id="rId9" Type="http://schemas.openxmlformats.org/officeDocument/2006/relationships/image" Target="../media/image168.png"/><Relationship Id="rId14" Type="http://schemas.openxmlformats.org/officeDocument/2006/relationships/image" Target="../media/image17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2.png"/><Relationship Id="rId18" Type="http://schemas.openxmlformats.org/officeDocument/2006/relationships/image" Target="../media/image177.png"/><Relationship Id="rId3" Type="http://schemas.openxmlformats.org/officeDocument/2006/relationships/image" Target="../media/image143.png"/><Relationship Id="rId21" Type="http://schemas.openxmlformats.org/officeDocument/2006/relationships/image" Target="../media/image153.png"/><Relationship Id="rId7" Type="http://schemas.openxmlformats.org/officeDocument/2006/relationships/image" Target="../media/image180.png"/><Relationship Id="rId12" Type="http://schemas.openxmlformats.org/officeDocument/2006/relationships/image" Target="../media/image171.png"/><Relationship Id="rId17" Type="http://schemas.openxmlformats.org/officeDocument/2006/relationships/image" Target="../media/image185.png"/><Relationship Id="rId2" Type="http://schemas.openxmlformats.org/officeDocument/2006/relationships/image" Target="../media/image1.gif"/><Relationship Id="rId16" Type="http://schemas.openxmlformats.org/officeDocument/2006/relationships/image" Target="../media/image184.png"/><Relationship Id="rId20" Type="http://schemas.openxmlformats.org/officeDocument/2006/relationships/image" Target="../media/image1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11" Type="http://schemas.openxmlformats.org/officeDocument/2006/relationships/image" Target="../media/image182.png"/><Relationship Id="rId15" Type="http://schemas.openxmlformats.org/officeDocument/2006/relationships/image" Target="../media/image174.png"/><Relationship Id="rId10" Type="http://schemas.openxmlformats.org/officeDocument/2006/relationships/image" Target="../media/image169.png"/><Relationship Id="rId19" Type="http://schemas.openxmlformats.org/officeDocument/2006/relationships/image" Target="../media/image186.png"/><Relationship Id="rId9" Type="http://schemas.openxmlformats.org/officeDocument/2006/relationships/image" Target="../media/image181.png"/><Relationship Id="rId14" Type="http://schemas.openxmlformats.org/officeDocument/2006/relationships/image" Target="../media/image1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2368137"/>
            <a:ext cx="6553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2857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Lithos Pro Regular" pitchFamily="82" charset="0"/>
              </a:rPr>
              <a:t>TEACHINGS FOR exercise 3C</a:t>
            </a:r>
          </a:p>
        </p:txBody>
      </p:sp>
    </p:spTree>
    <p:extLst>
      <p:ext uri="{BB962C8B-B14F-4D97-AF65-F5344CB8AC3E}">
        <p14:creationId xmlns:p14="http://schemas.microsoft.com/office/powerpoint/2010/main" val="371522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5486400" y="28956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a string/spring is compressed or stretched, it will ‘ping’ back to its original length upon release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This is the same as ‘work done’, and hence a compressed or stretched string/spring will have some potential energy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Consider a graph showing the extension of a string against the force applied to extend it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5410200" y="16764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410200" y="21336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410200" y="1905000"/>
            <a:ext cx="175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5410200" y="2286000"/>
            <a:ext cx="12192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29400" y="22860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553200" y="1905000"/>
            <a:ext cx="6096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67400" y="22860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22860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334000" y="1828800"/>
            <a:ext cx="152400" cy="152400"/>
            <a:chOff x="5105400" y="35052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 flipH="1" flipV="1">
              <a:off x="5105400" y="3505200"/>
              <a:ext cx="15240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105400" y="3505200"/>
              <a:ext cx="15240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/>
          <p:nvPr/>
        </p:nvCxnSpPr>
        <p:spPr>
          <a:xfrm flipV="1">
            <a:off x="5486400" y="27432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486400" y="48006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467600" y="48768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14800" y="27432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429000" y="3352800"/>
            <a:ext cx="12954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54102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force applied to extend the string to length x is equal to the tension in the string (as tension will be opposing the force and the system will be in equilibrium)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334000" y="5257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graph will be linear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Consider Hooke’s law…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5715000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715000"/>
                <a:ext cx="760336" cy="501419"/>
              </a:xfrm>
              <a:prstGeom prst="rect">
                <a:avLst/>
              </a:prstGeom>
              <a:blipFill rotWithShape="1">
                <a:blip r:embed="rId4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800600" y="62484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Because l and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are fixed values, double the extension will require double the force applied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91200" y="1219200"/>
            <a:ext cx="2122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Spring being stretched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77000" y="16002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7239000" y="1905000"/>
            <a:ext cx="6096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696200" y="1600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F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5486400" y="3581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096000" y="41910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05400" y="33528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381707" cy="443006"/>
              </a:xfrm>
              <a:prstGeom prst="rect">
                <a:avLst/>
              </a:prstGeom>
              <a:blipFill rotWithShape="1"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53200" y="4800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800600"/>
                <a:ext cx="306366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334000" y="4800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800600"/>
                <a:ext cx="306366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81600" y="46482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648200"/>
                <a:ext cx="306366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06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33" grpId="0"/>
      <p:bldP spid="34" grpId="0"/>
      <p:bldP spid="41" grpId="0"/>
      <p:bldP spid="41" grpId="1"/>
      <p:bldP spid="44" grpId="0"/>
      <p:bldP spid="46" grpId="0"/>
      <p:bldP spid="47" grpId="0"/>
      <p:bldP spid="48" grpId="0"/>
      <p:bldP spid="50" grpId="0"/>
      <p:bldP spid="53" grpId="0"/>
      <p:bldP spid="57" grpId="0"/>
      <p:bldP spid="58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5562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562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35052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000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562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172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blipFill rotWithShape="1"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𝐹𝑜𝑟𝑐𝑒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066800" y="3886200"/>
            <a:ext cx="7217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 the string has been stretched to a length x, the tension in the string will be 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114800" y="4648200"/>
                <a:ext cx="1219200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1219200" cy="501419"/>
              </a:xfrm>
              <a:prstGeom prst="rect">
                <a:avLst/>
              </a:prstGeom>
              <a:blipFill rotWithShape="1"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14800" y="4191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91440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38600" y="5257800"/>
                <a:ext cx="114300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143000" cy="5436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5181600" y="4343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486400" y="4419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force and distance stretched</a:t>
            </a:r>
          </a:p>
        </p:txBody>
      </p:sp>
      <p:sp>
        <p:nvSpPr>
          <p:cNvPr id="69" name="Arc 68"/>
          <p:cNvSpPr/>
          <p:nvPr/>
        </p:nvSpPr>
        <p:spPr>
          <a:xfrm>
            <a:off x="5181600" y="4953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4102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90600" y="5791200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actually incorrect – can you spot what is wrong?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issue is that the force increases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gradually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as the string stretches. It has not been </a:t>
            </a:r>
            <a:r>
              <a:rPr lang="el-GR" sz="1400" baseline="30000" dirty="0">
                <a:solidFill>
                  <a:srgbClr val="FF0000"/>
                </a:solidFill>
              </a:rPr>
              <a:t>λ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for the whole distance!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157734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 flipH="1">
            <a:off x="5562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5562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562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35052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000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562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172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blipFill rotWithShape="1"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𝐹𝑜𝑟𝑐𝑒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457200" y="40386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force applied is increasing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continuously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the extension does, that means the Work done also increases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continuously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work done for the complete distance is given by the area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under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curve (the triangle)!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81400" y="5029200"/>
                <a:ext cx="2158476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029200"/>
                <a:ext cx="2158476" cy="501419"/>
              </a:xfrm>
              <a:prstGeom prst="rect">
                <a:avLst/>
              </a:prstGeom>
              <a:blipFill rotWithShape="1"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05200" y="5638800"/>
                <a:ext cx="174967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638800"/>
                <a:ext cx="1749670" cy="5436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62600" y="5334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5486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0" y="28956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265111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28" grpId="0"/>
      <p:bldP spid="31" grpId="0" animBg="1"/>
      <p:bldP spid="3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5562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562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35052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000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562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172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blipFill rotWithShape="1"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𝐹𝑜𝑟𝑐𝑒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971800"/>
                <a:ext cx="2741007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352800"/>
                <a:ext cx="9144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05200" y="3886200"/>
                <a:ext cx="174967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886200"/>
                <a:ext cx="1749670" cy="5436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04800" y="4648200"/>
            <a:ext cx="8534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formula for the work done in extending a string a given amount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It will use the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same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amount of energy to ‘ping’ back to its original length</a:t>
            </a:r>
          </a:p>
          <a:p>
            <a:pPr marL="171450" indent="-1714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Therefore , this formula also represents the elastic potential energy of the string at that length!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57600" y="6019800"/>
                <a:ext cx="152400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𝐸𝑃𝐸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19800"/>
                <a:ext cx="1524000" cy="5436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𝐸𝑃𝐸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105400" y="6019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(Remember that this is relative to its </a:t>
            </a:r>
            <a:r>
              <a:rPr lang="en-GB" sz="14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natural</a:t>
            </a:r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length!)</a:t>
            </a:r>
          </a:p>
        </p:txBody>
      </p:sp>
      <p:sp>
        <p:nvSpPr>
          <p:cNvPr id="23" name="Right Triangle 22"/>
          <p:cNvSpPr/>
          <p:nvPr/>
        </p:nvSpPr>
        <p:spPr>
          <a:xfrm flipH="1">
            <a:off x="5562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096000" y="28956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15310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5562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It is also possible to derive the formula for the area through Integration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will find the value of the integral of the line 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  between the limits x and 0</a:t>
            </a: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integral will be taken with respect to x as this is on the x-axis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5562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562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43800" y="3505200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91000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5562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6172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 smtClean="0">
                              <a:latin typeface="Cambria Math"/>
                            </a:rPr>
                            <m:t>λ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81200"/>
                <a:ext cx="381707" cy="443006"/>
              </a:xfrm>
              <a:prstGeom prst="rect">
                <a:avLst/>
              </a:prstGeom>
              <a:blipFill rotWithShape="1"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429000"/>
                <a:ext cx="30636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𝐸𝑃𝐸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3800" y="3886200"/>
                <a:ext cx="945643" cy="559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 smtClean="0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886200"/>
                <a:ext cx="945643" cy="559192"/>
              </a:xfrm>
              <a:prstGeom prst="rect">
                <a:avLst/>
              </a:prstGeom>
              <a:blipFill rotWithShape="1">
                <a:blip r:embed="rId7"/>
                <a:stretch>
                  <a:fillRect l="-68387" t="-152747" r="-43871" b="-224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4572000"/>
                <a:ext cx="916148" cy="632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z="1400" i="1">
                                      <a:latin typeface="Cambria Math"/>
                                    </a:rPr>
                                    <m:t>λ</m:t>
                                  </m:r>
                                  <m:sSup>
                                    <m:sSupPr>
                                      <m:ctrlPr>
                                        <a:rPr lang="el-G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572000"/>
                <a:ext cx="916148" cy="63280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33800" y="5257800"/>
                <a:ext cx="967188" cy="578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967188" cy="57836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495800" y="5257800"/>
                <a:ext cx="967188" cy="578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0)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257800"/>
                <a:ext cx="967188" cy="57836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5943600"/>
                <a:ext cx="68621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943600"/>
                <a:ext cx="686213" cy="52456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4495800" y="4191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00600" y="4114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l are constants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Raise the power of x by one and divide by the new power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5410200" y="4876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334000" y="5562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15000" y="4953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and subtract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38800" y="5715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32" name="Right Triangle 31"/>
          <p:cNvSpPr/>
          <p:nvPr/>
        </p:nvSpPr>
        <p:spPr>
          <a:xfrm flipH="1">
            <a:off x="5562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2895600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4290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276600"/>
                <a:ext cx="306366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184171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0" grpId="0"/>
      <p:bldP spid="21" grpId="0"/>
      <p:bldP spid="22" grpId="0"/>
      <p:bldP spid="23" grpId="0" animBg="1"/>
      <p:bldP spid="26" grpId="0" animBg="1"/>
      <p:bldP spid="27" grpId="0" animBg="1"/>
      <p:bldP spid="28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An elastic string has natural length 1.4m and modulus of elasticity 6N. Find the energy stored in the string when its length is increased to 1.6m.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𝐸𝑃𝐸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1676400"/>
                <a:ext cx="1219200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𝐸𝑃𝐸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676400"/>
                <a:ext cx="1219200" cy="52456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2362200"/>
                <a:ext cx="16764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𝐸𝑃𝐸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(6)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0.2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2(1.4)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362200"/>
                <a:ext cx="1676400" cy="5627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3200400"/>
                <a:ext cx="1676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𝐸𝑃𝐸</m:t>
                      </m:r>
                      <m:r>
                        <a:rPr lang="en-GB" sz="1400" b="0" i="1" smtClean="0">
                          <a:latin typeface="Cambria Math"/>
                        </a:rPr>
                        <m:t>=0.0857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00400"/>
                <a:ext cx="1676400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5626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791200" y="2209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0" name="Arc 39"/>
          <p:cNvSpPr/>
          <p:nvPr/>
        </p:nvSpPr>
        <p:spPr>
          <a:xfrm>
            <a:off x="55626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791200" y="2819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0578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 light elastic spring has a natural length 0.6m and modulus of elasticity 10N. Find the work done when the spring is compressed from a length of 0.5m to a length of 0.3m.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For this question you need to work out the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difference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between compressing the spring to 0.3m and compressing it to 0.5m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This is because our formula gives us the work done in extending/compressing from the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natural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length…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𝐸𝑃𝐸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3505200" y="1676400"/>
            <a:ext cx="1676400" cy="461665"/>
            <a:chOff x="3505200" y="1676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0.5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0.3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029200" y="1676400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𝑓𝑟𝑜𝑚</m:t>
                      </m:r>
                      <m:r>
                        <a:rPr lang="en-GB" sz="1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b="0" i="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0.6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0.3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b="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76400"/>
                <a:ext cx="15240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24600" y="17526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752600"/>
                <a:ext cx="4572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53200" y="1676400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𝑓𝑟𝑜𝑚</m:t>
                      </m:r>
                      <m:r>
                        <a:rPr lang="en-GB" sz="1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b="0" i="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0.6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0.5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b="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76400"/>
                <a:ext cx="1524000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3505200" y="2438400"/>
            <a:ext cx="1676400" cy="461665"/>
            <a:chOff x="3505200" y="2438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0.5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0.3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29200" y="2362200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62200"/>
                <a:ext cx="685800" cy="5277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5000" y="2362200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362200"/>
                <a:ext cx="685800" cy="52770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86400" y="25146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14600"/>
                <a:ext cx="4572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3505200" y="3124200"/>
            <a:ext cx="1676400" cy="461665"/>
            <a:chOff x="3505200" y="31242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0.5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0.3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29200" y="3048000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0.3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048000"/>
                <a:ext cx="1219200" cy="56278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48400" y="3048000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0.1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048000"/>
                <a:ext cx="1219200" cy="56278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9800" y="32004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200400"/>
                <a:ext cx="457200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6962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924800" y="16764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new formula,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 represent the different extensions</a:t>
            </a:r>
          </a:p>
        </p:txBody>
      </p:sp>
      <p:sp>
        <p:nvSpPr>
          <p:cNvPr id="44" name="Arc 43"/>
          <p:cNvSpPr/>
          <p:nvPr/>
        </p:nvSpPr>
        <p:spPr>
          <a:xfrm>
            <a:off x="72390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67600" y="2895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05200" y="3810000"/>
            <a:ext cx="1676400" cy="461665"/>
            <a:chOff x="3505200" y="38100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0.5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0.3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53000" y="3810000"/>
                <a:ext cx="10668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810000"/>
                <a:ext cx="1066800" cy="51424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505200" y="4495800"/>
            <a:ext cx="1676400" cy="461665"/>
            <a:chOff x="3505200" y="44958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0.5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0.3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953000" y="4495800"/>
                <a:ext cx="7620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495800"/>
                <a:ext cx="762000" cy="51424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239000" y="3429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5715000" y="4114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467600" y="3505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(or do as a whole)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19800" y="4267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Calculate/Simplify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9447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7" grpId="0"/>
      <p:bldP spid="28" grpId="0"/>
      <p:bldP spid="29" grpId="0"/>
      <p:bldP spid="33" grpId="0"/>
      <p:bldP spid="34" grpId="0"/>
      <p:bldP spid="36" grpId="0"/>
      <p:bldP spid="42" grpId="0" animBg="1"/>
      <p:bldP spid="43" grpId="0"/>
      <p:bldP spid="44" grpId="0" animBg="1"/>
      <p:bldP spid="46" grpId="0"/>
      <p:bldP spid="49" grpId="0"/>
      <p:bldP spid="59" grpId="0"/>
      <p:bldP spid="60" grpId="0" animBg="1"/>
      <p:bldP spid="61" grpId="0" animBg="1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600200"/>
            <a:ext cx="3166281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 light elastic spring has a natural length 0.6m and modulus of elasticity 10N. Find the work done when the spring is compressed from a length of 0.5m to a length of 0.3m.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just worked out that it would </a:t>
            </a:r>
            <a:r>
              <a:rPr lang="en-GB" sz="1400" baseline="30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3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J of energy to compress this spring from a length of 0.5m to a length of 0.3m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How much would it take to compress it from 0.4m to 0.2m? (The same distance…)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34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b="0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4026" y="0"/>
                <a:ext cx="839974" cy="5599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𝐸𝑃𝐸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0"/>
                <a:ext cx="1219200" cy="5864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/>
          <p:cNvGrpSpPr/>
          <p:nvPr/>
        </p:nvGrpSpPr>
        <p:grpSpPr>
          <a:xfrm>
            <a:off x="3505200" y="1676400"/>
            <a:ext cx="1676400" cy="461665"/>
            <a:chOff x="3505200" y="1676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0.4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0.2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029200" y="1676400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𝑓𝑟𝑜𝑚</m:t>
                      </m:r>
                      <m:r>
                        <a:rPr lang="en-GB" sz="1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b="0" i="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0.6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0.2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b="0" i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76400"/>
                <a:ext cx="1524000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324600" y="17526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752600"/>
                <a:ext cx="4572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553200" y="1676400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𝑊𝑜𝑟𝑘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𝑑𝑜𝑛𝑒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𝑓𝑟𝑜𝑚</m:t>
                      </m:r>
                      <m:r>
                        <a:rPr lang="en-GB" sz="1200" b="0" i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b="0" i="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0.6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0.4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b="0" i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76400"/>
                <a:ext cx="1524000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3505200" y="2438400"/>
            <a:ext cx="1676400" cy="461665"/>
            <a:chOff x="3505200" y="2438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0.4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0.2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29200" y="2362200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62200"/>
                <a:ext cx="685800" cy="5277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715000" y="2362200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b="0" i="1" smtClean="0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362200"/>
                <a:ext cx="685800" cy="52770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486400" y="25146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514600"/>
                <a:ext cx="4572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3505200" y="3124200"/>
            <a:ext cx="1676400" cy="461665"/>
            <a:chOff x="3505200" y="31242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0.4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0.2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29200" y="3048000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0.4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048000"/>
                <a:ext cx="1219200" cy="56278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248400" y="3048000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0.2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b="0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048000"/>
                <a:ext cx="1219200" cy="56278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19800" y="32004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b="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200400"/>
                <a:ext cx="457200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76962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924800" y="16764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new formula,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 represent the different extensions</a:t>
            </a:r>
          </a:p>
        </p:txBody>
      </p:sp>
      <p:sp>
        <p:nvSpPr>
          <p:cNvPr id="77" name="Arc 76"/>
          <p:cNvSpPr/>
          <p:nvPr/>
        </p:nvSpPr>
        <p:spPr>
          <a:xfrm>
            <a:off x="72390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7467600" y="2895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3505200" y="3810000"/>
            <a:ext cx="1676400" cy="461665"/>
            <a:chOff x="3505200" y="38100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0.4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0.2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876800" y="3810000"/>
                <a:ext cx="10668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810000"/>
                <a:ext cx="1066800" cy="51424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/>
          <p:cNvGrpSpPr/>
          <p:nvPr/>
        </p:nvGrpSpPr>
        <p:grpSpPr>
          <a:xfrm>
            <a:off x="3505200" y="4495800"/>
            <a:ext cx="1676400" cy="461665"/>
            <a:chOff x="3505200" y="44958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𝑊𝑜𝑟𝑘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𝑑𝑜𝑛𝑒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/>
                          </a:rPr>
                          <m:t> 0.4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𝑡𝑜</m:t>
                        </m:r>
                        <m:r>
                          <a:rPr lang="en-GB" sz="1200" b="0" i="1" smtClean="0">
                            <a:latin typeface="Cambria Math"/>
                          </a:rPr>
                          <m:t> 0.2</m:t>
                        </m:r>
                        <m:r>
                          <a:rPr lang="en-GB" sz="1200" b="0" i="1" smtClean="0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4953000" y="4572000"/>
                <a:ext cx="762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572000"/>
                <a:ext cx="762000" cy="307777"/>
              </a:xfrm>
              <a:prstGeom prst="rect">
                <a:avLst/>
              </a:prstGeom>
              <a:blipFill rotWithShape="1">
                <a:blip r:embed="rId20"/>
                <a:stretch>
                  <a:fillRect b="-4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7239000" y="3429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5715000" y="4114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7467600" y="3505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(or do as a whole)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19800" y="4267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Calculate/Simplify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51054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Why does it take more energy, even though the distance is the same?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becomes increasingly hard to compress the spring as it gets shorter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Imagine a long jumper trying to improve his leap from 7.5m to 8m. Then a year later, trying to improve from 8m to 8.5m – it is much more difficult!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89394"/>
                <a:ext cx="914400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8683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44797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66" grpId="0"/>
      <p:bldP spid="67" grpId="0"/>
      <p:bldP spid="68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82" grpId="0"/>
      <p:bldP spid="86" grpId="0"/>
      <p:bldP spid="87" grpId="0" animBg="1"/>
      <p:bldP spid="88" grpId="0" animBg="1"/>
      <p:bldP spid="89" grpId="0"/>
      <p:bldP spid="9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994565-1C01-4942-8DC6-9B06A7A42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CF5C94-564A-4AA0-A54C-DAAEDBA83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6A4B4-8D7A-4714-A858-F94EC2538052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1613</Words>
  <Application>Microsoft Office PowerPoint</Application>
  <PresentationFormat>On-screen Show (4:3)</PresentationFormat>
  <Paragraphs>256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Lithos Pro Regular</vt:lpstr>
      <vt:lpstr>Wingdings</vt:lpstr>
      <vt:lpstr>Office Theme</vt:lpstr>
      <vt:lpstr>PowerPoint Presentation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Mr G Westwater (Staff)</cp:lastModifiedBy>
  <cp:revision>346</cp:revision>
  <dcterms:created xsi:type="dcterms:W3CDTF">2006-08-16T00:00:00Z</dcterms:created>
  <dcterms:modified xsi:type="dcterms:W3CDTF">2021-08-27T08:32:20Z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