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105" d="100"/>
          <a:sy n="105" d="100"/>
        </p:scale>
        <p:origin x="11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3.png"/><Relationship Id="rId18" Type="http://schemas.openxmlformats.org/officeDocument/2006/relationships/image" Target="../media/image238.png"/><Relationship Id="rId26" Type="http://schemas.openxmlformats.org/officeDocument/2006/relationships/image" Target="../media/image246.png"/><Relationship Id="rId21" Type="http://schemas.openxmlformats.org/officeDocument/2006/relationships/image" Target="../media/image241.png"/><Relationship Id="rId12" Type="http://schemas.openxmlformats.org/officeDocument/2006/relationships/image" Target="../media/image232.png"/><Relationship Id="rId17" Type="http://schemas.openxmlformats.org/officeDocument/2006/relationships/image" Target="../media/image237.png"/><Relationship Id="rId25" Type="http://schemas.openxmlformats.org/officeDocument/2006/relationships/image" Target="../media/image245.png"/><Relationship Id="rId16" Type="http://schemas.openxmlformats.org/officeDocument/2006/relationships/image" Target="../media/image236.png"/><Relationship Id="rId20" Type="http://schemas.openxmlformats.org/officeDocument/2006/relationships/image" Target="../media/image24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31.png"/><Relationship Id="rId24" Type="http://schemas.openxmlformats.org/officeDocument/2006/relationships/image" Target="../media/image244.png"/><Relationship Id="rId15" Type="http://schemas.openxmlformats.org/officeDocument/2006/relationships/image" Target="../media/image235.png"/><Relationship Id="rId23" Type="http://schemas.openxmlformats.org/officeDocument/2006/relationships/image" Target="../media/image243.png"/><Relationship Id="rId28" Type="http://schemas.openxmlformats.org/officeDocument/2006/relationships/image" Target="../media/image46.png"/><Relationship Id="rId10" Type="http://schemas.openxmlformats.org/officeDocument/2006/relationships/image" Target="../media/image194.png"/><Relationship Id="rId19" Type="http://schemas.openxmlformats.org/officeDocument/2006/relationships/image" Target="../media/image239.png"/><Relationship Id="rId31" Type="http://schemas.openxmlformats.org/officeDocument/2006/relationships/image" Target="../media/image32.png"/><Relationship Id="rId14" Type="http://schemas.openxmlformats.org/officeDocument/2006/relationships/image" Target="../media/image234.png"/><Relationship Id="rId22" Type="http://schemas.openxmlformats.org/officeDocument/2006/relationships/image" Target="../media/image242.png"/><Relationship Id="rId27" Type="http://schemas.openxmlformats.org/officeDocument/2006/relationships/image" Target="../media/image38.png"/><Relationship Id="rId30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9.png"/><Relationship Id="rId18" Type="http://schemas.openxmlformats.org/officeDocument/2006/relationships/image" Target="../media/image254.png"/><Relationship Id="rId21" Type="http://schemas.openxmlformats.org/officeDocument/2006/relationships/image" Target="../media/image29.png"/><Relationship Id="rId12" Type="http://schemas.openxmlformats.org/officeDocument/2006/relationships/image" Target="../media/image248.png"/><Relationship Id="rId17" Type="http://schemas.openxmlformats.org/officeDocument/2006/relationships/image" Target="../media/image253.png"/><Relationship Id="rId16" Type="http://schemas.openxmlformats.org/officeDocument/2006/relationships/image" Target="../media/image25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47.png"/><Relationship Id="rId15" Type="http://schemas.openxmlformats.org/officeDocument/2006/relationships/image" Target="../media/image251.png"/><Relationship Id="rId23" Type="http://schemas.openxmlformats.org/officeDocument/2006/relationships/image" Target="../media/image32.png"/><Relationship Id="rId10" Type="http://schemas.openxmlformats.org/officeDocument/2006/relationships/image" Target="../media/image194.png"/><Relationship Id="rId19" Type="http://schemas.openxmlformats.org/officeDocument/2006/relationships/image" Target="../media/image38.png"/><Relationship Id="rId14" Type="http://schemas.openxmlformats.org/officeDocument/2006/relationships/image" Target="../media/image250.png"/><Relationship Id="rId22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8.png"/><Relationship Id="rId18" Type="http://schemas.openxmlformats.org/officeDocument/2006/relationships/image" Target="../media/image263.png"/><Relationship Id="rId26" Type="http://schemas.openxmlformats.org/officeDocument/2006/relationships/image" Target="../media/image271.png"/><Relationship Id="rId39" Type="http://schemas.openxmlformats.org/officeDocument/2006/relationships/image" Target="../media/image284.png"/><Relationship Id="rId21" Type="http://schemas.openxmlformats.org/officeDocument/2006/relationships/image" Target="../media/image266.png"/><Relationship Id="rId34" Type="http://schemas.openxmlformats.org/officeDocument/2006/relationships/image" Target="../media/image279.png"/><Relationship Id="rId42" Type="http://schemas.openxmlformats.org/officeDocument/2006/relationships/image" Target="../media/image46.png"/><Relationship Id="rId12" Type="http://schemas.openxmlformats.org/officeDocument/2006/relationships/image" Target="../media/image257.png"/><Relationship Id="rId17" Type="http://schemas.openxmlformats.org/officeDocument/2006/relationships/image" Target="../media/image262.png"/><Relationship Id="rId25" Type="http://schemas.openxmlformats.org/officeDocument/2006/relationships/image" Target="../media/image270.png"/><Relationship Id="rId33" Type="http://schemas.openxmlformats.org/officeDocument/2006/relationships/image" Target="../media/image278.png"/><Relationship Id="rId38" Type="http://schemas.openxmlformats.org/officeDocument/2006/relationships/image" Target="../media/image283.png"/><Relationship Id="rId16" Type="http://schemas.openxmlformats.org/officeDocument/2006/relationships/image" Target="../media/image261.png"/><Relationship Id="rId20" Type="http://schemas.openxmlformats.org/officeDocument/2006/relationships/image" Target="../media/image265.png"/><Relationship Id="rId29" Type="http://schemas.openxmlformats.org/officeDocument/2006/relationships/image" Target="../media/image274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6.png"/><Relationship Id="rId24" Type="http://schemas.openxmlformats.org/officeDocument/2006/relationships/image" Target="../media/image269.png"/><Relationship Id="rId32" Type="http://schemas.openxmlformats.org/officeDocument/2006/relationships/image" Target="../media/image277.png"/><Relationship Id="rId37" Type="http://schemas.openxmlformats.org/officeDocument/2006/relationships/image" Target="../media/image282.png"/><Relationship Id="rId40" Type="http://schemas.openxmlformats.org/officeDocument/2006/relationships/image" Target="../media/image285.png"/><Relationship Id="rId45" Type="http://schemas.openxmlformats.org/officeDocument/2006/relationships/image" Target="../media/image32.png"/><Relationship Id="rId15" Type="http://schemas.openxmlformats.org/officeDocument/2006/relationships/image" Target="../media/image260.png"/><Relationship Id="rId23" Type="http://schemas.openxmlformats.org/officeDocument/2006/relationships/image" Target="../media/image268.png"/><Relationship Id="rId28" Type="http://schemas.openxmlformats.org/officeDocument/2006/relationships/image" Target="../media/image273.png"/><Relationship Id="rId36" Type="http://schemas.openxmlformats.org/officeDocument/2006/relationships/image" Target="../media/image281.png"/><Relationship Id="rId10" Type="http://schemas.openxmlformats.org/officeDocument/2006/relationships/image" Target="../media/image255.png"/><Relationship Id="rId19" Type="http://schemas.openxmlformats.org/officeDocument/2006/relationships/image" Target="../media/image264.png"/><Relationship Id="rId31" Type="http://schemas.openxmlformats.org/officeDocument/2006/relationships/image" Target="../media/image276.png"/><Relationship Id="rId44" Type="http://schemas.openxmlformats.org/officeDocument/2006/relationships/image" Target="../media/image30.png"/><Relationship Id="rId14" Type="http://schemas.openxmlformats.org/officeDocument/2006/relationships/image" Target="../media/image259.png"/><Relationship Id="rId22" Type="http://schemas.openxmlformats.org/officeDocument/2006/relationships/image" Target="../media/image267.png"/><Relationship Id="rId27" Type="http://schemas.openxmlformats.org/officeDocument/2006/relationships/image" Target="../media/image272.png"/><Relationship Id="rId30" Type="http://schemas.openxmlformats.org/officeDocument/2006/relationships/image" Target="../media/image275.png"/><Relationship Id="rId35" Type="http://schemas.openxmlformats.org/officeDocument/2006/relationships/image" Target="../media/image280.png"/><Relationship Id="rId43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8.png"/><Relationship Id="rId18" Type="http://schemas.openxmlformats.org/officeDocument/2006/relationships/image" Target="../media/image292.png"/><Relationship Id="rId21" Type="http://schemas.openxmlformats.org/officeDocument/2006/relationships/image" Target="../media/image38.png"/><Relationship Id="rId12" Type="http://schemas.openxmlformats.org/officeDocument/2006/relationships/image" Target="../media/image50.png"/><Relationship Id="rId17" Type="http://schemas.openxmlformats.org/officeDocument/2006/relationships/image" Target="../media/image291.png"/><Relationship Id="rId25" Type="http://schemas.openxmlformats.org/officeDocument/2006/relationships/image" Target="../media/image32.png"/><Relationship Id="rId16" Type="http://schemas.openxmlformats.org/officeDocument/2006/relationships/image" Target="../media/image285.png"/><Relationship Id="rId20" Type="http://schemas.openxmlformats.org/officeDocument/2006/relationships/image" Target="../media/image29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6.png"/><Relationship Id="rId24" Type="http://schemas.openxmlformats.org/officeDocument/2006/relationships/image" Target="../media/image30.png"/><Relationship Id="rId15" Type="http://schemas.openxmlformats.org/officeDocument/2006/relationships/image" Target="../media/image290.png"/><Relationship Id="rId23" Type="http://schemas.openxmlformats.org/officeDocument/2006/relationships/image" Target="../media/image29.png"/><Relationship Id="rId10" Type="http://schemas.openxmlformats.org/officeDocument/2006/relationships/image" Target="../media/image255.png"/><Relationship Id="rId19" Type="http://schemas.openxmlformats.org/officeDocument/2006/relationships/image" Target="../media/image293.png"/><Relationship Id="rId14" Type="http://schemas.openxmlformats.org/officeDocument/2006/relationships/image" Target="../media/image289.png"/><Relationship Id="rId22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.png"/><Relationship Id="rId21" Type="http://schemas.openxmlformats.org/officeDocument/2006/relationships/image" Target="../media/image38.png"/><Relationship Id="rId2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0.png"/><Relationship Id="rId23" Type="http://schemas.openxmlformats.org/officeDocument/2006/relationships/image" Target="../media/image29.png"/><Relationship Id="rId22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46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32.png"/><Relationship Id="rId5" Type="http://schemas.openxmlformats.org/officeDocument/2006/relationships/image" Target="../media/image115.png"/><Relationship Id="rId10" Type="http://schemas.openxmlformats.org/officeDocument/2006/relationships/image" Target="../media/image30.png"/><Relationship Id="rId4" Type="http://schemas.openxmlformats.org/officeDocument/2006/relationships/image" Target="../media/image114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46.png"/><Relationship Id="rId7" Type="http://schemas.openxmlformats.org/officeDocument/2006/relationships/image" Target="../media/image124.png"/><Relationship Id="rId12" Type="http://schemas.openxmlformats.org/officeDocument/2006/relationships/image" Target="../media/image3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15" Type="http://schemas.openxmlformats.org/officeDocument/2006/relationships/image" Target="../media/image30.png"/><Relationship Id="rId10" Type="http://schemas.openxmlformats.org/officeDocument/2006/relationships/image" Target="../media/image127.png"/><Relationship Id="rId9" Type="http://schemas.openxmlformats.org/officeDocument/2006/relationships/image" Target="../media/image126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46.png"/><Relationship Id="rId21" Type="http://schemas.openxmlformats.org/officeDocument/2006/relationships/image" Target="../media/image32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38.png"/><Relationship Id="rId16" Type="http://schemas.openxmlformats.org/officeDocument/2006/relationships/image" Target="../media/image139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19" Type="http://schemas.openxmlformats.org/officeDocument/2006/relationships/image" Target="../media/image29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18" Type="http://schemas.openxmlformats.org/officeDocument/2006/relationships/image" Target="../media/image152.png"/><Relationship Id="rId26" Type="http://schemas.openxmlformats.org/officeDocument/2006/relationships/image" Target="../media/image160.png"/><Relationship Id="rId21" Type="http://schemas.openxmlformats.org/officeDocument/2006/relationships/image" Target="../media/image155.png"/><Relationship Id="rId34" Type="http://schemas.openxmlformats.org/officeDocument/2006/relationships/image" Target="../media/image30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17" Type="http://schemas.openxmlformats.org/officeDocument/2006/relationships/image" Target="../media/image151.png"/><Relationship Id="rId25" Type="http://schemas.openxmlformats.org/officeDocument/2006/relationships/image" Target="../media/image159.png"/><Relationship Id="rId33" Type="http://schemas.openxmlformats.org/officeDocument/2006/relationships/image" Target="../media/image29.png"/><Relationship Id="rId16" Type="http://schemas.openxmlformats.org/officeDocument/2006/relationships/image" Target="../media/image150.png"/><Relationship Id="rId20" Type="http://schemas.openxmlformats.org/officeDocument/2006/relationships/image" Target="../media/image154.png"/><Relationship Id="rId29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5.png"/><Relationship Id="rId24" Type="http://schemas.openxmlformats.org/officeDocument/2006/relationships/image" Target="../media/image158.png"/><Relationship Id="rId32" Type="http://schemas.openxmlformats.org/officeDocument/2006/relationships/image" Target="../media/image46.png"/><Relationship Id="rId15" Type="http://schemas.openxmlformats.org/officeDocument/2006/relationships/image" Target="../media/image149.png"/><Relationship Id="rId23" Type="http://schemas.openxmlformats.org/officeDocument/2006/relationships/image" Target="../media/image157.png"/><Relationship Id="rId28" Type="http://schemas.openxmlformats.org/officeDocument/2006/relationships/image" Target="../media/image162.png"/><Relationship Id="rId10" Type="http://schemas.openxmlformats.org/officeDocument/2006/relationships/image" Target="../media/image144.png"/><Relationship Id="rId19" Type="http://schemas.openxmlformats.org/officeDocument/2006/relationships/image" Target="../media/image153.png"/><Relationship Id="rId31" Type="http://schemas.openxmlformats.org/officeDocument/2006/relationships/image" Target="../media/image38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Relationship Id="rId22" Type="http://schemas.openxmlformats.org/officeDocument/2006/relationships/image" Target="../media/image156.png"/><Relationship Id="rId27" Type="http://schemas.openxmlformats.org/officeDocument/2006/relationships/image" Target="../media/image161.png"/><Relationship Id="rId30" Type="http://schemas.openxmlformats.org/officeDocument/2006/relationships/image" Target="../media/image164.png"/><Relationship Id="rId35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2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71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70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68.png"/><Relationship Id="rId14" Type="http://schemas.openxmlformats.org/officeDocument/2006/relationships/image" Target="../media/image17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7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76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75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74.png"/><Relationship Id="rId14" Type="http://schemas.openxmlformats.org/officeDocument/2006/relationships/image" Target="../media/image17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2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81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0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79.png"/><Relationship Id="rId14" Type="http://schemas.openxmlformats.org/officeDocument/2006/relationships/image" Target="../media/image183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7.png"/><Relationship Id="rId18" Type="http://schemas.openxmlformats.org/officeDocument/2006/relationships/image" Target="../media/image202.png"/><Relationship Id="rId26" Type="http://schemas.openxmlformats.org/officeDocument/2006/relationships/image" Target="../media/image210.png"/><Relationship Id="rId39" Type="http://schemas.openxmlformats.org/officeDocument/2006/relationships/image" Target="../media/image223.png"/><Relationship Id="rId51" Type="http://schemas.openxmlformats.org/officeDocument/2006/relationships/image" Target="../media/image30.png"/><Relationship Id="rId3" Type="http://schemas.openxmlformats.org/officeDocument/2006/relationships/image" Target="../media/image191.png"/><Relationship Id="rId21" Type="http://schemas.openxmlformats.org/officeDocument/2006/relationships/image" Target="../media/image205.png"/><Relationship Id="rId34" Type="http://schemas.openxmlformats.org/officeDocument/2006/relationships/image" Target="../media/image218.png"/><Relationship Id="rId42" Type="http://schemas.openxmlformats.org/officeDocument/2006/relationships/image" Target="../media/image49.png"/><Relationship Id="rId47" Type="http://schemas.openxmlformats.org/officeDocument/2006/relationships/image" Target="../media/image230.png"/><Relationship Id="rId50" Type="http://schemas.openxmlformats.org/officeDocument/2006/relationships/image" Target="../media/image29.png"/><Relationship Id="rId12" Type="http://schemas.openxmlformats.org/officeDocument/2006/relationships/image" Target="../media/image196.png"/><Relationship Id="rId17" Type="http://schemas.openxmlformats.org/officeDocument/2006/relationships/image" Target="../media/image201.png"/><Relationship Id="rId25" Type="http://schemas.openxmlformats.org/officeDocument/2006/relationships/image" Target="../media/image209.png"/><Relationship Id="rId33" Type="http://schemas.openxmlformats.org/officeDocument/2006/relationships/image" Target="../media/image217.png"/><Relationship Id="rId38" Type="http://schemas.openxmlformats.org/officeDocument/2006/relationships/image" Target="../media/image48.png"/><Relationship Id="rId46" Type="http://schemas.openxmlformats.org/officeDocument/2006/relationships/image" Target="../media/image229.png"/><Relationship Id="rId2" Type="http://schemas.openxmlformats.org/officeDocument/2006/relationships/image" Target="../media/image190.png"/><Relationship Id="rId16" Type="http://schemas.openxmlformats.org/officeDocument/2006/relationships/image" Target="../media/image200.png"/><Relationship Id="rId20" Type="http://schemas.openxmlformats.org/officeDocument/2006/relationships/image" Target="../media/image204.png"/><Relationship Id="rId29" Type="http://schemas.openxmlformats.org/officeDocument/2006/relationships/image" Target="../media/image213.png"/><Relationship Id="rId41" Type="http://schemas.openxmlformats.org/officeDocument/2006/relationships/image" Target="../media/image2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5.png"/><Relationship Id="rId24" Type="http://schemas.openxmlformats.org/officeDocument/2006/relationships/image" Target="../media/image208.png"/><Relationship Id="rId32" Type="http://schemas.openxmlformats.org/officeDocument/2006/relationships/image" Target="../media/image216.png"/><Relationship Id="rId37" Type="http://schemas.openxmlformats.org/officeDocument/2006/relationships/image" Target="../media/image221.png"/><Relationship Id="rId40" Type="http://schemas.openxmlformats.org/officeDocument/2006/relationships/image" Target="../media/image224.png"/><Relationship Id="rId45" Type="http://schemas.openxmlformats.org/officeDocument/2006/relationships/image" Target="../media/image226.png"/><Relationship Id="rId5" Type="http://schemas.openxmlformats.org/officeDocument/2006/relationships/image" Target="../media/image193.png"/><Relationship Id="rId15" Type="http://schemas.openxmlformats.org/officeDocument/2006/relationships/image" Target="../media/image199.png"/><Relationship Id="rId23" Type="http://schemas.openxmlformats.org/officeDocument/2006/relationships/image" Target="../media/image207.png"/><Relationship Id="rId28" Type="http://schemas.openxmlformats.org/officeDocument/2006/relationships/image" Target="../media/image212.png"/><Relationship Id="rId36" Type="http://schemas.openxmlformats.org/officeDocument/2006/relationships/image" Target="../media/image220.png"/><Relationship Id="rId49" Type="http://schemas.openxmlformats.org/officeDocument/2006/relationships/image" Target="../media/image46.png"/><Relationship Id="rId10" Type="http://schemas.openxmlformats.org/officeDocument/2006/relationships/image" Target="../media/image194.png"/><Relationship Id="rId19" Type="http://schemas.openxmlformats.org/officeDocument/2006/relationships/image" Target="../media/image203.png"/><Relationship Id="rId31" Type="http://schemas.openxmlformats.org/officeDocument/2006/relationships/image" Target="../media/image215.png"/><Relationship Id="rId44" Type="http://schemas.openxmlformats.org/officeDocument/2006/relationships/image" Target="../media/image228.png"/><Relationship Id="rId52" Type="http://schemas.openxmlformats.org/officeDocument/2006/relationships/image" Target="../media/image32.png"/><Relationship Id="rId4" Type="http://schemas.openxmlformats.org/officeDocument/2006/relationships/image" Target="../media/image192.png"/><Relationship Id="rId14" Type="http://schemas.openxmlformats.org/officeDocument/2006/relationships/image" Target="../media/image47.png"/><Relationship Id="rId22" Type="http://schemas.openxmlformats.org/officeDocument/2006/relationships/image" Target="../media/image206.png"/><Relationship Id="rId27" Type="http://schemas.openxmlformats.org/officeDocument/2006/relationships/image" Target="../media/image211.png"/><Relationship Id="rId30" Type="http://schemas.openxmlformats.org/officeDocument/2006/relationships/image" Target="../media/image214.png"/><Relationship Id="rId35" Type="http://schemas.openxmlformats.org/officeDocument/2006/relationships/image" Target="../media/image219.png"/><Relationship Id="rId43" Type="http://schemas.openxmlformats.org/officeDocument/2006/relationships/image" Target="../media/image227.png"/><Relationship Id="rId4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8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4 + 10 + 18 + 28 + 40 … … … + 418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172200" y="1524000"/>
                <a:ext cx="1291379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524000"/>
                <a:ext cx="1291379" cy="67935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24384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8400"/>
                <a:ext cx="64748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572000" y="30480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48000"/>
                <a:ext cx="647485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4572000" y="36576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7600"/>
                <a:ext cx="647485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4572000" y="4876800"/>
                <a:ext cx="613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76800"/>
                <a:ext cx="61363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4572000" y="42672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67200"/>
                <a:ext cx="647485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62600" y="24384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133254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562600" y="30480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048000"/>
                <a:ext cx="133254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5562600" y="36576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657600"/>
                <a:ext cx="1332544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5562600" y="42672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1332544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562600" y="4876800"/>
                <a:ext cx="1018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76800"/>
                <a:ext cx="1018420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7162800" y="4876800"/>
                <a:ext cx="707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418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76800"/>
                <a:ext cx="707438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7162800" y="24384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438400"/>
                <a:ext cx="508664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7162800" y="3048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48000"/>
                <a:ext cx="50866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7162800" y="36576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657600"/>
                <a:ext cx="608052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7162800" y="42672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67200"/>
                <a:ext cx="608052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239000" y="2438400"/>
            <a:ext cx="533400" cy="2133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973183" y="4831080"/>
            <a:ext cx="2815045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5800" y="5266509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see that this formula gives us the sequence we are trying to find the sum of!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(The 0 at the start will not affect the sum so can be ignored!)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572000" y="548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need to know how many terms there are, so have to find the value for r which gives a term with a value of 418…</a:t>
            </a: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86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28" grpId="0"/>
      <p:bldP spid="129" grpId="0"/>
      <p:bldP spid="130" grpId="0"/>
      <p:bldP spid="131" grpId="0"/>
      <p:bldP spid="132" grpId="0"/>
      <p:bldP spid="3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7" grpId="0" animBg="1"/>
      <p:bldP spid="142" grpId="0" animBg="1"/>
      <p:bldP spid="1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4 + 10 + 18 + 28 + 40 … … … + 418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105400" y="1676400"/>
                <a:ext cx="16272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−2=418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62720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2133600"/>
                <a:ext cx="15510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−420=0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133600"/>
                <a:ext cx="1551002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8200" y="2590800"/>
                <a:ext cx="1857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−20)(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+21)=0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90800"/>
                <a:ext cx="1857753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200400"/>
                <a:ext cx="15856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=20 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 −21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200400"/>
                <a:ext cx="158562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876800" y="3200400"/>
            <a:ext cx="609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4343400"/>
                <a:ext cx="1291379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1291379" cy="6968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72000" y="5181600"/>
                <a:ext cx="1678793" cy="461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81600"/>
                <a:ext cx="1678793" cy="46128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715000"/>
                <a:ext cx="195810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15000"/>
                <a:ext cx="1958100" cy="49705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6400800"/>
                <a:ext cx="806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3040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400800"/>
                <a:ext cx="80682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553201" y="1828801"/>
            <a:ext cx="3810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934200" y="1905000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418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553200" y="2286000"/>
            <a:ext cx="3810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553200" y="2743200"/>
            <a:ext cx="3810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096000" y="4724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324600" y="5410200"/>
            <a:ext cx="3810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324600" y="6019800"/>
            <a:ext cx="3810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858000" y="2362200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58000" y="2819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2 answers, only 1 is possible though!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77000" y="480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use the formula we were given!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3810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we are finding the sum of the first 20 terms of the sequence!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29400" y="556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n = 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05600" y="6172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4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30" grpId="0"/>
      <p:bldP spid="31" grpId="0"/>
      <p:bldP spid="32" grpId="0"/>
      <p:bldP spid="7" grpId="0" animBg="1"/>
      <p:bldP spid="34" grpId="0"/>
      <p:bldP spid="35" grpId="0"/>
      <p:bldP spid="36" grpId="0"/>
      <p:bldP spid="37" grpId="0"/>
      <p:bldP spid="38" grpId="0" animBg="1"/>
      <p:bldP spid="39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a formula for the sum of the series: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blipFill rotWithShape="1">
                <a:blip r:embed="rId10"/>
                <a:stretch>
                  <a:fillRect l="-30469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657600"/>
                <a:ext cx="1514261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57600"/>
                <a:ext cx="1514261" cy="595484"/>
              </a:xfrm>
              <a:prstGeom prst="rect">
                <a:avLst/>
              </a:prstGeom>
              <a:blipFill rotWithShape="1">
                <a:blip r:embed="rId11"/>
                <a:stretch>
                  <a:fillRect l="-31048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4419600"/>
                <a:ext cx="1462260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1462260" cy="595484"/>
              </a:xfrm>
              <a:prstGeom prst="rect">
                <a:avLst/>
              </a:prstGeom>
              <a:blipFill rotWithShape="1">
                <a:blip r:embed="rId12"/>
                <a:stretch>
                  <a:fillRect l="-3208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181600"/>
                <a:ext cx="719941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719941" cy="595484"/>
              </a:xfrm>
              <a:prstGeom prst="rect">
                <a:avLst/>
              </a:prstGeom>
              <a:blipFill rotWithShape="1">
                <a:blip r:embed="rId13"/>
                <a:stretch>
                  <a:fillRect l="-50847" t="-95918" r="-86441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90600" y="5181600"/>
                <a:ext cx="90268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5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81600"/>
                <a:ext cx="902683" cy="595484"/>
              </a:xfrm>
              <a:prstGeom prst="rect">
                <a:avLst/>
              </a:prstGeom>
              <a:blipFill rotWithShape="1">
                <a:blip r:embed="rId14"/>
                <a:stretch>
                  <a:fillRect l="-20946" t="-95918" r="-89189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2600" y="5181600"/>
                <a:ext cx="82644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181600"/>
                <a:ext cx="826444" cy="595484"/>
              </a:xfrm>
              <a:prstGeom prst="rect">
                <a:avLst/>
              </a:prstGeom>
              <a:blipFill rotWithShape="1">
                <a:blip r:embed="rId15"/>
                <a:stretch>
                  <a:fillRect l="-22963" t="-95918" r="-9777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1130" y="6074735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30" y="6074735"/>
                <a:ext cx="1185389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6096000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6096000"/>
                <a:ext cx="1630896" cy="4440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76871" y="6088911"/>
                <a:ext cx="105817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871" y="6088911"/>
                <a:ext cx="1058174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61060" y="1575157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060" y="1575157"/>
                <a:ext cx="1185389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5330" y="1596422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330" y="1596422"/>
                <a:ext cx="1630896" cy="4440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66801" y="1589333"/>
                <a:ext cx="105817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01" y="1589333"/>
                <a:ext cx="1058174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75236" y="2291082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36" y="2291082"/>
                <a:ext cx="1185389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99506" y="2312347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506" y="2312347"/>
                <a:ext cx="1630896" cy="4440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02242" y="2315890"/>
                <a:ext cx="1091837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242" y="2315890"/>
                <a:ext cx="1091837" cy="4440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61528" y="2998381"/>
                <a:ext cx="3451651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−9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28" y="2998381"/>
                <a:ext cx="3451651" cy="46288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71693" y="37462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693" y="3746204"/>
                <a:ext cx="33534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4749321" y="3897865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12256" y="387601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256" y="3876010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92212" y="3502542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12" y="3502542"/>
                <a:ext cx="332142" cy="400110"/>
              </a:xfrm>
              <a:prstGeom prst="rect">
                <a:avLst/>
              </a:prstGeom>
              <a:blipFill rotWithShape="1">
                <a:blip r:embed="rId27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7800" y="3505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332142" cy="400110"/>
              </a:xfrm>
              <a:prstGeom prst="rect">
                <a:avLst/>
              </a:prstGeom>
              <a:blipFill rotWithShape="1">
                <a:blip r:embed="rId28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77107" y="3600893"/>
                <a:ext cx="798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107" y="3600893"/>
                <a:ext cx="798488" cy="276999"/>
              </a:xfrm>
              <a:prstGeom prst="rect">
                <a:avLst/>
              </a:prstGeom>
              <a:blipFill rotWithShape="1">
                <a:blip r:embed="rId2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45807" y="3586624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807" y="3586624"/>
                <a:ext cx="883447" cy="276999"/>
              </a:xfrm>
              <a:prstGeom prst="rect">
                <a:avLst/>
              </a:prstGeom>
              <a:blipFill rotWithShape="1">
                <a:blip r:embed="rId3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41712" y="3589757"/>
                <a:ext cx="10266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+ 5(2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712" y="3589757"/>
                <a:ext cx="1026691" cy="276999"/>
              </a:xfrm>
              <a:prstGeom prst="rect">
                <a:avLst/>
              </a:prstGeom>
              <a:blipFill rotWithShape="1">
                <a:blip r:embed="rId3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57520" y="3593861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520" y="3593861"/>
                <a:ext cx="453970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4973368" y="3270987"/>
            <a:ext cx="4572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811568" y="3270987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83168" y="3270987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20968" y="3270987"/>
            <a:ext cx="762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344968" y="3270987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305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971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447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353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069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74721" y="3891515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60521" y="3891515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98721" y="3891515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60721" y="3891515"/>
            <a:ext cx="1524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473018" y="440240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18" y="4402402"/>
                <a:ext cx="335348" cy="27699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4750646" y="4554063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913581" y="453220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581" y="4532208"/>
                <a:ext cx="304891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074945" y="418164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945" y="4181640"/>
                <a:ext cx="332142" cy="400110"/>
              </a:xfrm>
              <a:prstGeom prst="rect">
                <a:avLst/>
              </a:prstGeom>
              <a:blipFill rotWithShape="1">
                <a:blip r:embed="rId35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240533" y="4184298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533" y="4184298"/>
                <a:ext cx="332142" cy="400110"/>
              </a:xfrm>
              <a:prstGeom prst="rect">
                <a:avLst/>
              </a:prstGeom>
              <a:blipFill rotWithShape="1">
                <a:blip r:embed="rId36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678432" y="4257091"/>
                <a:ext cx="798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432" y="4257091"/>
                <a:ext cx="798488" cy="276999"/>
              </a:xfrm>
              <a:prstGeom prst="rect">
                <a:avLst/>
              </a:prstGeom>
              <a:blipFill rotWithShape="1">
                <a:blip r:embed="rId3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341195" y="4260635"/>
                <a:ext cx="827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195" y="4260635"/>
                <a:ext cx="827342" cy="276999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018400" y="4258957"/>
                <a:ext cx="8984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+ 10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400" y="4258957"/>
                <a:ext cx="898451" cy="276999"/>
              </a:xfrm>
              <a:prstGeom prst="rect">
                <a:avLst/>
              </a:prstGeom>
              <a:blipFill rotWithShape="1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795236" y="4259920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236" y="4259920"/>
                <a:ext cx="453970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461516" y="4963053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16" y="4963053"/>
                <a:ext cx="2079672" cy="461665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1752600" y="4038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2057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2895600" y="3200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3200400" y="3276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743200" y="495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3 separate sums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2438400" y="4800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3733800" y="56388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4038600" y="5562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using the formulae above. Remember to include the coefficients!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9" name="Arc 98"/>
          <p:cNvSpPr/>
          <p:nvPr/>
        </p:nvSpPr>
        <p:spPr>
          <a:xfrm>
            <a:off x="7848600" y="18288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Arc 99"/>
          <p:cNvSpPr/>
          <p:nvPr/>
        </p:nvSpPr>
        <p:spPr>
          <a:xfrm>
            <a:off x="7848600" y="2514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c 100"/>
          <p:cNvSpPr/>
          <p:nvPr/>
        </p:nvSpPr>
        <p:spPr>
          <a:xfrm>
            <a:off x="7620000" y="3200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c 101"/>
          <p:cNvSpPr/>
          <p:nvPr/>
        </p:nvSpPr>
        <p:spPr>
          <a:xfrm>
            <a:off x="7239000" y="38862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Arc 102"/>
          <p:cNvSpPr/>
          <p:nvPr/>
        </p:nvSpPr>
        <p:spPr>
          <a:xfrm>
            <a:off x="7239000" y="45720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8153400" y="1828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with the same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153400" y="27432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‘Clever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factorisation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88332" y="403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inner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4572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(you should also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if possible)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7200" y="6032666"/>
            <a:ext cx="9144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1524000" y="6019800"/>
            <a:ext cx="12954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971800" y="6019800"/>
            <a:ext cx="7620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92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90" grpId="0"/>
      <p:bldP spid="91" grpId="0" animBg="1"/>
      <p:bldP spid="92" grpId="0"/>
      <p:bldP spid="93" grpId="0" animBg="1"/>
      <p:bldP spid="94" grpId="0"/>
      <p:bldP spid="95" grpId="0"/>
      <p:bldP spid="96" grpId="0" animBg="1"/>
      <p:bldP spid="97" grpId="0" animBg="1"/>
      <p:bldP spid="98" grpId="0"/>
      <p:bldP spid="99" grpId="0" animBg="1"/>
      <p:bldP spid="100" grpId="0" animBg="1"/>
      <p:bldP spid="101" grpId="0" animBg="1"/>
      <p:bldP spid="102" grpId="0" animBg="1"/>
      <p:bldP spid="103" grpId="0" animBg="1"/>
      <p:bldP spid="104" grpId="0"/>
      <p:bldP spid="105" grpId="0"/>
      <p:bldP spid="106" grpId="0"/>
      <p:bldP spid="107" grpId="0"/>
      <p:bldP spid="108" grpId="0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a formula for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blipFill rotWithShape="1">
                <a:blip r:embed="rId10"/>
                <a:stretch>
                  <a:fillRect l="-30469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213349" y="3502742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349" y="3502742"/>
                <a:ext cx="207967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560362" y="4857661"/>
                <a:ext cx="1631985" cy="609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362" y="4857661"/>
                <a:ext cx="1631985" cy="6097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439793" y="2059675"/>
                <a:ext cx="1631985" cy="609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93" y="2059675"/>
                <a:ext cx="1631985" cy="60978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902378" y="2061950"/>
                <a:ext cx="1724446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378" y="2061950"/>
                <a:ext cx="1724446" cy="610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19554" y="2064225"/>
                <a:ext cx="1724446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554" y="2064225"/>
                <a:ext cx="1724446" cy="610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340961" y="3232062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61" y="3232062"/>
                <a:ext cx="2079672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253922" y="3234337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22" y="3234337"/>
                <a:ext cx="2079672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343237" y="3971317"/>
                <a:ext cx="134793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40(41)(5316)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237" y="3971317"/>
                <a:ext cx="1347933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573809" y="3959943"/>
                <a:ext cx="131318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10(11)(426)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09" y="3959943"/>
                <a:ext cx="1313180" cy="444032"/>
              </a:xfrm>
              <a:prstGeom prst="rect">
                <a:avLst/>
              </a:prstGeom>
              <a:blipFill rotWithShape="1">
                <a:blip r:embed="rId1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345512" y="4710571"/>
                <a:ext cx="10369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=1,445,230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12" y="4710571"/>
                <a:ext cx="103695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Arc 119"/>
          <p:cNvSpPr/>
          <p:nvPr/>
        </p:nvSpPr>
        <p:spPr>
          <a:xfrm>
            <a:off x="8085161" y="3480179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8395647" y="3480180"/>
            <a:ext cx="74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40 and 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2" name="Arc 121"/>
          <p:cNvSpPr/>
          <p:nvPr/>
        </p:nvSpPr>
        <p:spPr>
          <a:xfrm>
            <a:off x="6722660" y="4219433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7074089" y="4424150"/>
            <a:ext cx="89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63402" y="1680950"/>
            <a:ext cx="321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one sum subtract another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22125" y="2815989"/>
            <a:ext cx="418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the formulae out twice, one for each sum!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7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115" grpId="0"/>
      <p:bldP spid="116" grpId="0"/>
      <p:bldP spid="117" grpId="0"/>
      <p:bldP spid="118" grpId="0"/>
      <p:bldP spid="119" grpId="0"/>
      <p:bldP spid="120" grpId="0" animBg="1"/>
      <p:bldP spid="121" grpId="0"/>
      <p:bldP spid="122" grpId="0" animBg="1"/>
      <p:bldP spid="123" grpId="0"/>
      <p:bldP spid="124" grpId="0"/>
      <p:bldP spid="1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6"/>
          <a:srcRect l="9678" t="37056" r="68135" b="34847"/>
          <a:stretch/>
        </p:blipFill>
        <p:spPr>
          <a:xfrm>
            <a:off x="2403566" y="3065417"/>
            <a:ext cx="4364501" cy="310896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333897" y="1874519"/>
            <a:ext cx="4423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formula for </a:t>
            </a:r>
            <a:r>
              <a:rPr lang="en-US" sz="2400" dirty="0" err="1">
                <a:solidFill>
                  <a:srgbClr val="FF0000"/>
                </a:solidFill>
                <a:latin typeface="Comic Sans MS" pitchFamily="66" charset="0"/>
              </a:rPr>
              <a:t>squareds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and cubes are given on the exam!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4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sum of a sequence of squared numbers is given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And the formula for the sum of a sequence of cubes is: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will see proofs for these in chapter 8!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124200"/>
                <a:ext cx="747063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747063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7849" y="3212276"/>
                <a:ext cx="1975092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849" y="3212276"/>
                <a:ext cx="1975092" cy="5613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3876" y="4651169"/>
                <a:ext cx="747063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76" y="4651169"/>
                <a:ext cx="747063" cy="7632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17172" y="4727369"/>
                <a:ext cx="1453796" cy="606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72" y="4727369"/>
                <a:ext cx="1453796" cy="6066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93423" y="3234048"/>
                <a:ext cx="2223365" cy="514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+1)(2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423" y="3234048"/>
                <a:ext cx="2223365" cy="514051"/>
              </a:xfrm>
              <a:prstGeom prst="rect">
                <a:avLst/>
              </a:prstGeom>
              <a:blipFill rotWithShape="1"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73928" y="4728360"/>
                <a:ext cx="1702069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928" y="4728360"/>
                <a:ext cx="1702069" cy="5848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3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522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5D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2895600"/>
                <a:ext cx="747063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895600"/>
                <a:ext cx="747063" cy="7832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81600" y="1447800"/>
                <a:ext cx="747063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47800"/>
                <a:ext cx="747063" cy="7832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5800" y="2438400"/>
                <a:ext cx="1975092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+1)(2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1975092" cy="5613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5800" y="3048000"/>
                <a:ext cx="2636171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  <m:r>
                            <a:rPr lang="en-US" sz="1600" i="1">
                              <a:latin typeface="Cambria Math"/>
                            </a:rPr>
                            <m:t>+1)(2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048000"/>
                <a:ext cx="2636171" cy="56137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5800" y="3733800"/>
                <a:ext cx="1634678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31</m:t>
                          </m:r>
                          <m:r>
                            <a:rPr lang="en-US" sz="1600" i="1">
                              <a:latin typeface="Cambria Math"/>
                            </a:rPr>
                            <m:t>)(</m:t>
                          </m:r>
                          <m:r>
                            <a:rPr lang="en-US" sz="160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1634678" cy="5613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4495800"/>
                <a:ext cx="897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=9</m:t>
                      </m:r>
                      <m:r>
                        <a:rPr lang="en-US" sz="1600" b="0" i="1" smtClean="0">
                          <a:latin typeface="Cambria Math"/>
                        </a:rPr>
                        <m:t>455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495800"/>
                <a:ext cx="89729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553200" y="19050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000504" y="2057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for a squared sequence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7010400" y="27432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7010400" y="34290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5867400" y="40386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467600" y="2743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n = 30 as we want 30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429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numerator (if necessary!)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4191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8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Remember for this one you need the sum of the first 40 terms, subtract the first 19 terms!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2895600"/>
                <a:ext cx="83362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95600"/>
                <a:ext cx="833626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819400"/>
                <a:ext cx="1248995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248995" cy="5231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1752600"/>
                <a:ext cx="83362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752600"/>
                <a:ext cx="833626" cy="7847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4400" y="1752600"/>
                <a:ext cx="957955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752600"/>
                <a:ext cx="957955" cy="7832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1752600"/>
                <a:ext cx="980012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19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752600"/>
                <a:ext cx="980012" cy="7832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2819400"/>
                <a:ext cx="1269129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819400"/>
                <a:ext cx="1269129" cy="523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24400" y="3505200"/>
                <a:ext cx="1582677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(40)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40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05200"/>
                <a:ext cx="1582677" cy="5231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3505200"/>
                <a:ext cx="1602811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(19)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19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505200"/>
                <a:ext cx="1602811" cy="52315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24400" y="4191000"/>
                <a:ext cx="10055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=6</m:t>
                      </m:r>
                      <m:r>
                        <a:rPr lang="en-US" sz="1400" b="0" i="1" smtClean="0">
                          <a:latin typeface="Cambria Math"/>
                        </a:rPr>
                        <m:t>72400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91000"/>
                <a:ext cx="100559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62600" y="4191000"/>
                <a:ext cx="9364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  36100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191000"/>
                <a:ext cx="936475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24400" y="4724400"/>
                <a:ext cx="10055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=6</m:t>
                      </m:r>
                      <m:r>
                        <a:rPr lang="en-US" sz="1400" b="0" i="1" smtClean="0">
                          <a:latin typeface="Cambria Math"/>
                        </a:rPr>
                        <m:t>36300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724400"/>
                <a:ext cx="1005596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934200" y="22098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876800" y="14478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it as one sum subtract another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7467600" y="3048000"/>
            <a:ext cx="533400" cy="7620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7467600" y="3810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324600" y="43434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391400" y="2286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for the cubed sequence twice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3048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40 for the first and 19 for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48600" y="3962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18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Finish the sum!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9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one is more algebraic but you still approach it the same way!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first value we put in the sequence will be ‘n + 1’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final value we put in will be ‘2n’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So we want the sum of the first ‘2n’ terms, subtract the first ‘n’ terms (same as if we were using numbers!)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4000" y="2743200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743200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8554" y="1371600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554" y="1371600"/>
                <a:ext cx="956416" cy="784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2954" y="1371600"/>
                <a:ext cx="957955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54" y="1371600"/>
                <a:ext cx="957955" cy="7832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49279" y="1395351"/>
                <a:ext cx="980012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279" y="1395351"/>
                <a:ext cx="980012" cy="76322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87624" y="1935678"/>
            <a:ext cx="368135" cy="2137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743194" y="1389412"/>
            <a:ext cx="346364" cy="2117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30124" y="2362200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2362200"/>
                <a:ext cx="1529393" cy="4440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01724" y="2362200"/>
                <a:ext cx="154593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724" y="2362200"/>
                <a:ext cx="1545936" cy="4440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30124" y="3048000"/>
                <a:ext cx="1699311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3048000"/>
                <a:ext cx="1699311" cy="4440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54124" y="3048000"/>
                <a:ext cx="154593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24" y="3048000"/>
                <a:ext cx="1545936" cy="4440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30124" y="3657600"/>
                <a:ext cx="3033331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3657600"/>
                <a:ext cx="3033331" cy="4507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41999" y="4326577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99" y="4326577"/>
                <a:ext cx="33534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70599" y="4250377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599" y="4250377"/>
                <a:ext cx="883447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2599" y="4250377"/>
                <a:ext cx="8770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599" y="4250377"/>
                <a:ext cx="877099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18399" y="4250377"/>
                <a:ext cx="9240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i="1" smtClean="0">
                          <a:latin typeface="Cambria Math"/>
                        </a:rPr>
                        <m:t>𝑛</m:t>
                      </m:r>
                      <m:r>
                        <a:rPr lang="en-GB" sz="120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399" y="4250377"/>
                <a:ext cx="924099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80199" y="41741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199" y="4174177"/>
                <a:ext cx="332142" cy="400110"/>
              </a:xfrm>
              <a:prstGeom prst="rect">
                <a:avLst/>
              </a:prstGeom>
              <a:blipFill rotWithShape="1">
                <a:blip r:embed="rId19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04199" y="41741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99" y="4174177"/>
                <a:ext cx="332142" cy="400110"/>
              </a:xfrm>
              <a:prstGeom prst="rect">
                <a:avLst/>
              </a:prstGeom>
              <a:blipFill rotWithShape="1">
                <a:blip r:embed="rId20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4546799" y="4555177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37399" y="4555177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99" y="4555177"/>
                <a:ext cx="30489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36242" y="49083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42" y="4908376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64842" y="4832176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2" y="4832176"/>
                <a:ext cx="883447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6842" y="4832176"/>
                <a:ext cx="7317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8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+ 2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842" y="4832176"/>
                <a:ext cx="73173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84893" y="4832176"/>
                <a:ext cx="863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− 1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893" y="4832176"/>
                <a:ext cx="863185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4442" y="4755976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42" y="4755976"/>
                <a:ext cx="332142" cy="400110"/>
              </a:xfrm>
              <a:prstGeom prst="rect">
                <a:avLst/>
              </a:prstGeom>
              <a:blipFill rotWithShape="1">
                <a:blip r:embed="rId26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98442" y="4755976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442" y="4755976"/>
                <a:ext cx="332142" cy="400110"/>
              </a:xfrm>
              <a:prstGeom prst="rect">
                <a:avLst/>
              </a:prstGeom>
              <a:blipFill rotWithShape="1">
                <a:blip r:embed="rId27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4541042" y="5136976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31642" y="51369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642" y="5136976"/>
                <a:ext cx="304891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36242" y="5566437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42" y="5566437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64842" y="5490237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2" y="5490237"/>
                <a:ext cx="883447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24950" y="5493578"/>
                <a:ext cx="8263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(7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950" y="5493578"/>
                <a:ext cx="826316" cy="276999"/>
              </a:xfrm>
              <a:prstGeom prst="rect">
                <a:avLst/>
              </a:prstGeom>
              <a:blipFill rotWithShape="1">
                <a:blip r:embed="rId2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4541042" y="5795037"/>
            <a:ext cx="1301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56449" y="57672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49" y="5767236"/>
                <a:ext cx="304891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033360" y="179195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550158" y="1925277"/>
            <a:ext cx="12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twice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7016758" y="2636920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016758" y="3279118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996755" y="3922950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985230" y="4555177"/>
            <a:ext cx="500195" cy="58179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785441" y="5167615"/>
            <a:ext cx="500195" cy="61869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485424" y="2621932"/>
            <a:ext cx="1656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‘2n’ into the first and ‘n’ into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87027" y="3375712"/>
            <a:ext cx="1656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write this as one fraction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45958" y="3847887"/>
            <a:ext cx="1987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the key step – you can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as n(2n+1) is common to both terms!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571999" y="3895106"/>
            <a:ext cx="665019" cy="1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36374" y="4548250"/>
            <a:ext cx="700644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37019" y="3895106"/>
            <a:ext cx="605641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578930" y="3895106"/>
            <a:ext cx="546265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959435" y="3893128"/>
            <a:ext cx="132607" cy="197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78188" y="3893127"/>
            <a:ext cx="488867" cy="1979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476998" y="3895106"/>
            <a:ext cx="142504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300354" y="4546269"/>
            <a:ext cx="678872" cy="198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254339" y="4550229"/>
            <a:ext cx="488867" cy="1979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415231" y="4625715"/>
            <a:ext cx="1728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terms in the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46998" y="5146250"/>
            <a:ext cx="1897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square bracket (which can now be written as a ‘normal’ bracket!)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03259" y="6204424"/>
            <a:ext cx="469482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factorising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step is crucial here – otherwise you will end up trying to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 cubic  which can take a long time!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70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7" grpId="0" animBg="1"/>
      <p:bldP spid="7" grpId="1" animBg="1"/>
      <p:bldP spid="14" grpId="0" animBg="1"/>
      <p:bldP spid="14" grpId="1" animBg="1"/>
      <p:bldP spid="15" grpId="0"/>
      <p:bldP spid="16" grpId="0"/>
      <p:bldP spid="17" grpId="0"/>
      <p:bldP spid="18" grpId="0"/>
      <p:bldP spid="19" grpId="0"/>
      <p:bldP spid="20" grpId="0"/>
      <p:bldP spid="22" grpId="0"/>
      <p:bldP spid="13" grpId="0"/>
      <p:bldP spid="23" grpId="0"/>
      <p:bldP spid="24" grpId="0"/>
      <p:bldP spid="25" grpId="0"/>
      <p:bldP spid="30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89" grpId="0"/>
      <p:bldP spid="90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1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2, which is also the last number we put in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217226" y="5081649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226" y="5081649"/>
                <a:ext cx="34496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629998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(2+1)(7+1)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629998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60805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608052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50866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just add up to 4!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5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2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3, and the last number we put in in 4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1600" y="5081649"/>
                <a:ext cx="648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9, 16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81649"/>
                <a:ext cx="64844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14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707438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707438" cy="50141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add up to 25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7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3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=4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4, and the last number we put in in 6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1600" y="5081649"/>
                <a:ext cx="1065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16, 25, 36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81649"/>
                <a:ext cx="106574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400" i="1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21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707438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462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707438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=77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add up to 77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555" y="5830784"/>
            <a:ext cx="2244391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So the formula seems to be working fine!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55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939347" y="4546668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347" y="4546668"/>
                <a:ext cx="538930" cy="276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35947" y="4542385"/>
                <a:ext cx="1280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947" y="4542385"/>
                <a:ext cx="1280415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51899" y="44535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899" y="4453577"/>
                <a:ext cx="332142" cy="400110"/>
              </a:xfrm>
              <a:prstGeom prst="rect">
                <a:avLst/>
              </a:prstGeom>
              <a:blipFill rotWithShape="1">
                <a:blip r:embed="rId4"/>
                <a:stretch>
                  <a:fillRect r="-1852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67499" y="445992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499" y="4459927"/>
                <a:ext cx="332142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85032" y="1524000"/>
                <a:ext cx="1138966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32" y="1524000"/>
                <a:ext cx="1138966" cy="595484"/>
              </a:xfrm>
              <a:prstGeom prst="rect">
                <a:avLst/>
              </a:prstGeom>
              <a:blipFill rotWithShape="1">
                <a:blip r:embed="rId11"/>
                <a:stretch>
                  <a:fillRect l="-41711" t="-95918" r="-27807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7431" y="2223916"/>
                <a:ext cx="60933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31" y="2223916"/>
                <a:ext cx="609334" cy="595484"/>
              </a:xfrm>
              <a:prstGeom prst="rect">
                <a:avLst/>
              </a:prstGeom>
              <a:blipFill rotWithShape="1">
                <a:blip r:embed="rId12"/>
                <a:stretch>
                  <a:fillRect l="-79000" t="-95918" r="-840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3640" y="2223916"/>
                <a:ext cx="741485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640" y="2223916"/>
                <a:ext cx="741485" cy="595484"/>
              </a:xfrm>
              <a:prstGeom prst="rect">
                <a:avLst/>
              </a:prstGeom>
              <a:blipFill rotWithShape="1">
                <a:blip r:embed="rId13"/>
                <a:stretch>
                  <a:fillRect l="-37190" t="-95918" r="-97521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52889" y="2227146"/>
                <a:ext cx="834267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9" y="2227146"/>
                <a:ext cx="834267" cy="595484"/>
              </a:xfrm>
              <a:prstGeom prst="rect">
                <a:avLst/>
              </a:prstGeom>
              <a:blipFill>
                <a:blip r:embed="rId14"/>
                <a:stretch>
                  <a:fillRect l="-21898" t="-95918" r="-9708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77431" y="3023402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31" y="3023402"/>
                <a:ext cx="1529393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15299" y="3120727"/>
                <a:ext cx="578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299" y="3120727"/>
                <a:ext cx="57842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49315" y="3019095"/>
                <a:ext cx="1006879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315" y="3019095"/>
                <a:ext cx="1006879" cy="4428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75452" y="3555812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3555812"/>
                <a:ext cx="1529393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72697" y="3558135"/>
                <a:ext cx="68903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697" y="3558135"/>
                <a:ext cx="689035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47336" y="3557855"/>
                <a:ext cx="1091837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336" y="3557855"/>
                <a:ext cx="1091837" cy="444032"/>
              </a:xfrm>
              <a:prstGeom prst="rect">
                <a:avLst/>
              </a:prstGeom>
              <a:blipFill rotWithShape="1">
                <a:blip r:embed="rId2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69102" y="4082862"/>
                <a:ext cx="2819618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102" y="4082862"/>
                <a:ext cx="2819618" cy="4507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75452" y="466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4660712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092700" y="4826000"/>
            <a:ext cx="2311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83547" y="45423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47" y="4542385"/>
                <a:ext cx="3107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02747" y="4542385"/>
                <a:ext cx="941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+ 3(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747" y="4542385"/>
                <a:ext cx="941733" cy="276999"/>
              </a:xfrm>
              <a:prstGeom prst="rect">
                <a:avLst/>
              </a:prstGeom>
              <a:blipFill rotWithShape="1">
                <a:blip r:embed="rId2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94797" y="47836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797" y="4783685"/>
                <a:ext cx="310726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50482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452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850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68900" y="4337050"/>
            <a:ext cx="9906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72250" y="4337050"/>
            <a:ext cx="4572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69050" y="4337050"/>
            <a:ext cx="762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219950" y="4337050"/>
            <a:ext cx="1524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99050" y="48196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83200" y="4819650"/>
            <a:ext cx="9906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96050" y="4826000"/>
            <a:ext cx="4953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207250" y="4826000"/>
            <a:ext cx="1524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75452" y="520046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5200462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5092700" y="5365750"/>
            <a:ext cx="2311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83547" y="50821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47" y="5082135"/>
                <a:ext cx="310726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93097" y="5082135"/>
                <a:ext cx="10960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097" y="5082135"/>
                <a:ext cx="1096069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177347" y="5092767"/>
                <a:ext cx="84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347" y="5092767"/>
                <a:ext cx="847155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879982" y="5092768"/>
                <a:ext cx="5725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982" y="5092768"/>
                <a:ext cx="572593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94797" y="53234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797" y="5323435"/>
                <a:ext cx="310726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258249" y="49996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249" y="4999677"/>
                <a:ext cx="332142" cy="400110"/>
              </a:xfrm>
              <a:prstGeom prst="rect">
                <a:avLst/>
              </a:prstGeom>
              <a:blipFill rotWithShape="1">
                <a:blip r:embed="rId32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73849" y="500602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849" y="5006027"/>
                <a:ext cx="332142" cy="400110"/>
              </a:xfrm>
              <a:prstGeom prst="rect">
                <a:avLst/>
              </a:prstGeom>
              <a:blipFill rotWithShape="1">
                <a:blip r:embed="rId33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69102" y="577196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102" y="5771962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/>
          <p:cNvCxnSpPr/>
          <p:nvPr/>
        </p:nvCxnSpPr>
        <p:spPr>
          <a:xfrm>
            <a:off x="5035550" y="5911850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964497" y="56409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497" y="5640935"/>
                <a:ext cx="310726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59747" y="5643002"/>
                <a:ext cx="1189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+ 6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−8)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747" y="5643002"/>
                <a:ext cx="1189621" cy="276999"/>
              </a:xfrm>
              <a:prstGeom prst="rect">
                <a:avLst/>
              </a:prstGeom>
              <a:blipFill rotWithShape="1">
                <a:blip r:embed="rId3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459797" y="58758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97" y="5875885"/>
                <a:ext cx="310726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50905" y="635426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905" y="6354266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Connector 85"/>
          <p:cNvCxnSpPr/>
          <p:nvPr/>
        </p:nvCxnSpPr>
        <p:spPr>
          <a:xfrm>
            <a:off x="5017353" y="6494154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972648" y="6235939"/>
                <a:ext cx="395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648" y="6235939"/>
                <a:ext cx="395686" cy="276999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146923" y="6225307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923" y="6225307"/>
                <a:ext cx="1104661" cy="276999"/>
              </a:xfrm>
              <a:prstGeom prst="rect">
                <a:avLst/>
              </a:prstGeom>
              <a:blipFill rotWithShape="1">
                <a:blip r:embed="rId3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441600" y="6458189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600" y="6458189"/>
                <a:ext cx="310726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01155" y="407779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5" y="4077791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>
            <a:off x="667603" y="4217679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03123" y="3964181"/>
                <a:ext cx="395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23" y="3964181"/>
                <a:ext cx="395686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807806" y="3948832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06" y="3948832"/>
                <a:ext cx="1104661" cy="276999"/>
              </a:xfrm>
              <a:prstGeom prst="rect">
                <a:avLst/>
              </a:prstGeom>
              <a:blipFill rotWithShape="1">
                <a:blip r:embed="rId3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091850" y="4181714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50" y="4181714"/>
                <a:ext cx="310726" cy="276999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91630" y="462071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30" y="4620716"/>
                <a:ext cx="335348" cy="276999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Connector 95"/>
          <p:cNvCxnSpPr/>
          <p:nvPr/>
        </p:nvCxnSpPr>
        <p:spPr>
          <a:xfrm>
            <a:off x="658078" y="4760604"/>
            <a:ext cx="1151672" cy="189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10273" y="4499878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73" y="4499878"/>
                <a:ext cx="310726" cy="276999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22081" y="4491757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81" y="4491757"/>
                <a:ext cx="1104661" cy="276999"/>
              </a:xfrm>
              <a:prstGeom prst="rect">
                <a:avLst/>
              </a:prstGeom>
              <a:blipFill rotWithShape="1">
                <a:blip r:embed="rId4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082325" y="4724639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25" y="4724639"/>
                <a:ext cx="304892" cy="276999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82105" y="520174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05" y="5201741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 flipV="1">
            <a:off x="648553" y="5340350"/>
            <a:ext cx="1135797" cy="127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03848" y="5083414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8" y="5083414"/>
                <a:ext cx="310726" cy="276999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12556" y="5083414"/>
                <a:ext cx="11954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+4)(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56" y="5083414"/>
                <a:ext cx="1195455" cy="276999"/>
              </a:xfrm>
              <a:prstGeom prst="rect">
                <a:avLst/>
              </a:prstGeom>
              <a:blipFill rotWithShape="1">
                <a:blip r:embed="rId4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072800" y="5305664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00" y="5305664"/>
                <a:ext cx="304892" cy="276999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6342244" y="1855745"/>
            <a:ext cx="526389" cy="69606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827144" y="1978440"/>
            <a:ext cx="12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separate sums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Arc 107"/>
          <p:cNvSpPr/>
          <p:nvPr/>
        </p:nvSpPr>
        <p:spPr>
          <a:xfrm>
            <a:off x="7281452" y="2561038"/>
            <a:ext cx="526389" cy="69606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Arc 108"/>
          <p:cNvSpPr/>
          <p:nvPr/>
        </p:nvSpPr>
        <p:spPr>
          <a:xfrm>
            <a:off x="7518914" y="3255699"/>
            <a:ext cx="434240" cy="550757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>
            <a:off x="7511825" y="3801504"/>
            <a:ext cx="434240" cy="550757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c 110"/>
          <p:cNvSpPr/>
          <p:nvPr/>
        </p:nvSpPr>
        <p:spPr>
          <a:xfrm>
            <a:off x="7483471" y="4347309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7370057" y="486121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341703" y="538575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c 113"/>
          <p:cNvSpPr/>
          <p:nvPr/>
        </p:nvSpPr>
        <p:spPr>
          <a:xfrm>
            <a:off x="6165034" y="595282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c 114"/>
          <p:cNvSpPr/>
          <p:nvPr/>
        </p:nvSpPr>
        <p:spPr>
          <a:xfrm>
            <a:off x="1790031" y="4243641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c 115"/>
          <p:cNvSpPr/>
          <p:nvPr/>
        </p:nvSpPr>
        <p:spPr>
          <a:xfrm>
            <a:off x="1782942" y="4800078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702559" y="2556142"/>
            <a:ext cx="151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formula for each part in terms of 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819517" y="3197640"/>
            <a:ext cx="132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all with a common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18756" y="3934831"/>
            <a:ext cx="84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826607" y="4353044"/>
            <a:ext cx="118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‘Clever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factorisation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585602" y="4866951"/>
            <a:ext cx="118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84840" y="5508448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508169" y="5979826"/>
            <a:ext cx="172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Take the factor 2 out of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165065" y="4260010"/>
            <a:ext cx="172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numerator and denominator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65065" y="4908595"/>
            <a:ext cx="1037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29388" y="5060212"/>
            <a:ext cx="1233377" cy="4678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/>
          <p:cNvSpPr/>
          <p:nvPr/>
        </p:nvSpPr>
        <p:spPr>
          <a:xfrm>
            <a:off x="2353339" y="2916865"/>
            <a:ext cx="1368056" cy="4678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65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29" grpId="0"/>
      <p:bldP spid="28" grpId="0"/>
      <p:bldP spid="11" grpId="0"/>
      <p:bldP spid="12" grpId="0"/>
      <p:bldP spid="13" grpId="0"/>
      <p:bldP spid="14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31" grpId="0"/>
      <p:bldP spid="35" grpId="0"/>
      <p:bldP spid="60" grpId="0"/>
      <p:bldP spid="62" grpId="0"/>
      <p:bldP spid="63" grpId="0"/>
      <p:bldP spid="64" grpId="0"/>
      <p:bldP spid="65" grpId="0"/>
      <p:bldP spid="66" grpId="0"/>
      <p:bldP spid="71" grpId="0"/>
      <p:bldP spid="72" grpId="0"/>
      <p:bldP spid="74" grpId="0"/>
      <p:bldP spid="76" grpId="0"/>
      <p:bldP spid="77" grpId="0"/>
      <p:bldP spid="80" grpId="0"/>
      <p:bldP spid="85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7" grpId="0"/>
      <p:bldP spid="98" grpId="0"/>
      <p:bldP spid="99" grpId="0"/>
      <p:bldP spid="101" grpId="0"/>
      <p:bldP spid="103" grpId="0"/>
      <p:bldP spid="104" grpId="0"/>
      <p:bldP spid="105" grpId="0"/>
      <p:bldP spid="106" grpId="0" animBg="1"/>
      <p:bldP spid="107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 animBg="1"/>
      <p:bldP spid="126" grpId="1" animBg="1"/>
      <p:bldP spid="127" grpId="0" animBg="1"/>
      <p:bldP spid="127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AE9FC9-9EEE-4651-A82B-930B39791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CA7688-9D0E-44CB-87CF-4E3E57E59B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3F61A3-B6E8-4A03-9CE3-3DF34F0932F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4562</Words>
  <Application>Microsoft Office PowerPoint</Application>
  <PresentationFormat>On-screen Show (4:3)</PresentationFormat>
  <Paragraphs>473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74</cp:revision>
  <dcterms:created xsi:type="dcterms:W3CDTF">2017-08-14T15:35:38Z</dcterms:created>
  <dcterms:modified xsi:type="dcterms:W3CDTF">2021-08-26T15:33:59Z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