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3" autoAdjust="0"/>
  </p:normalViewPr>
  <p:slideViewPr>
    <p:cSldViewPr snapToGrid="0">
      <p:cViewPr varScale="1">
        <p:scale>
          <a:sx n="105" d="100"/>
          <a:sy n="105" d="100"/>
        </p:scale>
        <p:origin x="11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26/08/2021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3.png"/><Relationship Id="rId18" Type="http://schemas.openxmlformats.org/officeDocument/2006/relationships/image" Target="../media/image238.png"/><Relationship Id="rId26" Type="http://schemas.openxmlformats.org/officeDocument/2006/relationships/image" Target="../media/image246.png"/><Relationship Id="rId21" Type="http://schemas.openxmlformats.org/officeDocument/2006/relationships/image" Target="../media/image241.png"/><Relationship Id="rId12" Type="http://schemas.openxmlformats.org/officeDocument/2006/relationships/image" Target="../media/image232.png"/><Relationship Id="rId17" Type="http://schemas.openxmlformats.org/officeDocument/2006/relationships/image" Target="../media/image237.png"/><Relationship Id="rId25" Type="http://schemas.openxmlformats.org/officeDocument/2006/relationships/image" Target="../media/image245.png"/><Relationship Id="rId16" Type="http://schemas.openxmlformats.org/officeDocument/2006/relationships/image" Target="../media/image236.png"/><Relationship Id="rId20" Type="http://schemas.openxmlformats.org/officeDocument/2006/relationships/image" Target="../media/image24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1.png"/><Relationship Id="rId24" Type="http://schemas.openxmlformats.org/officeDocument/2006/relationships/image" Target="../media/image244.png"/><Relationship Id="rId15" Type="http://schemas.openxmlformats.org/officeDocument/2006/relationships/image" Target="../media/image235.png"/><Relationship Id="rId23" Type="http://schemas.openxmlformats.org/officeDocument/2006/relationships/image" Target="../media/image243.png"/><Relationship Id="rId28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39.png"/><Relationship Id="rId31" Type="http://schemas.openxmlformats.org/officeDocument/2006/relationships/image" Target="../media/image32.png"/><Relationship Id="rId14" Type="http://schemas.openxmlformats.org/officeDocument/2006/relationships/image" Target="../media/image234.png"/><Relationship Id="rId22" Type="http://schemas.openxmlformats.org/officeDocument/2006/relationships/image" Target="../media/image242.png"/><Relationship Id="rId27" Type="http://schemas.openxmlformats.org/officeDocument/2006/relationships/image" Target="../media/image38.png"/><Relationship Id="rId30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9.png"/><Relationship Id="rId18" Type="http://schemas.openxmlformats.org/officeDocument/2006/relationships/image" Target="../media/image254.png"/><Relationship Id="rId21" Type="http://schemas.openxmlformats.org/officeDocument/2006/relationships/image" Target="../media/image29.png"/><Relationship Id="rId12" Type="http://schemas.openxmlformats.org/officeDocument/2006/relationships/image" Target="../media/image248.png"/><Relationship Id="rId17" Type="http://schemas.openxmlformats.org/officeDocument/2006/relationships/image" Target="../media/image253.png"/><Relationship Id="rId16" Type="http://schemas.openxmlformats.org/officeDocument/2006/relationships/image" Target="../media/image25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47.png"/><Relationship Id="rId15" Type="http://schemas.openxmlformats.org/officeDocument/2006/relationships/image" Target="../media/image251.png"/><Relationship Id="rId23" Type="http://schemas.openxmlformats.org/officeDocument/2006/relationships/image" Target="../media/image32.png"/><Relationship Id="rId10" Type="http://schemas.openxmlformats.org/officeDocument/2006/relationships/image" Target="../media/image194.png"/><Relationship Id="rId19" Type="http://schemas.openxmlformats.org/officeDocument/2006/relationships/image" Target="../media/image38.png"/><Relationship Id="rId14" Type="http://schemas.openxmlformats.org/officeDocument/2006/relationships/image" Target="../media/image250.png"/><Relationship Id="rId22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8.png"/><Relationship Id="rId18" Type="http://schemas.openxmlformats.org/officeDocument/2006/relationships/image" Target="../media/image263.png"/><Relationship Id="rId26" Type="http://schemas.openxmlformats.org/officeDocument/2006/relationships/image" Target="../media/image271.png"/><Relationship Id="rId39" Type="http://schemas.openxmlformats.org/officeDocument/2006/relationships/image" Target="../media/image284.png"/><Relationship Id="rId21" Type="http://schemas.openxmlformats.org/officeDocument/2006/relationships/image" Target="../media/image266.png"/><Relationship Id="rId34" Type="http://schemas.openxmlformats.org/officeDocument/2006/relationships/image" Target="../media/image279.png"/><Relationship Id="rId42" Type="http://schemas.openxmlformats.org/officeDocument/2006/relationships/image" Target="../media/image46.png"/><Relationship Id="rId12" Type="http://schemas.openxmlformats.org/officeDocument/2006/relationships/image" Target="../media/image257.png"/><Relationship Id="rId17" Type="http://schemas.openxmlformats.org/officeDocument/2006/relationships/image" Target="../media/image262.png"/><Relationship Id="rId25" Type="http://schemas.openxmlformats.org/officeDocument/2006/relationships/image" Target="../media/image270.png"/><Relationship Id="rId33" Type="http://schemas.openxmlformats.org/officeDocument/2006/relationships/image" Target="../media/image278.png"/><Relationship Id="rId38" Type="http://schemas.openxmlformats.org/officeDocument/2006/relationships/image" Target="../media/image283.png"/><Relationship Id="rId16" Type="http://schemas.openxmlformats.org/officeDocument/2006/relationships/image" Target="../media/image261.png"/><Relationship Id="rId20" Type="http://schemas.openxmlformats.org/officeDocument/2006/relationships/image" Target="../media/image265.png"/><Relationship Id="rId29" Type="http://schemas.openxmlformats.org/officeDocument/2006/relationships/image" Target="../media/image274.png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6.png"/><Relationship Id="rId24" Type="http://schemas.openxmlformats.org/officeDocument/2006/relationships/image" Target="../media/image269.png"/><Relationship Id="rId32" Type="http://schemas.openxmlformats.org/officeDocument/2006/relationships/image" Target="../media/image277.png"/><Relationship Id="rId37" Type="http://schemas.openxmlformats.org/officeDocument/2006/relationships/image" Target="../media/image282.png"/><Relationship Id="rId40" Type="http://schemas.openxmlformats.org/officeDocument/2006/relationships/image" Target="../media/image285.png"/><Relationship Id="rId45" Type="http://schemas.openxmlformats.org/officeDocument/2006/relationships/image" Target="../media/image32.png"/><Relationship Id="rId15" Type="http://schemas.openxmlformats.org/officeDocument/2006/relationships/image" Target="../media/image260.png"/><Relationship Id="rId23" Type="http://schemas.openxmlformats.org/officeDocument/2006/relationships/image" Target="../media/image268.png"/><Relationship Id="rId28" Type="http://schemas.openxmlformats.org/officeDocument/2006/relationships/image" Target="../media/image273.png"/><Relationship Id="rId36" Type="http://schemas.openxmlformats.org/officeDocument/2006/relationships/image" Target="../media/image281.png"/><Relationship Id="rId10" Type="http://schemas.openxmlformats.org/officeDocument/2006/relationships/image" Target="../media/image255.png"/><Relationship Id="rId19" Type="http://schemas.openxmlformats.org/officeDocument/2006/relationships/image" Target="../media/image264.png"/><Relationship Id="rId31" Type="http://schemas.openxmlformats.org/officeDocument/2006/relationships/image" Target="../media/image276.png"/><Relationship Id="rId44" Type="http://schemas.openxmlformats.org/officeDocument/2006/relationships/image" Target="../media/image30.png"/><Relationship Id="rId14" Type="http://schemas.openxmlformats.org/officeDocument/2006/relationships/image" Target="../media/image259.png"/><Relationship Id="rId22" Type="http://schemas.openxmlformats.org/officeDocument/2006/relationships/image" Target="../media/image267.png"/><Relationship Id="rId27" Type="http://schemas.openxmlformats.org/officeDocument/2006/relationships/image" Target="../media/image272.png"/><Relationship Id="rId30" Type="http://schemas.openxmlformats.org/officeDocument/2006/relationships/image" Target="../media/image275.png"/><Relationship Id="rId35" Type="http://schemas.openxmlformats.org/officeDocument/2006/relationships/image" Target="../media/image280.png"/><Relationship Id="rId43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8.png"/><Relationship Id="rId18" Type="http://schemas.openxmlformats.org/officeDocument/2006/relationships/image" Target="../media/image292.png"/><Relationship Id="rId21" Type="http://schemas.openxmlformats.org/officeDocument/2006/relationships/image" Target="../media/image38.png"/><Relationship Id="rId12" Type="http://schemas.openxmlformats.org/officeDocument/2006/relationships/image" Target="../media/image50.png"/><Relationship Id="rId17" Type="http://schemas.openxmlformats.org/officeDocument/2006/relationships/image" Target="../media/image291.png"/><Relationship Id="rId25" Type="http://schemas.openxmlformats.org/officeDocument/2006/relationships/image" Target="../media/image32.png"/><Relationship Id="rId16" Type="http://schemas.openxmlformats.org/officeDocument/2006/relationships/image" Target="../media/image285.png"/><Relationship Id="rId20" Type="http://schemas.openxmlformats.org/officeDocument/2006/relationships/image" Target="../media/image29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6.png"/><Relationship Id="rId24" Type="http://schemas.openxmlformats.org/officeDocument/2006/relationships/image" Target="../media/image30.png"/><Relationship Id="rId15" Type="http://schemas.openxmlformats.org/officeDocument/2006/relationships/image" Target="../media/image290.png"/><Relationship Id="rId23" Type="http://schemas.openxmlformats.org/officeDocument/2006/relationships/image" Target="../media/image29.png"/><Relationship Id="rId10" Type="http://schemas.openxmlformats.org/officeDocument/2006/relationships/image" Target="../media/image255.png"/><Relationship Id="rId19" Type="http://schemas.openxmlformats.org/officeDocument/2006/relationships/image" Target="../media/image293.png"/><Relationship Id="rId14" Type="http://schemas.openxmlformats.org/officeDocument/2006/relationships/image" Target="../media/image289.png"/><Relationship Id="rId22" Type="http://schemas.openxmlformats.org/officeDocument/2006/relationships/image" Target="../media/image46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.png"/><Relationship Id="rId21" Type="http://schemas.openxmlformats.org/officeDocument/2006/relationships/image" Target="../media/image38.png"/><Relationship Id="rId25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0.png"/><Relationship Id="rId23" Type="http://schemas.openxmlformats.org/officeDocument/2006/relationships/image" Target="../media/image29.png"/><Relationship Id="rId22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46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32.png"/><Relationship Id="rId5" Type="http://schemas.openxmlformats.org/officeDocument/2006/relationships/image" Target="../media/image115.png"/><Relationship Id="rId10" Type="http://schemas.openxmlformats.org/officeDocument/2006/relationships/image" Target="../media/image30.png"/><Relationship Id="rId4" Type="http://schemas.openxmlformats.org/officeDocument/2006/relationships/image" Target="../media/image114.png"/><Relationship Id="rId9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46.png"/><Relationship Id="rId7" Type="http://schemas.openxmlformats.org/officeDocument/2006/relationships/image" Target="../media/image124.png"/><Relationship Id="rId12" Type="http://schemas.openxmlformats.org/officeDocument/2006/relationships/image" Target="../media/image3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15" Type="http://schemas.openxmlformats.org/officeDocument/2006/relationships/image" Target="../media/image30.png"/><Relationship Id="rId10" Type="http://schemas.openxmlformats.org/officeDocument/2006/relationships/image" Target="../media/image127.png"/><Relationship Id="rId9" Type="http://schemas.openxmlformats.org/officeDocument/2006/relationships/image" Target="../media/image126.png"/><Relationship Id="rId1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46.png"/><Relationship Id="rId21" Type="http://schemas.openxmlformats.org/officeDocument/2006/relationships/image" Target="../media/image3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38.png"/><Relationship Id="rId16" Type="http://schemas.openxmlformats.org/officeDocument/2006/relationships/image" Target="../media/image139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19" Type="http://schemas.openxmlformats.org/officeDocument/2006/relationships/image" Target="../media/image29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18" Type="http://schemas.openxmlformats.org/officeDocument/2006/relationships/image" Target="../media/image152.png"/><Relationship Id="rId26" Type="http://schemas.openxmlformats.org/officeDocument/2006/relationships/image" Target="../media/image160.png"/><Relationship Id="rId21" Type="http://schemas.openxmlformats.org/officeDocument/2006/relationships/image" Target="../media/image155.png"/><Relationship Id="rId34" Type="http://schemas.openxmlformats.org/officeDocument/2006/relationships/image" Target="../media/image30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17" Type="http://schemas.openxmlformats.org/officeDocument/2006/relationships/image" Target="../media/image151.png"/><Relationship Id="rId25" Type="http://schemas.openxmlformats.org/officeDocument/2006/relationships/image" Target="../media/image159.png"/><Relationship Id="rId33" Type="http://schemas.openxmlformats.org/officeDocument/2006/relationships/image" Target="../media/image29.png"/><Relationship Id="rId16" Type="http://schemas.openxmlformats.org/officeDocument/2006/relationships/image" Target="../media/image150.png"/><Relationship Id="rId20" Type="http://schemas.openxmlformats.org/officeDocument/2006/relationships/image" Target="../media/image154.png"/><Relationship Id="rId29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5.png"/><Relationship Id="rId24" Type="http://schemas.openxmlformats.org/officeDocument/2006/relationships/image" Target="../media/image158.png"/><Relationship Id="rId32" Type="http://schemas.openxmlformats.org/officeDocument/2006/relationships/image" Target="../media/image46.png"/><Relationship Id="rId15" Type="http://schemas.openxmlformats.org/officeDocument/2006/relationships/image" Target="../media/image149.png"/><Relationship Id="rId23" Type="http://schemas.openxmlformats.org/officeDocument/2006/relationships/image" Target="../media/image157.png"/><Relationship Id="rId28" Type="http://schemas.openxmlformats.org/officeDocument/2006/relationships/image" Target="../media/image162.png"/><Relationship Id="rId10" Type="http://schemas.openxmlformats.org/officeDocument/2006/relationships/image" Target="../media/image144.png"/><Relationship Id="rId19" Type="http://schemas.openxmlformats.org/officeDocument/2006/relationships/image" Target="../media/image153.png"/><Relationship Id="rId31" Type="http://schemas.openxmlformats.org/officeDocument/2006/relationships/image" Target="../media/image38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Relationship Id="rId22" Type="http://schemas.openxmlformats.org/officeDocument/2006/relationships/image" Target="../media/image156.png"/><Relationship Id="rId27" Type="http://schemas.openxmlformats.org/officeDocument/2006/relationships/image" Target="../media/image161.png"/><Relationship Id="rId30" Type="http://schemas.openxmlformats.org/officeDocument/2006/relationships/image" Target="../media/image164.png"/><Relationship Id="rId35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68.png"/><Relationship Id="rId14" Type="http://schemas.openxmlformats.org/officeDocument/2006/relationships/image" Target="../media/image17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7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6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5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4.png"/><Relationship Id="rId14" Type="http://schemas.openxmlformats.org/officeDocument/2006/relationships/image" Target="../media/image17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8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9.png"/><Relationship Id="rId14" Type="http://schemas.openxmlformats.org/officeDocument/2006/relationships/image" Target="../media/image183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7.png"/><Relationship Id="rId18" Type="http://schemas.openxmlformats.org/officeDocument/2006/relationships/image" Target="../media/image202.png"/><Relationship Id="rId26" Type="http://schemas.openxmlformats.org/officeDocument/2006/relationships/image" Target="../media/image210.png"/><Relationship Id="rId39" Type="http://schemas.openxmlformats.org/officeDocument/2006/relationships/image" Target="../media/image223.png"/><Relationship Id="rId51" Type="http://schemas.openxmlformats.org/officeDocument/2006/relationships/image" Target="../media/image30.png"/><Relationship Id="rId3" Type="http://schemas.openxmlformats.org/officeDocument/2006/relationships/image" Target="../media/image191.png"/><Relationship Id="rId21" Type="http://schemas.openxmlformats.org/officeDocument/2006/relationships/image" Target="../media/image205.png"/><Relationship Id="rId34" Type="http://schemas.openxmlformats.org/officeDocument/2006/relationships/image" Target="../media/image218.png"/><Relationship Id="rId42" Type="http://schemas.openxmlformats.org/officeDocument/2006/relationships/image" Target="../media/image49.png"/><Relationship Id="rId47" Type="http://schemas.openxmlformats.org/officeDocument/2006/relationships/image" Target="../media/image230.png"/><Relationship Id="rId50" Type="http://schemas.openxmlformats.org/officeDocument/2006/relationships/image" Target="../media/image29.png"/><Relationship Id="rId12" Type="http://schemas.openxmlformats.org/officeDocument/2006/relationships/image" Target="../media/image196.png"/><Relationship Id="rId17" Type="http://schemas.openxmlformats.org/officeDocument/2006/relationships/image" Target="../media/image201.png"/><Relationship Id="rId25" Type="http://schemas.openxmlformats.org/officeDocument/2006/relationships/image" Target="../media/image209.png"/><Relationship Id="rId33" Type="http://schemas.openxmlformats.org/officeDocument/2006/relationships/image" Target="../media/image217.png"/><Relationship Id="rId38" Type="http://schemas.openxmlformats.org/officeDocument/2006/relationships/image" Target="../media/image48.png"/><Relationship Id="rId46" Type="http://schemas.openxmlformats.org/officeDocument/2006/relationships/image" Target="../media/image229.png"/><Relationship Id="rId2" Type="http://schemas.openxmlformats.org/officeDocument/2006/relationships/image" Target="../media/image190.png"/><Relationship Id="rId16" Type="http://schemas.openxmlformats.org/officeDocument/2006/relationships/image" Target="../media/image200.png"/><Relationship Id="rId20" Type="http://schemas.openxmlformats.org/officeDocument/2006/relationships/image" Target="../media/image204.png"/><Relationship Id="rId29" Type="http://schemas.openxmlformats.org/officeDocument/2006/relationships/image" Target="../media/image213.png"/><Relationship Id="rId41" Type="http://schemas.openxmlformats.org/officeDocument/2006/relationships/image" Target="../media/image2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5.png"/><Relationship Id="rId24" Type="http://schemas.openxmlformats.org/officeDocument/2006/relationships/image" Target="../media/image208.png"/><Relationship Id="rId32" Type="http://schemas.openxmlformats.org/officeDocument/2006/relationships/image" Target="../media/image216.png"/><Relationship Id="rId37" Type="http://schemas.openxmlformats.org/officeDocument/2006/relationships/image" Target="../media/image221.png"/><Relationship Id="rId40" Type="http://schemas.openxmlformats.org/officeDocument/2006/relationships/image" Target="../media/image224.png"/><Relationship Id="rId45" Type="http://schemas.openxmlformats.org/officeDocument/2006/relationships/image" Target="../media/image226.png"/><Relationship Id="rId5" Type="http://schemas.openxmlformats.org/officeDocument/2006/relationships/image" Target="../media/image193.png"/><Relationship Id="rId15" Type="http://schemas.openxmlformats.org/officeDocument/2006/relationships/image" Target="../media/image199.png"/><Relationship Id="rId23" Type="http://schemas.openxmlformats.org/officeDocument/2006/relationships/image" Target="../media/image207.png"/><Relationship Id="rId28" Type="http://schemas.openxmlformats.org/officeDocument/2006/relationships/image" Target="../media/image212.png"/><Relationship Id="rId36" Type="http://schemas.openxmlformats.org/officeDocument/2006/relationships/image" Target="../media/image220.png"/><Relationship Id="rId49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03.png"/><Relationship Id="rId31" Type="http://schemas.openxmlformats.org/officeDocument/2006/relationships/image" Target="../media/image215.png"/><Relationship Id="rId44" Type="http://schemas.openxmlformats.org/officeDocument/2006/relationships/image" Target="../media/image228.png"/><Relationship Id="rId52" Type="http://schemas.openxmlformats.org/officeDocument/2006/relationships/image" Target="../media/image32.png"/><Relationship Id="rId4" Type="http://schemas.openxmlformats.org/officeDocument/2006/relationships/image" Target="../media/image192.png"/><Relationship Id="rId14" Type="http://schemas.openxmlformats.org/officeDocument/2006/relationships/image" Target="../media/image47.png"/><Relationship Id="rId22" Type="http://schemas.openxmlformats.org/officeDocument/2006/relationships/image" Target="../media/image206.png"/><Relationship Id="rId27" Type="http://schemas.openxmlformats.org/officeDocument/2006/relationships/image" Target="../media/image211.png"/><Relationship Id="rId30" Type="http://schemas.openxmlformats.org/officeDocument/2006/relationships/image" Target="../media/image214.png"/><Relationship Id="rId35" Type="http://schemas.openxmlformats.org/officeDocument/2006/relationships/image" Target="../media/image219.png"/><Relationship Id="rId43" Type="http://schemas.openxmlformats.org/officeDocument/2006/relationships/image" Target="../media/image227.png"/><Relationship Id="rId4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989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239000" y="2438400"/>
            <a:ext cx="533400" cy="2133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Rectangle 141"/>
          <p:cNvSpPr/>
          <p:nvPr/>
        </p:nvSpPr>
        <p:spPr>
          <a:xfrm>
            <a:off x="973183" y="4831080"/>
            <a:ext cx="2815045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5800" y="5266509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see that this formula gives us the sequence we are trying to find the sum of!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(The 0 at the start will not affect the sum so can be ignored!)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572000" y="5486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know how many terms there are, so have to find the value for r which gives a term with a value of 418…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86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28" grpId="0"/>
      <p:bldP spid="129" grpId="0"/>
      <p:bldP spid="130" grpId="0"/>
      <p:bldP spid="131" grpId="0"/>
      <p:bldP spid="132" grpId="0"/>
      <p:bldP spid="3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7" grpId="0" animBg="1"/>
      <p:bldP spid="142" grpId="0" animBg="1"/>
      <p:bldP spid="1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−2=418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−420=0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−20)(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+21)=0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=20 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 −21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876800" y="3200400"/>
            <a:ext cx="609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3040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553201" y="1828801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934200" y="19050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418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553200" y="2286000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553200" y="2743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096000" y="4724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324600" y="5410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324600" y="6019800"/>
            <a:ext cx="3810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858000" y="23622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58000" y="2819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2 answers, only 1 is possible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77000" y="480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use the formula we were given!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0" y="3810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we are finding the sum of the first 20 terms of the sequence!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29400" y="556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05600" y="6172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45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30" grpId="0"/>
      <p:bldP spid="31" grpId="0"/>
      <p:bldP spid="32" grpId="0"/>
      <p:bldP spid="7" grpId="0" animBg="1"/>
      <p:bldP spid="34" grpId="0"/>
      <p:bldP spid="35" grpId="0"/>
      <p:bldP spid="36" grpId="0"/>
      <p:bldP spid="37" grpId="0"/>
      <p:bldP spid="38" grpId="0" animBg="1"/>
      <p:bldP spid="39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31048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3208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50847" t="-95918" r="-8644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5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blipFill rotWithShape="1">
                <a:blip r:embed="rId14"/>
                <a:stretch>
                  <a:fillRect l="-20946" t="-95918" r="-89189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blipFill rotWithShape="1">
                <a:blip r:embed="rId15"/>
                <a:stretch>
                  <a:fillRect l="-22963" t="-95918" r="-9777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−9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4749321" y="3897865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blipFill rotWithShape="1">
                <a:blip r:embed="rId28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blipFill rotWithShape="1">
                <a:blip r:embed="rId3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+ 5(2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blipFill rotWithShape="1">
                <a:blip r:embed="rId3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4973368" y="3270987"/>
            <a:ext cx="457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8115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831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820968" y="3270987"/>
            <a:ext cx="76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344968" y="3270987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305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971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447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7353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069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74721" y="3891515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605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987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060721" y="3891515"/>
            <a:ext cx="15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4750646" y="4554063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blipFill rotWithShape="1">
                <a:blip r:embed="rId35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blipFill rotWithShape="1">
                <a:blip r:embed="rId36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blipFill rotWithShape="1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1752600" y="4038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2057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28956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3200400" y="3276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743200" y="4953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3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2438400" y="4800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3733800" y="563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4038600" y="5562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the formulae above. Remember to include the coefficients!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7848600" y="182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7848600" y="2514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76200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7239000" y="38862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102"/>
          <p:cNvSpPr/>
          <p:nvPr/>
        </p:nvSpPr>
        <p:spPr>
          <a:xfrm>
            <a:off x="7239000" y="45720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8153400" y="1828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with the same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153400" y="27432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800" y="3276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88332" y="4038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inner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467600" y="4572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(you should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if possible)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7200" y="6032666"/>
            <a:ext cx="914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1524000" y="6019800"/>
            <a:ext cx="1295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971800" y="6019800"/>
            <a:ext cx="7620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92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90" grpId="0"/>
      <p:bldP spid="91" grpId="0" animBg="1"/>
      <p:bldP spid="92" grpId="0"/>
      <p:bldP spid="93" grpId="0" animBg="1"/>
      <p:bldP spid="94" grpId="0"/>
      <p:bldP spid="95" grpId="0"/>
      <p:bldP spid="96" grpId="0" animBg="1"/>
      <p:bldP spid="97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 animBg="1"/>
      <p:bldP spid="104" grpId="0"/>
      <p:bldP spid="105" grpId="0"/>
      <p:bldP spid="106" grpId="0"/>
      <p:bldP spid="107" grpId="0"/>
      <p:bldP spid="108" grpId="0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40(41)(5316)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10(11)(426)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blipFill rotWithShape="1">
                <a:blip r:embed="rId1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=1,445,230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Arc 119"/>
          <p:cNvSpPr/>
          <p:nvPr/>
        </p:nvSpPr>
        <p:spPr>
          <a:xfrm>
            <a:off x="8085161" y="3480179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8395647" y="3480180"/>
            <a:ext cx="74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and 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Arc 121"/>
          <p:cNvSpPr/>
          <p:nvPr/>
        </p:nvSpPr>
        <p:spPr>
          <a:xfrm>
            <a:off x="6722660" y="4219433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extBox 122"/>
          <p:cNvSpPr txBox="1"/>
          <p:nvPr/>
        </p:nvSpPr>
        <p:spPr>
          <a:xfrm>
            <a:off x="7074089" y="4424150"/>
            <a:ext cx="89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63402" y="1680950"/>
            <a:ext cx="32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22125" y="2815989"/>
            <a:ext cx="418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the formulae out twice, one for each sum!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273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/>
      <p:bldP spid="122" grpId="0" animBg="1"/>
      <p:bldP spid="123" grpId="0"/>
      <p:bldP spid="124" grpId="0"/>
      <p:bldP spid="1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6"/>
          <a:srcRect l="9678" t="37056" r="68135" b="34847"/>
          <a:stretch/>
        </p:blipFill>
        <p:spPr>
          <a:xfrm>
            <a:off x="2403566" y="3065417"/>
            <a:ext cx="4364501" cy="310896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333897" y="1874519"/>
            <a:ext cx="44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formula for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squareds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and cubes are given on the exam!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4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sum of a sequence of squared numbers is given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And the formula for the sum of a sequence of cubes is: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will see proofs for these in chapter 8!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+1)(2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439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522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31</m:t>
                          </m:r>
                          <m:r>
                            <a:rPr lang="en-US" sz="1600" i="1">
                              <a:latin typeface="Cambria Math"/>
                            </a:rPr>
                            <m:t>)(</m:t>
                          </m:r>
                          <m:r>
                            <a:rPr lang="en-US" sz="160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=9</m:t>
                      </m:r>
                      <m:r>
                        <a:rPr lang="en-US" sz="1600" b="0" i="1" smtClean="0">
                          <a:latin typeface="Cambria Math"/>
                        </a:rPr>
                        <m:t>455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553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000504" y="2057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a squared sequence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010400" y="27432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7010400" y="34290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867400" y="40386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467600" y="2743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30 as we want 30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429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numerator (if necessary!)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4191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83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Remember for this one you need the sum of the first 40 terms, subtract the first 19 terms!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(40)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40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(19)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19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72400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  36100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36300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934200" y="22098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876800" y="1447800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it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7467600" y="30480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7467600" y="3810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324600" y="4343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391400" y="2286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the cubed sequence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3048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for the first and 19 for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48600" y="3962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18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Finish the sum!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98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one is more algebraic but you still approach it the same way!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first value we put in the sequence will be ‘n + 1’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final value we put in will be ‘2n’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 we want the sum of the first ‘2n’ terms, subtract the first ‘n’ terms (same as if we were using numbers!)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87624" y="1935678"/>
            <a:ext cx="368135" cy="2137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743194" y="1389412"/>
            <a:ext cx="346364" cy="2117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i="1" smtClean="0">
                          <a:latin typeface="Cambria Math"/>
                        </a:rPr>
                        <m:t>𝑛</m:t>
                      </m:r>
                      <m:r>
                        <a:rPr lang="en-GB" sz="120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blipFill rotWithShape="1">
                <a:blip r:embed="rId19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blipFill rotWithShape="1">
                <a:blip r:embed="rId20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4546799" y="4555177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8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− 1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blipFill rotWithShape="1">
                <a:blip r:embed="rId26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4541042" y="5136976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(7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4541042" y="5795037"/>
            <a:ext cx="1301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33360" y="179195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550158" y="1925277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7016758" y="263692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016758" y="3279118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996755" y="392295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985230" y="4555177"/>
            <a:ext cx="500195" cy="58179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785441" y="5167615"/>
            <a:ext cx="500195" cy="61869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485424" y="2621932"/>
            <a:ext cx="1656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‘2n’ into the first and ‘n’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87027" y="3375712"/>
            <a:ext cx="1656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this as one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45958" y="3847887"/>
            <a:ext cx="1987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the key step – you can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as n(2n+1) is common to both terms!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4571999" y="3895106"/>
            <a:ext cx="665019" cy="1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36374" y="4548250"/>
            <a:ext cx="700644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37019" y="3895106"/>
            <a:ext cx="605641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578930" y="3895106"/>
            <a:ext cx="546265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959435" y="3893128"/>
            <a:ext cx="132607" cy="19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78188" y="3893127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476998" y="3895106"/>
            <a:ext cx="142504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300354" y="4546269"/>
            <a:ext cx="678872" cy="198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254339" y="4550229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415231" y="4625715"/>
            <a:ext cx="1728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terms in the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246998" y="5146250"/>
            <a:ext cx="1897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square bracket (which can now be written as a ‘normal’ bracket!)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903259" y="6204424"/>
            <a:ext cx="469482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factorising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step is crucial here – otherwise you will end up trying to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cubic  which can take a long time!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270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7" grpId="0" animBg="1"/>
      <p:bldP spid="7" grpId="1" animBg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13" grpId="0"/>
      <p:bldP spid="23" grpId="0"/>
      <p:bldP spid="24" grpId="0"/>
      <p:bldP spid="25" grpId="0"/>
      <p:bldP spid="30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89" grpId="0"/>
      <p:bldP spid="90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1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2, which is also the last number we put in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(2+1)(7+1)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just add up to 4!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854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2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3, and the last number we put in in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9, 16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14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25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67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3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=4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4, and the last number we put in in 6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16, 25, 36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21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462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77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4555" y="5830784"/>
            <a:ext cx="2244391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So the formula seems to be working fine!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55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blipFill rotWithShape="1"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185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blipFill rotWithShape="1">
                <a:blip r:embed="rId5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41711" t="-95918" r="-27807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79000" t="-95918" r="-840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37190" t="-95918" r="-9752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blipFill>
                <a:blip r:embed="rId14"/>
                <a:stretch>
                  <a:fillRect l="-21898" t="-95918" r="-9708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blipFill rotWithShape="1"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092700" y="482600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+ 3(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blipFill rotWithShape="1">
                <a:blip r:embed="rId2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5048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45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850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68900" y="43370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72250" y="4337050"/>
            <a:ext cx="457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69050" y="4337050"/>
            <a:ext cx="76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219950" y="433705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099050" y="48196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283200" y="48196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496050" y="4826000"/>
            <a:ext cx="4953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207250" y="482600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5092700" y="536575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blipFill rotWithShape="1">
                <a:blip r:embed="rId32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blipFill rotWithShape="1">
                <a:blip r:embed="rId33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>
            <a:off x="5035550" y="5911850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+ 6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−8)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blipFill rotWithShape="1"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Connector 85"/>
          <p:cNvCxnSpPr/>
          <p:nvPr/>
        </p:nvCxnSpPr>
        <p:spPr>
          <a:xfrm>
            <a:off x="5017353" y="6494154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667603" y="4217679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blipFill rotWithShape="1">
                <a:blip r:embed="rId3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Connector 95"/>
          <p:cNvCxnSpPr/>
          <p:nvPr/>
        </p:nvCxnSpPr>
        <p:spPr>
          <a:xfrm>
            <a:off x="658078" y="4760604"/>
            <a:ext cx="1151672" cy="189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blipFill rotWithShape="1">
                <a:blip r:embed="rId4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blipFill rotWithShape="1"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 flipV="1">
            <a:off x="648553" y="5340350"/>
            <a:ext cx="1135797" cy="127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+4)(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blipFill rotWithShape="1">
                <a:blip r:embed="rId4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blipFill rotWithShape="1"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6342244" y="1855745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6827144" y="1978440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Arc 107"/>
          <p:cNvSpPr/>
          <p:nvPr/>
        </p:nvSpPr>
        <p:spPr>
          <a:xfrm>
            <a:off x="7281452" y="2561038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7518914" y="3255699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511825" y="3801504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c 110"/>
          <p:cNvSpPr/>
          <p:nvPr/>
        </p:nvSpPr>
        <p:spPr>
          <a:xfrm>
            <a:off x="7483471" y="4347309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370057" y="486121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41703" y="538575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c 113"/>
          <p:cNvSpPr/>
          <p:nvPr/>
        </p:nvSpPr>
        <p:spPr>
          <a:xfrm>
            <a:off x="6165034" y="595282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c 114"/>
          <p:cNvSpPr/>
          <p:nvPr/>
        </p:nvSpPr>
        <p:spPr>
          <a:xfrm>
            <a:off x="1790031" y="4243641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c 115"/>
          <p:cNvSpPr/>
          <p:nvPr/>
        </p:nvSpPr>
        <p:spPr>
          <a:xfrm>
            <a:off x="1782942" y="4800078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702559" y="2556142"/>
            <a:ext cx="15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for each part in terms of 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819517" y="3197640"/>
            <a:ext cx="1324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all with a common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918756" y="3934831"/>
            <a:ext cx="842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826607" y="4353044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585602" y="4866951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684840" y="5508448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508169" y="5979826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factor 2 out of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165065" y="4260010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numerator and denominator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165065" y="4908595"/>
            <a:ext cx="103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29388" y="5060212"/>
            <a:ext cx="1233377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/>
          <p:cNvSpPr/>
          <p:nvPr/>
        </p:nvSpPr>
        <p:spPr>
          <a:xfrm>
            <a:off x="2353339" y="2916865"/>
            <a:ext cx="1368056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65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29" grpId="0"/>
      <p:bldP spid="28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31" grpId="0"/>
      <p:bldP spid="35" grpId="0"/>
      <p:bldP spid="60" grpId="0"/>
      <p:bldP spid="62" grpId="0"/>
      <p:bldP spid="63" grpId="0"/>
      <p:bldP spid="64" grpId="0"/>
      <p:bldP spid="65" grpId="0"/>
      <p:bldP spid="66" grpId="0"/>
      <p:bldP spid="71" grpId="0"/>
      <p:bldP spid="72" grpId="0"/>
      <p:bldP spid="74" grpId="0"/>
      <p:bldP spid="76" grpId="0"/>
      <p:bldP spid="77" grpId="0"/>
      <p:bldP spid="80" grpId="0"/>
      <p:bldP spid="85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7" grpId="0"/>
      <p:bldP spid="98" grpId="0"/>
      <p:bldP spid="99" grpId="0"/>
      <p:bldP spid="101" grpId="0"/>
      <p:bldP spid="103" grpId="0"/>
      <p:bldP spid="104" grpId="0"/>
      <p:bldP spid="105" grpId="0"/>
      <p:bldP spid="106" grpId="0" animBg="1"/>
      <p:bldP spid="107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6" grpId="1" animBg="1"/>
      <p:bldP spid="127" grpId="0" animBg="1"/>
      <p:bldP spid="127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AE9FC9-9EEE-4651-A82B-930B39791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CA7688-9D0E-44CB-87CF-4E3E57E59B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3F61A3-B6E8-4A03-9CE3-3DF34F0932F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</TotalTime>
  <Words>4562</Words>
  <Application>Microsoft Office PowerPoint</Application>
  <PresentationFormat>On-screen Show (4:3)</PresentationFormat>
  <Paragraphs>473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74</cp:revision>
  <dcterms:created xsi:type="dcterms:W3CDTF">2017-08-14T15:35:38Z</dcterms:created>
  <dcterms:modified xsi:type="dcterms:W3CDTF">2021-08-26T15:33:59Z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