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BAFD-6139-4B14-B314-4EF493ECBDA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FDDB1-CD23-4AAD-A321-451BD061C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6">
                <a:lumMod val="20000"/>
                <a:lumOff val="8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0.png"/><Relationship Id="rId3" Type="http://schemas.openxmlformats.org/officeDocument/2006/relationships/image" Target="../media/image1080.png"/><Relationship Id="rId7" Type="http://schemas.openxmlformats.org/officeDocument/2006/relationships/image" Target="../media/image1270.png"/><Relationship Id="rId12" Type="http://schemas.openxmlformats.org/officeDocument/2006/relationships/image" Target="../media/image14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0.png"/><Relationship Id="rId11" Type="http://schemas.openxmlformats.org/officeDocument/2006/relationships/image" Target="../media/image141.png"/><Relationship Id="rId5" Type="http://schemas.openxmlformats.org/officeDocument/2006/relationships/image" Target="../media/image1250.png"/><Relationship Id="rId10" Type="http://schemas.openxmlformats.org/officeDocument/2006/relationships/image" Target="../media/image1400.png"/><Relationship Id="rId4" Type="http://schemas.openxmlformats.org/officeDocument/2006/relationships/image" Target="../media/image1240.png"/><Relationship Id="rId9" Type="http://schemas.openxmlformats.org/officeDocument/2006/relationships/image" Target="../media/image13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0.png"/><Relationship Id="rId3" Type="http://schemas.openxmlformats.org/officeDocument/2006/relationships/image" Target="../media/image1090.png"/><Relationship Id="rId7" Type="http://schemas.openxmlformats.org/officeDocument/2006/relationships/image" Target="../media/image11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0.png"/><Relationship Id="rId5" Type="http://schemas.openxmlformats.org/officeDocument/2006/relationships/image" Target="../media/image1080.png"/><Relationship Id="rId10" Type="http://schemas.openxmlformats.org/officeDocument/2006/relationships/image" Target="../media/image1150.png"/><Relationship Id="rId4" Type="http://schemas.openxmlformats.org/officeDocument/2006/relationships/image" Target="../media/image1100.png"/><Relationship Id="rId9" Type="http://schemas.openxmlformats.org/officeDocument/2006/relationships/image" Target="../media/image11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7" Type="http://schemas.openxmlformats.org/officeDocument/2006/relationships/image" Target="../media/image118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0.png"/><Relationship Id="rId5" Type="http://schemas.openxmlformats.org/officeDocument/2006/relationships/image" Target="../media/image1160.png"/><Relationship Id="rId4" Type="http://schemas.openxmlformats.org/officeDocument/2006/relationships/image" Target="../media/image10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0.png"/><Relationship Id="rId3" Type="http://schemas.openxmlformats.org/officeDocument/2006/relationships/image" Target="../media/image1080.png"/><Relationship Id="rId7" Type="http://schemas.openxmlformats.org/officeDocument/2006/relationships/image" Target="../media/image12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0.png"/><Relationship Id="rId5" Type="http://schemas.openxmlformats.org/officeDocument/2006/relationships/image" Target="../media/image1190.png"/><Relationship Id="rId4" Type="http://schemas.openxmlformats.org/officeDocument/2006/relationships/image" Target="../media/image1180.png"/><Relationship Id="rId9" Type="http://schemas.openxmlformats.org/officeDocument/2006/relationships/image" Target="../media/image12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30.png"/><Relationship Id="rId4" Type="http://schemas.openxmlformats.org/officeDocument/2006/relationships/image" Target="../media/image11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0.png"/><Relationship Id="rId3" Type="http://schemas.openxmlformats.org/officeDocument/2006/relationships/image" Target="../media/image1080.png"/><Relationship Id="rId7" Type="http://schemas.openxmlformats.org/officeDocument/2006/relationships/image" Target="../media/image127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0.png"/><Relationship Id="rId5" Type="http://schemas.openxmlformats.org/officeDocument/2006/relationships/image" Target="../media/image1250.png"/><Relationship Id="rId4" Type="http://schemas.openxmlformats.org/officeDocument/2006/relationships/image" Target="../media/image12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0.png"/><Relationship Id="rId13" Type="http://schemas.openxmlformats.org/officeDocument/2006/relationships/image" Target="../media/image1330.png"/><Relationship Id="rId3" Type="http://schemas.openxmlformats.org/officeDocument/2006/relationships/image" Target="../media/image1080.png"/><Relationship Id="rId7" Type="http://schemas.openxmlformats.org/officeDocument/2006/relationships/image" Target="../media/image1270.png"/><Relationship Id="rId12" Type="http://schemas.openxmlformats.org/officeDocument/2006/relationships/image" Target="../media/image13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0.png"/><Relationship Id="rId11" Type="http://schemas.openxmlformats.org/officeDocument/2006/relationships/image" Target="../media/image1310.png"/><Relationship Id="rId5" Type="http://schemas.openxmlformats.org/officeDocument/2006/relationships/image" Target="../media/image1250.png"/><Relationship Id="rId15" Type="http://schemas.openxmlformats.org/officeDocument/2006/relationships/image" Target="../media/image1350.png"/><Relationship Id="rId10" Type="http://schemas.openxmlformats.org/officeDocument/2006/relationships/image" Target="../media/image1300.png"/><Relationship Id="rId4" Type="http://schemas.openxmlformats.org/officeDocument/2006/relationships/image" Target="../media/image1240.png"/><Relationship Id="rId9" Type="http://schemas.openxmlformats.org/officeDocument/2006/relationships/image" Target="../media/image1290.png"/><Relationship Id="rId14" Type="http://schemas.openxmlformats.org/officeDocument/2006/relationships/image" Target="../media/image13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0.png"/><Relationship Id="rId3" Type="http://schemas.openxmlformats.org/officeDocument/2006/relationships/image" Target="../media/image1080.png"/><Relationship Id="rId7" Type="http://schemas.openxmlformats.org/officeDocument/2006/relationships/image" Target="../media/image127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0.png"/><Relationship Id="rId11" Type="http://schemas.openxmlformats.org/officeDocument/2006/relationships/image" Target="../media/image1380.png"/><Relationship Id="rId5" Type="http://schemas.openxmlformats.org/officeDocument/2006/relationships/image" Target="../media/image1250.png"/><Relationship Id="rId10" Type="http://schemas.openxmlformats.org/officeDocument/2006/relationships/image" Target="../media/image1370.png"/><Relationship Id="rId4" Type="http://schemas.openxmlformats.org/officeDocument/2006/relationships/image" Target="../media/image1240.png"/><Relationship Id="rId9" Type="http://schemas.openxmlformats.org/officeDocument/2006/relationships/image" Target="../media/image1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368137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TEACHINGS FOR exercise 3b</a:t>
            </a:r>
          </a:p>
        </p:txBody>
      </p:sp>
    </p:spTree>
    <p:extLst>
      <p:ext uri="{BB962C8B-B14F-4D97-AF65-F5344CB8AC3E}">
        <p14:creationId xmlns:p14="http://schemas.microsoft.com/office/powerpoint/2010/main" val="3393339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0.5kg is attached to one end of a light elastic spring of natural length 1.5m and modulus of elasticity 19.6N. The other end of the spring is attached to a fixed point O on a rough plane which is inclined to the horizontal at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. The coefficient of friction between the particle and the plane is 0.2. The particle is held at rest on the plane at a point that is 1m from O down the line of greatest slope of the plane. The particle is released from rest and moves down the slope. Find its initial acceleration.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Now we can resolve parallel to the plane to find the acceleration!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35233" y="254649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268605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40500" y="252095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34150" y="304165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=19.6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5638800" y="16002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3.92N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34762" y="2491563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0.784N</a:t>
            </a:r>
          </a:p>
        </p:txBody>
      </p:sp>
      <p:sp>
        <p:nvSpPr>
          <p:cNvPr id="31" name="Oval 30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4114800" y="3716079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parallel to the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660065" y="4114800"/>
                <a:ext cx="82958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065" y="4114800"/>
                <a:ext cx="82958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6308651" y="173488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98</a:t>
            </a:r>
            <a:r>
              <a:rPr lang="en-GB" sz="1200" dirty="0">
                <a:latin typeface="Comic Sans MS" panose="030F0702030302020204" pitchFamily="66" charset="0"/>
              </a:rPr>
              <a:t> 15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69149" y="181108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N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38600" y="4572000"/>
                <a:ext cx="2555123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0.5</m:t>
                      </m:r>
                      <m:r>
                        <a:rPr lang="en-GB" sz="1400" b="0" i="1" smtClean="0">
                          <a:latin typeface="Cambria Math"/>
                        </a:rPr>
                        <m:t>𝑔𝑠𝑖𝑛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98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−0.784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572000"/>
                <a:ext cx="2555123" cy="497059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279066" y="5247168"/>
                <a:ext cx="129817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8.68…=0.5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066" y="5247168"/>
                <a:ext cx="1298176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670698" y="5823097"/>
                <a:ext cx="190988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𝑎</m:t>
                      </m:r>
                      <m:r>
                        <a:rPr lang="en-GB" sz="1400" i="1" smtClean="0">
                          <a:latin typeface="Cambria Math"/>
                        </a:rPr>
                        <m:t>=17.38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𝑑𝑝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698" y="5823097"/>
                <a:ext cx="1909882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6482317" y="4295554"/>
            <a:ext cx="301255" cy="563525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723319" y="4405424"/>
            <a:ext cx="1166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2" name="Arc 61"/>
          <p:cNvSpPr/>
          <p:nvPr/>
        </p:nvSpPr>
        <p:spPr>
          <a:xfrm>
            <a:off x="6485862" y="4873256"/>
            <a:ext cx="301255" cy="563525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7366445" y="5463083"/>
            <a:ext cx="301255" cy="563525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772939" y="4983127"/>
            <a:ext cx="1499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left side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53522" y="5594220"/>
            <a:ext cx="1261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87209" y="6223593"/>
            <a:ext cx="4497572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reality this is very similar to problems in regular Mechanics, but now you can use Hooke’s law as well to find a missing value!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6497822" y="1763232"/>
            <a:ext cx="1155700" cy="69215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78650" y="212237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87283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9" grpId="0"/>
      <p:bldP spid="80" grpId="0"/>
      <p:bldP spid="82" grpId="0"/>
      <p:bldP spid="89" grpId="0"/>
      <p:bldP spid="90" grpId="0"/>
      <p:bldP spid="54" grpId="0"/>
      <p:bldP spid="56" grpId="0"/>
      <p:bldP spid="59" grpId="0"/>
      <p:bldP spid="60" grpId="0" animBg="1"/>
      <p:bldP spid="61" grpId="0"/>
      <p:bldP spid="62" grpId="0" animBg="1"/>
      <p:bldP spid="63" grpId="0" animBg="1"/>
      <p:bldP spid="69" grpId="0"/>
      <p:bldP spid="70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Up until this point the systems we have looked at have been in equilibrium.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Hooke’s law in dynamic systems where the </a:t>
            </a:r>
            <a:r>
              <a:rPr lang="en-GB" sz="1400">
                <a:latin typeface="Comic Sans MS" pitchFamily="66" charset="0"/>
              </a:rPr>
              <a:t>particle moves </a:t>
            </a:r>
            <a:r>
              <a:rPr lang="en-GB" sz="1400" dirty="0">
                <a:latin typeface="Comic Sans MS" pitchFamily="66" charset="0"/>
              </a:rPr>
              <a:t>around…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Again, this tends to involve setting up several equations involving tension, which can then be eliminated…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7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elastic string, of natural length 0.5m and modulus of elasticity 20N, is attached to a fixed point A. The other end of the string is attached to a particle of mass 2kg. The particle is held at a point that is 1.5m below A and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initial acceleration of the particle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of the string when the particle reaches its maximum speed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Considering the situation, the particle will accelerate upwards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22569" y="1740725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7369" y="3264725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2569" y="265512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8769" y="372192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51169" y="1664525"/>
            <a:ext cx="152400" cy="152400"/>
            <a:chOff x="5486400" y="30480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4724400" y="1752600"/>
            <a:ext cx="2969" cy="151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24400" y="2743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4000" y="2362200"/>
            <a:ext cx="0" cy="9144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34000" y="17526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0.5m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0" y="26670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1m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25146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91000" y="27432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86200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16764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find the Tension in 2 ways, one of which will involve the acceleration, which we are trying to work out…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094" y="2747157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49094" y="3204357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094" y="3204357"/>
                <a:ext cx="8295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611094" y="3356757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839694" y="328055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91894" y="3661557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894" y="3661557"/>
                <a:ext cx="1295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21727" y="4421578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Hooke’s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93127" y="4802578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27" y="4802578"/>
                <a:ext cx="760336" cy="501419"/>
              </a:xfrm>
              <a:prstGeom prst="rect">
                <a:avLst/>
              </a:prstGeom>
              <a:blipFill rotWithShape="1">
                <a:blip r:embed="rId6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93127" y="5412178"/>
                <a:ext cx="1016176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0(1)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0.5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27" y="5412178"/>
                <a:ext cx="1016176" cy="502702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93127" y="6097978"/>
                <a:ext cx="90512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27" y="6097978"/>
                <a:ext cx="90512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4807527" y="5107378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4807527" y="5716978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036127" y="503117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12327" y="579317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344392" y="4983677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92" y="4983677"/>
                <a:ext cx="1295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08765" y="5471554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40−2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765" y="5471554"/>
                <a:ext cx="12954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53051" y="5956463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=10.2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051" y="5956463"/>
                <a:ext cx="1295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419110" y="5159827"/>
            <a:ext cx="299851" cy="480951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>
            <a:off x="7963397" y="5620987"/>
            <a:ext cx="301829" cy="518556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47708" y="5102432"/>
            <a:ext cx="110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value of 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191995" y="5611091"/>
            <a:ext cx="952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7006442" y="4108862"/>
            <a:ext cx="0" cy="67689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74969" y="134686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51169" y="31885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29684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10" grpId="0"/>
      <p:bldP spid="10" grpId="1"/>
      <p:bldP spid="10" grpId="2"/>
      <p:bldP spid="27" grpId="0"/>
      <p:bldP spid="33" grpId="0"/>
      <p:bldP spid="38" grpId="0"/>
      <p:bldP spid="38" grpId="1"/>
      <p:bldP spid="38" grpId="2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7" grpId="0"/>
      <p:bldP spid="48" grpId="0"/>
      <p:bldP spid="49" grpId="0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  <p:bldP spid="60" grpId="0"/>
      <p:bldP spid="63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5334000" y="26670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elastic string, of natural length 0.5m and modulus of elasticity 20N, is attached to a fixed point A. The other end of the string is attached to a particle of mass 2kg. The particle is held at a point that is 1.5m below A and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initial acceleration of the particle 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10.2ms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-2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of the string when the particle reaches its maximum speed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The particle will reach its maximum speed when its acceleration is 0…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22569" y="1740725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7369" y="3264725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2569" y="265512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8769" y="372192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51169" y="1664525"/>
            <a:ext cx="152400" cy="152400"/>
            <a:chOff x="5486400" y="30480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4724400" y="1752600"/>
            <a:ext cx="2969" cy="151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24400" y="2743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4000" y="2362200"/>
            <a:ext cx="0" cy="9144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34000" y="17526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0.5m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0200" y="2667000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?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25146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91000" y="27432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86200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574969" y="134686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51169" y="31885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14800" y="42672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5800" y="4724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724400"/>
                <a:ext cx="82958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181600" y="4876800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410200" y="480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values, we want ‘a’ to equal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51816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81600"/>
                <a:ext cx="114300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638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638800"/>
                <a:ext cx="9144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181600" y="5410200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486400" y="5486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24400" y="6104492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So the particle will be at its maximum speed when the Tension in the string is 2g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20078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9" grpId="0"/>
      <p:bldP spid="9" grpId="1"/>
      <p:bldP spid="10" grpId="0"/>
      <p:bldP spid="10" grpId="1"/>
      <p:bldP spid="33" grpId="0"/>
      <p:bldP spid="38" grpId="0"/>
      <p:bldP spid="38" grpId="1"/>
      <p:bldP spid="28" grpId="0"/>
      <p:bldP spid="29" grpId="0"/>
      <p:bldP spid="30" grpId="0" animBg="1"/>
      <p:bldP spid="31" grpId="0"/>
      <p:bldP spid="32" grpId="0"/>
      <p:bldP spid="37" grpId="0"/>
      <p:bldP spid="39" grpId="0" animBg="1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5410200" y="2667000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elastic string, of natural length 0.5m and modulus of elasticity 20N, is attached to a fixed point A. The other end of the string is attached to a particle of mass 2kg. The particle is held at a point that is 1.5m below A and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initial acceleration of the particle 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10.2ms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-2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of the string when the particle reaches its maximum speed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Now with this tension, use Hooke’s law to find the extension of the string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22569" y="1740725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7369" y="3264725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2569" y="265512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51169" y="1664525"/>
            <a:ext cx="152400" cy="152400"/>
            <a:chOff x="5486400" y="30480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4724400" y="1752600"/>
            <a:ext cx="2969" cy="151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24400" y="2743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4000" y="2362200"/>
            <a:ext cx="0" cy="9144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34000" y="17526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0.5m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25146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91000" y="27432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86200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574969" y="134686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51169" y="31885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343400" y="4191000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Hooke’s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14800" y="45720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572000"/>
                <a:ext cx="760336" cy="501419"/>
              </a:xfrm>
              <a:prstGeom prst="rect">
                <a:avLst/>
              </a:prstGeom>
              <a:blipFill rotWithShape="1">
                <a:blip r:embed="rId5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5029200" y="48768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257800" y="4876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38600" y="5181600"/>
                <a:ext cx="972639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0.5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81600"/>
                <a:ext cx="972639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029200" y="54864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257800" y="5486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sides by 2</a:t>
            </a:r>
          </a:p>
        </p:txBody>
      </p:sp>
      <p:sp>
        <p:nvSpPr>
          <p:cNvPr id="51" name="Arc 50"/>
          <p:cNvSpPr/>
          <p:nvPr/>
        </p:nvSpPr>
        <p:spPr>
          <a:xfrm>
            <a:off x="5029200" y="6096000"/>
            <a:ext cx="304800" cy="5334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257800" y="6096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38600" y="5867400"/>
                <a:ext cx="97263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867400"/>
                <a:ext cx="972639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6400800"/>
                <a:ext cx="112578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=0.49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400800"/>
                <a:ext cx="1125783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6477000" y="4648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extension will be 0.49m when the particle is at its maximum speed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98769" y="372192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00800" y="55626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total length of the string will therefore be 0.99m as it’s natural length is 0.5m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24600" y="2133600"/>
                <a:ext cx="2362200" cy="518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𝐿𝑒𝑛𝑔𝑡h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𝑚𝑎𝑥𝑖𝑚𝑢𝑚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</a:rPr>
                        <m:t>=0.99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133600"/>
                <a:ext cx="2362200" cy="5182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5334000" y="266700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0.49m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311037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44" grpId="0"/>
      <p:bldP spid="45" grpId="0" animBg="1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  <p:bldP spid="54" grpId="0"/>
      <p:bldP spid="55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5334000" y="266700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0.49m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elastic string, of natural length 0.5m and modulus of elasticity 20N, is attached to a fixed point A. The other end of the string is attached to a particle of mass 2kg. The particle is held at a point that is 1.5m below A and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initial acceleration of the particle 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10.2ms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-2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length of the string when the particle reaches its maximum speed</a:t>
            </a: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22569" y="1740725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7369" y="3264725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2569" y="265512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51169" y="1664525"/>
            <a:ext cx="152400" cy="152400"/>
            <a:chOff x="5486400" y="30480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486400" y="3048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4724400" y="1752600"/>
            <a:ext cx="2969" cy="151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24400" y="27432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4000" y="2362200"/>
            <a:ext cx="0" cy="9144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34000" y="1752600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0.5m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91000" y="2514600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91000" y="27432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86200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574969" y="134686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51169" y="31885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752600"/>
                <a:ext cx="914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498769" y="3721925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2g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0" y="4191000"/>
            <a:ext cx="510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important to note that the maximum speed is NOT when the string goes slack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when the pull of gravity is equal to that of the tension in the string (as at this point the particle will be about to start decelerating)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acceleration will be falling up to this point, but it will still be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hence, the particle will be increasing in speed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24600" y="2133600"/>
                <a:ext cx="2362200" cy="518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𝐿𝑒𝑛𝑔𝑡h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𝑚𝑎𝑥𝑖𝑚𝑢𝑚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</a:rPr>
                        <m:t>=0.99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133600"/>
                <a:ext cx="2362200" cy="5182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296457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0.5kg is attached to one end of a light elastic spring of natural length 1.5m and modulus of elasticity 19.6N. The other end of the spring is attached to a fixed point O on a rough plane which is inclined to the horizontal at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. The coefficient of friction between the particle and the plane is 0.2. The particle is held at rest on the plane at a point that is 1m from O down the line of greatest slope of the plane. The particle is released from rest and moves down the slope. Find its initial acceleration.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 Of course, a diagram will help illustrate all this!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35233" y="254649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268605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40500" y="252095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11850" y="1651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34150" y="304165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29250" y="244475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F</a:t>
            </a:r>
            <a:r>
              <a:rPr lang="en-GB" sz="1200" baseline="-25000" dirty="0"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00800" y="19431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=19.6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4038600" y="3962400"/>
            <a:ext cx="48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as the spring is compressed, T represents thrust and pushes down the plane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Using the ratio for Tan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we can work out Sin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Cos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will resolve parallel to the plane to find the acceleration, but first we need to find F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MAX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the tension in the spring…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497822" y="1763232"/>
            <a:ext cx="1155700" cy="69215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78650" y="212237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3470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4" grpId="0"/>
      <p:bldP spid="65" grpId="0"/>
      <p:bldP spid="66" grpId="0"/>
      <p:bldP spid="67" grpId="0"/>
      <p:bldP spid="6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0.5kg is attached to one end of a light elastic spring of natural length 1.5m and modulus of elasticity 19.6N. The other end of the spring is attached to a fixed point O on a rough plane which is inclined to the horizontal at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. The coefficient of friction between the particle and the plane is 0.2. The particle is held at rest on the plane at a point that is 1m from O down the line of greatest slope of the plane. The particle is released from rest and moves down the slope. Find its initial acceleration.</a:t>
            </a: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35233" y="254649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268605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40500" y="252095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11850" y="1651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34150" y="304165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29250" y="244475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F</a:t>
            </a:r>
            <a:r>
              <a:rPr lang="en-GB" sz="1200" baseline="-25000" dirty="0"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00800" y="19431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=19.6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114800" y="3886200"/>
            <a:ext cx="2476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the normal reaction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62800" y="388620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F</a:t>
            </a:r>
            <a:r>
              <a:rPr lang="en-GB" sz="1400" u="sng" baseline="-25000" dirty="0"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14800" y="4191000"/>
            <a:ext cx="223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Resolve perpendicular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84404" y="45720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04" y="4572000"/>
                <a:ext cx="82958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5334000" y="4724400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5626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670004" y="5029200"/>
                <a:ext cx="16074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−0.5</m:t>
                      </m:r>
                      <m:r>
                        <a:rPr lang="en-GB" sz="1400" b="0" i="1" smtClean="0">
                          <a:latin typeface="Cambria Math"/>
                        </a:rPr>
                        <m:t>𝑔𝑐𝑜𝑠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004" y="5029200"/>
                <a:ext cx="1607428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84404" y="5486400"/>
                <a:ext cx="1293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  <m:r>
                        <a:rPr lang="en-GB" sz="1400" b="0" i="1" smtClean="0">
                          <a:latin typeface="Cambria Math"/>
                        </a:rPr>
                        <m:t>𝑔𝑐𝑜𝑠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04" y="5486400"/>
                <a:ext cx="129362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683102" y="5192233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943600" y="5257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63" name="Arc 62"/>
          <p:cNvSpPr/>
          <p:nvPr/>
        </p:nvSpPr>
        <p:spPr>
          <a:xfrm>
            <a:off x="5693735" y="5649432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584404" y="5943600"/>
                <a:ext cx="10490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=3.92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04" y="5943600"/>
                <a:ext cx="104907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5867400" y="5562600"/>
            <a:ext cx="109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 (using cos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above)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934200" y="45720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572000"/>
                <a:ext cx="1067472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934200" y="5029200"/>
                <a:ext cx="1629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=0.2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×3.92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029200"/>
                <a:ext cx="162929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934200" y="5486400"/>
                <a:ext cx="14208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=0.784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486400"/>
                <a:ext cx="1420838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8305800" y="4724400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>
            <a:off x="8305800" y="5181600"/>
            <a:ext cx="304800" cy="4572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8458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458200" y="5181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0" y="16002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3.92N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34762" y="2491563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0.784N</a:t>
            </a:r>
          </a:p>
        </p:txBody>
      </p:sp>
      <p:sp>
        <p:nvSpPr>
          <p:cNvPr id="31" name="Oval 30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6497822" y="1763232"/>
            <a:ext cx="1155700" cy="69215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978650" y="212237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375247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54" grpId="0"/>
      <p:bldP spid="54" grpId="1"/>
      <p:bldP spid="56" grpId="0"/>
      <p:bldP spid="39" grpId="0"/>
      <p:bldP spid="40" grpId="0"/>
      <p:bldP spid="41" grpId="0"/>
      <p:bldP spid="42" grpId="0"/>
      <p:bldP spid="44" grpId="0" animBg="1"/>
      <p:bldP spid="47" grpId="0"/>
      <p:bldP spid="59" grpId="0"/>
      <p:bldP spid="60" grpId="0"/>
      <p:bldP spid="61" grpId="0" animBg="1"/>
      <p:bldP spid="62" grpId="0"/>
      <p:bldP spid="63" grpId="0" animBg="1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69" grpId="0"/>
      <p:bldP spid="77" grpId="0"/>
      <p:bldP spid="78" grpId="0"/>
      <p:bldP spid="78" grpId="1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3452883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Hooke’s law to solve dynamics problems involving elastic strings or springs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0.5kg is attached to one end of a light elastic spring of natural length 1.5m and modulus of elasticity 19.6N. The other end of the spring is attached to a fixed point O on a rough plane which is inclined to the horizontal at an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. The coefficient of friction between the particle and the plane is 0.2. The particle is held at rest on the plane at a point that is 1m from O down the line of greatest slope of the plane. The particle is released from rest and moves down the slope. Find its initial acceleration.</a:t>
            </a:r>
          </a:p>
        </p:txBody>
      </p:sp>
      <p:pic>
        <p:nvPicPr>
          <p:cNvPr id="5" name="Picture 4" descr="http://2.bp.blogspot.com/-54ex64bzrhs/TtidrdjG_LI/AAAAAAAAACI/98kXiId-3O8/s400/ff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79" y="109182"/>
            <a:ext cx="992738" cy="5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648200" y="3429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48200" y="1676400"/>
            <a:ext cx="29718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191000" y="2971800"/>
            <a:ext cx="914400" cy="914400"/>
          </a:xfrm>
          <a:prstGeom prst="arc">
            <a:avLst>
              <a:gd name="adj1" fmla="val 19802567"/>
              <a:gd name="adj2" fmla="val 21565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7524750" y="1517650"/>
            <a:ext cx="9525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537450" y="1568450"/>
            <a:ext cx="76200" cy="76200"/>
            <a:chOff x="4876800" y="2590800"/>
            <a:chExt cx="76200" cy="762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876800" y="2590800"/>
              <a:ext cx="762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6419850" y="1600200"/>
            <a:ext cx="1155700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445250" y="20383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V="1">
            <a:off x="6026150" y="196850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00800" y="23622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381750" y="2343150"/>
            <a:ext cx="381000" cy="6477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394450" y="2997200"/>
            <a:ext cx="368300" cy="203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924550" y="2355850"/>
            <a:ext cx="400050" cy="23495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867400" y="1682750"/>
            <a:ext cx="914400" cy="914400"/>
          </a:xfrm>
          <a:prstGeom prst="arc">
            <a:avLst>
              <a:gd name="adj1" fmla="val 3993317"/>
              <a:gd name="adj2" fmla="val 48632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105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35233" y="254649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268605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40500" y="252095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0.5gcos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34150" y="304165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0.5gsin</a:t>
            </a:r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00800" y="19431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</a:t>
            </a:r>
            <a:endParaRPr lang="en-GB" sz="1200" baseline="-250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69200" y="1384300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79739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=19.6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10668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𝑎𝑛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838200" cy="409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09800"/>
                <a:ext cx="838200" cy="4092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743200"/>
                <a:ext cx="838200" cy="4092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5638800" y="16002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3.92N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34762" y="2491563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0.784N</a:t>
            </a:r>
          </a:p>
        </p:txBody>
      </p:sp>
      <p:sp>
        <p:nvSpPr>
          <p:cNvPr id="31" name="Oval 30"/>
          <p:cNvSpPr/>
          <p:nvPr/>
        </p:nvSpPr>
        <p:spPr>
          <a:xfrm>
            <a:off x="6302169" y="22423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4114800" y="3886200"/>
            <a:ext cx="1717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the thrust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114800" y="4191000"/>
            <a:ext cx="1744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Use Hooke’s law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14800" y="45720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572000"/>
                <a:ext cx="760336" cy="501419"/>
              </a:xfrm>
              <a:prstGeom prst="rect">
                <a:avLst/>
              </a:prstGeom>
              <a:blipFill rotWithShape="1">
                <a:blip r:embed="rId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114800" y="5181600"/>
                <a:ext cx="134921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9.6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×0.5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1.5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181600"/>
                <a:ext cx="1349216" cy="501419"/>
              </a:xfrm>
              <a:prstGeom prst="rect">
                <a:avLst/>
              </a:prstGeom>
              <a:blipFill rotWithShape="1">
                <a:blip r:embed="rId10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114800" y="5791200"/>
                <a:ext cx="935064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91200"/>
                <a:ext cx="935064" cy="497059"/>
              </a:xfrm>
              <a:prstGeom prst="rect">
                <a:avLst/>
              </a:prstGeom>
              <a:blipFill rotWithShape="1">
                <a:blip r:embed="rId11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5334000" y="48768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5562600" y="4953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87" name="Arc 86"/>
          <p:cNvSpPr/>
          <p:nvPr/>
        </p:nvSpPr>
        <p:spPr>
          <a:xfrm>
            <a:off x="5334000" y="54864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638800" y="5638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8651" y="1734880"/>
            <a:ext cx="565298" cy="461665"/>
            <a:chOff x="7467600" y="4648200"/>
            <a:chExt cx="565298" cy="461665"/>
          </a:xfrm>
        </p:grpSpPr>
        <p:sp>
          <p:nvSpPr>
            <p:cNvPr id="89" name="TextBox 88"/>
            <p:cNvSpPr txBox="1"/>
            <p:nvPr/>
          </p:nvSpPr>
          <p:spPr>
            <a:xfrm>
              <a:off x="7467600" y="4648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sng" dirty="0">
                  <a:latin typeface="Comic Sans MS" panose="030F0702030302020204" pitchFamily="66" charset="0"/>
                </a:rPr>
                <a:t>98</a:t>
              </a:r>
              <a:r>
                <a:rPr lang="en-GB" sz="1200" dirty="0">
                  <a:latin typeface="Comic Sans MS" panose="030F0702030302020204" pitchFamily="66" charset="0"/>
                </a:rPr>
                <a:t> 15</a:t>
              </a:r>
              <a:endParaRPr lang="en-GB" sz="1200" baseline="-25000" dirty="0">
                <a:latin typeface="Comic Sans MS" panose="030F0702030302020204" pitchFamily="66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728098" y="4724400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omic Sans MS" panose="030F0702030302020204" pitchFamily="66" charset="0"/>
                </a:rPr>
                <a:t>N</a:t>
              </a:r>
              <a:endParaRPr lang="en-GB" sz="1200" baseline="-25000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>
          <a:xfrm flipV="1">
            <a:off x="6497822" y="1763232"/>
            <a:ext cx="1155700" cy="69215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978650" y="212237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22133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80" grpId="0"/>
      <p:bldP spid="81" grpId="0"/>
      <p:bldP spid="82" grpId="0"/>
      <p:bldP spid="83" grpId="0"/>
      <p:bldP spid="84" grpId="0"/>
      <p:bldP spid="85" grpId="0" animBg="1"/>
      <p:bldP spid="86" grpId="0"/>
      <p:bldP spid="87" grpId="0" animBg="1"/>
      <p:bldP spid="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994565-1C01-4942-8DC6-9B06A7A42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CF5C94-564A-4AA0-A54C-DAAEDBA83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6A4B4-8D7A-4714-A858-F94EC253805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1878</Words>
  <Application>Microsoft Office PowerPoint</Application>
  <PresentationFormat>On-screen Show (4:3)</PresentationFormat>
  <Paragraphs>255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Lithos Pro Regular</vt:lpstr>
      <vt:lpstr>Wingdings</vt:lpstr>
      <vt:lpstr>Office Theme</vt:lpstr>
      <vt:lpstr>PowerPoint Presentation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Mr G Westwater (Staff)</cp:lastModifiedBy>
  <cp:revision>345</cp:revision>
  <dcterms:created xsi:type="dcterms:W3CDTF">2006-08-16T00:00:00Z</dcterms:created>
  <dcterms:modified xsi:type="dcterms:W3CDTF">2021-08-27T08:31:39Z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