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CCFFC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BAFD-6139-4B14-B314-4EF493ECBDA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FDDB1-CD23-4AAD-A321-451BD061C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6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accent6">
                <a:lumMod val="20000"/>
                <a:lumOff val="80000"/>
              </a:schemeClr>
            </a:gs>
            <a:gs pos="6000">
              <a:schemeClr val="accent6">
                <a:lumMod val="20000"/>
                <a:lumOff val="80000"/>
              </a:schemeClr>
            </a:gs>
            <a:gs pos="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0.png"/><Relationship Id="rId3" Type="http://schemas.openxmlformats.org/officeDocument/2006/relationships/image" Target="../media/image1080.png"/><Relationship Id="rId7" Type="http://schemas.openxmlformats.org/officeDocument/2006/relationships/image" Target="../media/image1270.png"/><Relationship Id="rId12" Type="http://schemas.openxmlformats.org/officeDocument/2006/relationships/image" Target="../media/image14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0.png"/><Relationship Id="rId11" Type="http://schemas.openxmlformats.org/officeDocument/2006/relationships/image" Target="../media/image141.png"/><Relationship Id="rId5" Type="http://schemas.openxmlformats.org/officeDocument/2006/relationships/image" Target="../media/image1250.png"/><Relationship Id="rId10" Type="http://schemas.openxmlformats.org/officeDocument/2006/relationships/image" Target="../media/image1400.png"/><Relationship Id="rId4" Type="http://schemas.openxmlformats.org/officeDocument/2006/relationships/image" Target="../media/image1240.png"/><Relationship Id="rId9" Type="http://schemas.openxmlformats.org/officeDocument/2006/relationships/image" Target="../media/image13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0.png"/><Relationship Id="rId3" Type="http://schemas.openxmlformats.org/officeDocument/2006/relationships/image" Target="../media/image1090.png"/><Relationship Id="rId7" Type="http://schemas.openxmlformats.org/officeDocument/2006/relationships/image" Target="../media/image11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0.png"/><Relationship Id="rId5" Type="http://schemas.openxmlformats.org/officeDocument/2006/relationships/image" Target="../media/image1080.png"/><Relationship Id="rId10" Type="http://schemas.openxmlformats.org/officeDocument/2006/relationships/image" Target="../media/image1150.png"/><Relationship Id="rId4" Type="http://schemas.openxmlformats.org/officeDocument/2006/relationships/image" Target="../media/image1100.png"/><Relationship Id="rId9" Type="http://schemas.openxmlformats.org/officeDocument/2006/relationships/image" Target="../media/image11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7" Type="http://schemas.openxmlformats.org/officeDocument/2006/relationships/image" Target="../media/image118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0.png"/><Relationship Id="rId5" Type="http://schemas.openxmlformats.org/officeDocument/2006/relationships/image" Target="../media/image1160.png"/><Relationship Id="rId4" Type="http://schemas.openxmlformats.org/officeDocument/2006/relationships/image" Target="../media/image107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0.png"/><Relationship Id="rId3" Type="http://schemas.openxmlformats.org/officeDocument/2006/relationships/image" Target="../media/image1080.png"/><Relationship Id="rId7" Type="http://schemas.openxmlformats.org/officeDocument/2006/relationships/image" Target="../media/image12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0.png"/><Relationship Id="rId5" Type="http://schemas.openxmlformats.org/officeDocument/2006/relationships/image" Target="../media/image1190.png"/><Relationship Id="rId4" Type="http://schemas.openxmlformats.org/officeDocument/2006/relationships/image" Target="../media/image1180.png"/><Relationship Id="rId9" Type="http://schemas.openxmlformats.org/officeDocument/2006/relationships/image" Target="../media/image12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30.png"/><Relationship Id="rId4" Type="http://schemas.openxmlformats.org/officeDocument/2006/relationships/image" Target="../media/image11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0.png"/><Relationship Id="rId3" Type="http://schemas.openxmlformats.org/officeDocument/2006/relationships/image" Target="../media/image1080.png"/><Relationship Id="rId7" Type="http://schemas.openxmlformats.org/officeDocument/2006/relationships/image" Target="../media/image127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0.png"/><Relationship Id="rId5" Type="http://schemas.openxmlformats.org/officeDocument/2006/relationships/image" Target="../media/image1250.png"/><Relationship Id="rId4" Type="http://schemas.openxmlformats.org/officeDocument/2006/relationships/image" Target="../media/image12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0.png"/><Relationship Id="rId13" Type="http://schemas.openxmlformats.org/officeDocument/2006/relationships/image" Target="../media/image1330.png"/><Relationship Id="rId3" Type="http://schemas.openxmlformats.org/officeDocument/2006/relationships/image" Target="../media/image1080.png"/><Relationship Id="rId7" Type="http://schemas.openxmlformats.org/officeDocument/2006/relationships/image" Target="../media/image1270.png"/><Relationship Id="rId12" Type="http://schemas.openxmlformats.org/officeDocument/2006/relationships/image" Target="../media/image13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0.png"/><Relationship Id="rId11" Type="http://schemas.openxmlformats.org/officeDocument/2006/relationships/image" Target="../media/image1310.png"/><Relationship Id="rId5" Type="http://schemas.openxmlformats.org/officeDocument/2006/relationships/image" Target="../media/image1250.png"/><Relationship Id="rId15" Type="http://schemas.openxmlformats.org/officeDocument/2006/relationships/image" Target="../media/image1350.png"/><Relationship Id="rId10" Type="http://schemas.openxmlformats.org/officeDocument/2006/relationships/image" Target="../media/image1300.png"/><Relationship Id="rId4" Type="http://schemas.openxmlformats.org/officeDocument/2006/relationships/image" Target="../media/image1240.png"/><Relationship Id="rId9" Type="http://schemas.openxmlformats.org/officeDocument/2006/relationships/image" Target="../media/image1290.png"/><Relationship Id="rId14" Type="http://schemas.openxmlformats.org/officeDocument/2006/relationships/image" Target="../media/image13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0.png"/><Relationship Id="rId3" Type="http://schemas.openxmlformats.org/officeDocument/2006/relationships/image" Target="../media/image1080.png"/><Relationship Id="rId7" Type="http://schemas.openxmlformats.org/officeDocument/2006/relationships/image" Target="../media/image127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0.png"/><Relationship Id="rId11" Type="http://schemas.openxmlformats.org/officeDocument/2006/relationships/image" Target="../media/image1380.png"/><Relationship Id="rId5" Type="http://schemas.openxmlformats.org/officeDocument/2006/relationships/image" Target="../media/image1250.png"/><Relationship Id="rId10" Type="http://schemas.openxmlformats.org/officeDocument/2006/relationships/image" Target="../media/image1370.png"/><Relationship Id="rId4" Type="http://schemas.openxmlformats.org/officeDocument/2006/relationships/image" Target="../media/image1240.png"/><Relationship Id="rId9" Type="http://schemas.openxmlformats.org/officeDocument/2006/relationships/image" Target="../media/image13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2368137"/>
            <a:ext cx="6553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2857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Lithos Pro Regular" pitchFamily="82" charset="0"/>
              </a:rPr>
              <a:t>TEACHINGS FOR exercise 3b</a:t>
            </a:r>
          </a:p>
        </p:txBody>
      </p:sp>
    </p:spTree>
    <p:extLst>
      <p:ext uri="{BB962C8B-B14F-4D97-AF65-F5344CB8AC3E}">
        <p14:creationId xmlns:p14="http://schemas.microsoft.com/office/powerpoint/2010/main" val="3393339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we can resolve parallel to the plane to find the acceleration!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35233" y="254649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43600" y="268605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40500" y="2520950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34150" y="304165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5638800" y="1600200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3.92N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34762" y="2491563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0.784N</a:t>
            </a:r>
          </a:p>
        </p:txBody>
      </p:sp>
      <p:sp>
        <p:nvSpPr>
          <p:cNvPr id="31" name="Oval 30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4114800" y="3716079"/>
            <a:ext cx="2672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parallel to the plane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660065" y="4114800"/>
                <a:ext cx="82958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065" y="4114800"/>
                <a:ext cx="829586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/>
          <p:cNvSpPr txBox="1"/>
          <p:nvPr/>
        </p:nvSpPr>
        <p:spPr>
          <a:xfrm>
            <a:off x="6308651" y="173488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98</a:t>
            </a:r>
            <a:r>
              <a:rPr lang="en-GB" sz="1200" dirty="0">
                <a:latin typeface="Comic Sans MS" panose="030F0702030302020204" pitchFamily="66" charset="0"/>
              </a:rPr>
              <a:t> 15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569149" y="181108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N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38600" y="4572000"/>
                <a:ext cx="2555123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0.5</m:t>
                      </m:r>
                      <m:r>
                        <a:rPr lang="en-GB" sz="1400" b="0" i="1" smtClean="0">
                          <a:latin typeface="Cambria Math"/>
                        </a:rPr>
                        <m:t>𝑔𝑠𝑖𝑛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98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−0.784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572000"/>
                <a:ext cx="2555123" cy="497059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279066" y="5247168"/>
                <a:ext cx="129817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8.68…=0.5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066" y="5247168"/>
                <a:ext cx="1298176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670698" y="5823097"/>
                <a:ext cx="190988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𝑎</m:t>
                      </m:r>
                      <m:r>
                        <a:rPr lang="en-GB" sz="1400" i="1" smtClean="0">
                          <a:latin typeface="Cambria Math"/>
                        </a:rPr>
                        <m:t>=17.38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𝑑𝑝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698" y="5823097"/>
                <a:ext cx="1909882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6482317" y="4295554"/>
            <a:ext cx="301255" cy="56352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723319" y="4405424"/>
            <a:ext cx="11660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2" name="Arc 61"/>
          <p:cNvSpPr/>
          <p:nvPr/>
        </p:nvSpPr>
        <p:spPr>
          <a:xfrm>
            <a:off x="6485862" y="4873256"/>
            <a:ext cx="301255" cy="56352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7366445" y="5463083"/>
            <a:ext cx="301255" cy="56352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6772939" y="4983127"/>
            <a:ext cx="1499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left side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53522" y="5594220"/>
            <a:ext cx="1261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87209" y="6223593"/>
            <a:ext cx="4497572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reality this is very similar to problems in regular Mechanics, but now you can use Hooke’s law as well to find a missing value!</a:t>
            </a: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6497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978650" y="212237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87283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79" grpId="0"/>
      <p:bldP spid="80" grpId="0"/>
      <p:bldP spid="82" grpId="0"/>
      <p:bldP spid="89" grpId="0"/>
      <p:bldP spid="90" grpId="0"/>
      <p:bldP spid="54" grpId="0"/>
      <p:bldP spid="56" grpId="0"/>
      <p:bldP spid="59" grpId="0"/>
      <p:bldP spid="60" grpId="0" animBg="1"/>
      <p:bldP spid="61" grpId="0"/>
      <p:bldP spid="62" grpId="0" animBg="1"/>
      <p:bldP spid="63" grpId="0" animBg="1"/>
      <p:bldP spid="69" grpId="0"/>
      <p:bldP spid="70" grpId="0"/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Up until this point the systems we have looked at have been in equilibrium.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Hooke’s law in dynamic systems where the </a:t>
            </a:r>
            <a:r>
              <a:rPr lang="en-GB" sz="1400">
                <a:latin typeface="Comic Sans MS" pitchFamily="66" charset="0"/>
              </a:rPr>
              <a:t>particle moves </a:t>
            </a:r>
            <a:r>
              <a:rPr lang="en-GB" sz="1400" dirty="0">
                <a:latin typeface="Comic Sans MS" pitchFamily="66" charset="0"/>
              </a:rPr>
              <a:t>around…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Again, this tends to involve setting up several equations involving tension, which can then be eliminated…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73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Considering the situation, the particle will accelerate upwards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422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7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22569" y="265512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8769" y="3721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51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4724400" y="1752600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24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334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334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340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4000" y="26670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1m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191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191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86200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96000" y="16764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find the Tension in 2 ways, one of which will involve the acceleration, which we are trying to work out…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094" y="2747157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849094" y="3204357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9094" y="3204357"/>
                <a:ext cx="82958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611094" y="3356757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839694" y="3280557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91894" y="3661557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894" y="3661557"/>
                <a:ext cx="129540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21727" y="4421578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93127" y="4802578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127" y="4802578"/>
                <a:ext cx="760336" cy="501419"/>
              </a:xfrm>
              <a:prstGeom prst="rect">
                <a:avLst/>
              </a:prstGeom>
              <a:blipFill rotWithShape="1">
                <a:blip r:embed="rId6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93127" y="5412178"/>
                <a:ext cx="1016176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0(1)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/>
                            </a:rPr>
                            <m:t>0.5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127" y="5412178"/>
                <a:ext cx="1016176" cy="502702"/>
              </a:xfrm>
              <a:prstGeom prst="rect">
                <a:avLst/>
              </a:prstGeom>
              <a:blipFill rotWithShape="1">
                <a:blip r:embed="rId7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93127" y="6097978"/>
                <a:ext cx="90512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127" y="6097978"/>
                <a:ext cx="90512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4807527" y="5107378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4807527" y="5716978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036127" y="503117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12327" y="579317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344392" y="4983677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392" y="4983677"/>
                <a:ext cx="129540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08765" y="5471554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40−2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765" y="5471554"/>
                <a:ext cx="129540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53051" y="5956463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=10.2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051" y="5956463"/>
                <a:ext cx="12954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419110" y="5159827"/>
            <a:ext cx="299851" cy="48095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8" name="Arc 57"/>
          <p:cNvSpPr/>
          <p:nvPr/>
        </p:nvSpPr>
        <p:spPr>
          <a:xfrm>
            <a:off x="7963397" y="5620987"/>
            <a:ext cx="301829" cy="518556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47708" y="5102432"/>
            <a:ext cx="1101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value of 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191995" y="5611091"/>
            <a:ext cx="952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a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7006442" y="4108862"/>
            <a:ext cx="0" cy="67689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574969" y="134686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651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296847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  <p:bldP spid="10" grpId="0"/>
      <p:bldP spid="10" grpId="1"/>
      <p:bldP spid="10" grpId="2"/>
      <p:bldP spid="27" grpId="0"/>
      <p:bldP spid="33" grpId="0"/>
      <p:bldP spid="38" grpId="0"/>
      <p:bldP spid="38" grpId="1"/>
      <p:bldP spid="38" grpId="2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7" grpId="0"/>
      <p:bldP spid="48" grpId="0"/>
      <p:bldP spid="49" grpId="0"/>
      <p:bldP spid="50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59" grpId="0"/>
      <p:bldP spid="60" grpId="0"/>
      <p:bldP spid="63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5334000" y="26670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 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10.2ms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-2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The particle will reach its maximum speed when its acceleration is 0…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422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7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22569" y="265512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8769" y="3721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51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4724400" y="1752600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24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334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334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340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10200" y="2667000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?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191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191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86200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574969" y="134686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651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114800" y="4267200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95800" y="47244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724400"/>
                <a:ext cx="82958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181600" y="48768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410200" y="4800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values, we want ‘a’ to equal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51816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81600"/>
                <a:ext cx="1143000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19600" y="5638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638800"/>
                <a:ext cx="91440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181600" y="54102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486400" y="5486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24400" y="6104492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So the particle will be at its maximum speed when the Tension in the string is 2g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010400" y="1752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752600"/>
                <a:ext cx="91440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200787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9" grpId="0"/>
      <p:bldP spid="9" grpId="1"/>
      <p:bldP spid="10" grpId="0"/>
      <p:bldP spid="10" grpId="1"/>
      <p:bldP spid="33" grpId="0"/>
      <p:bldP spid="38" grpId="0"/>
      <p:bldP spid="38" grpId="1"/>
      <p:bldP spid="28" grpId="0"/>
      <p:bldP spid="29" grpId="0"/>
      <p:bldP spid="30" grpId="0" animBg="1"/>
      <p:bldP spid="31" grpId="0"/>
      <p:bldP spid="32" grpId="0"/>
      <p:bldP spid="37" grpId="0"/>
      <p:bldP spid="39" grpId="0" animBg="1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5410200" y="2667000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 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10.2ms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-2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with this tension, use Hooke’s law to find the extension of the string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422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7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22569" y="265512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51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4724400" y="1752600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24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334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334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340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191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191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86200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574969" y="134686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651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010400" y="1752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752600"/>
                <a:ext cx="91440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343400" y="4191000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14800" y="45720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572000"/>
                <a:ext cx="760336" cy="501419"/>
              </a:xfrm>
              <a:prstGeom prst="rect">
                <a:avLst/>
              </a:prstGeom>
              <a:blipFill rotWithShape="1">
                <a:blip r:embed="rId5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5029200" y="48768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257800" y="4876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38600" y="5181600"/>
                <a:ext cx="972639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0.5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81600"/>
                <a:ext cx="972639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029200" y="5486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257800" y="5486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sides by 2</a:t>
            </a:r>
          </a:p>
        </p:txBody>
      </p:sp>
      <p:sp>
        <p:nvSpPr>
          <p:cNvPr id="51" name="Arc 50"/>
          <p:cNvSpPr/>
          <p:nvPr/>
        </p:nvSpPr>
        <p:spPr>
          <a:xfrm>
            <a:off x="5029200" y="6096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257800" y="6096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038600" y="5867400"/>
                <a:ext cx="97263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867400"/>
                <a:ext cx="972639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4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14800" y="6400800"/>
                <a:ext cx="112578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=0.49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400800"/>
                <a:ext cx="1125783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6477000" y="4648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extension will be 0.49m when the particle is at its maximum speed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498769" y="3721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00800" y="55626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total length of the string will therefore be 0.99m as it’s natural length is 0.5m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324600" y="2133600"/>
                <a:ext cx="2362200" cy="518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𝐿𝑒𝑛𝑔𝑡h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𝑚𝑎𝑥𝑖𝑚𝑢𝑚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400" b="0" i="1" smtClean="0">
                          <a:latin typeface="Cambria Math"/>
                        </a:rPr>
                        <m:t>=0.99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133600"/>
                <a:ext cx="2362200" cy="5182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5334000" y="2667000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0.49m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311037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44" grpId="0"/>
      <p:bldP spid="45" grpId="0" animBg="1"/>
      <p:bldP spid="47" grpId="0"/>
      <p:bldP spid="48" grpId="0"/>
      <p:bldP spid="49" grpId="0" animBg="1"/>
      <p:bldP spid="50" grpId="0"/>
      <p:bldP spid="51" grpId="0" animBg="1"/>
      <p:bldP spid="52" grpId="0"/>
      <p:bldP spid="53" grpId="0"/>
      <p:bldP spid="54" grpId="0"/>
      <p:bldP spid="55" grpId="0"/>
      <p:bldP spid="57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5334000" y="2667000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0.49m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 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10.2ms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-2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422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7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22569" y="265512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51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4724400" y="1752600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24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334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334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340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191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191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86200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574969" y="134686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651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010400" y="1752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752600"/>
                <a:ext cx="91440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4498769" y="3721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10000" y="4191000"/>
            <a:ext cx="510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important to note that the maximum speed is NOT when the string goes slack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when the pull of gravity is equal to that of the tension in the string (as at this point the particle will be about to start decelerating)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acceleration will be falling up to this point, but it will still be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positive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hence, the particle will be increasing in speed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324600" y="2133600"/>
                <a:ext cx="2362200" cy="518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𝐿𝑒𝑛𝑔𝑡h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𝑚𝑎𝑥𝑖𝑚𝑢𝑚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400" b="0" i="1" smtClean="0">
                          <a:latin typeface="Cambria Math"/>
                        </a:rPr>
                        <m:t>=0.99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133600"/>
                <a:ext cx="2362200" cy="5182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296457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Of course, a diagram will help illustrate all this!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35233" y="254649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43600" y="268605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40500" y="2520950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911850" y="16510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534150" y="304165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29250" y="2444750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F</a:t>
            </a:r>
            <a:r>
              <a:rPr lang="en-GB" sz="1200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00800" y="19431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4038600" y="3962400"/>
            <a:ext cx="48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case, as the spring is compressed, T represents thrust and pushes down the plane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Using the ratio for Tan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we can work out Sin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Cos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will resolve parallel to the plane to find the acceleration, but first we need to find F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MAX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the tension in the spring…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6497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978650" y="212237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34702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1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4" grpId="0"/>
      <p:bldP spid="65" grpId="0"/>
      <p:bldP spid="66" grpId="0"/>
      <p:bldP spid="67" grpId="0"/>
      <p:bldP spid="68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35233" y="254649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43600" y="268605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40500" y="2520950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911850" y="16510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534150" y="304165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29250" y="2444750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F</a:t>
            </a:r>
            <a:r>
              <a:rPr lang="en-GB" sz="1200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00800" y="19431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114800" y="3886200"/>
            <a:ext cx="2476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the normal reaction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162800" y="3886200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F</a:t>
            </a:r>
            <a:r>
              <a:rPr lang="en-GB" sz="1400" u="sng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14800" y="4191000"/>
            <a:ext cx="2231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Resolve perpendicular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84404" y="45720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404" y="4572000"/>
                <a:ext cx="829586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5334000" y="47244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562600" y="4648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670004" y="5029200"/>
                <a:ext cx="16074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−0.5</m:t>
                      </m:r>
                      <m:r>
                        <a:rPr lang="en-GB" sz="1400" b="0" i="1" smtClean="0">
                          <a:latin typeface="Cambria Math"/>
                        </a:rPr>
                        <m:t>𝑔𝑐𝑜𝑠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004" y="5029200"/>
                <a:ext cx="1607428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584404" y="5486400"/>
                <a:ext cx="1293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  <m:r>
                        <a:rPr lang="en-GB" sz="1400" b="0" i="1" smtClean="0">
                          <a:latin typeface="Cambria Math"/>
                        </a:rPr>
                        <m:t>𝑔𝑐𝑜𝑠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404" y="5486400"/>
                <a:ext cx="129362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683102" y="5192233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943600" y="5257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63" name="Arc 62"/>
          <p:cNvSpPr/>
          <p:nvPr/>
        </p:nvSpPr>
        <p:spPr>
          <a:xfrm>
            <a:off x="5693735" y="5649432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584404" y="5943600"/>
                <a:ext cx="10490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=3.92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404" y="5943600"/>
                <a:ext cx="104907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5867400" y="5562600"/>
            <a:ext cx="1096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 (using cos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above)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934200" y="4572000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572000"/>
                <a:ext cx="1067472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934200" y="5029200"/>
                <a:ext cx="16292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=0.2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×3.92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029200"/>
                <a:ext cx="162929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934200" y="5486400"/>
                <a:ext cx="14208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=0.784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486400"/>
                <a:ext cx="1420838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8305800" y="47244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8305800" y="51816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845820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458200" y="5181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638800" y="1600200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3.92N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34762" y="2491563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0.784N</a:t>
            </a:r>
          </a:p>
        </p:txBody>
      </p:sp>
      <p:sp>
        <p:nvSpPr>
          <p:cNvPr id="31" name="Oval 30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6497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978650" y="212237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375247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3" grpId="1"/>
      <p:bldP spid="54" grpId="0"/>
      <p:bldP spid="54" grpId="1"/>
      <p:bldP spid="56" grpId="0"/>
      <p:bldP spid="39" grpId="0"/>
      <p:bldP spid="40" grpId="0"/>
      <p:bldP spid="41" grpId="0"/>
      <p:bldP spid="42" grpId="0"/>
      <p:bldP spid="44" grpId="0" animBg="1"/>
      <p:bldP spid="47" grpId="0"/>
      <p:bldP spid="59" grpId="0"/>
      <p:bldP spid="60" grpId="0"/>
      <p:bldP spid="61" grpId="0" animBg="1"/>
      <p:bldP spid="62" grpId="0"/>
      <p:bldP spid="63" grpId="0" animBg="1"/>
      <p:bldP spid="70" grpId="0"/>
      <p:bldP spid="71" grpId="0"/>
      <p:bldP spid="72" grpId="0"/>
      <p:bldP spid="73" grpId="0"/>
      <p:bldP spid="74" grpId="0"/>
      <p:bldP spid="75" grpId="0" animBg="1"/>
      <p:bldP spid="76" grpId="0" animBg="1"/>
      <p:bldP spid="69" grpId="0"/>
      <p:bldP spid="77" grpId="0"/>
      <p:bldP spid="78" grpId="0"/>
      <p:bldP spid="78" grpId="1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35233" y="254649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43600" y="268605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40500" y="2520950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34150" y="304165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00800" y="19431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524000"/>
                <a:ext cx="79739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05000"/>
                <a:ext cx="10668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5638800" y="1600200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3.92N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34762" y="2491563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0.784N</a:t>
            </a:r>
          </a:p>
        </p:txBody>
      </p:sp>
      <p:sp>
        <p:nvSpPr>
          <p:cNvPr id="31" name="Oval 30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4114800" y="3886200"/>
            <a:ext cx="1717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the thrust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114800" y="4191000"/>
            <a:ext cx="1744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Use Hooke’s law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114800" y="45720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572000"/>
                <a:ext cx="760336" cy="501419"/>
              </a:xfrm>
              <a:prstGeom prst="rect">
                <a:avLst/>
              </a:prstGeom>
              <a:blipFill rotWithShape="1">
                <a:blip r:embed="rId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114800" y="5181600"/>
                <a:ext cx="134921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9.6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×0.5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/>
                            </a:rPr>
                            <m:t>1.5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181600"/>
                <a:ext cx="1349216" cy="501419"/>
              </a:xfrm>
              <a:prstGeom prst="rect">
                <a:avLst/>
              </a:prstGeom>
              <a:blipFill rotWithShape="1">
                <a:blip r:embed="rId10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114800" y="5791200"/>
                <a:ext cx="935064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 smtClean="0">
                              <a:latin typeface="Cambria Math"/>
                            </a:rPr>
                            <m:t>9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791200"/>
                <a:ext cx="935064" cy="497059"/>
              </a:xfrm>
              <a:prstGeom prst="rect">
                <a:avLst/>
              </a:prstGeom>
              <a:blipFill rotWithShape="1">
                <a:blip r:embed="rId11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5334000" y="48768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5562600" y="4953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87" name="Arc 86"/>
          <p:cNvSpPr/>
          <p:nvPr/>
        </p:nvSpPr>
        <p:spPr>
          <a:xfrm>
            <a:off x="5334000" y="54864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5638800" y="5638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308651" y="1734880"/>
            <a:ext cx="565298" cy="461665"/>
            <a:chOff x="7467600" y="4648200"/>
            <a:chExt cx="565298" cy="461665"/>
          </a:xfrm>
        </p:grpSpPr>
        <p:sp>
          <p:nvSpPr>
            <p:cNvPr id="89" name="TextBox 88"/>
            <p:cNvSpPr txBox="1"/>
            <p:nvPr/>
          </p:nvSpPr>
          <p:spPr>
            <a:xfrm>
              <a:off x="7467600" y="4648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sng" dirty="0">
                  <a:latin typeface="Comic Sans MS" panose="030F0702030302020204" pitchFamily="66" charset="0"/>
                </a:rPr>
                <a:t>98</a:t>
              </a:r>
              <a:r>
                <a:rPr lang="en-GB" sz="1200" dirty="0">
                  <a:latin typeface="Comic Sans MS" panose="030F0702030302020204" pitchFamily="66" charset="0"/>
                </a:rPr>
                <a:t> 15</a:t>
              </a:r>
              <a:endParaRPr lang="en-GB" sz="1200" baseline="-25000" dirty="0">
                <a:latin typeface="Comic Sans MS" panose="030F0702030302020204" pitchFamily="66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728098" y="4724400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Comic Sans MS" panose="030F0702030302020204" pitchFamily="66" charset="0"/>
                </a:rPr>
                <a:t>N</a:t>
              </a:r>
              <a:endParaRPr lang="en-GB" sz="1200" baseline="-25000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54" name="Straight Connector 53"/>
          <p:cNvCxnSpPr/>
          <p:nvPr/>
        </p:nvCxnSpPr>
        <p:spPr>
          <a:xfrm flipV="1">
            <a:off x="6497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978650" y="212237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221336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80" grpId="0"/>
      <p:bldP spid="81" grpId="0"/>
      <p:bldP spid="82" grpId="0"/>
      <p:bldP spid="83" grpId="0"/>
      <p:bldP spid="84" grpId="0"/>
      <p:bldP spid="85" grpId="0" animBg="1"/>
      <p:bldP spid="86" grpId="0"/>
      <p:bldP spid="87" grpId="0" animBg="1"/>
      <p:bldP spid="8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994565-1C01-4942-8DC6-9B06A7A42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CF5C94-564A-4AA0-A54C-DAAEDBA83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66A4B4-8D7A-4714-A858-F94EC253805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1878</Words>
  <Application>Microsoft Office PowerPoint</Application>
  <PresentationFormat>On-screen Show (4:3)</PresentationFormat>
  <Paragraphs>255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Lithos Pro Regular</vt:lpstr>
      <vt:lpstr>Wingdings</vt:lpstr>
      <vt:lpstr>Office Theme</vt:lpstr>
      <vt:lpstr>PowerPoint Presentation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Mr G Westwater (Staff)</cp:lastModifiedBy>
  <cp:revision>345</cp:revision>
  <dcterms:created xsi:type="dcterms:W3CDTF">2006-08-16T00:00:00Z</dcterms:created>
  <dcterms:modified xsi:type="dcterms:W3CDTF">2021-08-27T08:31:39Z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