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105" d="100"/>
          <a:sy n="105" d="100"/>
        </p:scale>
        <p:origin x="11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17.png"/><Relationship Id="rId7" Type="http://schemas.openxmlformats.org/officeDocument/2006/relationships/image" Target="../media/image41.png"/><Relationship Id="rId12" Type="http://schemas.openxmlformats.org/officeDocument/2006/relationships/image" Target="../media/image4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1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0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630.png"/><Relationship Id="rId21" Type="http://schemas.openxmlformats.org/officeDocument/2006/relationships/image" Target="../media/image17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16" Type="http://schemas.openxmlformats.org/officeDocument/2006/relationships/image" Target="../media/image76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26.png"/><Relationship Id="rId15" Type="http://schemas.openxmlformats.org/officeDocument/2006/relationships/image" Target="../media/image75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25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17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7.png"/><Relationship Id="rId18" Type="http://schemas.openxmlformats.org/officeDocument/2006/relationships/image" Target="../media/image24.png"/><Relationship Id="rId3" Type="http://schemas.openxmlformats.org/officeDocument/2006/relationships/image" Target="../media/image89.png"/><Relationship Id="rId7" Type="http://schemas.openxmlformats.org/officeDocument/2006/relationships/image" Target="../media/image27.png"/><Relationship Id="rId12" Type="http://schemas.openxmlformats.org/officeDocument/2006/relationships/image" Target="../media/image96.png"/><Relationship Id="rId17" Type="http://schemas.openxmlformats.org/officeDocument/2006/relationships/image" Target="../media/image101.png"/><Relationship Id="rId16" Type="http://schemas.openxmlformats.org/officeDocument/2006/relationships/image" Target="../media/image100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5.png"/><Relationship Id="rId5" Type="http://schemas.openxmlformats.org/officeDocument/2006/relationships/image" Target="../media/image91.png"/><Relationship Id="rId15" Type="http://schemas.openxmlformats.org/officeDocument/2006/relationships/image" Target="../media/image99.png"/><Relationship Id="rId19" Type="http://schemas.openxmlformats.org/officeDocument/2006/relationships/image" Target="../media/image17.png"/><Relationship Id="rId4" Type="http://schemas.openxmlformats.org/officeDocument/2006/relationships/image" Target="../media/image90.png"/><Relationship Id="rId14" Type="http://schemas.openxmlformats.org/officeDocument/2006/relationships/image" Target="../media/image9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18" Type="http://schemas.openxmlformats.org/officeDocument/2006/relationships/image" Target="../media/image24.png"/><Relationship Id="rId3" Type="http://schemas.openxmlformats.org/officeDocument/2006/relationships/image" Target="../media/image8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16" Type="http://schemas.openxmlformats.org/officeDocument/2006/relationships/image" Target="../media/image111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06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19" Type="http://schemas.openxmlformats.org/officeDocument/2006/relationships/image" Target="../media/image17.png"/><Relationship Id="rId4" Type="http://schemas.openxmlformats.org/officeDocument/2006/relationships/image" Target="../media/image90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31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7.png"/><Relationship Id="rId5" Type="http://schemas.openxmlformats.org/officeDocument/2006/relationships/image" Target="../media/image21.png"/><Relationship Id="rId10" Type="http://schemas.openxmlformats.org/officeDocument/2006/relationships/image" Target="../media/image2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83699" y="1835903"/>
            <a:ext cx="5939768" cy="313162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99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Series</a:t>
            </a:r>
            <a:endParaRPr lang="ja-JP" altLang="en-US" sz="199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0451" y="45120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74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133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343400" y="16002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600200"/>
                <a:ext cx="802591" cy="8695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16002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600200"/>
                <a:ext cx="942053" cy="8695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867400" y="1600200"/>
                <a:ext cx="96770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967701" cy="8695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43400" y="27432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743200"/>
                <a:ext cx="802591" cy="8695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029200" y="2895600"/>
                <a:ext cx="125547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×61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895600"/>
                <a:ext cx="1255472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172200" y="2895600"/>
                <a:ext cx="12811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×21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895600"/>
                <a:ext cx="1281120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010400" y="2133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924800" y="2438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for each part</a:t>
            </a:r>
          </a:p>
        </p:txBody>
      </p:sp>
      <p:sp>
        <p:nvSpPr>
          <p:cNvPr id="53" name="Arc 52"/>
          <p:cNvSpPr/>
          <p:nvPr/>
        </p:nvSpPr>
        <p:spPr>
          <a:xfrm>
            <a:off x="7010400" y="3276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848600" y="3657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029200" y="4191000"/>
                <a:ext cx="987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=1620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191000"/>
                <a:ext cx="987771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19600" y="5105400"/>
            <a:ext cx="327660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sum of the numbers from 21 to 60 is 1620!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13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48" grpId="0"/>
      <p:bldP spid="49" grpId="0" animBg="1"/>
      <p:bldP spid="51" grpId="0"/>
      <p:bldP spid="53" grpId="0" animBg="1"/>
      <p:bldP spid="54" grpId="0"/>
      <p:bldP spid="60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split up series sums of the form: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into 2 separate ‘series sums’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allows you to then use the sum formulae for the sequence overall!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743200"/>
                <a:ext cx="1392754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743200"/>
                <a:ext cx="1392754" cy="8470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877163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877163" cy="84702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57400" y="4343400"/>
                <a:ext cx="1163267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 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43400"/>
                <a:ext cx="1163267" cy="8470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143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95600"/>
                <a:ext cx="1254894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95600"/>
                <a:ext cx="1254894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60417" y="4524103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417" y="4524103"/>
                <a:ext cx="794448" cy="763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46217" y="4524103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17" y="4524103"/>
                <a:ext cx="1049646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43600" y="1524000"/>
                <a:ext cx="111735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524000"/>
                <a:ext cx="1117357" cy="67935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05200" y="2819400"/>
                <a:ext cx="1278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819400"/>
                <a:ext cx="127887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2819400"/>
                <a:ext cx="13091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×2+2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19400"/>
                <a:ext cx="1309141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1200" y="2819400"/>
                <a:ext cx="13091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×3+2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819400"/>
                <a:ext cx="130914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34200" y="2819400"/>
                <a:ext cx="1802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×4+2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19400"/>
                <a:ext cx="180292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5200" y="3581400"/>
                <a:ext cx="965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581400"/>
                <a:ext cx="96507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434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99533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816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81400"/>
                <a:ext cx="995337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198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0"/>
                <a:ext cx="99533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58000" y="3581400"/>
                <a:ext cx="1998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2+2+2+2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581400"/>
                <a:ext cx="199862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05200" y="4495800"/>
                <a:ext cx="24002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1+2+3+4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95800"/>
                <a:ext cx="2400272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91200" y="4495800"/>
                <a:ext cx="22225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1+1+1+1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495800"/>
                <a:ext cx="2222532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114800" y="2438400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we wrote out the first few terms of this sequence…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58081" y="3200400"/>
            <a:ext cx="5649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equal to the sum of the multiplied terms, added to the sum of the 2s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57600" y="3962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 the 3 out of the multiplied terms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2 from the added terms…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5029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3 multiplied by the sum of the first ‘n’ numbers represented by the formula ‘r’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343400" y="4800600"/>
            <a:ext cx="152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502920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2 multiplied by ‘n’ 1s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858000" y="4800600"/>
            <a:ext cx="3048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95800" y="57150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29200" y="5715000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715000"/>
                <a:ext cx="794448" cy="76322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15000" y="5715000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715000"/>
                <a:ext cx="1049646" cy="76322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6705600" y="5257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29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172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315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10000" y="3886200"/>
            <a:ext cx="3048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162800" y="3886200"/>
            <a:ext cx="1219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43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486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05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848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236617" y="4524103"/>
            <a:ext cx="15240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105400" y="5715000"/>
            <a:ext cx="16002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65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" grpId="0"/>
      <p:bldP spid="24" grpId="0"/>
      <p:bldP spid="25" grpId="0"/>
      <p:bldP spid="26" grpId="0"/>
      <p:bldP spid="28" grpId="0"/>
      <p:bldP spid="36" grpId="0"/>
      <p:bldP spid="37" grpId="0"/>
      <p:bldP spid="62" grpId="0" animBg="1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need to split this up and sum the parts separately!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28956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895600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81600" y="14478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47800"/>
                <a:ext cx="1254895" cy="7867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2362200"/>
                <a:ext cx="794448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2200"/>
                <a:ext cx="794448" cy="7867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7800" y="2362200"/>
                <a:ext cx="935834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0"/>
                <a:ext cx="935834" cy="7867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74275" y="3364675"/>
                <a:ext cx="1325748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275" y="3364675"/>
                <a:ext cx="1325748" cy="5597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57800" y="3505200"/>
                <a:ext cx="8790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879087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2652" y="4138550"/>
                <a:ext cx="1709827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(25)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652" y="4138550"/>
                <a:ext cx="1709827" cy="55976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57800" y="4267200"/>
                <a:ext cx="9861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25(1)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267200"/>
                <a:ext cx="986167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81400" y="49530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=1000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953000"/>
                <a:ext cx="89729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172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05600" y="1981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into two separate parts as you have seen</a:t>
            </a:r>
          </a:p>
        </p:txBody>
      </p:sp>
      <p:sp>
        <p:nvSpPr>
          <p:cNvPr id="18" name="Arc 17"/>
          <p:cNvSpPr/>
          <p:nvPr/>
        </p:nvSpPr>
        <p:spPr>
          <a:xfrm>
            <a:off x="6172200" y="28194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172200" y="37338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172200" y="44958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29400" y="2819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formulae for the sums. Remember the 3 at the start of the first one!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will also have ‘n’ lots of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5600" y="3810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25 (25 terms to add up)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05600" y="4648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5715000"/>
            <a:ext cx="43434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first 25 terms of the sequence with the formula (3r + 1) will add up to 1000!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93870" y="3370613"/>
            <a:ext cx="807522" cy="52449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689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2" grpId="0"/>
      <p:bldP spid="23" grpId="0"/>
      <p:bldP spid="24" grpId="0" animBg="1"/>
      <p:bldP spid="27" grpId="0" animBg="1"/>
      <p:bldP spid="2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case you should proceed as normal, but use ‘n’ instead!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blipFill rotWithShape="1"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1033153" y="3516101"/>
            <a:ext cx="429526" cy="8065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4381995"/>
            <a:ext cx="18763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terms of this sequence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2790736" y="3549748"/>
            <a:ext cx="154345" cy="7491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59330" y="4332515"/>
            <a:ext cx="1628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Is given by this formula, where ‘n’ is the number of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04213" y="1340922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213" y="1340922"/>
                <a:ext cx="1254895" cy="7867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70813" y="2255322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7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813" y="2255322"/>
                <a:ext cx="794448" cy="76322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56613" y="2255322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13" y="2255322"/>
                <a:ext cx="1049646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7938" y="3234046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938" y="3234046"/>
                <a:ext cx="1181285" cy="501291"/>
              </a:xfrm>
              <a:prstGeom prst="rect">
                <a:avLst/>
              </a:prstGeom>
              <a:blipFill rotWithShape="1"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47707" y="3338944"/>
                <a:ext cx="6445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4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707" y="3338944"/>
                <a:ext cx="64459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99710" y="3813958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710" y="3813958"/>
                <a:ext cx="1181285" cy="501291"/>
              </a:xfrm>
              <a:prstGeom prst="rect">
                <a:avLst/>
              </a:prstGeom>
              <a:blipFill rotWithShape="1"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93230" y="3800103"/>
                <a:ext cx="674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230" y="3800103"/>
                <a:ext cx="674544" cy="49564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97731" y="4453246"/>
                <a:ext cx="1602297" cy="509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731" y="4453246"/>
                <a:ext cx="1602297" cy="509050"/>
              </a:xfrm>
              <a:prstGeom prst="rect">
                <a:avLst/>
              </a:prstGeom>
              <a:blipFill rotWithShape="1">
                <a:blip r:embed="rId14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95752" y="5080658"/>
                <a:ext cx="153606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752" y="5080658"/>
                <a:ext cx="1536062" cy="5231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05649" y="5696197"/>
                <a:ext cx="101720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49" y="5696197"/>
                <a:ext cx="1017202" cy="52315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15545" y="6356709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545" y="6356709"/>
                <a:ext cx="1181285" cy="501291"/>
              </a:xfrm>
              <a:prstGeom prst="rect">
                <a:avLst/>
              </a:prstGeom>
              <a:blipFill rotWithShape="1">
                <a:blip r:embed="rId1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494813" y="1752600"/>
            <a:ext cx="533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45036" y="1945574"/>
            <a:ext cx="128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up as two separate sums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94566" y="2823358"/>
            <a:ext cx="214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7 on the first expression!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also have n lots of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494813" y="27432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494813" y="3581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494813" y="4191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494813" y="48006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37613" y="5410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037613" y="6096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952010" y="3200401"/>
            <a:ext cx="70460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994566" y="3605150"/>
            <a:ext cx="214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‘4n’ as fraction over 2 (for grouping)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26333" y="4322619"/>
            <a:ext cx="1367641" cy="281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07482" y="4807528"/>
            <a:ext cx="1367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77991" y="5565569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33507" y="6228608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31278" y="6324600"/>
            <a:ext cx="892628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145474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1676401" y="6131627"/>
            <a:ext cx="253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The two expressions are equivalent!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37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27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7" grpId="1" animBg="1"/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value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Here, you can use the formula you’re given – remember that this will be the sum of the first 50 terms subtract the sum of the first 19!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blipFill rotWithShape="1"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379516" y="4211782"/>
                <a:ext cx="1341457" cy="788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16" y="4211782"/>
                <a:ext cx="1341457" cy="7882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728852" y="1600200"/>
                <a:ext cx="1192699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852" y="1600200"/>
                <a:ext cx="1192699" cy="7012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795652" y="1600200"/>
                <a:ext cx="1422121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1600200"/>
                <a:ext cx="1422121" cy="69993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091052" y="1600200"/>
                <a:ext cx="1362103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19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052" y="1600200"/>
                <a:ext cx="1362103" cy="69993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95652" y="2514600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2514600"/>
                <a:ext cx="1219200" cy="50129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938652" y="2514600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652" y="2514600"/>
                <a:ext cx="1219200" cy="5012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95652" y="3200400"/>
                <a:ext cx="14478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50(7(50)−1)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3200400"/>
                <a:ext cx="1447800" cy="501291"/>
              </a:xfrm>
              <a:prstGeom prst="rect">
                <a:avLst/>
              </a:prstGeom>
              <a:blipFill rotWithShape="1">
                <a:blip r:embed="rId13"/>
                <a:stretch>
                  <a:fillRect r="-422"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167252" y="3200400"/>
                <a:ext cx="15240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19(7(19)−1)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252" y="3200400"/>
                <a:ext cx="1524000" cy="501291"/>
              </a:xfrm>
              <a:prstGeom prst="rect">
                <a:avLst/>
              </a:prstGeom>
              <a:blipFill rotWithShape="1"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643252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=8725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2" y="3886200"/>
                <a:ext cx="10668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329052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1254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052" y="3886200"/>
                <a:ext cx="106680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643252" y="43434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=7471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2" y="4343400"/>
                <a:ext cx="106680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7234052" y="20574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4795652" y="13716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7462652" y="27432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462652" y="3505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6014852" y="4038600"/>
            <a:ext cx="5334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645730" y="2057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separately for each sum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38704" y="2667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50 into the first and 19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924800" y="3581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each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85709" y="413439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45474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5029201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6248400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07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78" grpId="0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5759" y="1367245"/>
                <a:ext cx="3892732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latin typeface="Comic Sans MS" panose="030F0702030302020204" pitchFamily="66" charset="0"/>
                  </a:rPr>
                  <a:t>Factorise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b="0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1367245"/>
                <a:ext cx="3892732" cy="2585323"/>
              </a:xfrm>
              <a:prstGeom prst="rect">
                <a:avLst/>
              </a:prstGeom>
              <a:blipFill>
                <a:blip r:embed="rId2"/>
                <a:stretch>
                  <a:fillRect l="-1878" t="-2830" b="-3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49782" y="1358536"/>
                <a:ext cx="3892732" cy="3253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Simplify each of these by writing it as a product of two factors (brackets)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2" y="1358536"/>
                <a:ext cx="3892732" cy="3253455"/>
              </a:xfrm>
              <a:prstGeom prst="rect">
                <a:avLst/>
              </a:prstGeom>
              <a:blipFill>
                <a:blip r:embed="rId3"/>
                <a:stretch>
                  <a:fillRect l="-1252" t="-936" b="-2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5839" y="2329542"/>
                <a:ext cx="174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39" y="2329542"/>
                <a:ext cx="1743619" cy="276999"/>
              </a:xfrm>
              <a:prstGeom prst="rect">
                <a:avLst/>
              </a:prstGeom>
              <a:blipFill>
                <a:blip r:embed="rId4"/>
                <a:stretch>
                  <a:fillRect l="-699" t="-2174" r="-45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92776" y="3152502"/>
                <a:ext cx="17436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6" y="3152502"/>
                <a:ext cx="1743618" cy="276999"/>
              </a:xfrm>
              <a:prstGeom prst="rect">
                <a:avLst/>
              </a:prstGeom>
              <a:blipFill>
                <a:blip r:embed="rId5"/>
                <a:stretch>
                  <a:fillRect l="-1049" t="-2174" r="-45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97130" y="3958045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30" y="3958045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977" t="-2174" r="-423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322421" y="2865120"/>
                <a:ext cx="174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21" y="2865120"/>
                <a:ext cx="1749518" cy="276999"/>
              </a:xfrm>
              <a:prstGeom prst="rect">
                <a:avLst/>
              </a:prstGeom>
              <a:blipFill>
                <a:blip r:embed="rId7"/>
                <a:stretch>
                  <a:fillRect l="-697" t="-2222" r="-45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09358" y="3670662"/>
                <a:ext cx="226286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8" y="3670662"/>
                <a:ext cx="2262863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13712" y="4667794"/>
                <a:ext cx="20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2" y="4667794"/>
                <a:ext cx="2040880" cy="276999"/>
              </a:xfrm>
              <a:prstGeom prst="rect">
                <a:avLst/>
              </a:prstGeom>
              <a:blipFill>
                <a:blip r:embed="rId9"/>
                <a:stretch>
                  <a:fillRect l="-896" t="-4444" r="-358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67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3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05646" y="3204755"/>
                <a:ext cx="1334468" cy="777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646" y="3204755"/>
                <a:ext cx="1334468" cy="777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90903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50971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74720" y="4053840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64079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05051" y="2987040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31818" y="2595156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49040" y="4497978"/>
                <a:ext cx="14827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9+19+29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4497978"/>
                <a:ext cx="1482778" cy="276999"/>
              </a:xfrm>
              <a:prstGeom prst="rect">
                <a:avLst/>
              </a:prstGeom>
              <a:blipFill>
                <a:blip r:embed="rId3"/>
                <a:stretch>
                  <a:fillRect l="-1235" r="-329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19156" y="5129349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6" y="5129349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71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3029" y="3204755"/>
                <a:ext cx="786817" cy="781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9" y="3204755"/>
                <a:ext cx="786817" cy="7811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90903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50971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53098" y="4053840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42457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75017" y="2960914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1784" y="2569030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31325" y="4428310"/>
                <a:ext cx="1886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4+9+16+25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25" y="4428310"/>
                <a:ext cx="1886735" cy="276999"/>
              </a:xfrm>
              <a:prstGeom prst="rect">
                <a:avLst/>
              </a:prstGeom>
              <a:blipFill>
                <a:blip r:embed="rId3"/>
                <a:stretch>
                  <a:fillRect l="-645" r="-25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0778" y="5050973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8" y="5050973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11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a series of constant terms you can use the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4124" y="4354286"/>
                <a:ext cx="538189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1s’ is equal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+ 1 + 1 = 3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sum of 1 + 1 + 1 + 1 + 1 + 1 + 1 = 7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354286"/>
                <a:ext cx="5381897" cy="1323439"/>
              </a:xfrm>
              <a:prstGeom prst="rect">
                <a:avLst/>
              </a:prstGeom>
              <a:blipFill>
                <a:blip r:embed="rId3"/>
                <a:stretch>
                  <a:fillRect t="-922" b="-5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386148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2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the first n natural numbers (1, 2, 3, 4, 5…, n), you can use this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see how to prove this result in chapter 8!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4124" y="4354286"/>
                <a:ext cx="5381897" cy="201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natural numbers’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+ 2 + 3 + 4 + 5 = 15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US" sz="1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354286"/>
                <a:ext cx="5381897" cy="2018758"/>
              </a:xfrm>
              <a:prstGeom prst="rect">
                <a:avLst/>
              </a:prstGeom>
              <a:blipFill>
                <a:blip r:embed="rId3"/>
                <a:stretch>
                  <a:fillRect t="-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386148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244046" y="4615542"/>
            <a:ext cx="966651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72743" y="5682342"/>
            <a:ext cx="1127760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64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5" grpId="0" animBg="1"/>
      <p:bldP spid="5" grpId="1" animBg="1"/>
      <p:bldP spid="9" grpId="0" animBg="1"/>
      <p:bldP spid="9" grpId="1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28800" y="2971800"/>
                <a:ext cx="763222" cy="960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763222" cy="9603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6800" y="1600200"/>
                <a:ext cx="183261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00200"/>
                <a:ext cx="1832618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76800" y="2590800"/>
                <a:ext cx="2216697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(50)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50+1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90800"/>
                <a:ext cx="2216697" cy="7867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3657600"/>
                <a:ext cx="1369606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=1275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657600"/>
                <a:ext cx="1369606" cy="7867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618514" y="20748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18514" y="31416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499465" y="2133600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want the sum of the first 50 terms, so n = 50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24205" y="3429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42080" y="5181600"/>
                <a:ext cx="129067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080" y="5181600"/>
                <a:ext cx="1290673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86400" y="5181600"/>
                <a:ext cx="1107931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81600"/>
                <a:ext cx="1107931" cy="61811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3733800" y="5486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00400" y="5791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is fine (and sometimes easier) to use the formula in this form!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9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8" grpId="0"/>
      <p:bldP spid="11" grpId="0" animBg="1"/>
      <p:bldP spid="19" grpId="0" animBg="1"/>
      <p:bldP spid="13" grpId="0"/>
      <p:bldP spid="20" grpId="0"/>
      <p:bldP spid="21" grpId="0"/>
      <p:bldP spid="22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133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566092" y="2209800"/>
            <a:ext cx="3657600" cy="152400"/>
            <a:chOff x="4800600" y="2057400"/>
            <a:chExt cx="36576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800600" y="2057400"/>
              <a:ext cx="36576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800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410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98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6294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2390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848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458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413692" y="2362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470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5566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662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30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758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40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854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50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9950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60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85292" y="1981200"/>
            <a:ext cx="24384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572000" y="2743200"/>
            <a:ext cx="36516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572000" y="3048000"/>
            <a:ext cx="12132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937692" y="1447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numbers from 21 to 60…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94692" y="3200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… Will be equal to the sum of the numbers from 1 to 60, subtract the numbers from 1 to 20…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47092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5692" y="44958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692" y="4495800"/>
                <a:ext cx="802591" cy="8695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861492" y="44958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492" y="4495800"/>
                <a:ext cx="942053" cy="8695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699692" y="44958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692" y="4495800"/>
                <a:ext cx="942053" cy="8695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023292" y="4038600"/>
            <a:ext cx="2811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notation will look like this…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251892" y="5410200"/>
            <a:ext cx="1524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489892" y="5791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21 to 60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6394892" y="54102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937692" y="579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60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7309292" y="5410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156892" y="579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20</a:t>
            </a:r>
          </a:p>
        </p:txBody>
      </p:sp>
      <p:sp>
        <p:nvSpPr>
          <p:cNvPr id="74" name="Oval 73"/>
          <p:cNvSpPr/>
          <p:nvPr/>
        </p:nvSpPr>
        <p:spPr>
          <a:xfrm>
            <a:off x="7004492" y="4495800"/>
            <a:ext cx="381000" cy="2286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5251892" y="5105400"/>
            <a:ext cx="457200" cy="3048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448768" y="4267200"/>
            <a:ext cx="1695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FF"/>
                </a:solidFill>
                <a:latin typeface="Comic Sans MS" pitchFamily="66" charset="0"/>
              </a:rPr>
              <a:t>Notice the number here will always be one less than the one at the start!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0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52" grpId="0"/>
      <p:bldP spid="55" grpId="0"/>
      <p:bldP spid="56" grpId="0"/>
      <p:bldP spid="57" grpId="0"/>
      <p:bldP spid="58" grpId="0"/>
      <p:bldP spid="59" grpId="0"/>
      <p:bldP spid="63" grpId="0"/>
      <p:bldP spid="66" grpId="0"/>
      <p:bldP spid="69" grpId="0"/>
      <p:bldP spid="72" grpId="0"/>
      <p:bldP spid="74" grpId="0" animBg="1"/>
      <p:bldP spid="75" grpId="0" animBg="1"/>
      <p:bldP spid="7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AE9FC9-9EEE-4651-A82B-930B39791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CA7688-9D0E-44CB-87CF-4E3E57E59B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3F61A3-B6E8-4A03-9CE3-3DF34F0932F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00eee050-7eda-4a68-8825-514e694f5f09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2452</Words>
  <Application>Microsoft Office PowerPoint</Application>
  <PresentationFormat>On-screen Show (4:3)</PresentationFormat>
  <Paragraphs>314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Prior Knowledge Check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73</cp:revision>
  <dcterms:created xsi:type="dcterms:W3CDTF">2017-08-14T15:35:38Z</dcterms:created>
  <dcterms:modified xsi:type="dcterms:W3CDTF">2021-08-26T15:33:21Z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