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92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1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7.png"/><Relationship Id="rId2" Type="http://schemas.openxmlformats.org/officeDocument/2006/relationships/image" Target="../media/image1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image" Target="../media/image1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png"/><Relationship Id="rId2" Type="http://schemas.openxmlformats.org/officeDocument/2006/relationships/image" Target="../media/image1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png"/><Relationship Id="rId2" Type="http://schemas.openxmlformats.org/officeDocument/2006/relationships/image" Target="../media/image18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8.png"/><Relationship Id="rId2" Type="http://schemas.openxmlformats.org/officeDocument/2006/relationships/image" Target="../media/image1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1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4.png"/><Relationship Id="rId2" Type="http://schemas.openxmlformats.org/officeDocument/2006/relationships/image" Target="../media/image1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7.png"/><Relationship Id="rId2" Type="http://schemas.openxmlformats.org/officeDocument/2006/relationships/image" Target="../media/image1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3.1) Sums of natural numbers</a:t>
            </a:r>
          </a:p>
        </p:txBody>
      </p:sp>
    </p:spTree>
    <p:extLst>
      <p:ext uri="{BB962C8B-B14F-4D97-AF65-F5344CB8AC3E}">
        <p14:creationId xmlns:p14="http://schemas.microsoft.com/office/powerpoint/2010/main" val="8154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704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𝑎𝑟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b="0" dirty="0">
                    <a:latin typeface="Candara" panose="020E0502030303020204" pitchFamily="34" charset="0"/>
                  </a:rPr>
                  <a:t> are rational constants.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</a:t>
                </a:r>
                <a:r>
                  <a:rPr lang="en-GB" sz="1600" b="0" dirty="0">
                    <a:latin typeface="Candara" panose="020E0502030303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=152</m:t>
                      </m:r>
                    </m:oMath>
                  </m:oMathPara>
                </a14:m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324</m:t>
                      </m:r>
                    </m:oMath>
                  </m:oMathPara>
                </a14:m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704202"/>
              </a:xfrm>
              <a:prstGeom prst="rect">
                <a:avLst/>
              </a:prstGeom>
              <a:blipFill>
                <a:blip r:embed="rId2"/>
                <a:stretch>
                  <a:fillRect l="-667" t="-677" b="-22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7042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𝑎𝑟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rational constants.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=36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1600" dirty="0">
                    <a:latin typeface="Candara" panose="020E0502030303020204" pitchFamily="34" charset="0"/>
                  </a:rPr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=78</m:t>
                      </m:r>
                    </m:oMath>
                  </m:oMathPara>
                </a14:m>
                <a:endParaRPr lang="en-GB" sz="1600" i="1" dirty="0">
                  <a:latin typeface="Cambria Math" panose="02040503050406030204" pitchFamily="18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expression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704202"/>
              </a:xfrm>
              <a:prstGeom prst="rect">
                <a:avLst/>
              </a:prstGeom>
              <a:blipFill>
                <a:blip r:embed="rId3"/>
                <a:stretch>
                  <a:fillRect l="-667" t="-676" b="-20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3152473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152473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495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blipFill>
                <a:blip r:embed="rId2"/>
                <a:stretch>
                  <a:fillRect l="-1333" t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blipFill>
                <a:blip r:embed="rId3"/>
                <a:stretch>
                  <a:fillRect l="-1333" t="-1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7007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−1+1+3+5+7+9+11+13+15+17=80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7007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2636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281813"/>
              </a:xfrm>
              <a:prstGeom prst="rect">
                <a:avLst/>
              </a:prstGeom>
              <a:blipFill>
                <a:blip r:embed="rId2"/>
                <a:stretch>
                  <a:fillRect l="-1333" t="-8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 these summations by writing out the elements: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sSup>
                            <m:sSup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1520"/>
              </a:xfrm>
              <a:prstGeom prst="rect">
                <a:avLst/>
              </a:prstGeom>
              <a:blipFill>
                <a:blip r:embed="rId3"/>
                <a:stretch>
                  <a:fillRect l="-1333" t="-19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=199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442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8168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1065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33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73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=5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(for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≥2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73636"/>
              </a:xfrm>
              <a:prstGeom prst="rect">
                <a:avLst/>
              </a:prstGeom>
              <a:blipFill>
                <a:blip r:embed="rId2"/>
                <a:stretch>
                  <a:fillRect l="-1333" t="-2326" b="-6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73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=5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(for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≥3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73636"/>
              </a:xfrm>
              <a:prstGeom prst="rect">
                <a:avLst/>
              </a:prstGeom>
              <a:blipFill>
                <a:blip r:embed="rId3"/>
                <a:stretch>
                  <a:fillRect l="-1333" t="-1938" b="-62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FEDA1F6C-08D0-4179-B4E6-945CF5F1BE86}"/>
              </a:ext>
            </a:extLst>
          </p:cNvPr>
          <p:cNvSpPr txBox="1"/>
          <p:nvPr/>
        </p:nvSpPr>
        <p:spPr>
          <a:xfrm>
            <a:off x="4572000" y="1988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400158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978461"/>
              </a:xfrm>
              <a:prstGeom prst="rect">
                <a:avLst/>
              </a:prstGeom>
              <a:blipFill>
                <a:blip r:embed="rId2"/>
                <a:stretch>
                  <a:fillRect l="-1333" t="-9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63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63744"/>
              </a:xfrm>
              <a:prstGeom prst="rect">
                <a:avLst/>
              </a:prstGeom>
              <a:blipFill>
                <a:blip r:embed="rId3"/>
                <a:stretch>
                  <a:fillRect l="-1333" t="-24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9800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88944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877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4145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=50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414572"/>
              </a:xfrm>
              <a:prstGeom prst="rect">
                <a:avLst/>
              </a:prstGeom>
              <a:blipFill>
                <a:blip r:embed="rId2"/>
                <a:stretch>
                  <a:fillRect l="-1333" t="-1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24164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(7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Hence evaluate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=20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50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(7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2416495"/>
              </a:xfrm>
              <a:prstGeom prst="rect">
                <a:avLst/>
              </a:prstGeom>
              <a:blipFill>
                <a:blip r:embed="rId3"/>
                <a:stretch>
                  <a:fillRect l="-1333" t="-12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2926322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7471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26322"/>
                <a:ext cx="4572000" cy="707886"/>
              </a:xfrm>
              <a:prstGeom prst="rect">
                <a:avLst/>
              </a:prstGeom>
              <a:blipFill>
                <a:blip r:embed="rId4"/>
                <a:stretch>
                  <a:fillRect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636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70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smallest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(6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e>
                      </m:nary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&gt;310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70156"/>
              </a:xfrm>
              <a:prstGeom prst="rect">
                <a:avLst/>
              </a:prstGeom>
              <a:blipFill>
                <a:blip r:embed="rId2"/>
                <a:stretch>
                  <a:fillRect l="-1333" t="-28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701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smallest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−5)</m:t>
                          </m:r>
                        </m:e>
                      </m:nary>
                      <m:r>
                        <a:rPr lang="en-GB" sz="2000" i="1">
                          <a:latin typeface="Cambria Math" panose="02040503050406030204" pitchFamily="18" charset="0"/>
                        </a:rPr>
                        <m:t>&gt;4850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70156"/>
              </a:xfrm>
              <a:prstGeom prst="rect">
                <a:avLst/>
              </a:prstGeom>
              <a:blipFill>
                <a:blip r:embed="rId3"/>
                <a:stretch>
                  <a:fillRect l="-1333" t="-23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812755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12755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48271"/>
                <a:ext cx="4692427" cy="1401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deduce an expression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48271"/>
                <a:ext cx="4692427" cy="1401025"/>
              </a:xfrm>
              <a:prstGeom prst="rect">
                <a:avLst/>
              </a:prstGeom>
              <a:blipFill>
                <a:blip r:embed="rId2"/>
                <a:stretch>
                  <a:fillRect l="-1039" t="-2620" b="-65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2" y="452736"/>
                <a:ext cx="4692427" cy="1401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deduce an expression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52736"/>
                <a:ext cx="4692427" cy="1401025"/>
              </a:xfrm>
              <a:prstGeom prst="rect">
                <a:avLst/>
              </a:prstGeom>
              <a:blipFill>
                <a:blip r:embed="rId3"/>
                <a:stretch>
                  <a:fillRect l="-1039" t="-2174" b="-6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/>
              <p:nvPr/>
            </p:nvSpPr>
            <p:spPr>
              <a:xfrm>
                <a:off x="4572000" y="1919287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EDA1F6C-08D0-4179-B4E6-945CF5F1B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287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46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9854</TotalTime>
  <Words>695</Words>
  <Application>Microsoft Office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3.1) Sums of natural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543</cp:revision>
  <dcterms:created xsi:type="dcterms:W3CDTF">2020-05-18T02:11:06Z</dcterms:created>
  <dcterms:modified xsi:type="dcterms:W3CDTF">2021-08-28T19:38:31Z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