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2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AD7775-52E2-45F1-91E1-64D29B8BD4B8}" v="6" dt="2021-06-21T15:08:31.9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42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88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287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A4AEE670-717E-4549-9F70-109A1ED2DBC4}"/>
    <pc:docChg chg="addSld modSld sldOrd">
      <pc:chgData name="Chris Speller" userId="0a97f007-b978-4543-a8a0-9ee0abccdf0a" providerId="ADAL" clId="{A4AEE670-717E-4549-9F70-109A1ED2DBC4}" dt="2021-01-31T20:05:31.377" v="13"/>
      <pc:docMkLst>
        <pc:docMk/>
      </pc:docMkLst>
      <pc:sldChg chg="modSp mod">
        <pc:chgData name="Chris Speller" userId="0a97f007-b978-4543-a8a0-9ee0abccdf0a" providerId="ADAL" clId="{A4AEE670-717E-4549-9F70-109A1ED2DBC4}" dt="2021-01-31T19:05:25.819" v="0" actId="14100"/>
        <pc:sldMkLst>
          <pc:docMk/>
          <pc:sldMk cId="655254233" sldId="4229"/>
        </pc:sldMkLst>
        <pc:spChg chg="mod">
          <ac:chgData name="Chris Speller" userId="0a97f007-b978-4543-a8a0-9ee0abccdf0a" providerId="ADAL" clId="{A4AEE670-717E-4549-9F70-109A1ED2DBC4}" dt="2021-01-31T19:05:25.819" v="0" actId="14100"/>
          <ac:spMkLst>
            <pc:docMk/>
            <pc:sldMk cId="655254233" sldId="4229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6:04.233" v="1" actId="14100"/>
        <pc:sldMkLst>
          <pc:docMk/>
          <pc:sldMk cId="3089534765" sldId="4237"/>
        </pc:sldMkLst>
        <pc:spChg chg="mod">
          <ac:chgData name="Chris Speller" userId="0a97f007-b978-4543-a8a0-9ee0abccdf0a" providerId="ADAL" clId="{A4AEE670-717E-4549-9F70-109A1ED2DBC4}" dt="2021-01-31T19:06:04.233" v="1" actId="14100"/>
          <ac:spMkLst>
            <pc:docMk/>
            <pc:sldMk cId="3089534765" sldId="4237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6:35.817" v="5" actId="14100"/>
        <pc:sldMkLst>
          <pc:docMk/>
          <pc:sldMk cId="2965213025" sldId="4242"/>
        </pc:sldMkLst>
        <pc:spChg chg="mod">
          <ac:chgData name="Chris Speller" userId="0a97f007-b978-4543-a8a0-9ee0abccdf0a" providerId="ADAL" clId="{A4AEE670-717E-4549-9F70-109A1ED2DBC4}" dt="2021-01-31T19:06:35.817" v="5" actId="14100"/>
          <ac:spMkLst>
            <pc:docMk/>
            <pc:sldMk cId="2965213025" sldId="424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8:26.439" v="10" actId="14100"/>
        <pc:sldMkLst>
          <pc:docMk/>
          <pc:sldMk cId="2108347254" sldId="4261"/>
        </pc:sldMkLst>
        <pc:spChg chg="mod">
          <ac:chgData name="Chris Speller" userId="0a97f007-b978-4543-a8a0-9ee0abccdf0a" providerId="ADAL" clId="{A4AEE670-717E-4549-9F70-109A1ED2DBC4}" dt="2021-01-31T19:08:26.439" v="10" actId="14100"/>
          <ac:spMkLst>
            <pc:docMk/>
            <pc:sldMk cId="2108347254" sldId="4261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A4AEE670-717E-4549-9F70-109A1ED2DBC4}" dt="2021-01-31T19:06:13.750" v="3" actId="6549"/>
        <pc:sldMkLst>
          <pc:docMk/>
          <pc:sldMk cId="1453675502" sldId="4562"/>
        </pc:sldMkLst>
        <pc:spChg chg="mod">
          <ac:chgData name="Chris Speller" userId="0a97f007-b978-4543-a8a0-9ee0abccdf0a" providerId="ADAL" clId="{A4AEE670-717E-4549-9F70-109A1ED2DBC4}" dt="2021-01-31T19:06:13.750" v="3" actId="6549"/>
          <ac:spMkLst>
            <pc:docMk/>
            <pc:sldMk cId="1453675502" sldId="4562"/>
            <ac:spMk id="11" creationId="{00000000-0000-0000-0000-000000000000}"/>
          </ac:spMkLst>
        </pc:spChg>
      </pc:sldChg>
      <pc:sldChg chg="addSp modSp">
        <pc:chgData name="Chris Speller" userId="0a97f007-b978-4543-a8a0-9ee0abccdf0a" providerId="ADAL" clId="{A4AEE670-717E-4549-9F70-109A1ED2DBC4}" dt="2021-01-31T19:06:25.082" v="4"/>
        <pc:sldMkLst>
          <pc:docMk/>
          <pc:sldMk cId="2533642093" sldId="4568"/>
        </pc:sldMkLst>
        <pc:spChg chg="add mod">
          <ac:chgData name="Chris Speller" userId="0a97f007-b978-4543-a8a0-9ee0abccdf0a" providerId="ADAL" clId="{A4AEE670-717E-4549-9F70-109A1ED2DBC4}" dt="2021-01-31T19:06:25.082" v="4"/>
          <ac:spMkLst>
            <pc:docMk/>
            <pc:sldMk cId="2533642093" sldId="4568"/>
            <ac:spMk id="13" creationId="{29189BA3-AC48-4B2F-9580-E5B54B071863}"/>
          </ac:spMkLst>
        </pc:spChg>
      </pc:sldChg>
      <pc:sldChg chg="modSp">
        <pc:chgData name="Chris Speller" userId="0a97f007-b978-4543-a8a0-9ee0abccdf0a" providerId="ADAL" clId="{A4AEE670-717E-4549-9F70-109A1ED2DBC4}" dt="2021-01-31T19:07:47.096" v="9" actId="20577"/>
        <pc:sldMkLst>
          <pc:docMk/>
          <pc:sldMk cId="3028327906" sldId="4603"/>
        </pc:sldMkLst>
        <pc:spChg chg="mod">
          <ac:chgData name="Chris Speller" userId="0a97f007-b978-4543-a8a0-9ee0abccdf0a" providerId="ADAL" clId="{A4AEE670-717E-4549-9F70-109A1ED2DBC4}" dt="2021-01-31T19:07:47.096" v="9" actId="20577"/>
          <ac:spMkLst>
            <pc:docMk/>
            <pc:sldMk cId="3028327906" sldId="4603"/>
            <ac:spMk id="10" creationId="{00000000-0000-0000-0000-000000000000}"/>
          </ac:spMkLst>
        </pc:spChg>
      </pc:sldChg>
      <pc:sldChg chg="add ord">
        <pc:chgData name="Chris Speller" userId="0a97f007-b978-4543-a8a0-9ee0abccdf0a" providerId="ADAL" clId="{A4AEE670-717E-4549-9F70-109A1ED2DBC4}" dt="2021-01-31T20:05:31.377" v="13"/>
        <pc:sldMkLst>
          <pc:docMk/>
          <pc:sldMk cId="1278649837" sldId="4935"/>
        </pc:sldMkLst>
      </pc:sldChg>
      <pc:sldChg chg="add ord">
        <pc:chgData name="Chris Speller" userId="0a97f007-b978-4543-a8a0-9ee0abccdf0a" providerId="ADAL" clId="{A4AEE670-717E-4549-9F70-109A1ED2DBC4}" dt="2021-01-31T20:05:31.377" v="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3CAD7775-52E2-45F1-91E1-64D29B8BD4B8}"/>
    <pc:docChg chg="modSld">
      <pc:chgData name="Chris Speller" userId="0a97f007-b978-4543-a8a0-9ee0abccdf0a" providerId="ADAL" clId="{3CAD7775-52E2-45F1-91E1-64D29B8BD4B8}" dt="2021-06-21T15:08:31.905" v="5" actId="20577"/>
      <pc:docMkLst>
        <pc:docMk/>
      </pc:docMkLst>
      <pc:sldChg chg="modSp modAnim">
        <pc:chgData name="Chris Speller" userId="0a97f007-b978-4543-a8a0-9ee0abccdf0a" providerId="ADAL" clId="{3CAD7775-52E2-45F1-91E1-64D29B8BD4B8}" dt="2021-06-21T15:08:31.905" v="5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3CAD7775-52E2-45F1-91E1-64D29B8BD4B8}" dt="2021-06-21T15:08:01.416" v="3" actId="20577"/>
          <ac:spMkLst>
            <pc:docMk/>
            <pc:sldMk cId="4185594363" sldId="4470"/>
            <ac:spMk id="12" creationId="{00000000-0000-0000-0000-000000000000}"/>
          </ac:spMkLst>
        </pc:spChg>
      </pc:sldChg>
    </pc:docChg>
  </pc:docChgLst>
  <pc:docChgLst>
    <pc:chgData name="Chris Speller" userId="0a97f007-b978-4543-a8a0-9ee0abccdf0a" providerId="ADAL" clId="{3C44A134-602A-460D-A859-032F8001D3E1}"/>
    <pc:docChg chg="modSld">
      <pc:chgData name="Chris Speller" userId="0a97f007-b978-4543-a8a0-9ee0abccdf0a" providerId="ADAL" clId="{3C44A134-602A-460D-A859-032F8001D3E1}" dt="2021-01-04T08:55:03.601" v="1" actId="20577"/>
      <pc:docMkLst>
        <pc:docMk/>
      </pc:docMkLst>
      <pc:sldChg chg="modSp">
        <pc:chgData name="Chris Speller" userId="0a97f007-b978-4543-a8a0-9ee0abccdf0a" providerId="ADAL" clId="{3C44A134-602A-460D-A859-032F8001D3E1}" dt="2021-01-04T08:55:03.601" v="1" actId="20577"/>
        <pc:sldMkLst>
          <pc:docMk/>
          <pc:sldMk cId="2634474483" sldId="4183"/>
        </pc:sldMkLst>
        <pc:spChg chg="mod">
          <ac:chgData name="Chris Speller" userId="0a97f007-b978-4543-a8a0-9ee0abccdf0a" providerId="ADAL" clId="{3C44A134-602A-460D-A859-032F8001D3E1}" dt="2021-01-04T08:55:03.601" v="1" actId="20577"/>
          <ac:spMkLst>
            <pc:docMk/>
            <pc:sldMk cId="2634474483" sldId="4183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3C44A134-602A-460D-A859-032F8001D3E1}" dt="2021-01-04T08:54:54.642" v="0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3C44A134-602A-460D-A859-032F8001D3E1}" dt="2021-01-04T08:54:54.642" v="0" actId="20577"/>
          <ac:spMkLst>
            <pc:docMk/>
            <pc:sldMk cId="4185594363" sldId="4470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28/08/2021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28/08/2021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4928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28/08/2021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0.png"/><Relationship Id="rId2" Type="http://schemas.openxmlformats.org/officeDocument/2006/relationships/image" Target="../media/image19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0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7.png"/><Relationship Id="rId2" Type="http://schemas.openxmlformats.org/officeDocument/2006/relationships/image" Target="../media/image17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7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0.png"/><Relationship Id="rId2" Type="http://schemas.openxmlformats.org/officeDocument/2006/relationships/image" Target="../media/image17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8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3.png"/><Relationship Id="rId2" Type="http://schemas.openxmlformats.org/officeDocument/2006/relationships/image" Target="../media/image18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8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6.png"/><Relationship Id="rId2" Type="http://schemas.openxmlformats.org/officeDocument/2006/relationships/image" Target="../media/image185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8.png"/><Relationship Id="rId2" Type="http://schemas.openxmlformats.org/officeDocument/2006/relationships/image" Target="../media/image18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8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1.png"/><Relationship Id="rId2" Type="http://schemas.openxmlformats.org/officeDocument/2006/relationships/image" Target="../media/image19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9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4.png"/><Relationship Id="rId2" Type="http://schemas.openxmlformats.org/officeDocument/2006/relationships/image" Target="../media/image19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9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7.png"/><Relationship Id="rId2" Type="http://schemas.openxmlformats.org/officeDocument/2006/relationships/image" Target="../media/image19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9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088341" cy="527222"/>
          </a:xfrm>
        </p:spPr>
        <p:txBody>
          <a:bodyPr/>
          <a:lstStyle/>
          <a:p>
            <a:r>
              <a:rPr lang="en-GB" dirty="0"/>
              <a:t>3.1) Sums of natural numbers</a:t>
            </a:r>
          </a:p>
        </p:txBody>
      </p:sp>
    </p:spTree>
    <p:extLst>
      <p:ext uri="{BB962C8B-B14F-4D97-AF65-F5344CB8AC3E}">
        <p14:creationId xmlns:p14="http://schemas.microsoft.com/office/powerpoint/2010/main" val="81546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27042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600" b="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600" b="0" i="1" dirty="0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sz="1600" b="0" i="1" dirty="0" smtClean="0">
                        <a:latin typeface="Cambria Math" panose="02040503050406030204" pitchFamily="18" charset="0"/>
                      </a:rPr>
                      <m:t>)=</m:t>
                    </m:r>
                    <m:r>
                      <a:rPr lang="en-GB" sz="1600" b="0" i="1" dirty="0" smtClean="0">
                        <a:latin typeface="Cambria Math" panose="02040503050406030204" pitchFamily="18" charset="0"/>
                      </a:rPr>
                      <m:t>𝑎𝑟</m:t>
                    </m:r>
                    <m:r>
                      <a:rPr lang="en-GB" sz="1600" b="0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b="0" i="1" dirty="0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1600" b="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600" b="0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1600" b="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dirty="0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1600" b="0" dirty="0">
                    <a:latin typeface="Candara" panose="020E0502030303020204" pitchFamily="34" charset="0"/>
                  </a:rPr>
                  <a:t> are rational constants.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Given that</a:t>
                </a:r>
                <a:r>
                  <a:rPr lang="en-GB" sz="1600" b="0" dirty="0">
                    <a:latin typeface="Candara" panose="020E0502030303020204" pitchFamily="34" charset="0"/>
                  </a:rPr>
                  <a:t>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sup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=152</m:t>
                      </m:r>
                    </m:oMath>
                  </m:oMathPara>
                </a14:m>
                <a:endParaRPr lang="en-GB" sz="1600" b="0" i="1" dirty="0">
                  <a:latin typeface="Cambria Math" panose="02040503050406030204" pitchFamily="18" charset="0"/>
                </a:endParaRPr>
              </a:p>
              <a:p>
                <a:pPr algn="ctr"/>
                <a:r>
                  <a:rPr lang="en-GB" sz="1600" dirty="0">
                    <a:latin typeface="Candara" panose="020E0502030303020204" pitchFamily="34" charset="0"/>
                  </a:rPr>
                  <a:t>and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sup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324</m:t>
                      </m:r>
                    </m:oMath>
                  </m:oMathPara>
                </a14:m>
                <a:endParaRPr lang="en-GB" sz="1600" b="0" i="1" dirty="0">
                  <a:latin typeface="Cambria Math" panose="02040503050406030204" pitchFamily="18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an expression for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2704202"/>
              </a:xfrm>
              <a:prstGeom prst="rect">
                <a:avLst/>
              </a:prstGeom>
              <a:blipFill>
                <a:blip r:embed="rId2"/>
                <a:stretch>
                  <a:fillRect l="-667" t="-677" b="-22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27042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600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600" i="1" dirty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sz="1600" i="1" dirty="0">
                        <a:latin typeface="Cambria Math" panose="02040503050406030204" pitchFamily="18" charset="0"/>
                      </a:rPr>
                      <m:t>)=</m:t>
                    </m:r>
                    <m:r>
                      <a:rPr lang="en-GB" sz="1600" i="1" dirty="0">
                        <a:latin typeface="Cambria Math" panose="02040503050406030204" pitchFamily="18" charset="0"/>
                      </a:rPr>
                      <m:t>𝑎𝑟</m:t>
                    </m:r>
                    <m:r>
                      <a:rPr lang="en-GB" sz="1600" i="1" dirty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 dirty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are rational constants.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Given that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  <m:r>
                        <a:rPr lang="en-GB" sz="1600" i="1">
                          <a:latin typeface="Cambria Math" panose="02040503050406030204" pitchFamily="18" charset="0"/>
                        </a:rPr>
                        <m:t>=36</m:t>
                      </m:r>
                    </m:oMath>
                  </m:oMathPara>
                </a14:m>
                <a:endParaRPr lang="en-GB" sz="1600" i="1" dirty="0">
                  <a:latin typeface="Cambria Math" panose="02040503050406030204" pitchFamily="18" charset="0"/>
                </a:endParaRPr>
              </a:p>
              <a:p>
                <a:pPr algn="ctr"/>
                <a:r>
                  <a:rPr lang="en-GB" sz="1600" dirty="0">
                    <a:latin typeface="Candara" panose="020E0502030303020204" pitchFamily="34" charset="0"/>
                  </a:rPr>
                  <a:t>and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  <m:r>
                        <a:rPr lang="en-GB" sz="1600" i="1">
                          <a:latin typeface="Cambria Math" panose="02040503050406030204" pitchFamily="18" charset="0"/>
                        </a:rPr>
                        <m:t>=78</m:t>
                      </m:r>
                    </m:oMath>
                  </m:oMathPara>
                </a14:m>
                <a:endParaRPr lang="en-GB" sz="1600" i="1" dirty="0">
                  <a:latin typeface="Cambria Math" panose="02040503050406030204" pitchFamily="18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an expression for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2704202"/>
              </a:xfrm>
              <a:prstGeom prst="rect">
                <a:avLst/>
              </a:prstGeom>
              <a:blipFill>
                <a:blip r:embed="rId3"/>
                <a:stretch>
                  <a:fillRect l="-667" t="-676" b="-20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2000" y="3152473"/>
                <a:ext cx="4572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=4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152473"/>
                <a:ext cx="4572000" cy="400110"/>
              </a:xfrm>
              <a:prstGeom prst="rect">
                <a:avLst/>
              </a:prstGeom>
              <a:blipFill>
                <a:blip r:embed="rId4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94955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42818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Evaluate these summations by writing out the elements: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sup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(3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−2)</m:t>
                          </m:r>
                        </m:e>
                      </m:nary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20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2−3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4281813"/>
              </a:xfrm>
              <a:prstGeom prst="rect">
                <a:avLst/>
              </a:prstGeom>
              <a:blipFill>
                <a:blip r:embed="rId2"/>
                <a:stretch>
                  <a:fillRect l="-1333" t="-8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5715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Evaluate these summations by writing out the elements: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20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10</m:t>
                          </m:r>
                        </m:sup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−3)</m:t>
                          </m:r>
                        </m:e>
                      </m:nary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571520"/>
              </a:xfrm>
              <a:prstGeom prst="rect">
                <a:avLst/>
              </a:prstGeom>
              <a:blipFill>
                <a:blip r:embed="rId3"/>
                <a:stretch>
                  <a:fillRect l="-1333" t="-19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2000" y="1988944"/>
                <a:ext cx="4572000" cy="70076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−1+1+3+5+7+9+11+13+15+17=80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988944"/>
                <a:ext cx="4572000" cy="70076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2636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42818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Evaluate these summations by writing out the elements: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  <m:e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20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sup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4281813"/>
              </a:xfrm>
              <a:prstGeom prst="rect">
                <a:avLst/>
              </a:prstGeom>
              <a:blipFill>
                <a:blip r:embed="rId2"/>
                <a:stretch>
                  <a:fillRect l="-1333" t="-8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5715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Evaluate these summations by writing out the elements: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20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8</m:t>
                          </m:r>
                        </m:sup>
                        <m:e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571520"/>
              </a:xfrm>
              <a:prstGeom prst="rect">
                <a:avLst/>
              </a:prstGeom>
              <a:blipFill>
                <a:blip r:embed="rId3"/>
                <a:stretch>
                  <a:fillRect l="-1333" t="-19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2000" y="1988944"/>
                <a:ext cx="4572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=199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988944"/>
                <a:ext cx="4572000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04427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39784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Evaluate: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sup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20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sub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50</m:t>
                          </m:r>
                        </m:sup>
                        <m:e>
                          <m:r>
                            <a:rPr lang="en-GB" sz="200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3978461"/>
              </a:xfrm>
              <a:prstGeom prst="rect">
                <a:avLst/>
              </a:prstGeom>
              <a:blipFill>
                <a:blip r:embed="rId2"/>
                <a:stretch>
                  <a:fillRect l="-1333" t="-9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268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Evaluate: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20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=2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50</m:t>
                          </m:r>
                        </m:sup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268168"/>
              </a:xfrm>
              <a:prstGeom prst="rect">
                <a:avLst/>
              </a:prstGeom>
              <a:blipFill>
                <a:blip r:embed="rId3"/>
                <a:stretch>
                  <a:fillRect l="-1333" t="-24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2000" y="1988944"/>
                <a:ext cx="4572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1065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988944"/>
                <a:ext cx="4572000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46339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5736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Show that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=5</m:t>
                          </m:r>
                        </m:sub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−10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(for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≥2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)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573636"/>
              </a:xfrm>
              <a:prstGeom prst="rect">
                <a:avLst/>
              </a:prstGeom>
              <a:blipFill>
                <a:blip r:embed="rId2"/>
                <a:stretch>
                  <a:fillRect l="-1333" t="-2326" b="-62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5736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Show that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20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=5</m:t>
                          </m:r>
                        </m:sub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GB" sz="2000" i="1">
                          <a:latin typeface="Cambria Math" panose="02040503050406030204" pitchFamily="18" charset="0"/>
                        </a:rPr>
                        <m:t>=2</m:t>
                      </m:r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−10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(for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≥3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)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573636"/>
              </a:xfrm>
              <a:prstGeom prst="rect">
                <a:avLst/>
              </a:prstGeom>
              <a:blipFill>
                <a:blip r:embed="rId3"/>
                <a:stretch>
                  <a:fillRect l="-1333" t="-1938" b="-62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FEDA1F6C-08D0-4179-B4E6-945CF5F1BE86}"/>
              </a:ext>
            </a:extLst>
          </p:cNvPr>
          <p:cNvSpPr txBox="1"/>
          <p:nvPr/>
        </p:nvSpPr>
        <p:spPr>
          <a:xfrm>
            <a:off x="4572000" y="1988944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000" dirty="0">
                <a:solidFill>
                  <a:srgbClr val="FF0000"/>
                </a:solidFill>
                <a:latin typeface="Candara" panose="020E0502030303020204" pitchFamily="34" charset="0"/>
              </a:rPr>
              <a:t>Shown</a:t>
            </a:r>
          </a:p>
        </p:txBody>
      </p:sp>
    </p:spTree>
    <p:extLst>
      <p:ext uri="{BB962C8B-B14F-4D97-AF65-F5344CB8AC3E}">
        <p14:creationId xmlns:p14="http://schemas.microsoft.com/office/powerpoint/2010/main" val="4001589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39784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Evaluate: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sup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(3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−2)</m:t>
                          </m:r>
                        </m:e>
                      </m:nary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20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50</m:t>
                          </m:r>
                        </m:sup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2−3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3978461"/>
              </a:xfrm>
              <a:prstGeom prst="rect">
                <a:avLst/>
              </a:prstGeom>
              <a:blipFill>
                <a:blip r:embed="rId2"/>
                <a:stretch>
                  <a:fillRect l="-1333" t="-9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2637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Evaluate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20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−3)</m:t>
                          </m:r>
                        </m:e>
                      </m:nary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263744"/>
              </a:xfrm>
              <a:prstGeom prst="rect">
                <a:avLst/>
              </a:prstGeom>
              <a:blipFill>
                <a:blip r:embed="rId3"/>
                <a:stretch>
                  <a:fillRect l="-1333" t="-24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2000" y="1988944"/>
                <a:ext cx="4572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9800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988944"/>
                <a:ext cx="4572000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38771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24145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Show that: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(5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−3)</m:t>
                          </m:r>
                        </m:e>
                      </m:nary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(2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+5)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Hence evaluate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=50</m:t>
                          </m:r>
                        </m:sub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sup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(5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−3)</m:t>
                          </m:r>
                        </m:e>
                      </m:nary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2414572"/>
              </a:xfrm>
              <a:prstGeom prst="rect">
                <a:avLst/>
              </a:prstGeom>
              <a:blipFill>
                <a:blip r:embed="rId2"/>
                <a:stretch>
                  <a:fillRect l="-1333" t="-15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24164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Show that: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(7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−4)</m:t>
                          </m:r>
                        </m:e>
                      </m:nary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(7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−1)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Hence evaluate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=20</m:t>
                          </m:r>
                        </m:sub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50</m:t>
                          </m:r>
                        </m:sup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(7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−4)</m:t>
                          </m:r>
                        </m:e>
                      </m:nary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2416495"/>
              </a:xfrm>
              <a:prstGeom prst="rect">
                <a:avLst/>
              </a:prstGeom>
              <a:blipFill>
                <a:blip r:embed="rId3"/>
                <a:stretch>
                  <a:fillRect l="-1333" t="-12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2000" y="2926322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Shown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7471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926322"/>
                <a:ext cx="4572000" cy="707886"/>
              </a:xfrm>
              <a:prstGeom prst="rect">
                <a:avLst/>
              </a:prstGeom>
              <a:blipFill>
                <a:blip r:embed="rId4"/>
                <a:stretch>
                  <a:fillRect t="-43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46364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2701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smallest value of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for which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(6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−2)</m:t>
                          </m:r>
                        </m:e>
                      </m:nary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&gt;310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270156"/>
              </a:xfrm>
              <a:prstGeom prst="rect">
                <a:avLst/>
              </a:prstGeom>
              <a:blipFill>
                <a:blip r:embed="rId2"/>
                <a:stretch>
                  <a:fillRect l="-1333" t="-28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2701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smallest value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for which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(4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−5)</m:t>
                          </m:r>
                        </m:e>
                      </m:nary>
                      <m:r>
                        <a:rPr lang="en-GB" sz="2000" i="1">
                          <a:latin typeface="Cambria Math" panose="02040503050406030204" pitchFamily="18" charset="0"/>
                        </a:rPr>
                        <m:t>&gt;4850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270156"/>
              </a:xfrm>
              <a:prstGeom prst="rect">
                <a:avLst/>
              </a:prstGeom>
              <a:blipFill>
                <a:blip r:embed="rId3"/>
                <a:stretch>
                  <a:fillRect l="-1333" t="-23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2000" y="1812755"/>
                <a:ext cx="4572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=51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812755"/>
                <a:ext cx="4572000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08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48271"/>
                <a:ext cx="4692427" cy="14010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Given that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deduce an expression for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in terms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48271"/>
                <a:ext cx="4692427" cy="1401025"/>
              </a:xfrm>
              <a:prstGeom prst="rect">
                <a:avLst/>
              </a:prstGeom>
              <a:blipFill>
                <a:blip r:embed="rId2"/>
                <a:stretch>
                  <a:fillRect l="-1039" t="-2620" b="-65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2" y="452736"/>
                <a:ext cx="4692427" cy="14010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Given that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deduce an expression for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in terms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452736"/>
                <a:ext cx="4692427" cy="1401025"/>
              </a:xfrm>
              <a:prstGeom prst="rect">
                <a:avLst/>
              </a:prstGeom>
              <a:blipFill>
                <a:blip r:embed="rId3"/>
                <a:stretch>
                  <a:fillRect l="-1039" t="-2174" b="-60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2000" y="1919287"/>
                <a:ext cx="4572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=4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919287"/>
                <a:ext cx="4572000" cy="400110"/>
              </a:xfrm>
              <a:prstGeom prst="rect">
                <a:avLst/>
              </a:prstGeom>
              <a:blipFill>
                <a:blip r:embed="rId4"/>
                <a:stretch>
                  <a:fillRect b="-153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30460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3757621-486B-4CF1-AF49-5BA2A66F5CFF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4E1A8A9-BA20-42EE-ABAB-38C7C3AB72D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9FBF779-093C-4EDE-BA18-75DA34909D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9854</TotalTime>
  <Words>695</Words>
  <Application>Microsoft Office PowerPoint</Application>
  <PresentationFormat>On-screen Show (4:3)</PresentationFormat>
  <Paragraphs>105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Cambria Math</vt:lpstr>
      <vt:lpstr>Candara</vt:lpstr>
      <vt:lpstr>Office Theme</vt:lpstr>
      <vt:lpstr>3.1) Sums of natural numbers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543</cp:revision>
  <dcterms:created xsi:type="dcterms:W3CDTF">2020-05-18T02:11:06Z</dcterms:created>
  <dcterms:modified xsi:type="dcterms:W3CDTF">2021-08-28T19:38:31Z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