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6" autoAdjust="0"/>
    <p:restoredTop sz="88876" autoAdjust="0"/>
  </p:normalViewPr>
  <p:slideViewPr>
    <p:cSldViewPr snapToGrid="0">
      <p:cViewPr varScale="1">
        <p:scale>
          <a:sx n="99" d="100"/>
          <a:sy n="99" d="100"/>
        </p:scale>
        <p:origin x="13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78025-280A-427D-A868-D1734BE373B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D71C3-AC9D-4C3D-AD3F-F7D208F71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71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00"/>
            </a:gs>
            <a:gs pos="7000">
              <a:schemeClr val="accent2">
                <a:lumMod val="20000"/>
                <a:lumOff val="80000"/>
              </a:schemeClr>
            </a:gs>
            <a:gs pos="95000">
              <a:schemeClr val="accent2">
                <a:lumMod val="20000"/>
                <a:lumOff val="80000"/>
              </a:schemeClr>
            </a:gs>
            <a:gs pos="100000">
              <a:srgbClr val="FF66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12" Type="http://schemas.openxmlformats.org/officeDocument/2006/relationships/image" Target="../media/image87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0.png"/><Relationship Id="rId10" Type="http://schemas.openxmlformats.org/officeDocument/2006/relationships/image" Target="../media/image92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100.png"/><Relationship Id="rId5" Type="http://schemas.openxmlformats.org/officeDocument/2006/relationships/image" Target="../media/image80.png"/><Relationship Id="rId10" Type="http://schemas.openxmlformats.org/officeDocument/2006/relationships/image" Target="../media/image99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2.png"/><Relationship Id="rId3" Type="http://schemas.openxmlformats.org/officeDocument/2006/relationships/image" Target="../media/image136.png"/><Relationship Id="rId7" Type="http://schemas.openxmlformats.org/officeDocument/2006/relationships/image" Target="../media/image148.png"/><Relationship Id="rId12" Type="http://schemas.openxmlformats.org/officeDocument/2006/relationships/image" Target="../media/image145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44.png"/><Relationship Id="rId5" Type="http://schemas.openxmlformats.org/officeDocument/2006/relationships/image" Target="../media/image146.png"/><Relationship Id="rId15" Type="http://schemas.openxmlformats.org/officeDocument/2006/relationships/image" Target="../media/image154.png"/><Relationship Id="rId10" Type="http://schemas.openxmlformats.org/officeDocument/2006/relationships/image" Target="../media/image151.png"/><Relationship Id="rId4" Type="http://schemas.openxmlformats.org/officeDocument/2006/relationships/image" Target="../media/image137.png"/><Relationship Id="rId9" Type="http://schemas.openxmlformats.org/officeDocument/2006/relationships/image" Target="../media/image150.png"/><Relationship Id="rId14" Type="http://schemas.openxmlformats.org/officeDocument/2006/relationships/image" Target="../media/image1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3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80.png"/><Relationship Id="rId7" Type="http://schemas.openxmlformats.org/officeDocument/2006/relationships/image" Target="../media/image36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8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39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56.png"/><Relationship Id="rId5" Type="http://schemas.openxmlformats.org/officeDocument/2006/relationships/image" Target="../media/image41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455881" y="1114934"/>
            <a:ext cx="8397974" cy="302390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  <a:cs typeface="MV Boli" panose="02000500030200090000" pitchFamily="2" charset="0"/>
              </a:rPr>
              <a:t>Methods in Calculus</a:t>
            </a:r>
            <a:endParaRPr lang="ja-JP" altLang="en-US" sz="9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empus Sans ITC" panose="04020404030D07020202" pitchFamily="82" charset="0"/>
              <a:cs typeface="MV Boli" panose="02000500030200090000" pitchFamily="2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70DD23-DBB1-48AE-BCF2-1500DD51E942}"/>
              </a:ext>
            </a:extLst>
          </p:cNvPr>
          <p:cNvSpPr txBox="1"/>
          <p:nvPr/>
        </p:nvSpPr>
        <p:spPr>
          <a:xfrm>
            <a:off x="2300451" y="4512049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593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Evaluate the integral below, or show that it is not convergent.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3C81D70-8B27-418C-852A-40DF3915ADE1}"/>
                  </a:ext>
                </a:extLst>
              </p:cNvPr>
              <p:cNvSpPr txBox="1"/>
              <p:nvPr/>
            </p:nvSpPr>
            <p:spPr>
              <a:xfrm>
                <a:off x="3939850" y="1362537"/>
                <a:ext cx="1145333" cy="557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3C81D70-8B27-418C-852A-40DF3915A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850" y="1362537"/>
                <a:ext cx="1145333" cy="557140"/>
              </a:xfrm>
              <a:prstGeom prst="rect">
                <a:avLst/>
              </a:prstGeom>
              <a:blipFill>
                <a:blip r:embed="rId3"/>
                <a:stretch>
                  <a:fillRect l="-46809" t="-152747" r="-28191" b="-225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06CE852-7207-4749-989A-0BB8AEB17579}"/>
                  </a:ext>
                </a:extLst>
              </p:cNvPr>
              <p:cNvSpPr txBox="1"/>
              <p:nvPr/>
            </p:nvSpPr>
            <p:spPr>
              <a:xfrm>
                <a:off x="4866691" y="1346985"/>
                <a:ext cx="1403480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06CE852-7207-4749-989A-0BB8AEB17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691" y="1346985"/>
                <a:ext cx="1403480" cy="5727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E96222D-65A3-4445-BB4E-0E05296DEAE0}"/>
                  </a:ext>
                </a:extLst>
              </p:cNvPr>
              <p:cNvSpPr txBox="1"/>
              <p:nvPr/>
            </p:nvSpPr>
            <p:spPr>
              <a:xfrm>
                <a:off x="4888462" y="1975246"/>
                <a:ext cx="1403480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E96222D-65A3-4445-BB4E-0E05296DE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462" y="1975246"/>
                <a:ext cx="1403480" cy="5727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27AD2E2-1609-42E6-9C52-0EE7437E05E7}"/>
                  </a:ext>
                </a:extLst>
              </p:cNvPr>
              <p:cNvSpPr txBox="1"/>
              <p:nvPr/>
            </p:nvSpPr>
            <p:spPr>
              <a:xfrm>
                <a:off x="4739173" y="2665711"/>
                <a:ext cx="1403480" cy="378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𝑙𝑛𝑥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27AD2E2-1609-42E6-9C52-0EE7437E0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173" y="2665711"/>
                <a:ext cx="1403480" cy="3781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F509DFC-DBC9-4AE8-B718-6E1CF70B7420}"/>
                  </a:ext>
                </a:extLst>
              </p:cNvPr>
              <p:cNvSpPr txBox="1"/>
              <p:nvPr/>
            </p:nvSpPr>
            <p:spPr>
              <a:xfrm>
                <a:off x="4667638" y="3293971"/>
                <a:ext cx="2227684" cy="388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𝑙𝑛𝑡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𝑙𝑛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F509DFC-DBC9-4AE8-B718-6E1CF70B7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638" y="3293971"/>
                <a:ext cx="2227684" cy="3881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36C96C7-461A-4D66-998C-C6D4F98CEA49}"/>
                  </a:ext>
                </a:extLst>
              </p:cNvPr>
              <p:cNvSpPr txBox="1"/>
              <p:nvPr/>
            </p:nvSpPr>
            <p:spPr>
              <a:xfrm>
                <a:off x="4624094" y="3968885"/>
                <a:ext cx="1571431" cy="3727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𝑙𝑛𝑡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36C96C7-461A-4D66-998C-C6D4F98CE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094" y="3968885"/>
                <a:ext cx="1571431" cy="3727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円弧 12">
            <a:extLst>
              <a:ext uri="{FF2B5EF4-FFF2-40B4-BE49-F238E27FC236}">
                <a16:creationId xmlns:a16="http://schemas.microsoft.com/office/drawing/2014/main" id="{D7889A48-D639-45CC-A1AC-074DEE59404F}"/>
              </a:ext>
            </a:extLst>
          </p:cNvPr>
          <p:cNvSpPr/>
          <p:nvPr/>
        </p:nvSpPr>
        <p:spPr>
          <a:xfrm>
            <a:off x="6195525" y="1651518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円弧 13">
            <a:extLst>
              <a:ext uri="{FF2B5EF4-FFF2-40B4-BE49-F238E27FC236}">
                <a16:creationId xmlns:a16="http://schemas.microsoft.com/office/drawing/2014/main" id="{D7C7A300-D99F-4843-9272-7C64376B9B53}"/>
              </a:ext>
            </a:extLst>
          </p:cNvPr>
          <p:cNvSpPr/>
          <p:nvPr/>
        </p:nvSpPr>
        <p:spPr>
          <a:xfrm>
            <a:off x="6189305" y="2251788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円弧 14">
            <a:extLst>
              <a:ext uri="{FF2B5EF4-FFF2-40B4-BE49-F238E27FC236}">
                <a16:creationId xmlns:a16="http://schemas.microsoft.com/office/drawing/2014/main" id="{4B81F5F6-DDB5-4BBF-87C7-EFF96CDF6D8D}"/>
              </a:ext>
            </a:extLst>
          </p:cNvPr>
          <p:cNvSpPr/>
          <p:nvPr/>
        </p:nvSpPr>
        <p:spPr>
          <a:xfrm>
            <a:off x="6500325" y="2880049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円弧 15">
            <a:extLst>
              <a:ext uri="{FF2B5EF4-FFF2-40B4-BE49-F238E27FC236}">
                <a16:creationId xmlns:a16="http://schemas.microsoft.com/office/drawing/2014/main" id="{91C6D93D-67F7-4334-8E4C-69847C64AC34}"/>
              </a:ext>
            </a:extLst>
          </p:cNvPr>
          <p:cNvSpPr/>
          <p:nvPr/>
        </p:nvSpPr>
        <p:spPr>
          <a:xfrm>
            <a:off x="6494104" y="3508310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3F3E651-6D2F-4FD4-B8AB-569D329CDC71}"/>
              </a:ext>
            </a:extLst>
          </p:cNvPr>
          <p:cNvSpPr txBox="1"/>
          <p:nvPr/>
        </p:nvSpPr>
        <p:spPr>
          <a:xfrm>
            <a:off x="6475445" y="1670178"/>
            <a:ext cx="187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the RHS for integration (if needed)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2DBAC89-9962-412D-AEAF-37A828AC023D}"/>
              </a:ext>
            </a:extLst>
          </p:cNvPr>
          <p:cNvSpPr txBox="1"/>
          <p:nvPr/>
        </p:nvSpPr>
        <p:spPr>
          <a:xfrm>
            <a:off x="6484776" y="2304660"/>
            <a:ext cx="162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and use a square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F468DF7-FFCB-4DDB-8A07-FF635C262C9F}"/>
              </a:ext>
            </a:extLst>
          </p:cNvPr>
          <p:cNvSpPr txBox="1"/>
          <p:nvPr/>
        </p:nvSpPr>
        <p:spPr>
          <a:xfrm>
            <a:off x="6699379" y="2948473"/>
            <a:ext cx="1614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limits and subtract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2C9641B-58EE-4CD1-9288-1DB67788FDA2}"/>
              </a:ext>
            </a:extLst>
          </p:cNvPr>
          <p:cNvSpPr txBox="1"/>
          <p:nvPr/>
        </p:nvSpPr>
        <p:spPr>
          <a:xfrm>
            <a:off x="6792685" y="3685592"/>
            <a:ext cx="830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4CBF6DE-C306-4B98-8F25-D96D70600ACB}"/>
                  </a:ext>
                </a:extLst>
              </p:cNvPr>
              <p:cNvSpPr txBox="1"/>
              <p:nvPr/>
            </p:nvSpPr>
            <p:spPr>
              <a:xfrm>
                <a:off x="4152123" y="4572000"/>
                <a:ext cx="45533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problem here is that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𝑙𝑛𝑡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4CBF6DE-C306-4B98-8F25-D96D70600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123" y="4572000"/>
                <a:ext cx="4553338" cy="338554"/>
              </a:xfrm>
              <a:prstGeom prst="rect">
                <a:avLst/>
              </a:prstGeom>
              <a:blipFill>
                <a:blip r:embed="rId9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1BA4F287-52CD-41AE-80E5-34D4C2AA858F}"/>
              </a:ext>
            </a:extLst>
          </p:cNvPr>
          <p:cNvCxnSpPr>
            <a:cxnSpLocks/>
          </p:cNvCxnSpPr>
          <p:nvPr/>
        </p:nvCxnSpPr>
        <p:spPr>
          <a:xfrm flipV="1">
            <a:off x="1285630" y="4123772"/>
            <a:ext cx="0" cy="235167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EA42FB5-B6E5-4EBE-BFAD-0981C1F1B32E}"/>
                  </a:ext>
                </a:extLst>
              </p:cNvPr>
              <p:cNvSpPr txBox="1"/>
              <p:nvPr/>
            </p:nvSpPr>
            <p:spPr>
              <a:xfrm>
                <a:off x="2784055" y="5365556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EA42FB5-B6E5-4EBE-BFAD-0981C1F1B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055" y="5365556"/>
                <a:ext cx="141705" cy="215444"/>
              </a:xfrm>
              <a:prstGeom prst="rect">
                <a:avLst/>
              </a:prstGeom>
              <a:blipFill>
                <a:blip r:embed="rId10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BD438C5-B9F6-4B6A-9F48-D553CF07654D}"/>
                  </a:ext>
                </a:extLst>
              </p:cNvPr>
              <p:cNvSpPr txBox="1"/>
              <p:nvPr/>
            </p:nvSpPr>
            <p:spPr>
              <a:xfrm>
                <a:off x="1216089" y="3872235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BD438C5-B9F6-4B6A-9F48-D553CF076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089" y="3872235"/>
                <a:ext cx="144142" cy="215444"/>
              </a:xfrm>
              <a:prstGeom prst="rect">
                <a:avLst/>
              </a:prstGeom>
              <a:blipFill>
                <a:blip r:embed="rId11"/>
                <a:stretch>
                  <a:fillRect l="-29167" r="-25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A9DD123C-AAD2-4EC3-AC9A-F9E0A1A4FBE9}"/>
              </a:ext>
            </a:extLst>
          </p:cNvPr>
          <p:cNvCxnSpPr>
            <a:cxnSpLocks/>
          </p:cNvCxnSpPr>
          <p:nvPr/>
        </p:nvCxnSpPr>
        <p:spPr>
          <a:xfrm rot="5400000" flipV="1">
            <a:off x="1969877" y="4640067"/>
            <a:ext cx="0" cy="15679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弧 32">
            <a:extLst>
              <a:ext uri="{FF2B5EF4-FFF2-40B4-BE49-F238E27FC236}">
                <a16:creationId xmlns:a16="http://schemas.microsoft.com/office/drawing/2014/main" id="{4150D6D3-92BC-4266-93DF-FC956AB87428}"/>
              </a:ext>
            </a:extLst>
          </p:cNvPr>
          <p:cNvSpPr/>
          <p:nvPr/>
        </p:nvSpPr>
        <p:spPr>
          <a:xfrm rot="16200000">
            <a:off x="1080989" y="4343790"/>
            <a:ext cx="5344691" cy="4686106"/>
          </a:xfrm>
          <a:prstGeom prst="arc">
            <a:avLst>
              <a:gd name="adj1" fmla="val 16591199"/>
              <a:gd name="adj2" fmla="val 20033855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9ED21E3-0F95-4FA5-BB6F-5C2B01F2393C}"/>
                  </a:ext>
                </a:extLst>
              </p:cNvPr>
              <p:cNvSpPr txBox="1"/>
              <p:nvPr/>
            </p:nvSpPr>
            <p:spPr>
              <a:xfrm>
                <a:off x="2571361" y="4090182"/>
                <a:ext cx="8529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9ED21E3-0F95-4FA5-BB6F-5C2B01F23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361" y="4090182"/>
                <a:ext cx="852974" cy="307777"/>
              </a:xfrm>
              <a:prstGeom prst="rect">
                <a:avLst/>
              </a:prstGeom>
              <a:blipFill>
                <a:blip r:embed="rId12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6167D73-9DAE-480F-9B87-109B5E6142EE}"/>
                  </a:ext>
                </a:extLst>
              </p:cNvPr>
              <p:cNvSpPr txBox="1"/>
              <p:nvPr/>
            </p:nvSpPr>
            <p:spPr>
              <a:xfrm>
                <a:off x="1660847" y="5579707"/>
                <a:ext cx="24726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Think about the graph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it does not have a ‘limit’, even though the curve’s rate of increase is decreasing</a:t>
                </a: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6167D73-9DAE-480F-9B87-109B5E614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847" y="5579707"/>
                <a:ext cx="2472613" cy="830997"/>
              </a:xfrm>
              <a:prstGeom prst="rect">
                <a:avLst/>
              </a:prstGeom>
              <a:blipFill>
                <a:blip r:embed="rId13"/>
                <a:stretch>
                  <a:fillRect r="-739" b="-4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4122EF8-9F82-4967-AA2B-6A95139A09AD}"/>
                  </a:ext>
                </a:extLst>
              </p:cNvPr>
              <p:cNvSpPr txBox="1"/>
              <p:nvPr/>
            </p:nvSpPr>
            <p:spPr>
              <a:xfrm>
                <a:off x="4180116" y="5085183"/>
                <a:ext cx="4553338" cy="441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6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does not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converge 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4122EF8-9F82-4967-AA2B-6A95139A0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16" y="5085183"/>
                <a:ext cx="4553338" cy="441275"/>
              </a:xfrm>
              <a:prstGeom prst="rect">
                <a:avLst/>
              </a:prstGeom>
              <a:blipFill>
                <a:blip r:embed="rId14"/>
                <a:stretch>
                  <a:fillRect t="-95890" b="-150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E49C7353-A572-4A35-9726-B32650441A16}"/>
                  </a:ext>
                </a:extLst>
              </p:cNvPr>
              <p:cNvSpPr txBox="1"/>
              <p:nvPr/>
            </p:nvSpPr>
            <p:spPr>
              <a:xfrm>
                <a:off x="4070672" y="6103582"/>
                <a:ext cx="2472613" cy="463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(The graph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another good example of this)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E49C7353-A572-4A35-9726-B32650441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672" y="6103582"/>
                <a:ext cx="2472613" cy="463717"/>
              </a:xfrm>
              <a:prstGeom prst="rect">
                <a:avLst/>
              </a:prstGeom>
              <a:blipFill>
                <a:blip r:embed="rId1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3" grpId="0" animBg="1"/>
      <p:bldP spid="14" grpId="0" animBg="1"/>
      <p:bldP spid="15" grpId="0" animBg="1"/>
      <p:bldP spid="16" grpId="0" animBg="1"/>
      <p:bldP spid="19" grpId="0"/>
      <p:bldP spid="20" grpId="0"/>
      <p:bldP spid="21" grpId="0"/>
      <p:bldP spid="22" grpId="0"/>
      <p:bldP spid="25" grpId="0"/>
      <p:bldP spid="28" grpId="0"/>
      <p:bldP spid="28" grpId="1"/>
      <p:bldP spid="29" grpId="0"/>
      <p:bldP spid="29" grpId="1"/>
      <p:bldP spid="33" grpId="0" animBg="1"/>
      <p:bldP spid="33" grpId="1" animBg="1"/>
      <p:bldP spid="34" grpId="0"/>
      <p:bldP spid="34" grpId="1"/>
      <p:bldP spid="35" grpId="0"/>
      <p:bldP spid="35" grpId="1"/>
      <p:bldP spid="37" grpId="0"/>
      <p:bldP spid="38" grpId="0"/>
      <p:bldP spid="3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479213" cy="5124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calculate improper integrals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4E130D8-49B3-4B62-9AFF-BFB1F8B68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98" t="14535" r="6735" b="39569"/>
          <a:stretch/>
        </p:blipFill>
        <p:spPr>
          <a:xfrm>
            <a:off x="513183" y="2099388"/>
            <a:ext cx="3051111" cy="236064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5DE8568-3062-4554-B126-D982EEDD0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796" t="14536" r="6734" b="39750"/>
          <a:stretch/>
        </p:blipFill>
        <p:spPr>
          <a:xfrm>
            <a:off x="5131838" y="2099388"/>
            <a:ext cx="3060440" cy="23513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FD06B9F4-AA79-4DCC-B75D-AE21AB36AB86}"/>
                  </a:ext>
                </a:extLst>
              </p:cNvPr>
              <p:cNvSpPr txBox="1"/>
              <p:nvPr/>
            </p:nvSpPr>
            <p:spPr>
              <a:xfrm>
                <a:off x="3567826" y="406860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FD06B9F4-AA79-4DCC-B75D-AE21AB36A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826" y="4068602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D3AA721B-68A1-40E0-8500-EB5D018714BC}"/>
                  </a:ext>
                </a:extLst>
              </p:cNvPr>
              <p:cNvSpPr txBox="1"/>
              <p:nvPr/>
            </p:nvSpPr>
            <p:spPr>
              <a:xfrm>
                <a:off x="730898" y="184749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D3AA721B-68A1-40E0-8500-EB5D01871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98" y="1847492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33333" r="-20833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D5C9EA81-1B53-40BE-A5DA-2258CBDF15A2}"/>
                  </a:ext>
                </a:extLst>
              </p:cNvPr>
              <p:cNvSpPr txBox="1"/>
              <p:nvPr/>
            </p:nvSpPr>
            <p:spPr>
              <a:xfrm>
                <a:off x="8198919" y="407171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D5C9EA81-1B53-40BE-A5DA-2258CBDF1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919" y="4071712"/>
                <a:ext cx="141705" cy="215444"/>
              </a:xfrm>
              <a:prstGeom prst="rect">
                <a:avLst/>
              </a:prstGeom>
              <a:blipFill>
                <a:blip r:embed="rId6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133B185E-021F-48BC-8E21-EFAAD3828FEC}"/>
                  </a:ext>
                </a:extLst>
              </p:cNvPr>
              <p:cNvSpPr txBox="1"/>
              <p:nvPr/>
            </p:nvSpPr>
            <p:spPr>
              <a:xfrm>
                <a:off x="5361991" y="185060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133B185E-021F-48BC-8E21-EFAAD3828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991" y="1850602"/>
                <a:ext cx="144142" cy="215444"/>
              </a:xfrm>
              <a:prstGeom prst="rect">
                <a:avLst/>
              </a:prstGeom>
              <a:blipFill>
                <a:blip r:embed="rId7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2E49A649-C40C-4593-8DC1-089C9D700E82}"/>
              </a:ext>
            </a:extLst>
          </p:cNvPr>
          <p:cNvCxnSpPr>
            <a:cxnSpLocks/>
          </p:cNvCxnSpPr>
          <p:nvPr/>
        </p:nvCxnSpPr>
        <p:spPr>
          <a:xfrm flipV="1">
            <a:off x="1464906" y="3498980"/>
            <a:ext cx="0" cy="67180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175077DB-1DCC-4B45-8D14-5ADB55965B72}"/>
              </a:ext>
            </a:extLst>
          </p:cNvPr>
          <p:cNvCxnSpPr>
            <a:cxnSpLocks/>
          </p:cNvCxnSpPr>
          <p:nvPr/>
        </p:nvCxnSpPr>
        <p:spPr>
          <a:xfrm flipV="1">
            <a:off x="6100406" y="3505330"/>
            <a:ext cx="0" cy="67180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4A203EA2-D1FC-4B77-A335-7F620DEA3C25}"/>
              </a:ext>
            </a:extLst>
          </p:cNvPr>
          <p:cNvSpPr/>
          <p:nvPr/>
        </p:nvSpPr>
        <p:spPr>
          <a:xfrm>
            <a:off x="1466850" y="3498850"/>
            <a:ext cx="2095500" cy="679450"/>
          </a:xfrm>
          <a:custGeom>
            <a:avLst/>
            <a:gdLst>
              <a:gd name="connsiteX0" fmla="*/ 6350 w 2095500"/>
              <a:gd name="connsiteY0" fmla="*/ 679450 h 679450"/>
              <a:gd name="connsiteX1" fmla="*/ 0 w 2095500"/>
              <a:gd name="connsiteY1" fmla="*/ 0 h 679450"/>
              <a:gd name="connsiteX2" fmla="*/ 76200 w 2095500"/>
              <a:gd name="connsiteY2" fmla="*/ 146050 h 679450"/>
              <a:gd name="connsiteX3" fmla="*/ 177800 w 2095500"/>
              <a:gd name="connsiteY3" fmla="*/ 266700 h 679450"/>
              <a:gd name="connsiteX4" fmla="*/ 298450 w 2095500"/>
              <a:gd name="connsiteY4" fmla="*/ 361950 h 679450"/>
              <a:gd name="connsiteX5" fmla="*/ 406400 w 2095500"/>
              <a:gd name="connsiteY5" fmla="*/ 412750 h 679450"/>
              <a:gd name="connsiteX6" fmla="*/ 590550 w 2095500"/>
              <a:gd name="connsiteY6" fmla="*/ 488950 h 679450"/>
              <a:gd name="connsiteX7" fmla="*/ 914400 w 2095500"/>
              <a:gd name="connsiteY7" fmla="*/ 558800 h 679450"/>
              <a:gd name="connsiteX8" fmla="*/ 1181100 w 2095500"/>
              <a:gd name="connsiteY8" fmla="*/ 590550 h 679450"/>
              <a:gd name="connsiteX9" fmla="*/ 1441450 w 2095500"/>
              <a:gd name="connsiteY9" fmla="*/ 603250 h 679450"/>
              <a:gd name="connsiteX10" fmla="*/ 1803400 w 2095500"/>
              <a:gd name="connsiteY10" fmla="*/ 635000 h 679450"/>
              <a:gd name="connsiteX11" fmla="*/ 2095500 w 2095500"/>
              <a:gd name="connsiteY11" fmla="*/ 635000 h 679450"/>
              <a:gd name="connsiteX12" fmla="*/ 2095500 w 2095500"/>
              <a:gd name="connsiteY12" fmla="*/ 679450 h 679450"/>
              <a:gd name="connsiteX13" fmla="*/ 6350 w 2095500"/>
              <a:gd name="connsiteY13" fmla="*/ 67945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95500" h="679450">
                <a:moveTo>
                  <a:pt x="6350" y="679450"/>
                </a:moveTo>
                <a:cubicBezTo>
                  <a:pt x="4233" y="452967"/>
                  <a:pt x="2117" y="226483"/>
                  <a:pt x="0" y="0"/>
                </a:cubicBezTo>
                <a:lnTo>
                  <a:pt x="76200" y="146050"/>
                </a:lnTo>
                <a:lnTo>
                  <a:pt x="177800" y="266700"/>
                </a:lnTo>
                <a:lnTo>
                  <a:pt x="298450" y="361950"/>
                </a:lnTo>
                <a:lnTo>
                  <a:pt x="406400" y="412750"/>
                </a:lnTo>
                <a:lnTo>
                  <a:pt x="590550" y="488950"/>
                </a:lnTo>
                <a:lnTo>
                  <a:pt x="914400" y="558800"/>
                </a:lnTo>
                <a:lnTo>
                  <a:pt x="1181100" y="590550"/>
                </a:lnTo>
                <a:lnTo>
                  <a:pt x="1441450" y="603250"/>
                </a:lnTo>
                <a:lnTo>
                  <a:pt x="1803400" y="635000"/>
                </a:lnTo>
                <a:lnTo>
                  <a:pt x="2095500" y="635000"/>
                </a:lnTo>
                <a:lnTo>
                  <a:pt x="2095500" y="679450"/>
                </a:lnTo>
                <a:lnTo>
                  <a:pt x="6350" y="679450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41A36056-A16C-4F2D-9EAD-675E96C1EE1C}"/>
              </a:ext>
            </a:extLst>
          </p:cNvPr>
          <p:cNvSpPr/>
          <p:nvPr/>
        </p:nvSpPr>
        <p:spPr>
          <a:xfrm>
            <a:off x="6100763" y="3509963"/>
            <a:ext cx="2090737" cy="671512"/>
          </a:xfrm>
          <a:custGeom>
            <a:avLst/>
            <a:gdLst>
              <a:gd name="connsiteX0" fmla="*/ 0 w 2090737"/>
              <a:gd name="connsiteY0" fmla="*/ 671512 h 671512"/>
              <a:gd name="connsiteX1" fmla="*/ 4762 w 2090737"/>
              <a:gd name="connsiteY1" fmla="*/ 0 h 671512"/>
              <a:gd name="connsiteX2" fmla="*/ 138112 w 2090737"/>
              <a:gd name="connsiteY2" fmla="*/ 109537 h 671512"/>
              <a:gd name="connsiteX3" fmla="*/ 290512 w 2090737"/>
              <a:gd name="connsiteY3" fmla="*/ 204787 h 671512"/>
              <a:gd name="connsiteX4" fmla="*/ 461962 w 2090737"/>
              <a:gd name="connsiteY4" fmla="*/ 271462 h 671512"/>
              <a:gd name="connsiteX5" fmla="*/ 719137 w 2090737"/>
              <a:gd name="connsiteY5" fmla="*/ 347662 h 671512"/>
              <a:gd name="connsiteX6" fmla="*/ 995362 w 2090737"/>
              <a:gd name="connsiteY6" fmla="*/ 395287 h 671512"/>
              <a:gd name="connsiteX7" fmla="*/ 1500187 w 2090737"/>
              <a:gd name="connsiteY7" fmla="*/ 461962 h 671512"/>
              <a:gd name="connsiteX8" fmla="*/ 1795462 w 2090737"/>
              <a:gd name="connsiteY8" fmla="*/ 481012 h 671512"/>
              <a:gd name="connsiteX9" fmla="*/ 2033587 w 2090737"/>
              <a:gd name="connsiteY9" fmla="*/ 500062 h 671512"/>
              <a:gd name="connsiteX10" fmla="*/ 2090737 w 2090737"/>
              <a:gd name="connsiteY10" fmla="*/ 500062 h 671512"/>
              <a:gd name="connsiteX11" fmla="*/ 2090737 w 2090737"/>
              <a:gd name="connsiteY11" fmla="*/ 671512 h 671512"/>
              <a:gd name="connsiteX12" fmla="*/ 0 w 2090737"/>
              <a:gd name="connsiteY12" fmla="*/ 671512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0737" h="671512">
                <a:moveTo>
                  <a:pt x="0" y="671512"/>
                </a:moveTo>
                <a:cubicBezTo>
                  <a:pt x="1587" y="447675"/>
                  <a:pt x="3175" y="223837"/>
                  <a:pt x="4762" y="0"/>
                </a:cubicBezTo>
                <a:lnTo>
                  <a:pt x="138112" y="109537"/>
                </a:lnTo>
                <a:lnTo>
                  <a:pt x="290512" y="204787"/>
                </a:lnTo>
                <a:lnTo>
                  <a:pt x="461962" y="271462"/>
                </a:lnTo>
                <a:lnTo>
                  <a:pt x="719137" y="347662"/>
                </a:lnTo>
                <a:lnTo>
                  <a:pt x="995362" y="395287"/>
                </a:lnTo>
                <a:lnTo>
                  <a:pt x="1500187" y="461962"/>
                </a:lnTo>
                <a:lnTo>
                  <a:pt x="1795462" y="481012"/>
                </a:lnTo>
                <a:lnTo>
                  <a:pt x="2033587" y="500062"/>
                </a:lnTo>
                <a:lnTo>
                  <a:pt x="2090737" y="500062"/>
                </a:lnTo>
                <a:lnTo>
                  <a:pt x="2090737" y="671512"/>
                </a:lnTo>
                <a:lnTo>
                  <a:pt x="0" y="671512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15AF53F0-CCD5-4AC9-83A1-4A9C8C7E0E3E}"/>
                  </a:ext>
                </a:extLst>
              </p:cNvPr>
              <p:cNvSpPr txBox="1"/>
              <p:nvPr/>
            </p:nvSpPr>
            <p:spPr>
              <a:xfrm>
                <a:off x="3623388" y="3704284"/>
                <a:ext cx="567335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15AF53F0-CCD5-4AC9-83A1-4A9C8C7E0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388" y="3704284"/>
                <a:ext cx="567335" cy="404726"/>
              </a:xfrm>
              <a:prstGeom prst="rect">
                <a:avLst/>
              </a:prstGeom>
              <a:blipFill>
                <a:blip r:embed="rId8"/>
                <a:stretch>
                  <a:fillRect l="-6452" t="-1515" r="-2151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2308C11-7018-4608-81F8-060702D2D187}"/>
                  </a:ext>
                </a:extLst>
              </p:cNvPr>
              <p:cNvSpPr txBox="1"/>
              <p:nvPr/>
            </p:nvSpPr>
            <p:spPr>
              <a:xfrm>
                <a:off x="8279363" y="3657630"/>
                <a:ext cx="480196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2308C11-7018-4608-81F8-060702D2D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363" y="3657630"/>
                <a:ext cx="480196" cy="404726"/>
              </a:xfrm>
              <a:prstGeom prst="rect">
                <a:avLst/>
              </a:prstGeom>
              <a:blipFill>
                <a:blip r:embed="rId9"/>
                <a:stretch>
                  <a:fillRect l="-7595" r="-7595"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0C385573-D61A-4261-8DCC-5D15EA8DA638}"/>
              </a:ext>
            </a:extLst>
          </p:cNvPr>
          <p:cNvGrpSpPr/>
          <p:nvPr/>
        </p:nvGrpSpPr>
        <p:grpSpPr>
          <a:xfrm>
            <a:off x="65315" y="4760017"/>
            <a:ext cx="3813887" cy="558486"/>
            <a:chOff x="319573" y="4843993"/>
            <a:chExt cx="3813887" cy="558486"/>
          </a:xfrm>
        </p:grpSpPr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21A4FE58-C7A0-4AFA-A95E-83CE697984EE}"/>
                </a:ext>
              </a:extLst>
            </p:cNvPr>
            <p:cNvSpPr txBox="1"/>
            <p:nvPr/>
          </p:nvSpPr>
          <p:spPr>
            <a:xfrm>
              <a:off x="319573" y="4965292"/>
              <a:ext cx="381388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                    converges and is equal to 1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テキスト ボックス 55">
                  <a:extLst>
                    <a:ext uri="{FF2B5EF4-FFF2-40B4-BE49-F238E27FC236}">
                      <a16:creationId xmlns:a16="http://schemas.microsoft.com/office/drawing/2014/main" id="{0F696391-DC1E-4888-AC6E-CDBDF5DBA638}"/>
                    </a:ext>
                  </a:extLst>
                </p:cNvPr>
                <p:cNvSpPr txBox="1"/>
                <p:nvPr/>
              </p:nvSpPr>
              <p:spPr>
                <a:xfrm>
                  <a:off x="748782" y="4843993"/>
                  <a:ext cx="986712" cy="5584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6" name="テキスト ボックス 55">
                  <a:extLst>
                    <a:ext uri="{FF2B5EF4-FFF2-40B4-BE49-F238E27FC236}">
                      <a16:creationId xmlns:a16="http://schemas.microsoft.com/office/drawing/2014/main" id="{0F696391-DC1E-4888-AC6E-CDBDF5DBA6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82" y="4843993"/>
                  <a:ext cx="986712" cy="558486"/>
                </a:xfrm>
                <a:prstGeom prst="rect">
                  <a:avLst/>
                </a:prstGeom>
                <a:blipFill>
                  <a:blip r:embed="rId10"/>
                  <a:stretch>
                    <a:fillRect l="-69753" t="-152747" r="-33333" b="-2252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C84761C5-5684-4B63-BA33-FA5FA94AC376}"/>
              </a:ext>
            </a:extLst>
          </p:cNvPr>
          <p:cNvGrpSpPr/>
          <p:nvPr/>
        </p:nvGrpSpPr>
        <p:grpSpPr>
          <a:xfrm>
            <a:off x="4985659" y="4744467"/>
            <a:ext cx="3159966" cy="558486"/>
            <a:chOff x="319574" y="4843993"/>
            <a:chExt cx="3159966" cy="558486"/>
          </a:xfrm>
        </p:grpSpPr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33A1A65D-9F37-4404-857C-27F1AE8E9C84}"/>
                </a:ext>
              </a:extLst>
            </p:cNvPr>
            <p:cNvSpPr txBox="1"/>
            <p:nvPr/>
          </p:nvSpPr>
          <p:spPr>
            <a:xfrm>
              <a:off x="319574" y="4965292"/>
              <a:ext cx="315996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                    does not converge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テキスト ボックス 58">
                  <a:extLst>
                    <a:ext uri="{FF2B5EF4-FFF2-40B4-BE49-F238E27FC236}">
                      <a16:creationId xmlns:a16="http://schemas.microsoft.com/office/drawing/2014/main" id="{9F1C939D-909A-416E-9B81-CF02D2D002FB}"/>
                    </a:ext>
                  </a:extLst>
                </p:cNvPr>
                <p:cNvSpPr txBox="1"/>
                <p:nvPr/>
              </p:nvSpPr>
              <p:spPr>
                <a:xfrm>
                  <a:off x="748782" y="4843993"/>
                  <a:ext cx="986712" cy="5584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9" name="テキスト ボックス 58">
                  <a:extLst>
                    <a:ext uri="{FF2B5EF4-FFF2-40B4-BE49-F238E27FC236}">
                      <a16:creationId xmlns:a16="http://schemas.microsoft.com/office/drawing/2014/main" id="{9F1C939D-909A-416E-9B81-CF02D2D002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82" y="4843993"/>
                  <a:ext cx="986712" cy="558486"/>
                </a:xfrm>
                <a:prstGeom prst="rect">
                  <a:avLst/>
                </a:prstGeom>
                <a:blipFill>
                  <a:blip r:embed="rId11"/>
                  <a:stretch>
                    <a:fillRect l="-64815" t="-151087" r="-38272" b="-2217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8" name="Picture 4" descr="Questioning Smiley Face Vector Images (over 130)">
            <a:extLst>
              <a:ext uri="{FF2B5EF4-FFF2-40B4-BE49-F238E27FC236}">
                <a16:creationId xmlns:a16="http://schemas.microsoft.com/office/drawing/2014/main" id="{B3FE0F0B-5569-4528-9BB0-F32DD6B09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665" y="4694979"/>
            <a:ext cx="1845421" cy="193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761126B-DA2C-44A8-BB2B-2832091AF444}"/>
              </a:ext>
            </a:extLst>
          </p:cNvPr>
          <p:cNvSpPr txBox="1"/>
          <p:nvPr/>
        </p:nvSpPr>
        <p:spPr>
          <a:xfrm>
            <a:off x="5276850" y="5389012"/>
            <a:ext cx="3562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But, it looks like this one should also converge, since the area added on as the upper limit keeps increasing is getting less and less…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Not always…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1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18" grpId="0" animBg="1"/>
      <p:bldP spid="23" grpId="0" animBg="1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479213" cy="5124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calculate improper integrals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133F98-D968-4D09-9034-5E301B9BE3E6}"/>
              </a:ext>
            </a:extLst>
          </p:cNvPr>
          <p:cNvSpPr txBox="1"/>
          <p:nvPr/>
        </p:nvSpPr>
        <p:spPr>
          <a:xfrm>
            <a:off x="485775" y="2333625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Consider this series: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4813413-3A1E-4445-99C5-A43A1D32E24A}"/>
                  </a:ext>
                </a:extLst>
              </p:cNvPr>
              <p:cNvSpPr txBox="1"/>
              <p:nvPr/>
            </p:nvSpPr>
            <p:spPr>
              <a:xfrm>
                <a:off x="2890837" y="2221658"/>
                <a:ext cx="3355086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+..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4813413-3A1E-4445-99C5-A43A1D32E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837" y="2221658"/>
                <a:ext cx="3355086" cy="5204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AA93BE7-C8FA-4BE3-A764-F3AA18BFC221}"/>
              </a:ext>
            </a:extLst>
          </p:cNvPr>
          <p:cNvSpPr txBox="1"/>
          <p:nvPr/>
        </p:nvSpPr>
        <p:spPr>
          <a:xfrm>
            <a:off x="251927" y="2923786"/>
            <a:ext cx="8677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Each term decreases in size, so it feels like the sum should have an upper limit as the number of terms tends to infinity...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9BCE7DFE-4ED5-4EAE-872D-211D47726E17}"/>
                  </a:ext>
                </a:extLst>
              </p:cNvPr>
              <p:cNvSpPr txBox="1"/>
              <p:nvPr/>
            </p:nvSpPr>
            <p:spPr>
              <a:xfrm>
                <a:off x="2947404" y="4049291"/>
                <a:ext cx="348332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+..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9BCE7DFE-4ED5-4EAE-872D-211D47726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404" y="4049291"/>
                <a:ext cx="3483326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A6A4D8D9-F194-4F71-AEB7-A77A35C5F7F2}"/>
                  </a:ext>
                </a:extLst>
              </p:cNvPr>
              <p:cNvSpPr txBox="1"/>
              <p:nvPr/>
            </p:nvSpPr>
            <p:spPr>
              <a:xfrm>
                <a:off x="2707917" y="4817512"/>
                <a:ext cx="197650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+..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A6A4D8D9-F194-4F71-AEB7-A77A35C5F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917" y="4817512"/>
                <a:ext cx="1976503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1DAB0D9-9B94-4AE5-8E5C-C3FA5FF36EC4}"/>
              </a:ext>
            </a:extLst>
          </p:cNvPr>
          <p:cNvSpPr/>
          <p:nvPr/>
        </p:nvSpPr>
        <p:spPr>
          <a:xfrm>
            <a:off x="3378265" y="4010997"/>
            <a:ext cx="559837" cy="606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B429131-8E47-4596-8D42-875A57783AE8}"/>
              </a:ext>
            </a:extLst>
          </p:cNvPr>
          <p:cNvSpPr/>
          <p:nvPr/>
        </p:nvSpPr>
        <p:spPr>
          <a:xfrm>
            <a:off x="4146485" y="4014107"/>
            <a:ext cx="1433804" cy="606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A4934F5-33F7-48BD-BEB0-F68C4761EAF7}"/>
              </a:ext>
            </a:extLst>
          </p:cNvPr>
          <p:cNvSpPr/>
          <p:nvPr/>
        </p:nvSpPr>
        <p:spPr>
          <a:xfrm>
            <a:off x="3347162" y="4800988"/>
            <a:ext cx="217715" cy="606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26B8875-C1F7-45B5-9FE6-7A6B9DCA7459}"/>
              </a:ext>
            </a:extLst>
          </p:cNvPr>
          <p:cNvSpPr/>
          <p:nvPr/>
        </p:nvSpPr>
        <p:spPr>
          <a:xfrm>
            <a:off x="3732827" y="4804098"/>
            <a:ext cx="217715" cy="606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A80BEB5-6D12-4A36-8454-1C2EE76BDC74}"/>
              </a:ext>
            </a:extLst>
          </p:cNvPr>
          <p:cNvSpPr/>
          <p:nvPr/>
        </p:nvSpPr>
        <p:spPr>
          <a:xfrm>
            <a:off x="5760680" y="4004776"/>
            <a:ext cx="314132" cy="606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BD3516C3-3669-490B-A71C-AEEAECFC93EF}"/>
              </a:ext>
            </a:extLst>
          </p:cNvPr>
          <p:cNvSpPr/>
          <p:nvPr/>
        </p:nvSpPr>
        <p:spPr>
          <a:xfrm>
            <a:off x="4130933" y="4800988"/>
            <a:ext cx="217715" cy="606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77BD969-45CD-4CA1-8B95-EEE78877DCB4}"/>
                  </a:ext>
                </a:extLst>
              </p:cNvPr>
              <p:cNvSpPr txBox="1"/>
              <p:nvPr/>
            </p:nvSpPr>
            <p:spPr>
              <a:xfrm>
                <a:off x="6046836" y="3768207"/>
                <a:ext cx="2001790" cy="613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 would be 8 of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terms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77BD969-45CD-4CA1-8B95-EEE78877D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36" y="3768207"/>
                <a:ext cx="2001790" cy="613309"/>
              </a:xfrm>
              <a:prstGeom prst="rect">
                <a:avLst/>
              </a:prstGeom>
              <a:blipFill>
                <a:blip r:embed="rId5"/>
                <a:stretch>
                  <a:fillRect t="-1980" b="-1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A607EBB-C87E-4ABD-85A4-E9EBC811E48C}"/>
              </a:ext>
            </a:extLst>
          </p:cNvPr>
          <p:cNvSpPr txBox="1"/>
          <p:nvPr/>
        </p:nvSpPr>
        <p:spPr>
          <a:xfrm>
            <a:off x="1375877" y="5495536"/>
            <a:ext cx="6244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This sequence will continue adding halves infinitely, so its sum is infinite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E0E93584-CC4B-4C29-B8C0-3F3EA1DCD24B}"/>
              </a:ext>
            </a:extLst>
          </p:cNvPr>
          <p:cNvSpPr/>
          <p:nvPr/>
        </p:nvSpPr>
        <p:spPr>
          <a:xfrm>
            <a:off x="3273491" y="2200275"/>
            <a:ext cx="250760" cy="56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E6911740-102B-4189-8B03-4EDF7086C12A}"/>
              </a:ext>
            </a:extLst>
          </p:cNvPr>
          <p:cNvSpPr/>
          <p:nvPr/>
        </p:nvSpPr>
        <p:spPr>
          <a:xfrm>
            <a:off x="4073591" y="2209800"/>
            <a:ext cx="250760" cy="56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C6285D41-541E-42FD-B78D-5E07B8C25042}"/>
              </a:ext>
            </a:extLst>
          </p:cNvPr>
          <p:cNvSpPr/>
          <p:nvPr/>
        </p:nvSpPr>
        <p:spPr>
          <a:xfrm>
            <a:off x="4473641" y="2209800"/>
            <a:ext cx="250760" cy="56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9B72C342-BAE7-46B6-AA41-5D307E7F65D8}"/>
              </a:ext>
            </a:extLst>
          </p:cNvPr>
          <p:cNvSpPr/>
          <p:nvPr/>
        </p:nvSpPr>
        <p:spPr>
          <a:xfrm>
            <a:off x="4873691" y="2209800"/>
            <a:ext cx="250760" cy="56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41C8E578-582E-42F3-A0DC-DE7A83616BE1}"/>
              </a:ext>
            </a:extLst>
          </p:cNvPr>
          <p:cNvSpPr/>
          <p:nvPr/>
        </p:nvSpPr>
        <p:spPr>
          <a:xfrm>
            <a:off x="5664266" y="2209800"/>
            <a:ext cx="250760" cy="56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0B20E89D-9B34-41FD-BF61-7428F2865A52}"/>
              </a:ext>
            </a:extLst>
          </p:cNvPr>
          <p:cNvSpPr/>
          <p:nvPr/>
        </p:nvSpPr>
        <p:spPr>
          <a:xfrm>
            <a:off x="3340166" y="4019550"/>
            <a:ext cx="250760" cy="56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C7A48B48-BE09-4122-9452-8A9F967D1732}"/>
              </a:ext>
            </a:extLst>
          </p:cNvPr>
          <p:cNvSpPr/>
          <p:nvPr/>
        </p:nvSpPr>
        <p:spPr>
          <a:xfrm>
            <a:off x="4140266" y="4029075"/>
            <a:ext cx="250760" cy="56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95F6F2D6-9A0C-4976-B86C-CAA669092A93}"/>
              </a:ext>
            </a:extLst>
          </p:cNvPr>
          <p:cNvSpPr/>
          <p:nvPr/>
        </p:nvSpPr>
        <p:spPr>
          <a:xfrm>
            <a:off x="4540316" y="4029075"/>
            <a:ext cx="250760" cy="56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BCF7B5E1-B597-4404-980F-CE88FE859694}"/>
              </a:ext>
            </a:extLst>
          </p:cNvPr>
          <p:cNvSpPr/>
          <p:nvPr/>
        </p:nvSpPr>
        <p:spPr>
          <a:xfrm>
            <a:off x="4940366" y="4029075"/>
            <a:ext cx="250760" cy="56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8BE576C9-32B5-4B8E-8EC5-F1FB00D8093F}"/>
              </a:ext>
            </a:extLst>
          </p:cNvPr>
          <p:cNvSpPr/>
          <p:nvPr/>
        </p:nvSpPr>
        <p:spPr>
          <a:xfrm>
            <a:off x="5788091" y="4029075"/>
            <a:ext cx="250760" cy="56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F07E3375-AC62-4C1A-9ADA-B61FED14593F}"/>
              </a:ext>
            </a:extLst>
          </p:cNvPr>
          <p:cNvSpPr txBox="1"/>
          <p:nvPr/>
        </p:nvSpPr>
        <p:spPr>
          <a:xfrm>
            <a:off x="419100" y="4152900"/>
            <a:ext cx="2302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Now consider this series: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569B8335-C558-43D5-819B-A8D0791C4E64}"/>
              </a:ext>
            </a:extLst>
          </p:cNvPr>
          <p:cNvSpPr txBox="1"/>
          <p:nvPr/>
        </p:nvSpPr>
        <p:spPr>
          <a:xfrm>
            <a:off x="0" y="5865793"/>
            <a:ext cx="9058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But if we compare the two sequences, all the terms in the first one are equal to, or larger than their equivalents in the second one…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So the top sequence must also have a sum of infinity, even though the terms decrease in size!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75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9" grpId="0"/>
      <p:bldP spid="30" grpId="0"/>
      <p:bldP spid="7" grpId="0" animBg="1"/>
      <p:bldP spid="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8" grpId="0"/>
      <p:bldP spid="8" grpId="1"/>
      <p:bldP spid="38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9" grpId="0" animBg="1"/>
      <p:bldP spid="4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479213" cy="5124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calculate improper integrals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221809C3-80F2-411C-BD7A-5BE7A6C6B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98" t="14535" r="6735" b="39569"/>
          <a:stretch/>
        </p:blipFill>
        <p:spPr>
          <a:xfrm>
            <a:off x="513183" y="2099388"/>
            <a:ext cx="3051111" cy="2360645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5F68819C-6AF4-49C0-8E41-44C0F9607B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796" t="14536" r="6734" b="39750"/>
          <a:stretch/>
        </p:blipFill>
        <p:spPr>
          <a:xfrm>
            <a:off x="5131838" y="2099388"/>
            <a:ext cx="3060440" cy="23513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098D5F92-BFDE-4AAC-8678-126C6E4BB320}"/>
                  </a:ext>
                </a:extLst>
              </p:cNvPr>
              <p:cNvSpPr txBox="1"/>
              <p:nvPr/>
            </p:nvSpPr>
            <p:spPr>
              <a:xfrm>
                <a:off x="3567826" y="406860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098D5F92-BFDE-4AAC-8678-126C6E4BB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826" y="4068602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BFFC3905-2CDB-4A50-B451-FDDF5D19866C}"/>
                  </a:ext>
                </a:extLst>
              </p:cNvPr>
              <p:cNvSpPr txBox="1"/>
              <p:nvPr/>
            </p:nvSpPr>
            <p:spPr>
              <a:xfrm>
                <a:off x="730898" y="184749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BFFC3905-2CDB-4A50-B451-FDDF5D198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98" y="1847492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33333" r="-20833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D10E597C-DD08-4CB8-910A-8A766C27C463}"/>
                  </a:ext>
                </a:extLst>
              </p:cNvPr>
              <p:cNvSpPr txBox="1"/>
              <p:nvPr/>
            </p:nvSpPr>
            <p:spPr>
              <a:xfrm>
                <a:off x="8198919" y="407171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D10E597C-DD08-4CB8-910A-8A766C27C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919" y="4071712"/>
                <a:ext cx="141705" cy="215444"/>
              </a:xfrm>
              <a:prstGeom prst="rect">
                <a:avLst/>
              </a:prstGeom>
              <a:blipFill>
                <a:blip r:embed="rId6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CFE4B6AA-BD1E-45B9-9200-DF8FA7A8117B}"/>
                  </a:ext>
                </a:extLst>
              </p:cNvPr>
              <p:cNvSpPr txBox="1"/>
              <p:nvPr/>
            </p:nvSpPr>
            <p:spPr>
              <a:xfrm>
                <a:off x="5361991" y="185060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CFE4B6AA-BD1E-45B9-9200-DF8FA7A81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991" y="1850602"/>
                <a:ext cx="144142" cy="215444"/>
              </a:xfrm>
              <a:prstGeom prst="rect">
                <a:avLst/>
              </a:prstGeom>
              <a:blipFill>
                <a:blip r:embed="rId7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7BCBB2BD-2992-4DBF-93CF-5AF0BB470C3C}"/>
              </a:ext>
            </a:extLst>
          </p:cNvPr>
          <p:cNvCxnSpPr>
            <a:cxnSpLocks/>
          </p:cNvCxnSpPr>
          <p:nvPr/>
        </p:nvCxnSpPr>
        <p:spPr>
          <a:xfrm flipV="1">
            <a:off x="1464906" y="3498980"/>
            <a:ext cx="0" cy="67180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83B99846-3CFD-4A92-AD77-A14664243D3F}"/>
              </a:ext>
            </a:extLst>
          </p:cNvPr>
          <p:cNvCxnSpPr>
            <a:cxnSpLocks/>
          </p:cNvCxnSpPr>
          <p:nvPr/>
        </p:nvCxnSpPr>
        <p:spPr>
          <a:xfrm flipV="1">
            <a:off x="6100406" y="3505330"/>
            <a:ext cx="0" cy="67180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68002B36-B4B2-4F7C-BDD1-3D47F70CC598}"/>
              </a:ext>
            </a:extLst>
          </p:cNvPr>
          <p:cNvSpPr/>
          <p:nvPr/>
        </p:nvSpPr>
        <p:spPr>
          <a:xfrm>
            <a:off x="1466850" y="3498850"/>
            <a:ext cx="2095500" cy="679450"/>
          </a:xfrm>
          <a:custGeom>
            <a:avLst/>
            <a:gdLst>
              <a:gd name="connsiteX0" fmla="*/ 6350 w 2095500"/>
              <a:gd name="connsiteY0" fmla="*/ 679450 h 679450"/>
              <a:gd name="connsiteX1" fmla="*/ 0 w 2095500"/>
              <a:gd name="connsiteY1" fmla="*/ 0 h 679450"/>
              <a:gd name="connsiteX2" fmla="*/ 76200 w 2095500"/>
              <a:gd name="connsiteY2" fmla="*/ 146050 h 679450"/>
              <a:gd name="connsiteX3" fmla="*/ 177800 w 2095500"/>
              <a:gd name="connsiteY3" fmla="*/ 266700 h 679450"/>
              <a:gd name="connsiteX4" fmla="*/ 298450 w 2095500"/>
              <a:gd name="connsiteY4" fmla="*/ 361950 h 679450"/>
              <a:gd name="connsiteX5" fmla="*/ 406400 w 2095500"/>
              <a:gd name="connsiteY5" fmla="*/ 412750 h 679450"/>
              <a:gd name="connsiteX6" fmla="*/ 590550 w 2095500"/>
              <a:gd name="connsiteY6" fmla="*/ 488950 h 679450"/>
              <a:gd name="connsiteX7" fmla="*/ 914400 w 2095500"/>
              <a:gd name="connsiteY7" fmla="*/ 558800 h 679450"/>
              <a:gd name="connsiteX8" fmla="*/ 1181100 w 2095500"/>
              <a:gd name="connsiteY8" fmla="*/ 590550 h 679450"/>
              <a:gd name="connsiteX9" fmla="*/ 1441450 w 2095500"/>
              <a:gd name="connsiteY9" fmla="*/ 603250 h 679450"/>
              <a:gd name="connsiteX10" fmla="*/ 1803400 w 2095500"/>
              <a:gd name="connsiteY10" fmla="*/ 635000 h 679450"/>
              <a:gd name="connsiteX11" fmla="*/ 2095500 w 2095500"/>
              <a:gd name="connsiteY11" fmla="*/ 635000 h 679450"/>
              <a:gd name="connsiteX12" fmla="*/ 2095500 w 2095500"/>
              <a:gd name="connsiteY12" fmla="*/ 679450 h 679450"/>
              <a:gd name="connsiteX13" fmla="*/ 6350 w 2095500"/>
              <a:gd name="connsiteY13" fmla="*/ 67945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95500" h="679450">
                <a:moveTo>
                  <a:pt x="6350" y="679450"/>
                </a:moveTo>
                <a:cubicBezTo>
                  <a:pt x="4233" y="452967"/>
                  <a:pt x="2117" y="226483"/>
                  <a:pt x="0" y="0"/>
                </a:cubicBezTo>
                <a:lnTo>
                  <a:pt x="76200" y="146050"/>
                </a:lnTo>
                <a:lnTo>
                  <a:pt x="177800" y="266700"/>
                </a:lnTo>
                <a:lnTo>
                  <a:pt x="298450" y="361950"/>
                </a:lnTo>
                <a:lnTo>
                  <a:pt x="406400" y="412750"/>
                </a:lnTo>
                <a:lnTo>
                  <a:pt x="590550" y="488950"/>
                </a:lnTo>
                <a:lnTo>
                  <a:pt x="914400" y="558800"/>
                </a:lnTo>
                <a:lnTo>
                  <a:pt x="1181100" y="590550"/>
                </a:lnTo>
                <a:lnTo>
                  <a:pt x="1441450" y="603250"/>
                </a:lnTo>
                <a:lnTo>
                  <a:pt x="1803400" y="635000"/>
                </a:lnTo>
                <a:lnTo>
                  <a:pt x="2095500" y="635000"/>
                </a:lnTo>
                <a:lnTo>
                  <a:pt x="2095500" y="679450"/>
                </a:lnTo>
                <a:lnTo>
                  <a:pt x="6350" y="679450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94172A30-9B8A-4A10-9C3E-3606930F8280}"/>
              </a:ext>
            </a:extLst>
          </p:cNvPr>
          <p:cNvSpPr/>
          <p:nvPr/>
        </p:nvSpPr>
        <p:spPr>
          <a:xfrm>
            <a:off x="6100763" y="3509963"/>
            <a:ext cx="2090737" cy="671512"/>
          </a:xfrm>
          <a:custGeom>
            <a:avLst/>
            <a:gdLst>
              <a:gd name="connsiteX0" fmla="*/ 0 w 2090737"/>
              <a:gd name="connsiteY0" fmla="*/ 671512 h 671512"/>
              <a:gd name="connsiteX1" fmla="*/ 4762 w 2090737"/>
              <a:gd name="connsiteY1" fmla="*/ 0 h 671512"/>
              <a:gd name="connsiteX2" fmla="*/ 138112 w 2090737"/>
              <a:gd name="connsiteY2" fmla="*/ 109537 h 671512"/>
              <a:gd name="connsiteX3" fmla="*/ 290512 w 2090737"/>
              <a:gd name="connsiteY3" fmla="*/ 204787 h 671512"/>
              <a:gd name="connsiteX4" fmla="*/ 461962 w 2090737"/>
              <a:gd name="connsiteY4" fmla="*/ 271462 h 671512"/>
              <a:gd name="connsiteX5" fmla="*/ 719137 w 2090737"/>
              <a:gd name="connsiteY5" fmla="*/ 347662 h 671512"/>
              <a:gd name="connsiteX6" fmla="*/ 995362 w 2090737"/>
              <a:gd name="connsiteY6" fmla="*/ 395287 h 671512"/>
              <a:gd name="connsiteX7" fmla="*/ 1500187 w 2090737"/>
              <a:gd name="connsiteY7" fmla="*/ 461962 h 671512"/>
              <a:gd name="connsiteX8" fmla="*/ 1795462 w 2090737"/>
              <a:gd name="connsiteY8" fmla="*/ 481012 h 671512"/>
              <a:gd name="connsiteX9" fmla="*/ 2033587 w 2090737"/>
              <a:gd name="connsiteY9" fmla="*/ 500062 h 671512"/>
              <a:gd name="connsiteX10" fmla="*/ 2090737 w 2090737"/>
              <a:gd name="connsiteY10" fmla="*/ 500062 h 671512"/>
              <a:gd name="connsiteX11" fmla="*/ 2090737 w 2090737"/>
              <a:gd name="connsiteY11" fmla="*/ 671512 h 671512"/>
              <a:gd name="connsiteX12" fmla="*/ 0 w 2090737"/>
              <a:gd name="connsiteY12" fmla="*/ 671512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0737" h="671512">
                <a:moveTo>
                  <a:pt x="0" y="671512"/>
                </a:moveTo>
                <a:cubicBezTo>
                  <a:pt x="1587" y="447675"/>
                  <a:pt x="3175" y="223837"/>
                  <a:pt x="4762" y="0"/>
                </a:cubicBezTo>
                <a:lnTo>
                  <a:pt x="138112" y="109537"/>
                </a:lnTo>
                <a:lnTo>
                  <a:pt x="290512" y="204787"/>
                </a:lnTo>
                <a:lnTo>
                  <a:pt x="461962" y="271462"/>
                </a:lnTo>
                <a:lnTo>
                  <a:pt x="719137" y="347662"/>
                </a:lnTo>
                <a:lnTo>
                  <a:pt x="995362" y="395287"/>
                </a:lnTo>
                <a:lnTo>
                  <a:pt x="1500187" y="461962"/>
                </a:lnTo>
                <a:lnTo>
                  <a:pt x="1795462" y="481012"/>
                </a:lnTo>
                <a:lnTo>
                  <a:pt x="2033587" y="500062"/>
                </a:lnTo>
                <a:lnTo>
                  <a:pt x="2090737" y="500062"/>
                </a:lnTo>
                <a:lnTo>
                  <a:pt x="2090737" y="671512"/>
                </a:lnTo>
                <a:lnTo>
                  <a:pt x="0" y="671512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9863B431-A6C4-4715-BCE0-1CB23B93CA75}"/>
                  </a:ext>
                </a:extLst>
              </p:cNvPr>
              <p:cNvSpPr txBox="1"/>
              <p:nvPr/>
            </p:nvSpPr>
            <p:spPr>
              <a:xfrm>
                <a:off x="3623388" y="3704284"/>
                <a:ext cx="567335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9863B431-A6C4-4715-BCE0-1CB23B93C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388" y="3704284"/>
                <a:ext cx="567335" cy="404726"/>
              </a:xfrm>
              <a:prstGeom prst="rect">
                <a:avLst/>
              </a:prstGeom>
              <a:blipFill>
                <a:blip r:embed="rId8"/>
                <a:stretch>
                  <a:fillRect l="-6452" t="-1515" r="-2151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7CDBD8CE-05FD-4513-AC0F-12AAB0BD40F8}"/>
                  </a:ext>
                </a:extLst>
              </p:cNvPr>
              <p:cNvSpPr txBox="1"/>
              <p:nvPr/>
            </p:nvSpPr>
            <p:spPr>
              <a:xfrm>
                <a:off x="8279363" y="3657630"/>
                <a:ext cx="480196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7CDBD8CE-05FD-4513-AC0F-12AAB0BD4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363" y="3657630"/>
                <a:ext cx="480196" cy="404726"/>
              </a:xfrm>
              <a:prstGeom prst="rect">
                <a:avLst/>
              </a:prstGeom>
              <a:blipFill>
                <a:blip r:embed="rId9"/>
                <a:stretch>
                  <a:fillRect l="-7595" r="-7595"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EAC7671F-7C9F-473E-B4AB-E7B932825C19}"/>
              </a:ext>
            </a:extLst>
          </p:cNvPr>
          <p:cNvGrpSpPr/>
          <p:nvPr/>
        </p:nvGrpSpPr>
        <p:grpSpPr>
          <a:xfrm>
            <a:off x="0" y="4579042"/>
            <a:ext cx="3813887" cy="558486"/>
            <a:chOff x="319573" y="4843993"/>
            <a:chExt cx="3813887" cy="558486"/>
          </a:xfrm>
        </p:grpSpPr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39506884-FEBB-42AA-8223-D6F9FD16A569}"/>
                </a:ext>
              </a:extLst>
            </p:cNvPr>
            <p:cNvSpPr txBox="1"/>
            <p:nvPr/>
          </p:nvSpPr>
          <p:spPr>
            <a:xfrm>
              <a:off x="319573" y="4965292"/>
              <a:ext cx="381388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                    converges and is equal to 1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テキスト ボックス 57">
                  <a:extLst>
                    <a:ext uri="{FF2B5EF4-FFF2-40B4-BE49-F238E27FC236}">
                      <a16:creationId xmlns:a16="http://schemas.microsoft.com/office/drawing/2014/main" id="{02F52313-90FC-4D77-AA0E-3AC40F0014C0}"/>
                    </a:ext>
                  </a:extLst>
                </p:cNvPr>
                <p:cNvSpPr txBox="1"/>
                <p:nvPr/>
              </p:nvSpPr>
              <p:spPr>
                <a:xfrm>
                  <a:off x="748782" y="4843993"/>
                  <a:ext cx="986712" cy="5584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8" name="テキスト ボックス 57">
                  <a:extLst>
                    <a:ext uri="{FF2B5EF4-FFF2-40B4-BE49-F238E27FC236}">
                      <a16:creationId xmlns:a16="http://schemas.microsoft.com/office/drawing/2014/main" id="{02F52313-90FC-4D77-AA0E-3AC40F0014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82" y="4843993"/>
                  <a:ext cx="986712" cy="558486"/>
                </a:xfrm>
                <a:prstGeom prst="rect">
                  <a:avLst/>
                </a:prstGeom>
                <a:blipFill>
                  <a:blip r:embed="rId10"/>
                  <a:stretch>
                    <a:fillRect l="-69136" t="-151087" r="-33951" b="-2217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152AF29D-5A15-458E-B96E-FF5E20E210F2}"/>
              </a:ext>
            </a:extLst>
          </p:cNvPr>
          <p:cNvGrpSpPr/>
          <p:nvPr/>
        </p:nvGrpSpPr>
        <p:grpSpPr>
          <a:xfrm>
            <a:off x="4920344" y="4563492"/>
            <a:ext cx="3159966" cy="558486"/>
            <a:chOff x="319574" y="4843993"/>
            <a:chExt cx="3159966" cy="558486"/>
          </a:xfrm>
        </p:grpSpPr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1CAE51F5-77AB-4CA0-AC95-42112ED73F30}"/>
                </a:ext>
              </a:extLst>
            </p:cNvPr>
            <p:cNvSpPr txBox="1"/>
            <p:nvPr/>
          </p:nvSpPr>
          <p:spPr>
            <a:xfrm>
              <a:off x="319574" y="4965292"/>
              <a:ext cx="315996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                    does not converge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テキスト ボックス 65">
                  <a:extLst>
                    <a:ext uri="{FF2B5EF4-FFF2-40B4-BE49-F238E27FC236}">
                      <a16:creationId xmlns:a16="http://schemas.microsoft.com/office/drawing/2014/main" id="{00DB120C-8F31-4672-B744-0EBD04DDEF98}"/>
                    </a:ext>
                  </a:extLst>
                </p:cNvPr>
                <p:cNvSpPr txBox="1"/>
                <p:nvPr/>
              </p:nvSpPr>
              <p:spPr>
                <a:xfrm>
                  <a:off x="748782" y="4843993"/>
                  <a:ext cx="986712" cy="5584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66" name="テキスト ボックス 65">
                  <a:extLst>
                    <a:ext uri="{FF2B5EF4-FFF2-40B4-BE49-F238E27FC236}">
                      <a16:creationId xmlns:a16="http://schemas.microsoft.com/office/drawing/2014/main" id="{00DB120C-8F31-4672-B744-0EBD04DDEF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82" y="4843993"/>
                  <a:ext cx="986712" cy="558486"/>
                </a:xfrm>
                <a:prstGeom prst="rect">
                  <a:avLst/>
                </a:prstGeom>
                <a:blipFill>
                  <a:blip r:embed="rId11"/>
                  <a:stretch>
                    <a:fillRect l="-65839" t="-152747" r="-38509" b="-2252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9F060BD-11D6-4F41-A5FB-CB4E3FDD790A}"/>
              </a:ext>
            </a:extLst>
          </p:cNvPr>
          <p:cNvSpPr txBox="1"/>
          <p:nvPr/>
        </p:nvSpPr>
        <p:spPr>
          <a:xfrm>
            <a:off x="190500" y="5257800"/>
            <a:ext cx="4038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For example, on this graph, it is possible to choose a value for the upper limit that would make the area enclosed equal to 0.8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93DE910B-EAF5-4512-A485-BD49A2367301}"/>
              </a:ext>
            </a:extLst>
          </p:cNvPr>
          <p:cNvSpPr txBox="1"/>
          <p:nvPr/>
        </p:nvSpPr>
        <p:spPr>
          <a:xfrm>
            <a:off x="4724400" y="5257800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It is also possible to do the same on this graph, to choose a value for the upper limit to give an area of 0.8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44A5C6C2-B517-47C6-AE1B-55FCEC7398AD}"/>
              </a:ext>
            </a:extLst>
          </p:cNvPr>
          <p:cNvSpPr txBox="1"/>
          <p:nvPr/>
        </p:nvSpPr>
        <p:spPr>
          <a:xfrm>
            <a:off x="209550" y="6019800"/>
            <a:ext cx="4038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However, on this graph, it is not possible to choose a value for the upper limit that would make the area enclosed equal to 2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31B578BA-A627-494E-B913-62D503607B24}"/>
              </a:ext>
            </a:extLst>
          </p:cNvPr>
          <p:cNvSpPr txBox="1"/>
          <p:nvPr/>
        </p:nvSpPr>
        <p:spPr>
          <a:xfrm>
            <a:off x="4724400" y="6038850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It would be possible to do so on this graph though (although the value chosen might have to be huge!)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7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7" grpId="0"/>
      <p:bldP spid="68" grpId="0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Evaluate the integral below, or show that it is not convergent.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In this case, 0 is undefined for the integral given, so we will need to use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as the lower value and 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→0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3C67534-D509-411D-AB74-10770C485804}"/>
                  </a:ext>
                </a:extLst>
              </p:cNvPr>
              <p:cNvSpPr txBox="1"/>
              <p:nvPr/>
            </p:nvSpPr>
            <p:spPr>
              <a:xfrm>
                <a:off x="4070479" y="1409190"/>
                <a:ext cx="1145333" cy="574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3C67534-D509-411D-AB74-10770C485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479" y="1409190"/>
                <a:ext cx="1145333" cy="5749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9007F55-7B5E-4727-9550-73F94220B4E1}"/>
                  </a:ext>
                </a:extLst>
              </p:cNvPr>
              <p:cNvSpPr txBox="1"/>
              <p:nvPr/>
            </p:nvSpPr>
            <p:spPr>
              <a:xfrm>
                <a:off x="5025312" y="1384308"/>
                <a:ext cx="1403480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9007F55-7B5E-4727-9550-73F94220B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312" y="1384308"/>
                <a:ext cx="1403480" cy="5727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6286D25-13F0-449E-A2FE-DB7CE015CD64}"/>
                  </a:ext>
                </a:extLst>
              </p:cNvPr>
              <p:cNvSpPr txBox="1"/>
              <p:nvPr/>
            </p:nvSpPr>
            <p:spPr>
              <a:xfrm>
                <a:off x="5028422" y="2012569"/>
                <a:ext cx="1403480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6286D25-13F0-449E-A2FE-DB7CE015C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422" y="2012569"/>
                <a:ext cx="1403480" cy="5727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7208439-4DC8-48C4-A7E7-8916319D6A0B}"/>
                  </a:ext>
                </a:extLst>
              </p:cNvPr>
              <p:cNvSpPr txBox="1"/>
              <p:nvPr/>
            </p:nvSpPr>
            <p:spPr>
              <a:xfrm>
                <a:off x="4935117" y="2703034"/>
                <a:ext cx="1403480" cy="378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7208439-4DC8-48C4-A7E7-8916319D6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117" y="2703034"/>
                <a:ext cx="1403480" cy="3781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62ACC5A-21C1-4931-89AA-8BA7FBBE1C38}"/>
                  </a:ext>
                </a:extLst>
              </p:cNvPr>
              <p:cNvSpPr txBox="1"/>
              <p:nvPr/>
            </p:nvSpPr>
            <p:spPr>
              <a:xfrm>
                <a:off x="4910234" y="3163344"/>
                <a:ext cx="1350607" cy="570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62ACC5A-21C1-4931-89AA-8BA7FBBE1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234" y="3163344"/>
                <a:ext cx="1350607" cy="5708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840379D-DEC4-4789-8A82-287BE685C279}"/>
                  </a:ext>
                </a:extLst>
              </p:cNvPr>
              <p:cNvSpPr txBox="1"/>
              <p:nvPr/>
            </p:nvSpPr>
            <p:spPr>
              <a:xfrm>
                <a:off x="4938226" y="3816486"/>
                <a:ext cx="2227684" cy="649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840379D-DEC4-4789-8A82-287BE685C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226" y="3816486"/>
                <a:ext cx="2227684" cy="6491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ECD5A48-7687-47E2-ADE2-41867FBC574A}"/>
                  </a:ext>
                </a:extLst>
              </p:cNvPr>
              <p:cNvSpPr txBox="1"/>
              <p:nvPr/>
            </p:nvSpPr>
            <p:spPr>
              <a:xfrm>
                <a:off x="4978659" y="4547384"/>
                <a:ext cx="1506118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ECD5A48-7687-47E2-ADE2-41867FBC5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659" y="4547384"/>
                <a:ext cx="1506118" cy="5763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円弧 12">
            <a:extLst>
              <a:ext uri="{FF2B5EF4-FFF2-40B4-BE49-F238E27FC236}">
                <a16:creationId xmlns:a16="http://schemas.microsoft.com/office/drawing/2014/main" id="{5F7D4044-63E2-4973-9DE9-2365FEFBA722}"/>
              </a:ext>
            </a:extLst>
          </p:cNvPr>
          <p:cNvSpPr/>
          <p:nvPr/>
        </p:nvSpPr>
        <p:spPr>
          <a:xfrm>
            <a:off x="6326154" y="1688841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円弧 13">
            <a:extLst>
              <a:ext uri="{FF2B5EF4-FFF2-40B4-BE49-F238E27FC236}">
                <a16:creationId xmlns:a16="http://schemas.microsoft.com/office/drawing/2014/main" id="{2914E341-AB29-4C64-9B98-0BC03D64E336}"/>
              </a:ext>
            </a:extLst>
          </p:cNvPr>
          <p:cNvSpPr/>
          <p:nvPr/>
        </p:nvSpPr>
        <p:spPr>
          <a:xfrm>
            <a:off x="6301273" y="2289111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円弧 14">
            <a:extLst>
              <a:ext uri="{FF2B5EF4-FFF2-40B4-BE49-F238E27FC236}">
                <a16:creationId xmlns:a16="http://schemas.microsoft.com/office/drawing/2014/main" id="{FF9373FC-134D-493D-9DEC-09B43356F03D}"/>
              </a:ext>
            </a:extLst>
          </p:cNvPr>
          <p:cNvSpPr/>
          <p:nvPr/>
        </p:nvSpPr>
        <p:spPr>
          <a:xfrm>
            <a:off x="6127101" y="2898711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円弧 15">
            <a:extLst>
              <a:ext uri="{FF2B5EF4-FFF2-40B4-BE49-F238E27FC236}">
                <a16:creationId xmlns:a16="http://schemas.microsoft.com/office/drawing/2014/main" id="{F4BB92C1-4DF2-4341-9696-95F674BFA96C}"/>
              </a:ext>
            </a:extLst>
          </p:cNvPr>
          <p:cNvSpPr/>
          <p:nvPr/>
        </p:nvSpPr>
        <p:spPr>
          <a:xfrm>
            <a:off x="6876660" y="3582955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円弧 16">
            <a:extLst>
              <a:ext uri="{FF2B5EF4-FFF2-40B4-BE49-F238E27FC236}">
                <a16:creationId xmlns:a16="http://schemas.microsoft.com/office/drawing/2014/main" id="{A46E2118-62BC-4B23-9057-38AAC05FF183}"/>
              </a:ext>
            </a:extLst>
          </p:cNvPr>
          <p:cNvSpPr/>
          <p:nvPr/>
        </p:nvSpPr>
        <p:spPr>
          <a:xfrm>
            <a:off x="6861109" y="4220547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C2D8F30-0722-4320-82B9-F70BE10F79AC}"/>
              </a:ext>
            </a:extLst>
          </p:cNvPr>
          <p:cNvSpPr txBox="1"/>
          <p:nvPr/>
        </p:nvSpPr>
        <p:spPr>
          <a:xfrm>
            <a:off x="6606074" y="1707501"/>
            <a:ext cx="187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the RHS for integration (if needed)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EDC8890-FA13-4530-8F30-6F23764D3190}"/>
              </a:ext>
            </a:extLst>
          </p:cNvPr>
          <p:cNvSpPr txBox="1"/>
          <p:nvPr/>
        </p:nvSpPr>
        <p:spPr>
          <a:xfrm>
            <a:off x="6596744" y="2341983"/>
            <a:ext cx="162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and use a square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2A6015F-D8FA-44C7-A339-2B165FC40FE4}"/>
              </a:ext>
            </a:extLst>
          </p:cNvPr>
          <p:cNvSpPr txBox="1"/>
          <p:nvPr/>
        </p:nvSpPr>
        <p:spPr>
          <a:xfrm>
            <a:off x="6391469" y="2985796"/>
            <a:ext cx="2015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for substitution (if needed)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AC49932-804A-4764-A95A-46809B8EB98F}"/>
              </a:ext>
            </a:extLst>
          </p:cNvPr>
          <p:cNvSpPr txBox="1"/>
          <p:nvPr/>
        </p:nvSpPr>
        <p:spPr>
          <a:xfrm>
            <a:off x="7100596" y="3648269"/>
            <a:ext cx="1492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limits and subtract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BEA79C5-5C2B-4B1D-A2F3-77397A998D06}"/>
              </a:ext>
            </a:extLst>
          </p:cNvPr>
          <p:cNvSpPr txBox="1"/>
          <p:nvPr/>
        </p:nvSpPr>
        <p:spPr>
          <a:xfrm>
            <a:off x="7156579" y="4394719"/>
            <a:ext cx="839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1A5235E-DB30-439F-871B-CD2048151A57}"/>
                  </a:ext>
                </a:extLst>
              </p:cNvPr>
              <p:cNvSpPr txBox="1"/>
              <p:nvPr/>
            </p:nvSpPr>
            <p:spPr>
              <a:xfrm>
                <a:off x="4310744" y="5337110"/>
                <a:ext cx="4553338" cy="43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problem here is that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1A5235E-DB30-439F-871B-CD2048151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4" y="5337110"/>
                <a:ext cx="4553338" cy="439992"/>
              </a:xfrm>
              <a:prstGeom prst="rect">
                <a:avLst/>
              </a:prstGeom>
              <a:blipFill>
                <a:blip r:embed="rId10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30D7EBC-E401-4ABA-B9F1-B97392186568}"/>
                  </a:ext>
                </a:extLst>
              </p:cNvPr>
              <p:cNvSpPr txBox="1"/>
              <p:nvPr/>
            </p:nvSpPr>
            <p:spPr>
              <a:xfrm>
                <a:off x="4338737" y="5850293"/>
                <a:ext cx="4553338" cy="444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6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does not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converge 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30D7EBC-E401-4ABA-B9F1-B97392186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737" y="5850293"/>
                <a:ext cx="4553338" cy="444609"/>
              </a:xfrm>
              <a:prstGeom prst="rect">
                <a:avLst/>
              </a:prstGeom>
              <a:blipFill>
                <a:blip r:embed="rId11"/>
                <a:stretch>
                  <a:fillRect t="-95890" b="-150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3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/>
      <p:bldP spid="23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Evaluate the integral below, or show that it is not convergent.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4−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In this case, the expression will be undefined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so this needs to be the limit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D6F9A45-1761-4281-8BBF-235F576EBE91}"/>
                  </a:ext>
                </a:extLst>
              </p:cNvPr>
              <p:cNvSpPr txBox="1"/>
              <p:nvPr/>
            </p:nvSpPr>
            <p:spPr>
              <a:xfrm>
                <a:off x="4646645" y="3760235"/>
                <a:ext cx="2967135" cy="386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Try differentiating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4−</m:t>
                            </m:r>
                            <m:sSup>
                              <m:sSupPr>
                                <m:ctrlP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D6F9A45-1761-4281-8BBF-235F576EB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645" y="3760235"/>
                <a:ext cx="2967135" cy="386516"/>
              </a:xfrm>
              <a:prstGeom prst="rect">
                <a:avLst/>
              </a:prstGeom>
              <a:blipFill>
                <a:blip r:embed="rId3"/>
                <a:stretch>
                  <a:fillRect b="-158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BDF6282-E6C8-40E6-AE0B-7CF9C081D91D}"/>
                  </a:ext>
                </a:extLst>
              </p:cNvPr>
              <p:cNvSpPr txBox="1"/>
              <p:nvPr/>
            </p:nvSpPr>
            <p:spPr>
              <a:xfrm>
                <a:off x="4791269" y="4254760"/>
                <a:ext cx="1112933" cy="311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BDF6282-E6C8-40E6-AE0B-7CF9C081D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269" y="4254760"/>
                <a:ext cx="1112933" cy="311945"/>
              </a:xfrm>
              <a:prstGeom prst="rect">
                <a:avLst/>
              </a:prstGeom>
              <a:blipFill>
                <a:blip r:embed="rId4"/>
                <a:stretch>
                  <a:fillRect l="-3825" r="-546" b="-156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9CCA9C2-45EA-4AFF-A3A8-F9D2B2D0012A}"/>
                  </a:ext>
                </a:extLst>
              </p:cNvPr>
              <p:cNvSpPr txBox="1"/>
              <p:nvPr/>
            </p:nvSpPr>
            <p:spPr>
              <a:xfrm>
                <a:off x="4691742" y="4771055"/>
                <a:ext cx="1925720" cy="407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9CCA9C2-45EA-4AFF-A3A8-F9D2B2D00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742" y="4771055"/>
                <a:ext cx="1925720" cy="407612"/>
              </a:xfrm>
              <a:prstGeom prst="rect">
                <a:avLst/>
              </a:prstGeom>
              <a:blipFill>
                <a:blip r:embed="rId5"/>
                <a:stretch>
                  <a:fillRect l="-2848" t="-298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212CB2F-9BCC-4282-9EED-7D4A1F6EC59C}"/>
                  </a:ext>
                </a:extLst>
              </p:cNvPr>
              <p:cNvSpPr txBox="1"/>
              <p:nvPr/>
            </p:nvSpPr>
            <p:spPr>
              <a:xfrm>
                <a:off x="4701073" y="5377544"/>
                <a:ext cx="1547988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212CB2F-9BCC-4282-9EED-7D4A1F6EC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073" y="5377544"/>
                <a:ext cx="1547988" cy="409023"/>
              </a:xfrm>
              <a:prstGeom prst="rect">
                <a:avLst/>
              </a:prstGeom>
              <a:blipFill>
                <a:blip r:embed="rId6"/>
                <a:stretch>
                  <a:fillRect l="-3543" t="-2985" r="-394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7C5E9A9F-9BFC-413D-92CB-F150D3A35074}"/>
              </a:ext>
            </a:extLst>
          </p:cNvPr>
          <p:cNvSpPr/>
          <p:nvPr/>
        </p:nvSpPr>
        <p:spPr>
          <a:xfrm>
            <a:off x="6515877" y="4469362"/>
            <a:ext cx="248818" cy="497633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DC4D63B-4ABA-46C6-8CBD-80FE79827730}"/>
              </a:ext>
            </a:extLst>
          </p:cNvPr>
          <p:cNvSpPr txBox="1"/>
          <p:nvPr/>
        </p:nvSpPr>
        <p:spPr>
          <a:xfrm>
            <a:off x="6708710" y="4450702"/>
            <a:ext cx="1912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using the chain rule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円弧 15">
            <a:extLst>
              <a:ext uri="{FF2B5EF4-FFF2-40B4-BE49-F238E27FC236}">
                <a16:creationId xmlns:a16="http://schemas.microsoft.com/office/drawing/2014/main" id="{DC57A572-E51A-4210-B7A9-3C7E10412856}"/>
              </a:ext>
            </a:extLst>
          </p:cNvPr>
          <p:cNvSpPr/>
          <p:nvPr/>
        </p:nvSpPr>
        <p:spPr>
          <a:xfrm>
            <a:off x="6509657" y="4966995"/>
            <a:ext cx="248818" cy="497633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C9511AE-6DC5-4123-932C-B2E8D1195AD0}"/>
              </a:ext>
            </a:extLst>
          </p:cNvPr>
          <p:cNvSpPr txBox="1"/>
          <p:nvPr/>
        </p:nvSpPr>
        <p:spPr>
          <a:xfrm>
            <a:off x="6690049" y="5075853"/>
            <a:ext cx="905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E85F1D3-3830-4366-B075-62650124B94A}"/>
              </a:ext>
            </a:extLst>
          </p:cNvPr>
          <p:cNvSpPr/>
          <p:nvPr/>
        </p:nvSpPr>
        <p:spPr>
          <a:xfrm>
            <a:off x="5570377" y="2146041"/>
            <a:ext cx="979714" cy="3545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220272F-B302-4908-93E8-DBCDC872CE8F}"/>
              </a:ext>
            </a:extLst>
          </p:cNvPr>
          <p:cNvSpPr/>
          <p:nvPr/>
        </p:nvSpPr>
        <p:spPr>
          <a:xfrm>
            <a:off x="5134947" y="5396204"/>
            <a:ext cx="1144555" cy="3545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4318D18-4D0A-4797-853D-EF2AD85C9BC6}"/>
                  </a:ext>
                </a:extLst>
              </p:cNvPr>
              <p:cNvSpPr txBox="1"/>
              <p:nvPr/>
            </p:nvSpPr>
            <p:spPr>
              <a:xfrm>
                <a:off x="4198776" y="5962262"/>
                <a:ext cx="4152122" cy="601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gives us the integral above, but with the opposite sign, so integrating will give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4−</m:t>
                            </m:r>
                            <m:sSup>
                              <m:sSupPr>
                                <m:ctrlP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4318D18-4D0A-4797-853D-EF2AD85C9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776" y="5962262"/>
                <a:ext cx="4152122" cy="601960"/>
              </a:xfrm>
              <a:prstGeom prst="rect">
                <a:avLst/>
              </a:prstGeom>
              <a:blipFill>
                <a:blip r:embed="rId7"/>
                <a:stretch>
                  <a:fillRect t="-2020" b="-10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A5A8D16-59CD-41FA-B465-0FE614EE0B2D}"/>
              </a:ext>
            </a:extLst>
          </p:cNvPr>
          <p:cNvSpPr/>
          <p:nvPr/>
        </p:nvSpPr>
        <p:spPr>
          <a:xfrm>
            <a:off x="5150499" y="4226768"/>
            <a:ext cx="839754" cy="3545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2C7D4BC-4232-4217-98FA-3EE14D3B97DC}"/>
              </a:ext>
            </a:extLst>
          </p:cNvPr>
          <p:cNvSpPr/>
          <p:nvPr/>
        </p:nvSpPr>
        <p:spPr>
          <a:xfrm>
            <a:off x="7336971" y="6214188"/>
            <a:ext cx="985935" cy="3452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619BEF6B-1774-4DDE-8D66-651BA495C43E}"/>
                  </a:ext>
                </a:extLst>
              </p:cNvPr>
              <p:cNvSpPr txBox="1"/>
              <p:nvPr/>
            </p:nvSpPr>
            <p:spPr>
              <a:xfrm>
                <a:off x="3566627" y="1381198"/>
                <a:ext cx="1145333" cy="574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619BEF6B-1774-4DDE-8D66-651BA495C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627" y="1381198"/>
                <a:ext cx="1145333" cy="574901"/>
              </a:xfrm>
              <a:prstGeom prst="rect">
                <a:avLst/>
              </a:prstGeom>
              <a:blipFill>
                <a:blip r:embed="rId8"/>
                <a:stretch>
                  <a:fillRect r="-101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16F2F6CA-2936-4041-8D85-D9001F4D4FD5}"/>
                  </a:ext>
                </a:extLst>
              </p:cNvPr>
              <p:cNvSpPr txBox="1"/>
              <p:nvPr/>
            </p:nvSpPr>
            <p:spPr>
              <a:xfrm>
                <a:off x="4820040" y="1393638"/>
                <a:ext cx="1804696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4−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16F2F6CA-2936-4041-8D85-D9001F4D4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040" y="1393638"/>
                <a:ext cx="1804696" cy="5727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弧 33">
            <a:extLst>
              <a:ext uri="{FF2B5EF4-FFF2-40B4-BE49-F238E27FC236}">
                <a16:creationId xmlns:a16="http://schemas.microsoft.com/office/drawing/2014/main" id="{2B63D152-84F8-4F5F-A15A-C63B38BED7BE}"/>
              </a:ext>
            </a:extLst>
          </p:cNvPr>
          <p:cNvSpPr/>
          <p:nvPr/>
        </p:nvSpPr>
        <p:spPr>
          <a:xfrm>
            <a:off x="6746034" y="1716832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24F6C52-74DC-4959-96F2-729B2A932FC9}"/>
              </a:ext>
            </a:extLst>
          </p:cNvPr>
          <p:cNvSpPr txBox="1"/>
          <p:nvPr/>
        </p:nvSpPr>
        <p:spPr>
          <a:xfrm>
            <a:off x="7007291" y="1772815"/>
            <a:ext cx="187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the RHS for integration (if needed)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5C53B7C-1B25-4B56-BAD5-25C1778104B2}"/>
                  </a:ext>
                </a:extLst>
              </p:cNvPr>
              <p:cNvSpPr txBox="1"/>
              <p:nvPr/>
            </p:nvSpPr>
            <p:spPr>
              <a:xfrm>
                <a:off x="4767166" y="2068552"/>
                <a:ext cx="2212132" cy="576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4−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5C53B7C-1B25-4B56-BAD5-25C177810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166" y="2068552"/>
                <a:ext cx="2212132" cy="5766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円弧 36">
            <a:extLst>
              <a:ext uri="{FF2B5EF4-FFF2-40B4-BE49-F238E27FC236}">
                <a16:creationId xmlns:a16="http://schemas.microsoft.com/office/drawing/2014/main" id="{5A4FCD1B-2DA5-4DF0-9668-8443D9A96B81}"/>
              </a:ext>
            </a:extLst>
          </p:cNvPr>
          <p:cNvSpPr/>
          <p:nvPr/>
        </p:nvSpPr>
        <p:spPr>
          <a:xfrm>
            <a:off x="6755365" y="2407297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81AA9A3-252D-49B9-B5DD-2244E5D3350C}"/>
              </a:ext>
            </a:extLst>
          </p:cNvPr>
          <p:cNvSpPr txBox="1"/>
          <p:nvPr/>
        </p:nvSpPr>
        <p:spPr>
          <a:xfrm>
            <a:off x="7016622" y="2555816"/>
            <a:ext cx="96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2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/>
      <p:bldP spid="18" grpId="0" animBg="1"/>
      <p:bldP spid="18" grpId="1" animBg="1"/>
      <p:bldP spid="19" grpId="0" animBg="1"/>
      <p:bldP spid="19" grpId="1" animBg="1"/>
      <p:bldP spid="20" grpId="0"/>
      <p:bldP spid="23" grpId="0" animBg="1"/>
      <p:bldP spid="23" grpId="1" animBg="1"/>
      <p:bldP spid="24" grpId="0" animBg="1"/>
      <p:bldP spid="24" grpId="1" animBg="1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Evaluate the integral below, or show that it is not convergent.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4−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In this case, the expression will be undefined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so this needs to be the limit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3C5FEE7-F433-484F-B7F5-39822A2AC82B}"/>
                  </a:ext>
                </a:extLst>
              </p:cNvPr>
              <p:cNvSpPr txBox="1"/>
              <p:nvPr/>
            </p:nvSpPr>
            <p:spPr>
              <a:xfrm>
                <a:off x="3566627" y="1381198"/>
                <a:ext cx="1145333" cy="574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3C5FEE7-F433-484F-B7F5-39822A2AC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627" y="1381198"/>
                <a:ext cx="1145333" cy="574901"/>
              </a:xfrm>
              <a:prstGeom prst="rect">
                <a:avLst/>
              </a:prstGeom>
              <a:blipFill>
                <a:blip r:embed="rId3"/>
                <a:stretch>
                  <a:fillRect r="-101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8AE7F12-0E66-43FE-BC58-DBCEC051BCBD}"/>
                  </a:ext>
                </a:extLst>
              </p:cNvPr>
              <p:cNvSpPr txBox="1"/>
              <p:nvPr/>
            </p:nvSpPr>
            <p:spPr>
              <a:xfrm>
                <a:off x="4820040" y="1393638"/>
                <a:ext cx="1804696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4−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8AE7F12-0E66-43FE-BC58-DBCEC051B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040" y="1393638"/>
                <a:ext cx="1804696" cy="5727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円弧 6">
            <a:extLst>
              <a:ext uri="{FF2B5EF4-FFF2-40B4-BE49-F238E27FC236}">
                <a16:creationId xmlns:a16="http://schemas.microsoft.com/office/drawing/2014/main" id="{3C8A00ED-5C7E-4F34-A560-ABD918100347}"/>
              </a:ext>
            </a:extLst>
          </p:cNvPr>
          <p:cNvSpPr/>
          <p:nvPr/>
        </p:nvSpPr>
        <p:spPr>
          <a:xfrm>
            <a:off x="6746034" y="1716832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76FE605-2E91-457C-A6C8-A0185DA90B8F}"/>
              </a:ext>
            </a:extLst>
          </p:cNvPr>
          <p:cNvSpPr txBox="1"/>
          <p:nvPr/>
        </p:nvSpPr>
        <p:spPr>
          <a:xfrm>
            <a:off x="7007291" y="1772815"/>
            <a:ext cx="187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the RHS for integration (if needed)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B671466-CCF5-4AA9-82AE-F60B13B38754}"/>
                  </a:ext>
                </a:extLst>
              </p:cNvPr>
              <p:cNvSpPr txBox="1"/>
              <p:nvPr/>
            </p:nvSpPr>
            <p:spPr>
              <a:xfrm>
                <a:off x="4767166" y="2068552"/>
                <a:ext cx="2212132" cy="576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4−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B671466-CCF5-4AA9-82AE-F60B13B38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166" y="2068552"/>
                <a:ext cx="2212132" cy="5766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円弧 20">
            <a:extLst>
              <a:ext uri="{FF2B5EF4-FFF2-40B4-BE49-F238E27FC236}">
                <a16:creationId xmlns:a16="http://schemas.microsoft.com/office/drawing/2014/main" id="{F0292524-0895-4756-AED2-F0487BD8BEB6}"/>
              </a:ext>
            </a:extLst>
          </p:cNvPr>
          <p:cNvSpPr/>
          <p:nvPr/>
        </p:nvSpPr>
        <p:spPr>
          <a:xfrm>
            <a:off x="6755365" y="2407297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CF8C660C-3DEA-4569-876B-349EA8D6CEE6}"/>
                  </a:ext>
                </a:extLst>
              </p:cNvPr>
              <p:cNvSpPr txBox="1"/>
              <p:nvPr/>
            </p:nvSpPr>
            <p:spPr>
              <a:xfrm>
                <a:off x="4589884" y="2712365"/>
                <a:ext cx="2212132" cy="526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CF8C660C-3DEA-4569-876B-349EA8D6C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884" y="2712365"/>
                <a:ext cx="2212132" cy="5260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6AA12CF-421E-471B-9CBC-33F888E3AE67}"/>
                  </a:ext>
                </a:extLst>
              </p:cNvPr>
              <p:cNvSpPr txBox="1"/>
              <p:nvPr/>
            </p:nvSpPr>
            <p:spPr>
              <a:xfrm>
                <a:off x="4572001" y="3321966"/>
                <a:ext cx="3601615" cy="528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4−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4−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6AA12CF-421E-471B-9CBC-33F888E3A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3321966"/>
                <a:ext cx="3601615" cy="5282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08A3FB4-FF3B-4513-A57C-62AF32CA3964}"/>
                  </a:ext>
                </a:extLst>
              </p:cNvPr>
              <p:cNvSpPr txBox="1"/>
              <p:nvPr/>
            </p:nvSpPr>
            <p:spPr>
              <a:xfrm>
                <a:off x="4823927" y="4003101"/>
                <a:ext cx="2491273" cy="473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4−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rad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08A3FB4-FF3B-4513-A57C-62AF32CA3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927" y="4003101"/>
                <a:ext cx="2491273" cy="4733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321D2978-259C-4634-A17B-A966A68237CF}"/>
                  </a:ext>
                </a:extLst>
              </p:cNvPr>
              <p:cNvSpPr txBox="1"/>
              <p:nvPr/>
            </p:nvSpPr>
            <p:spPr>
              <a:xfrm>
                <a:off x="4805267" y="4665574"/>
                <a:ext cx="1810138" cy="430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321D2978-259C-4634-A17B-A966A6823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267" y="4665574"/>
                <a:ext cx="1810138" cy="4309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D71CD21-7FB4-44DF-A787-9E854F0F44EA}"/>
                  </a:ext>
                </a:extLst>
              </p:cNvPr>
              <p:cNvSpPr txBox="1"/>
              <p:nvPr/>
            </p:nvSpPr>
            <p:spPr>
              <a:xfrm>
                <a:off x="4855031" y="5340487"/>
                <a:ext cx="43542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D71CD21-7FB4-44DF-A787-9E854F0F4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031" y="5340487"/>
                <a:ext cx="43542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円弧 30">
            <a:extLst>
              <a:ext uri="{FF2B5EF4-FFF2-40B4-BE49-F238E27FC236}">
                <a16:creationId xmlns:a16="http://schemas.microsoft.com/office/drawing/2014/main" id="{4C1A1F48-E787-407F-832D-33957D73866B}"/>
              </a:ext>
            </a:extLst>
          </p:cNvPr>
          <p:cNvSpPr/>
          <p:nvPr/>
        </p:nvSpPr>
        <p:spPr>
          <a:xfrm>
            <a:off x="7719528" y="2988905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8E7AC7D-56C4-40AA-A233-9A66F22F244B}"/>
              </a:ext>
            </a:extLst>
          </p:cNvPr>
          <p:cNvSpPr txBox="1"/>
          <p:nvPr/>
        </p:nvSpPr>
        <p:spPr>
          <a:xfrm>
            <a:off x="7990115" y="2979574"/>
            <a:ext cx="96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limits and subtract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0C1244B2-378E-4C4D-9166-57E008BC97A5}"/>
              </a:ext>
            </a:extLst>
          </p:cNvPr>
          <p:cNvSpPr/>
          <p:nvPr/>
        </p:nvSpPr>
        <p:spPr>
          <a:xfrm>
            <a:off x="7682206" y="3642048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996009E5-D62B-4A30-8A08-334146CE1CAF}"/>
              </a:ext>
            </a:extLst>
          </p:cNvPr>
          <p:cNvSpPr/>
          <p:nvPr/>
        </p:nvSpPr>
        <p:spPr>
          <a:xfrm>
            <a:off x="7125479" y="4242318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816F3E93-D7A5-4F52-9EC8-13D354DD90B2}"/>
              </a:ext>
            </a:extLst>
          </p:cNvPr>
          <p:cNvSpPr/>
          <p:nvPr/>
        </p:nvSpPr>
        <p:spPr>
          <a:xfrm>
            <a:off x="6400802" y="4823926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DC38716-42B9-4899-938D-F36034DE4C18}"/>
              </a:ext>
            </a:extLst>
          </p:cNvPr>
          <p:cNvSpPr txBox="1"/>
          <p:nvPr/>
        </p:nvSpPr>
        <p:spPr>
          <a:xfrm>
            <a:off x="7896808" y="3698031"/>
            <a:ext cx="1247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Rewrite/work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259728B-64C2-42CC-A086-8CF7CC48AC1B}"/>
              </a:ext>
            </a:extLst>
          </p:cNvPr>
          <p:cNvSpPr txBox="1"/>
          <p:nvPr/>
        </p:nvSpPr>
        <p:spPr>
          <a:xfrm>
            <a:off x="7402286" y="4416488"/>
            <a:ext cx="845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0D86666-B9E0-49B6-8F76-383E10DBF398}"/>
                  </a:ext>
                </a:extLst>
              </p:cNvPr>
              <p:cNvSpPr txBox="1"/>
              <p:nvPr/>
            </p:nvSpPr>
            <p:spPr>
              <a:xfrm>
                <a:off x="6624735" y="4873688"/>
                <a:ext cx="1819471" cy="485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Apply the limit</a:t>
                </a: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→2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4−</m:t>
                        </m:r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0D86666-B9E0-49B6-8F76-383E10DBF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735" y="4873688"/>
                <a:ext cx="1819471" cy="485839"/>
              </a:xfrm>
              <a:prstGeom prst="rect">
                <a:avLst/>
              </a:prstGeom>
              <a:blipFill>
                <a:blip r:embed="rId11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6F70BAF7-24CD-4265-A07D-E5BF671AF251}"/>
              </a:ext>
            </a:extLst>
          </p:cNvPr>
          <p:cNvGrpSpPr/>
          <p:nvPr/>
        </p:nvGrpSpPr>
        <p:grpSpPr>
          <a:xfrm>
            <a:off x="149290" y="4573404"/>
            <a:ext cx="3937518" cy="576696"/>
            <a:chOff x="319573" y="4834662"/>
            <a:chExt cx="3937518" cy="576696"/>
          </a:xfrm>
        </p:grpSpPr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197B636A-76A2-4E12-A4BD-2C754D58354D}"/>
                </a:ext>
              </a:extLst>
            </p:cNvPr>
            <p:cNvSpPr txBox="1"/>
            <p:nvPr/>
          </p:nvSpPr>
          <p:spPr>
            <a:xfrm>
              <a:off x="319573" y="4965292"/>
              <a:ext cx="393751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So                       converges and is equal to 2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072538AB-AC73-4CFB-A9D4-D752FDE87714}"/>
                    </a:ext>
                  </a:extLst>
                </p:cNvPr>
                <p:cNvSpPr txBox="1"/>
                <p:nvPr/>
              </p:nvSpPr>
              <p:spPr>
                <a:xfrm>
                  <a:off x="804765" y="4834662"/>
                  <a:ext cx="986712" cy="57669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4−</m:t>
                                    </m:r>
                                    <m:sSup>
                                      <m:sSup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072538AB-AC73-4CFB-A9D4-D752FDE877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765" y="4834662"/>
                  <a:ext cx="986712" cy="576696"/>
                </a:xfrm>
                <a:prstGeom prst="rect">
                  <a:avLst/>
                </a:prstGeom>
                <a:blipFill>
                  <a:blip r:embed="rId12"/>
                  <a:stretch>
                    <a:fillRect l="-7407" r="-185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3AF9F0F-2E0E-4F78-8E3A-D06020B6AFFB}"/>
              </a:ext>
            </a:extLst>
          </p:cNvPr>
          <p:cNvSpPr txBox="1"/>
          <p:nvPr/>
        </p:nvSpPr>
        <p:spPr>
          <a:xfrm>
            <a:off x="7016622" y="2555816"/>
            <a:ext cx="96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3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 animBg="1"/>
      <p:bldP spid="35" grpId="0" animBg="1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both limits of an integral are infinite, you will need to split the integral into the sum of two improper integrals.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So: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You will need to choose an appropriate value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original integral only converges if both the separate integrals converge.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B933706-C17C-4480-B22D-085187B23792}"/>
                  </a:ext>
                </a:extLst>
              </p:cNvPr>
              <p:cNvSpPr txBox="1"/>
              <p:nvPr/>
            </p:nvSpPr>
            <p:spPr>
              <a:xfrm>
                <a:off x="396551" y="3769568"/>
                <a:ext cx="3149324" cy="466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B933706-C17C-4480-B22D-085187B23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51" y="3769568"/>
                <a:ext cx="3149324" cy="466666"/>
              </a:xfrm>
              <a:prstGeom prst="rect">
                <a:avLst/>
              </a:prstGeom>
              <a:blipFill>
                <a:blip r:embed="rId3"/>
                <a:stretch>
                  <a:fillRect l="-22824" t="-189610" r="-11219" b="-2753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B0EFF99-D216-466E-8135-6FA3D056C68F}"/>
              </a:ext>
            </a:extLst>
          </p:cNvPr>
          <p:cNvSpPr/>
          <p:nvPr/>
        </p:nvSpPr>
        <p:spPr>
          <a:xfrm>
            <a:off x="1623526" y="3722914"/>
            <a:ext cx="205273" cy="1492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0814EB9A-8F02-4276-9440-3BB474FD471D}"/>
              </a:ext>
            </a:extLst>
          </p:cNvPr>
          <p:cNvSpPr/>
          <p:nvPr/>
        </p:nvSpPr>
        <p:spPr>
          <a:xfrm>
            <a:off x="2671665" y="4099249"/>
            <a:ext cx="205273" cy="1492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F0E5AAA-A3B6-4E05-BEBD-BEA5F9E1219D}"/>
                  </a:ext>
                </a:extLst>
              </p:cNvPr>
              <p:cNvSpPr txBox="1"/>
              <p:nvPr/>
            </p:nvSpPr>
            <p:spPr>
              <a:xfrm>
                <a:off x="3666931" y="3620277"/>
                <a:ext cx="332169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You need 2 integrals since you cannot let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tend towards two different values at the same time…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F0E5AAA-A3B6-4E05-BEBD-BEA5F9E12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931" y="3620277"/>
                <a:ext cx="3321698" cy="738664"/>
              </a:xfrm>
              <a:prstGeom prst="rect">
                <a:avLst/>
              </a:prstGeom>
              <a:blipFill>
                <a:blip r:embed="rId4"/>
                <a:stretch>
                  <a:fillRect t="-1653" r="-1471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09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  <p:bldP spid="42" grpId="0" animBg="1"/>
      <p:bldP spid="42" grpId="1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Hence, show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converges, and find its value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Start by differentiating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seeing what happens…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4E546CB-9BEA-4C48-8B30-EFFDD494060C}"/>
                  </a:ext>
                </a:extLst>
              </p:cNvPr>
              <p:cNvSpPr txBox="1"/>
              <p:nvPr/>
            </p:nvSpPr>
            <p:spPr>
              <a:xfrm>
                <a:off x="4242062" y="1348033"/>
                <a:ext cx="839589" cy="2799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4E546CB-9BEA-4C48-8B30-EFFDD4940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062" y="1348033"/>
                <a:ext cx="839589" cy="279948"/>
              </a:xfrm>
              <a:prstGeom prst="rect">
                <a:avLst/>
              </a:prstGeom>
              <a:blipFill>
                <a:blip r:embed="rId3"/>
                <a:stretch>
                  <a:fillRect l="-5797" b="-2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20CD19B-03F1-4AEF-815A-27E18357BCBE}"/>
                  </a:ext>
                </a:extLst>
              </p:cNvPr>
              <p:cNvSpPr txBox="1"/>
              <p:nvPr/>
            </p:nvSpPr>
            <p:spPr>
              <a:xfrm>
                <a:off x="4138367" y="1838226"/>
                <a:ext cx="1341136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20CD19B-03F1-4AEF-815A-27E18357B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367" y="1838226"/>
                <a:ext cx="1341136" cy="4658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円弧 7">
            <a:extLst>
              <a:ext uri="{FF2B5EF4-FFF2-40B4-BE49-F238E27FC236}">
                <a16:creationId xmlns:a16="http://schemas.microsoft.com/office/drawing/2014/main" id="{AC1788EA-2BBE-4D77-9684-6A9E9797A282}"/>
              </a:ext>
            </a:extLst>
          </p:cNvPr>
          <p:cNvSpPr/>
          <p:nvPr/>
        </p:nvSpPr>
        <p:spPr>
          <a:xfrm>
            <a:off x="5435612" y="1502324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5139E78-AD88-482A-928A-E92D93C60432}"/>
              </a:ext>
            </a:extLst>
          </p:cNvPr>
          <p:cNvSpPr txBox="1"/>
          <p:nvPr/>
        </p:nvSpPr>
        <p:spPr>
          <a:xfrm>
            <a:off x="5744003" y="1660270"/>
            <a:ext cx="125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0DEC98C-75E2-469F-AFC8-0944F12BC456}"/>
              </a:ext>
            </a:extLst>
          </p:cNvPr>
          <p:cNvSpPr/>
          <p:nvPr/>
        </p:nvSpPr>
        <p:spPr>
          <a:xfrm>
            <a:off x="4632024" y="1913641"/>
            <a:ext cx="839754" cy="31098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37C529-7086-462F-8ECA-AE8694EB67A6}"/>
              </a:ext>
            </a:extLst>
          </p:cNvPr>
          <p:cNvSpPr/>
          <p:nvPr/>
        </p:nvSpPr>
        <p:spPr>
          <a:xfrm>
            <a:off x="1805554" y="2245151"/>
            <a:ext cx="645415" cy="31098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A32131C-D06A-496B-B6F8-7C457AF8C739}"/>
                  </a:ext>
                </a:extLst>
              </p:cNvPr>
              <p:cNvSpPr txBox="1"/>
              <p:nvPr/>
            </p:nvSpPr>
            <p:spPr>
              <a:xfrm>
                <a:off x="4414823" y="2527537"/>
                <a:ext cx="34565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we need to divide the original expression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A32131C-D06A-496B-B6F8-7C457AF8C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823" y="2527537"/>
                <a:ext cx="3456558" cy="523220"/>
              </a:xfrm>
              <a:prstGeom prst="rect">
                <a:avLst/>
              </a:prstGeom>
              <a:blipFill>
                <a:blip r:embed="rId5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15E2117-617E-4D8D-A4F4-8449FB9DD6A4}"/>
                  </a:ext>
                </a:extLst>
              </p:cNvPr>
              <p:cNvSpPr txBox="1"/>
              <p:nvPr/>
            </p:nvSpPr>
            <p:spPr>
              <a:xfrm>
                <a:off x="5817909" y="3857133"/>
                <a:ext cx="767646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15E2117-617E-4D8D-A4F4-8449FB9DD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909" y="3857133"/>
                <a:ext cx="767646" cy="645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6AC1519-732D-492A-A7F0-27CDEE796DCA}"/>
                  </a:ext>
                </a:extLst>
              </p:cNvPr>
              <p:cNvSpPr txBox="1"/>
              <p:nvPr/>
            </p:nvSpPr>
            <p:spPr>
              <a:xfrm>
                <a:off x="5450264" y="4564144"/>
                <a:ext cx="134588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6AC1519-732D-492A-A7F0-27CDEE796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264" y="4564144"/>
                <a:ext cx="1345881" cy="4610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C9E1480-4F4E-4C62-A858-458C44AB9E84}"/>
              </a:ext>
            </a:extLst>
          </p:cNvPr>
          <p:cNvSpPr txBox="1"/>
          <p:nvPr/>
        </p:nvSpPr>
        <p:spPr>
          <a:xfrm>
            <a:off x="5527186" y="3394802"/>
            <a:ext cx="1250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Therefore: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円弧 15">
            <a:extLst>
              <a:ext uri="{FF2B5EF4-FFF2-40B4-BE49-F238E27FC236}">
                <a16:creationId xmlns:a16="http://schemas.microsoft.com/office/drawing/2014/main" id="{7B617770-A2A0-46A9-BCD6-C12C0C619784}"/>
              </a:ext>
            </a:extLst>
          </p:cNvPr>
          <p:cNvSpPr/>
          <p:nvPr/>
        </p:nvSpPr>
        <p:spPr>
          <a:xfrm>
            <a:off x="6794643" y="4124547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111716F-570C-4701-B790-D5C6925EE08A}"/>
              </a:ext>
            </a:extLst>
          </p:cNvPr>
          <p:cNvSpPr txBox="1"/>
          <p:nvPr/>
        </p:nvSpPr>
        <p:spPr>
          <a:xfrm>
            <a:off x="6989912" y="4282493"/>
            <a:ext cx="1088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F62ED87-DAE1-4957-B8E0-F42598789BA6}"/>
              </a:ext>
            </a:extLst>
          </p:cNvPr>
          <p:cNvSpPr/>
          <p:nvPr/>
        </p:nvSpPr>
        <p:spPr>
          <a:xfrm>
            <a:off x="4595888" y="1330750"/>
            <a:ext cx="532293" cy="31098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488E756-5C29-4A22-BFC8-C082B4601273}"/>
              </a:ext>
            </a:extLst>
          </p:cNvPr>
          <p:cNvSpPr/>
          <p:nvPr/>
        </p:nvSpPr>
        <p:spPr>
          <a:xfrm>
            <a:off x="5646657" y="4537435"/>
            <a:ext cx="802848" cy="5341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4134341-647E-4042-88AF-D3AD2F6E7BBD}"/>
              </a:ext>
            </a:extLst>
          </p:cNvPr>
          <p:cNvSpPr/>
          <p:nvPr/>
        </p:nvSpPr>
        <p:spPr>
          <a:xfrm>
            <a:off x="4743255" y="2540524"/>
            <a:ext cx="2864176" cy="51376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66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/>
      <p:bldP spid="10" grpId="0" animBg="1"/>
      <p:bldP spid="10" grpId="1" animBg="1"/>
      <p:bldP spid="11" grpId="0" animBg="1"/>
      <p:bldP spid="11" grpId="1" animBg="1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Hence, show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converges, and find its value</a:t>
                </a: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Split the integral up as follows: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So we have chosen 0 as the point to separate them…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6AC1519-732D-492A-A7F0-27CDEE796DCA}"/>
                  </a:ext>
                </a:extLst>
              </p:cNvPr>
              <p:cNvSpPr txBox="1"/>
              <p:nvPr/>
            </p:nvSpPr>
            <p:spPr>
              <a:xfrm>
                <a:off x="1538141" y="2527955"/>
                <a:ext cx="991553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6AC1519-732D-492A-A7F0-27CDEE796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141" y="2527955"/>
                <a:ext cx="991553" cy="403316"/>
              </a:xfrm>
              <a:prstGeom prst="rect">
                <a:avLst/>
              </a:prstGeom>
              <a:blipFill>
                <a:blip r:embed="rId3"/>
                <a:stretch>
                  <a:fillRect l="-613" t="-1515" r="-1227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994F1C4-3420-443C-A765-56D4D6DBD441}"/>
                  </a:ext>
                </a:extLst>
              </p:cNvPr>
              <p:cNvSpPr txBox="1"/>
              <p:nvPr/>
            </p:nvSpPr>
            <p:spPr>
              <a:xfrm>
                <a:off x="205035" y="4164574"/>
                <a:ext cx="3480846" cy="507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994F1C4-3420-443C-A765-56D4D6DBD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35" y="4164574"/>
                <a:ext cx="3480846" cy="507575"/>
              </a:xfrm>
              <a:prstGeom prst="rect">
                <a:avLst/>
              </a:prstGeom>
              <a:blipFill>
                <a:blip r:embed="rId4"/>
                <a:stretch>
                  <a:fillRect l="-10158" t="-142169" b="-214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C078499-2172-4F9D-8868-E18F5276CA83}"/>
              </a:ext>
            </a:extLst>
          </p:cNvPr>
          <p:cNvSpPr/>
          <p:nvPr/>
        </p:nvSpPr>
        <p:spPr>
          <a:xfrm>
            <a:off x="1604672" y="4175401"/>
            <a:ext cx="205273" cy="1492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5407AFE-69B9-4C9B-AAFD-97A1E71387DE}"/>
              </a:ext>
            </a:extLst>
          </p:cNvPr>
          <p:cNvSpPr/>
          <p:nvPr/>
        </p:nvSpPr>
        <p:spPr>
          <a:xfrm>
            <a:off x="2585059" y="4514766"/>
            <a:ext cx="205273" cy="1492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F407F89-6135-4B20-A6B9-C51540306E49}"/>
                  </a:ext>
                </a:extLst>
              </p:cNvPr>
              <p:cNvSpPr txBox="1"/>
              <p:nvPr/>
            </p:nvSpPr>
            <p:spPr>
              <a:xfrm>
                <a:off x="3821151" y="1390626"/>
                <a:ext cx="1145333" cy="574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F407F89-6135-4B20-A6B9-C51540306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151" y="1390626"/>
                <a:ext cx="1145333" cy="5749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62BD3CD-4079-4CA2-BFAC-E32917E53394}"/>
                  </a:ext>
                </a:extLst>
              </p:cNvPr>
              <p:cNvSpPr txBox="1"/>
              <p:nvPr/>
            </p:nvSpPr>
            <p:spPr>
              <a:xfrm>
                <a:off x="4735199" y="1393639"/>
                <a:ext cx="1804696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62BD3CD-4079-4CA2-BFAC-E32917E53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199" y="1393639"/>
                <a:ext cx="1804696" cy="5727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円弧 25">
            <a:extLst>
              <a:ext uri="{FF2B5EF4-FFF2-40B4-BE49-F238E27FC236}">
                <a16:creationId xmlns:a16="http://schemas.microsoft.com/office/drawing/2014/main" id="{F679F2BB-A562-4391-8BF0-E91079F6AE26}"/>
              </a:ext>
            </a:extLst>
          </p:cNvPr>
          <p:cNvSpPr/>
          <p:nvPr/>
        </p:nvSpPr>
        <p:spPr>
          <a:xfrm>
            <a:off x="6426996" y="1730140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B2396A9-4EC5-4FC7-8680-4853428579F8}"/>
              </a:ext>
            </a:extLst>
          </p:cNvPr>
          <p:cNvSpPr txBox="1"/>
          <p:nvPr/>
        </p:nvSpPr>
        <p:spPr>
          <a:xfrm>
            <a:off x="6631692" y="1718404"/>
            <a:ext cx="1805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and use a square bracket, using our answer in a)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1A6B5F90-D054-492E-8564-8F6E27252278}"/>
                  </a:ext>
                </a:extLst>
              </p:cNvPr>
              <p:cNvSpPr txBox="1"/>
              <p:nvPr/>
            </p:nvSpPr>
            <p:spPr>
              <a:xfrm>
                <a:off x="4746196" y="2045660"/>
                <a:ext cx="1804696" cy="592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1A6B5F90-D054-492E-8564-8F6E27252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196" y="2045660"/>
                <a:ext cx="1804696" cy="5925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A405355-8AA0-4850-83D3-CD803CB11E4D}"/>
                  </a:ext>
                </a:extLst>
              </p:cNvPr>
              <p:cNvSpPr txBox="1"/>
              <p:nvPr/>
            </p:nvSpPr>
            <p:spPr>
              <a:xfrm>
                <a:off x="4760537" y="2744815"/>
                <a:ext cx="3129700" cy="649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(−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A405355-8AA0-4850-83D3-CD803CB11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537" y="2744815"/>
                <a:ext cx="3129700" cy="6491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AC1F7B7-0885-4334-965E-FDEA6AC9044D}"/>
                  </a:ext>
                </a:extLst>
              </p:cNvPr>
              <p:cNvSpPr txBox="1"/>
              <p:nvPr/>
            </p:nvSpPr>
            <p:spPr>
              <a:xfrm>
                <a:off x="4749338" y="3528810"/>
                <a:ext cx="1887132" cy="587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AC1F7B7-0885-4334-965E-FDEA6AC90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338" y="3528810"/>
                <a:ext cx="1887132" cy="5877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円弧 30">
            <a:extLst>
              <a:ext uri="{FF2B5EF4-FFF2-40B4-BE49-F238E27FC236}">
                <a16:creationId xmlns:a16="http://schemas.microsoft.com/office/drawing/2014/main" id="{16ADCEC0-EAF9-42EE-A967-72130B6331AE}"/>
              </a:ext>
            </a:extLst>
          </p:cNvPr>
          <p:cNvSpPr/>
          <p:nvPr/>
        </p:nvSpPr>
        <p:spPr>
          <a:xfrm>
            <a:off x="7701185" y="2448148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円弧 31">
            <a:extLst>
              <a:ext uri="{FF2B5EF4-FFF2-40B4-BE49-F238E27FC236}">
                <a16:creationId xmlns:a16="http://schemas.microsoft.com/office/drawing/2014/main" id="{4169DCF5-45D7-4F50-A92F-A45329EF00EA}"/>
              </a:ext>
            </a:extLst>
          </p:cNvPr>
          <p:cNvSpPr/>
          <p:nvPr/>
        </p:nvSpPr>
        <p:spPr>
          <a:xfrm>
            <a:off x="7654051" y="3202293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7575B65-7DAB-4D33-A443-623F271247B8}"/>
              </a:ext>
            </a:extLst>
          </p:cNvPr>
          <p:cNvSpPr txBox="1"/>
          <p:nvPr/>
        </p:nvSpPr>
        <p:spPr>
          <a:xfrm>
            <a:off x="7894884" y="2491401"/>
            <a:ext cx="1249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limits and subtract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A614E14-558B-4FA8-8E15-259CC6A579DA}"/>
              </a:ext>
            </a:extLst>
          </p:cNvPr>
          <p:cNvSpPr txBox="1"/>
          <p:nvPr/>
        </p:nvSpPr>
        <p:spPr>
          <a:xfrm>
            <a:off x="7942017" y="3264399"/>
            <a:ext cx="872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Simplify/rewrite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FB43AF1-DC9A-4A5D-BF52-24C3A274FBC6}"/>
                  </a:ext>
                </a:extLst>
              </p:cNvPr>
              <p:cNvSpPr txBox="1"/>
              <p:nvPr/>
            </p:nvSpPr>
            <p:spPr>
              <a:xfrm>
                <a:off x="4845177" y="4265672"/>
                <a:ext cx="622369" cy="51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FB43AF1-DC9A-4A5D-BF52-24C3A274F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77" y="4265672"/>
                <a:ext cx="622369" cy="5142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円弧 35">
            <a:extLst>
              <a:ext uri="{FF2B5EF4-FFF2-40B4-BE49-F238E27FC236}">
                <a16:creationId xmlns:a16="http://schemas.microsoft.com/office/drawing/2014/main" id="{92DC9AA6-DF33-4978-AE3E-6A4FBBC45E79}"/>
              </a:ext>
            </a:extLst>
          </p:cNvPr>
          <p:cNvSpPr/>
          <p:nvPr/>
        </p:nvSpPr>
        <p:spPr>
          <a:xfrm>
            <a:off x="6411285" y="3873167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0B7CBBFB-9C7E-440B-BBB4-B4E7EA8AB241}"/>
                  </a:ext>
                </a:extLst>
              </p:cNvPr>
              <p:cNvSpPr txBox="1"/>
              <p:nvPr/>
            </p:nvSpPr>
            <p:spPr>
              <a:xfrm>
                <a:off x="6661544" y="3859859"/>
                <a:ext cx="1615190" cy="549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Apply the limit</a:t>
                </a: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den>
                    </m:f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0B7CBBFB-9C7E-440B-BBB4-B4E7EA8AB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544" y="3859859"/>
                <a:ext cx="1615190" cy="5496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543484-3304-4529-B3D4-CC3152C9F10A}"/>
                  </a:ext>
                </a:extLst>
              </p:cNvPr>
              <p:cNvSpPr txBox="1"/>
              <p:nvPr/>
            </p:nvSpPr>
            <p:spPr>
              <a:xfrm>
                <a:off x="918914" y="5213065"/>
                <a:ext cx="1899700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543484-3304-4529-B3D4-CC3152C9F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14" y="5213065"/>
                <a:ext cx="1899700" cy="5727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9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2" grpId="1" animBg="1"/>
      <p:bldP spid="23" grpId="0" animBg="1"/>
      <p:bldP spid="23" grpId="1" animBg="1"/>
      <p:bldP spid="24" grpId="0"/>
      <p:bldP spid="25" grpId="0"/>
      <p:bldP spid="26" grpId="0" animBg="1"/>
      <p:bldP spid="27" grpId="0"/>
      <p:bldP spid="28" grpId="0"/>
      <p:bldP spid="29" grpId="0"/>
      <p:bldP spid="30" grpId="0"/>
      <p:bldP spid="31" grpId="0" animBg="1"/>
      <p:bldP spid="32" grpId="0" animBg="1"/>
      <p:bldP spid="33" grpId="0"/>
      <p:bldP spid="34" grpId="0"/>
      <p:bldP spid="35" grpId="0"/>
      <p:bldP spid="36" grpId="0" animBg="1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8E45BD-A3F8-4B2C-B73C-B8564AF31A96}"/>
              </a:ext>
            </a:extLst>
          </p:cNvPr>
          <p:cNvSpPr txBox="1"/>
          <p:nvPr/>
        </p:nvSpPr>
        <p:spPr>
          <a:xfrm>
            <a:off x="399495" y="1473693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1) Find: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7DEDECA-A384-4921-B2D8-A06BA839DBB1}"/>
                  </a:ext>
                </a:extLst>
              </p:cNvPr>
              <p:cNvSpPr txBox="1"/>
              <p:nvPr/>
            </p:nvSpPr>
            <p:spPr>
              <a:xfrm>
                <a:off x="640671" y="1830280"/>
                <a:ext cx="1308692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3+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7DEDECA-A384-4921-B2D8-A06BA839D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71" y="1830280"/>
                <a:ext cx="1308692" cy="6574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BD81A54-D519-43EC-B0CB-2EF5152F7835}"/>
                  </a:ext>
                </a:extLst>
              </p:cNvPr>
              <p:cNvSpPr txBox="1"/>
              <p:nvPr/>
            </p:nvSpPr>
            <p:spPr>
              <a:xfrm>
                <a:off x="614038" y="2496104"/>
                <a:ext cx="1074140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BD81A54-D519-43EC-B0CB-2EF5152F7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38" y="2496104"/>
                <a:ext cx="1074140" cy="6574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E7CBB04-6330-4487-816F-85FB7515D8C6}"/>
                  </a:ext>
                </a:extLst>
              </p:cNvPr>
              <p:cNvSpPr txBox="1"/>
              <p:nvPr/>
            </p:nvSpPr>
            <p:spPr>
              <a:xfrm>
                <a:off x="667305" y="3108663"/>
                <a:ext cx="1530932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𝑠𝑖𝑛𝑥𝑐𝑜𝑠𝑥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E7CBB04-6330-4487-816F-85FB7515D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05" y="3108663"/>
                <a:ext cx="1530932" cy="657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99E8798-8DE7-4C31-A7DA-1FD83B0E6915}"/>
              </a:ext>
            </a:extLst>
          </p:cNvPr>
          <p:cNvSpPr txBox="1"/>
          <p:nvPr/>
        </p:nvSpPr>
        <p:spPr>
          <a:xfrm>
            <a:off x="417250" y="1970842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DAD7AF1-4131-4EF5-977F-07958CF064F3}"/>
              </a:ext>
            </a:extLst>
          </p:cNvPr>
          <p:cNvSpPr txBox="1"/>
          <p:nvPr/>
        </p:nvSpPr>
        <p:spPr>
          <a:xfrm>
            <a:off x="408372" y="2645546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7A930DC-F0E7-49D7-80E1-7255BAC707FE}"/>
              </a:ext>
            </a:extLst>
          </p:cNvPr>
          <p:cNvSpPr txBox="1"/>
          <p:nvPr/>
        </p:nvSpPr>
        <p:spPr>
          <a:xfrm>
            <a:off x="426128" y="327586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c)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EE5649C-3731-4A6B-88DB-691364D200B1}"/>
                  </a:ext>
                </a:extLst>
              </p:cNvPr>
              <p:cNvSpPr txBox="1"/>
              <p:nvPr/>
            </p:nvSpPr>
            <p:spPr>
              <a:xfrm>
                <a:off x="408372" y="4074851"/>
                <a:ext cx="4142481" cy="402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2)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for the following: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EE5649C-3731-4A6B-88DB-691364D20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2" y="4074851"/>
                <a:ext cx="4142481" cy="402611"/>
              </a:xfrm>
              <a:prstGeom prst="rect">
                <a:avLst/>
              </a:prstGeom>
              <a:blipFill>
                <a:blip r:embed="rId5"/>
                <a:stretch>
                  <a:fillRect l="-441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121C896-E684-4B18-924F-1D64736A7690}"/>
                  </a:ext>
                </a:extLst>
              </p:cNvPr>
              <p:cNvSpPr txBox="1"/>
              <p:nvPr/>
            </p:nvSpPr>
            <p:spPr>
              <a:xfrm>
                <a:off x="730927" y="4761391"/>
                <a:ext cx="11671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121C896-E684-4B18-924F-1D64736A7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27" y="4761391"/>
                <a:ext cx="1167114" cy="307777"/>
              </a:xfrm>
              <a:prstGeom prst="rect">
                <a:avLst/>
              </a:prstGeom>
              <a:blipFill>
                <a:blip r:embed="rId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B02A88C-4EFB-4E3A-9AAC-C960FCFA4782}"/>
                  </a:ext>
                </a:extLst>
              </p:cNvPr>
              <p:cNvSpPr txBox="1"/>
              <p:nvPr/>
            </p:nvSpPr>
            <p:spPr>
              <a:xfrm>
                <a:off x="739805" y="5427215"/>
                <a:ext cx="18799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B02A88C-4EFB-4E3A-9AAC-C960FCFA4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05" y="5427215"/>
                <a:ext cx="1879938" cy="307777"/>
              </a:xfrm>
              <a:prstGeom prst="rect">
                <a:avLst/>
              </a:prstGeom>
              <a:blipFill>
                <a:blip r:embed="rId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7E8828C-7B26-4F02-936E-91A0B5537E37}"/>
                  </a:ext>
                </a:extLst>
              </p:cNvPr>
              <p:cNvSpPr txBox="1"/>
              <p:nvPr/>
            </p:nvSpPr>
            <p:spPr>
              <a:xfrm>
                <a:off x="748684" y="6048651"/>
                <a:ext cx="9501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7E8828C-7B26-4F02-936E-91A0B5537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84" y="6048651"/>
                <a:ext cx="950197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B5957BD-813B-4D54-9819-B35E8D1011D8}"/>
              </a:ext>
            </a:extLst>
          </p:cNvPr>
          <p:cNvSpPr txBox="1"/>
          <p:nvPr/>
        </p:nvSpPr>
        <p:spPr>
          <a:xfrm>
            <a:off x="471996" y="475991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F33CA41-CF59-40F5-B8F9-8DDE6151E09F}"/>
              </a:ext>
            </a:extLst>
          </p:cNvPr>
          <p:cNvSpPr txBox="1"/>
          <p:nvPr/>
        </p:nvSpPr>
        <p:spPr>
          <a:xfrm>
            <a:off x="463118" y="5434614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499CEA5-5B6B-4081-952E-F6D3781B9563}"/>
              </a:ext>
            </a:extLst>
          </p:cNvPr>
          <p:cNvSpPr txBox="1"/>
          <p:nvPr/>
        </p:nvSpPr>
        <p:spPr>
          <a:xfrm>
            <a:off x="480874" y="606492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c)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3706450-9E7B-4E2C-BE3A-E07B8FE27ABF}"/>
              </a:ext>
            </a:extLst>
          </p:cNvPr>
          <p:cNvSpPr txBox="1"/>
          <p:nvPr/>
        </p:nvSpPr>
        <p:spPr>
          <a:xfrm>
            <a:off x="4882717" y="1464817"/>
            <a:ext cx="2791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3) Express in partial fractions: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DAFD611-8F98-4A36-B342-ACD83BD2FE9B}"/>
              </a:ext>
            </a:extLst>
          </p:cNvPr>
          <p:cNvSpPr txBox="1"/>
          <p:nvPr/>
        </p:nvSpPr>
        <p:spPr>
          <a:xfrm>
            <a:off x="4910831" y="1990077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EBF2E4A-8D6C-4D8B-96E7-23E6A9CE9335}"/>
              </a:ext>
            </a:extLst>
          </p:cNvPr>
          <p:cNvSpPr txBox="1"/>
          <p:nvPr/>
        </p:nvSpPr>
        <p:spPr>
          <a:xfrm>
            <a:off x="4901953" y="2664781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CB8D11A-7DA7-4C51-9558-BAFA92CA016D}"/>
              </a:ext>
            </a:extLst>
          </p:cNvPr>
          <p:cNvSpPr txBox="1"/>
          <p:nvPr/>
        </p:nvSpPr>
        <p:spPr>
          <a:xfrm>
            <a:off x="4919709" y="3295095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c)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46D3275-7556-4397-8729-E03365AC6216}"/>
                  </a:ext>
                </a:extLst>
              </p:cNvPr>
              <p:cNvSpPr txBox="1"/>
              <p:nvPr/>
            </p:nvSpPr>
            <p:spPr>
              <a:xfrm>
                <a:off x="5187517" y="1876149"/>
                <a:ext cx="902106" cy="535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46D3275-7556-4397-8729-E03365AC6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517" y="1876149"/>
                <a:ext cx="902106" cy="535275"/>
              </a:xfrm>
              <a:prstGeom prst="rect">
                <a:avLst/>
              </a:prstGeom>
              <a:blipFill>
                <a:blip r:embed="rId9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59419F6-2AC5-43CF-A8C9-0711A3735A93}"/>
                  </a:ext>
                </a:extLst>
              </p:cNvPr>
              <p:cNvSpPr txBox="1"/>
              <p:nvPr/>
            </p:nvSpPr>
            <p:spPr>
              <a:xfrm>
                <a:off x="5205272" y="2541974"/>
                <a:ext cx="752385" cy="510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59419F6-2AC5-43CF-A8C9-0711A3735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272" y="2541974"/>
                <a:ext cx="752385" cy="5101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6E9EAB2-8EA4-488F-A663-7A067559A1E4}"/>
                  </a:ext>
                </a:extLst>
              </p:cNvPr>
              <p:cNvSpPr txBox="1"/>
              <p:nvPr/>
            </p:nvSpPr>
            <p:spPr>
              <a:xfrm>
                <a:off x="5187517" y="3172289"/>
                <a:ext cx="1254959" cy="500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6E9EAB2-8EA4-488F-A663-7A067559A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517" y="3172289"/>
                <a:ext cx="1254959" cy="5006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6C9A53B-14D9-45AE-9DA9-CBC1B78FF06B}"/>
                  </a:ext>
                </a:extLst>
              </p:cNvPr>
              <p:cNvSpPr txBox="1"/>
              <p:nvPr/>
            </p:nvSpPr>
            <p:spPr>
              <a:xfrm>
                <a:off x="2078854" y="1919057"/>
                <a:ext cx="1276311" cy="35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6C9A53B-14D9-45AE-9DA9-CBC1B78FF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854" y="1919057"/>
                <a:ext cx="1276311" cy="3592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BBBA3B4-8B49-4441-AF66-364524C563BF}"/>
                  </a:ext>
                </a:extLst>
              </p:cNvPr>
              <p:cNvSpPr txBox="1"/>
              <p:nvPr/>
            </p:nvSpPr>
            <p:spPr>
              <a:xfrm>
                <a:off x="2025588" y="2611516"/>
                <a:ext cx="17995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BBBA3B4-8B49-4441-AF66-364524C56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588" y="2611516"/>
                <a:ext cx="1799595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1DDF3B16-AB76-4649-BD3D-E422166867CF}"/>
                  </a:ext>
                </a:extLst>
              </p:cNvPr>
              <p:cNvSpPr txBox="1"/>
              <p:nvPr/>
            </p:nvSpPr>
            <p:spPr>
              <a:xfrm>
                <a:off x="2309673" y="3117543"/>
                <a:ext cx="1823897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1+3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1DDF3B16-AB76-4649-BD3D-E42216686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673" y="3117543"/>
                <a:ext cx="1823897" cy="497059"/>
              </a:xfrm>
              <a:prstGeom prst="rect">
                <a:avLst/>
              </a:prstGeom>
              <a:blipFill>
                <a:blip r:embed="rId1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AC65E81-D521-4099-8886-9B8E7195F979}"/>
                  </a:ext>
                </a:extLst>
              </p:cNvPr>
              <p:cNvSpPr txBox="1"/>
              <p:nvPr/>
            </p:nvSpPr>
            <p:spPr>
              <a:xfrm>
                <a:off x="1981199" y="4680012"/>
                <a:ext cx="506229" cy="498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AC65E81-D521-4099-8886-9B8E7195F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99" y="4680012"/>
                <a:ext cx="506229" cy="498085"/>
              </a:xfrm>
              <a:prstGeom prst="rect">
                <a:avLst/>
              </a:prstGeom>
              <a:blipFill>
                <a:blip r:embed="rId15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EE86101-E672-412D-B841-889737002BC6}"/>
                  </a:ext>
                </a:extLst>
              </p:cNvPr>
              <p:cNvSpPr txBox="1"/>
              <p:nvPr/>
            </p:nvSpPr>
            <p:spPr>
              <a:xfrm>
                <a:off x="2647025" y="5292571"/>
                <a:ext cx="1021049" cy="533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EE86101-E672-412D-B841-889737002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025" y="5292571"/>
                <a:ext cx="1021049" cy="533864"/>
              </a:xfrm>
              <a:prstGeom prst="rect">
                <a:avLst/>
              </a:prstGeom>
              <a:blipFill>
                <a:blip r:embed="rId1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2FABBAD9-4BB1-4CB8-930D-DA9B70FB0EF2}"/>
                  </a:ext>
                </a:extLst>
              </p:cNvPr>
              <p:cNvSpPr txBox="1"/>
              <p:nvPr/>
            </p:nvSpPr>
            <p:spPr>
              <a:xfrm>
                <a:off x="1785891" y="5914009"/>
                <a:ext cx="689676" cy="533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2FABBAD9-4BB1-4CB8-930D-DA9B70FB0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891" y="5914009"/>
                <a:ext cx="689676" cy="533864"/>
              </a:xfrm>
              <a:prstGeom prst="rect">
                <a:avLst/>
              </a:prstGeom>
              <a:blipFill>
                <a:blip r:embed="rId17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95A62F0D-8113-499D-9827-B9585BCD75E9}"/>
                  </a:ext>
                </a:extLst>
              </p:cNvPr>
              <p:cNvSpPr txBox="1"/>
              <p:nvPr/>
            </p:nvSpPr>
            <p:spPr>
              <a:xfrm>
                <a:off x="6251359" y="1883547"/>
                <a:ext cx="969048" cy="500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95A62F0D-8113-499D-9827-B9585BCD7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359" y="1883547"/>
                <a:ext cx="969048" cy="500650"/>
              </a:xfrm>
              <a:prstGeom prst="rect">
                <a:avLst/>
              </a:prstGeom>
              <a:blipFill>
                <a:blip r:embed="rId18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937DE05-23CD-4443-9721-40DE34BCA7CB}"/>
                  </a:ext>
                </a:extLst>
              </p:cNvPr>
              <p:cNvSpPr txBox="1"/>
              <p:nvPr/>
            </p:nvSpPr>
            <p:spPr>
              <a:xfrm>
                <a:off x="6073806" y="2540494"/>
                <a:ext cx="1776577" cy="539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+2)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937DE05-23CD-4443-9721-40DE34BC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806" y="2540494"/>
                <a:ext cx="1776577" cy="539635"/>
              </a:xfrm>
              <a:prstGeom prst="rect">
                <a:avLst/>
              </a:prstGeom>
              <a:blipFill>
                <a:blip r:embed="rId19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CF667EE-DC54-438B-8995-26E2E22B9CC7}"/>
                  </a:ext>
                </a:extLst>
              </p:cNvPr>
              <p:cNvSpPr txBox="1"/>
              <p:nvPr/>
            </p:nvSpPr>
            <p:spPr>
              <a:xfrm>
                <a:off x="6491057" y="3215197"/>
                <a:ext cx="1382238" cy="505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CF667EE-DC54-438B-8995-26E2E22B9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057" y="3215197"/>
                <a:ext cx="1382238" cy="505010"/>
              </a:xfrm>
              <a:prstGeom prst="rect">
                <a:avLst/>
              </a:prstGeom>
              <a:blipFill>
                <a:blip r:embed="rId20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95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Hence, show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converges, and find its value</a:t>
                </a: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Split the integral up as follows: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So we have chosen 0 as the point to separate them…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6AC1519-732D-492A-A7F0-27CDEE796DCA}"/>
                  </a:ext>
                </a:extLst>
              </p:cNvPr>
              <p:cNvSpPr txBox="1"/>
              <p:nvPr/>
            </p:nvSpPr>
            <p:spPr>
              <a:xfrm>
                <a:off x="1538141" y="2527955"/>
                <a:ext cx="991553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6AC1519-732D-492A-A7F0-27CDEE796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141" y="2527955"/>
                <a:ext cx="991553" cy="403316"/>
              </a:xfrm>
              <a:prstGeom prst="rect">
                <a:avLst/>
              </a:prstGeom>
              <a:blipFill>
                <a:blip r:embed="rId3"/>
                <a:stretch>
                  <a:fillRect l="-613" t="-1515" r="-1227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994F1C4-3420-443C-A765-56D4D6DBD441}"/>
                  </a:ext>
                </a:extLst>
              </p:cNvPr>
              <p:cNvSpPr txBox="1"/>
              <p:nvPr/>
            </p:nvSpPr>
            <p:spPr>
              <a:xfrm>
                <a:off x="205035" y="4164574"/>
                <a:ext cx="3480846" cy="507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994F1C4-3420-443C-A765-56D4D6DBD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35" y="4164574"/>
                <a:ext cx="3480846" cy="507575"/>
              </a:xfrm>
              <a:prstGeom prst="rect">
                <a:avLst/>
              </a:prstGeom>
              <a:blipFill>
                <a:blip r:embed="rId4"/>
                <a:stretch>
                  <a:fillRect l="-10158" t="-142169" b="-214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F407F89-6135-4B20-A6B9-C51540306E49}"/>
                  </a:ext>
                </a:extLst>
              </p:cNvPr>
              <p:cNvSpPr txBox="1"/>
              <p:nvPr/>
            </p:nvSpPr>
            <p:spPr>
              <a:xfrm>
                <a:off x="4169943" y="1428333"/>
                <a:ext cx="1145333" cy="574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F407F89-6135-4B20-A6B9-C51540306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943" y="1428333"/>
                <a:ext cx="1145333" cy="574901"/>
              </a:xfrm>
              <a:prstGeom prst="rect">
                <a:avLst/>
              </a:prstGeom>
              <a:blipFill>
                <a:blip r:embed="rId5"/>
                <a:stretch>
                  <a:fillRect l="-55851" t="-146316" r="-19149" b="-211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62BD3CD-4079-4CA2-BFAC-E32917E53394}"/>
                  </a:ext>
                </a:extLst>
              </p:cNvPr>
              <p:cNvSpPr txBox="1"/>
              <p:nvPr/>
            </p:nvSpPr>
            <p:spPr>
              <a:xfrm>
                <a:off x="5036857" y="1412492"/>
                <a:ext cx="1804696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62BD3CD-4079-4CA2-BFAC-E32917E53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857" y="1412492"/>
                <a:ext cx="1804696" cy="5727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円弧 25">
            <a:extLst>
              <a:ext uri="{FF2B5EF4-FFF2-40B4-BE49-F238E27FC236}">
                <a16:creationId xmlns:a16="http://schemas.microsoft.com/office/drawing/2014/main" id="{F679F2BB-A562-4391-8BF0-E91079F6AE26}"/>
              </a:ext>
            </a:extLst>
          </p:cNvPr>
          <p:cNvSpPr/>
          <p:nvPr/>
        </p:nvSpPr>
        <p:spPr>
          <a:xfrm>
            <a:off x="6813495" y="1748993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B2396A9-4EC5-4FC7-8680-4853428579F8}"/>
              </a:ext>
            </a:extLst>
          </p:cNvPr>
          <p:cNvSpPr txBox="1"/>
          <p:nvPr/>
        </p:nvSpPr>
        <p:spPr>
          <a:xfrm>
            <a:off x="7018191" y="1737257"/>
            <a:ext cx="1805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and use a square bracket, using our answer in a)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1A6B5F90-D054-492E-8564-8F6E27252278}"/>
                  </a:ext>
                </a:extLst>
              </p:cNvPr>
              <p:cNvSpPr txBox="1"/>
              <p:nvPr/>
            </p:nvSpPr>
            <p:spPr>
              <a:xfrm>
                <a:off x="5047854" y="2064513"/>
                <a:ext cx="1804696" cy="592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1A6B5F90-D054-492E-8564-8F6E27252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854" y="2064513"/>
                <a:ext cx="1804696" cy="5925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A405355-8AA0-4850-83D3-CD803CB11E4D}"/>
                  </a:ext>
                </a:extLst>
              </p:cNvPr>
              <p:cNvSpPr txBox="1"/>
              <p:nvPr/>
            </p:nvSpPr>
            <p:spPr>
              <a:xfrm>
                <a:off x="5081048" y="2763668"/>
                <a:ext cx="3035432" cy="649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A405355-8AA0-4850-83D3-CD803CB11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048" y="2763668"/>
                <a:ext cx="3035432" cy="6491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AC1F7B7-0885-4334-965E-FDEA6AC9044D}"/>
                  </a:ext>
                </a:extLst>
              </p:cNvPr>
              <p:cNvSpPr txBox="1"/>
              <p:nvPr/>
            </p:nvSpPr>
            <p:spPr>
              <a:xfrm>
                <a:off x="5079276" y="3528810"/>
                <a:ext cx="1887132" cy="587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</m:den>
                              </m:f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AC1F7B7-0885-4334-965E-FDEA6AC90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276" y="3528810"/>
                <a:ext cx="1887132" cy="5877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円弧 30">
            <a:extLst>
              <a:ext uri="{FF2B5EF4-FFF2-40B4-BE49-F238E27FC236}">
                <a16:creationId xmlns:a16="http://schemas.microsoft.com/office/drawing/2014/main" id="{16ADCEC0-EAF9-42EE-A967-72130B6331AE}"/>
              </a:ext>
            </a:extLst>
          </p:cNvPr>
          <p:cNvSpPr/>
          <p:nvPr/>
        </p:nvSpPr>
        <p:spPr>
          <a:xfrm>
            <a:off x="7861442" y="2467001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円弧 31">
            <a:extLst>
              <a:ext uri="{FF2B5EF4-FFF2-40B4-BE49-F238E27FC236}">
                <a16:creationId xmlns:a16="http://schemas.microsoft.com/office/drawing/2014/main" id="{4169DCF5-45D7-4F50-A92F-A45329EF00EA}"/>
              </a:ext>
            </a:extLst>
          </p:cNvPr>
          <p:cNvSpPr/>
          <p:nvPr/>
        </p:nvSpPr>
        <p:spPr>
          <a:xfrm>
            <a:off x="7814308" y="3221146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7575B65-7DAB-4D33-A443-623F271247B8}"/>
              </a:ext>
            </a:extLst>
          </p:cNvPr>
          <p:cNvSpPr txBox="1"/>
          <p:nvPr/>
        </p:nvSpPr>
        <p:spPr>
          <a:xfrm>
            <a:off x="8055141" y="2510254"/>
            <a:ext cx="1249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limits and subtract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A614E14-558B-4FA8-8E15-259CC6A579DA}"/>
              </a:ext>
            </a:extLst>
          </p:cNvPr>
          <p:cNvSpPr txBox="1"/>
          <p:nvPr/>
        </p:nvSpPr>
        <p:spPr>
          <a:xfrm>
            <a:off x="8102274" y="3283252"/>
            <a:ext cx="872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Simplify/rewrite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FB43AF1-DC9A-4A5D-BF52-24C3A274FBC6}"/>
                  </a:ext>
                </a:extLst>
              </p:cNvPr>
              <p:cNvSpPr txBox="1"/>
              <p:nvPr/>
            </p:nvSpPr>
            <p:spPr>
              <a:xfrm>
                <a:off x="5099700" y="4284525"/>
                <a:ext cx="622369" cy="51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FB43AF1-DC9A-4A5D-BF52-24C3A274F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700" y="4284525"/>
                <a:ext cx="622369" cy="5142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円弧 35">
            <a:extLst>
              <a:ext uri="{FF2B5EF4-FFF2-40B4-BE49-F238E27FC236}">
                <a16:creationId xmlns:a16="http://schemas.microsoft.com/office/drawing/2014/main" id="{92DC9AA6-DF33-4978-AE3E-6A4FBBC45E79}"/>
              </a:ext>
            </a:extLst>
          </p:cNvPr>
          <p:cNvSpPr/>
          <p:nvPr/>
        </p:nvSpPr>
        <p:spPr>
          <a:xfrm>
            <a:off x="6797784" y="3892020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0B7CBBFB-9C7E-440B-BBB4-B4E7EA8AB241}"/>
                  </a:ext>
                </a:extLst>
              </p:cNvPr>
              <p:cNvSpPr txBox="1"/>
              <p:nvPr/>
            </p:nvSpPr>
            <p:spPr>
              <a:xfrm>
                <a:off x="7048043" y="3878712"/>
                <a:ext cx="1615190" cy="549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Apply the limit</a:t>
                </a: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den>
                    </m:f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0B7CBBFB-9C7E-440B-BBB4-B4E7EA8AB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043" y="3878712"/>
                <a:ext cx="1615190" cy="5496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543484-3304-4529-B3D4-CC3152C9F10A}"/>
                  </a:ext>
                </a:extLst>
              </p:cNvPr>
              <p:cNvSpPr txBox="1"/>
              <p:nvPr/>
            </p:nvSpPr>
            <p:spPr>
              <a:xfrm>
                <a:off x="918914" y="5213065"/>
                <a:ext cx="1899700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543484-3304-4529-B3D4-CC3152C9F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14" y="5213065"/>
                <a:ext cx="1899700" cy="5727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B2EA9710-2975-4B98-A9DD-66A0D6E06CAD}"/>
                  </a:ext>
                </a:extLst>
              </p:cNvPr>
              <p:cNvSpPr txBox="1"/>
              <p:nvPr/>
            </p:nvSpPr>
            <p:spPr>
              <a:xfrm>
                <a:off x="834073" y="5816380"/>
                <a:ext cx="1899700" cy="574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B2EA9710-2975-4B98-A9DD-66A0D6E06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73" y="5816380"/>
                <a:ext cx="1899700" cy="5741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98386E8-3D6E-4E69-94B2-014C51B09955}"/>
              </a:ext>
            </a:extLst>
          </p:cNvPr>
          <p:cNvSpPr txBox="1"/>
          <p:nvPr/>
        </p:nvSpPr>
        <p:spPr>
          <a:xfrm>
            <a:off x="3682673" y="5000500"/>
            <a:ext cx="4820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Since both integrals converge, we know that</a:t>
            </a: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C3FAD327-8851-4032-9F84-8688884F9659}"/>
                  </a:ext>
                </a:extLst>
              </p:cNvPr>
              <p:cNvSpPr txBox="1"/>
              <p:nvPr/>
            </p:nvSpPr>
            <p:spPr>
              <a:xfrm>
                <a:off x="4447097" y="5437191"/>
                <a:ext cx="3480846" cy="507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C3FAD327-8851-4032-9F84-8688884F9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097" y="5437191"/>
                <a:ext cx="3480846" cy="507575"/>
              </a:xfrm>
              <a:prstGeom prst="rect">
                <a:avLst/>
              </a:prstGeom>
              <a:blipFill>
                <a:blip r:embed="rId14"/>
                <a:stretch>
                  <a:fillRect l="-10158" t="-142169" b="-214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8F267152-1561-4FB8-8C3D-A85AE435AE51}"/>
                  </a:ext>
                </a:extLst>
              </p:cNvPr>
              <p:cNvSpPr txBox="1"/>
              <p:nvPr/>
            </p:nvSpPr>
            <p:spPr>
              <a:xfrm>
                <a:off x="5474620" y="6031081"/>
                <a:ext cx="1246693" cy="438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8F267152-1561-4FB8-8C3D-A85AE435A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620" y="6031081"/>
                <a:ext cx="1246693" cy="438005"/>
              </a:xfrm>
              <a:prstGeom prst="rect">
                <a:avLst/>
              </a:prstGeom>
              <a:blipFill>
                <a:blip r:embed="rId15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95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27" grpId="0"/>
      <p:bldP spid="28" grpId="0"/>
      <p:bldP spid="29" grpId="0"/>
      <p:bldP spid="30" grpId="0"/>
      <p:bldP spid="31" grpId="0" animBg="1"/>
      <p:bldP spid="32" grpId="0" animBg="1"/>
      <p:bldP spid="33" grpId="0"/>
      <p:bldP spid="34" grpId="0"/>
      <p:bldP spid="35" grpId="0"/>
      <p:bldP spid="36" grpId="0" animBg="1"/>
      <p:bldP spid="39" grpId="0"/>
      <p:bldP spid="43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Hence, show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converges, and find its value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We just calculated that: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345B74C-F329-4EE2-AB4E-482250A782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86" t="21582" r="11095" b="22830"/>
          <a:stretch/>
        </p:blipFill>
        <p:spPr>
          <a:xfrm>
            <a:off x="3470988" y="1313284"/>
            <a:ext cx="4898571" cy="2530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D0AAA86-E263-48FC-A662-E4567F8D9AEA}"/>
                  </a:ext>
                </a:extLst>
              </p:cNvPr>
              <p:cNvSpPr txBox="1"/>
              <p:nvPr/>
            </p:nvSpPr>
            <p:spPr>
              <a:xfrm>
                <a:off x="8428676" y="2425959"/>
                <a:ext cx="715324" cy="209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D0AAA86-E263-48FC-A662-E4567F8D9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676" y="2425959"/>
                <a:ext cx="715324" cy="209994"/>
              </a:xfrm>
              <a:prstGeom prst="rect">
                <a:avLst/>
              </a:prstGeom>
              <a:blipFill>
                <a:blip r:embed="rId4"/>
                <a:stretch>
                  <a:fillRect l="-5128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DF5F3532-9F08-454E-B17E-C44E19B20782}"/>
              </a:ext>
            </a:extLst>
          </p:cNvPr>
          <p:cNvSpPr/>
          <p:nvPr/>
        </p:nvSpPr>
        <p:spPr>
          <a:xfrm>
            <a:off x="5915025" y="2085975"/>
            <a:ext cx="2459831" cy="495300"/>
          </a:xfrm>
          <a:custGeom>
            <a:avLst/>
            <a:gdLst>
              <a:gd name="connsiteX0" fmla="*/ 0 w 2390775"/>
              <a:gd name="connsiteY0" fmla="*/ 495300 h 495300"/>
              <a:gd name="connsiteX1" fmla="*/ 2390775 w 2390775"/>
              <a:gd name="connsiteY1" fmla="*/ 495300 h 495300"/>
              <a:gd name="connsiteX2" fmla="*/ 2390775 w 2390775"/>
              <a:gd name="connsiteY2" fmla="*/ 471488 h 495300"/>
              <a:gd name="connsiteX3" fmla="*/ 2119313 w 2390775"/>
              <a:gd name="connsiteY3" fmla="*/ 419100 h 495300"/>
              <a:gd name="connsiteX4" fmla="*/ 1762125 w 2390775"/>
              <a:gd name="connsiteY4" fmla="*/ 314325 h 495300"/>
              <a:gd name="connsiteX5" fmla="*/ 1476375 w 2390775"/>
              <a:gd name="connsiteY5" fmla="*/ 190500 h 495300"/>
              <a:gd name="connsiteX6" fmla="*/ 1190625 w 2390775"/>
              <a:gd name="connsiteY6" fmla="*/ 71438 h 495300"/>
              <a:gd name="connsiteX7" fmla="*/ 1019175 w 2390775"/>
              <a:gd name="connsiteY7" fmla="*/ 9525 h 495300"/>
              <a:gd name="connsiteX8" fmla="*/ 885825 w 2390775"/>
              <a:gd name="connsiteY8" fmla="*/ 0 h 495300"/>
              <a:gd name="connsiteX9" fmla="*/ 800100 w 2390775"/>
              <a:gd name="connsiteY9" fmla="*/ 0 h 495300"/>
              <a:gd name="connsiteX10" fmla="*/ 681038 w 2390775"/>
              <a:gd name="connsiteY10" fmla="*/ 14288 h 495300"/>
              <a:gd name="connsiteX11" fmla="*/ 490538 w 2390775"/>
              <a:gd name="connsiteY11" fmla="*/ 95250 h 495300"/>
              <a:gd name="connsiteX12" fmla="*/ 390525 w 2390775"/>
              <a:gd name="connsiteY12" fmla="*/ 157163 h 495300"/>
              <a:gd name="connsiteX13" fmla="*/ 247650 w 2390775"/>
              <a:gd name="connsiteY13" fmla="*/ 266700 h 495300"/>
              <a:gd name="connsiteX14" fmla="*/ 133350 w 2390775"/>
              <a:gd name="connsiteY14" fmla="*/ 371475 h 495300"/>
              <a:gd name="connsiteX15" fmla="*/ 0 w 2390775"/>
              <a:gd name="connsiteY15" fmla="*/ 495300 h 495300"/>
              <a:gd name="connsiteX0" fmla="*/ 0 w 2459831"/>
              <a:gd name="connsiteY0" fmla="*/ 495300 h 495300"/>
              <a:gd name="connsiteX1" fmla="*/ 2459831 w 2459831"/>
              <a:gd name="connsiteY1" fmla="*/ 495300 h 495300"/>
              <a:gd name="connsiteX2" fmla="*/ 2390775 w 2459831"/>
              <a:gd name="connsiteY2" fmla="*/ 471488 h 495300"/>
              <a:gd name="connsiteX3" fmla="*/ 2119313 w 2459831"/>
              <a:gd name="connsiteY3" fmla="*/ 419100 h 495300"/>
              <a:gd name="connsiteX4" fmla="*/ 1762125 w 2459831"/>
              <a:gd name="connsiteY4" fmla="*/ 314325 h 495300"/>
              <a:gd name="connsiteX5" fmla="*/ 1476375 w 2459831"/>
              <a:gd name="connsiteY5" fmla="*/ 190500 h 495300"/>
              <a:gd name="connsiteX6" fmla="*/ 1190625 w 2459831"/>
              <a:gd name="connsiteY6" fmla="*/ 71438 h 495300"/>
              <a:gd name="connsiteX7" fmla="*/ 1019175 w 2459831"/>
              <a:gd name="connsiteY7" fmla="*/ 9525 h 495300"/>
              <a:gd name="connsiteX8" fmla="*/ 885825 w 2459831"/>
              <a:gd name="connsiteY8" fmla="*/ 0 h 495300"/>
              <a:gd name="connsiteX9" fmla="*/ 800100 w 2459831"/>
              <a:gd name="connsiteY9" fmla="*/ 0 h 495300"/>
              <a:gd name="connsiteX10" fmla="*/ 681038 w 2459831"/>
              <a:gd name="connsiteY10" fmla="*/ 14288 h 495300"/>
              <a:gd name="connsiteX11" fmla="*/ 490538 w 2459831"/>
              <a:gd name="connsiteY11" fmla="*/ 95250 h 495300"/>
              <a:gd name="connsiteX12" fmla="*/ 390525 w 2459831"/>
              <a:gd name="connsiteY12" fmla="*/ 157163 h 495300"/>
              <a:gd name="connsiteX13" fmla="*/ 247650 w 2459831"/>
              <a:gd name="connsiteY13" fmla="*/ 266700 h 495300"/>
              <a:gd name="connsiteX14" fmla="*/ 133350 w 2459831"/>
              <a:gd name="connsiteY14" fmla="*/ 371475 h 495300"/>
              <a:gd name="connsiteX15" fmla="*/ 0 w 2459831"/>
              <a:gd name="connsiteY15" fmla="*/ 495300 h 495300"/>
              <a:gd name="connsiteX0" fmla="*/ 0 w 2459831"/>
              <a:gd name="connsiteY0" fmla="*/ 495300 h 495300"/>
              <a:gd name="connsiteX1" fmla="*/ 2459831 w 2459831"/>
              <a:gd name="connsiteY1" fmla="*/ 495300 h 495300"/>
              <a:gd name="connsiteX2" fmla="*/ 2452688 w 2459831"/>
              <a:gd name="connsiteY2" fmla="*/ 476251 h 495300"/>
              <a:gd name="connsiteX3" fmla="*/ 2119313 w 2459831"/>
              <a:gd name="connsiteY3" fmla="*/ 419100 h 495300"/>
              <a:gd name="connsiteX4" fmla="*/ 1762125 w 2459831"/>
              <a:gd name="connsiteY4" fmla="*/ 314325 h 495300"/>
              <a:gd name="connsiteX5" fmla="*/ 1476375 w 2459831"/>
              <a:gd name="connsiteY5" fmla="*/ 190500 h 495300"/>
              <a:gd name="connsiteX6" fmla="*/ 1190625 w 2459831"/>
              <a:gd name="connsiteY6" fmla="*/ 71438 h 495300"/>
              <a:gd name="connsiteX7" fmla="*/ 1019175 w 2459831"/>
              <a:gd name="connsiteY7" fmla="*/ 9525 h 495300"/>
              <a:gd name="connsiteX8" fmla="*/ 885825 w 2459831"/>
              <a:gd name="connsiteY8" fmla="*/ 0 h 495300"/>
              <a:gd name="connsiteX9" fmla="*/ 800100 w 2459831"/>
              <a:gd name="connsiteY9" fmla="*/ 0 h 495300"/>
              <a:gd name="connsiteX10" fmla="*/ 681038 w 2459831"/>
              <a:gd name="connsiteY10" fmla="*/ 14288 h 495300"/>
              <a:gd name="connsiteX11" fmla="*/ 490538 w 2459831"/>
              <a:gd name="connsiteY11" fmla="*/ 95250 h 495300"/>
              <a:gd name="connsiteX12" fmla="*/ 390525 w 2459831"/>
              <a:gd name="connsiteY12" fmla="*/ 157163 h 495300"/>
              <a:gd name="connsiteX13" fmla="*/ 247650 w 2459831"/>
              <a:gd name="connsiteY13" fmla="*/ 266700 h 495300"/>
              <a:gd name="connsiteX14" fmla="*/ 133350 w 2459831"/>
              <a:gd name="connsiteY14" fmla="*/ 371475 h 495300"/>
              <a:gd name="connsiteX15" fmla="*/ 0 w 2459831"/>
              <a:gd name="connsiteY1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59831" h="495300">
                <a:moveTo>
                  <a:pt x="0" y="495300"/>
                </a:moveTo>
                <a:lnTo>
                  <a:pt x="2459831" y="495300"/>
                </a:lnTo>
                <a:lnTo>
                  <a:pt x="2452688" y="476251"/>
                </a:lnTo>
                <a:lnTo>
                  <a:pt x="2119313" y="419100"/>
                </a:lnTo>
                <a:lnTo>
                  <a:pt x="1762125" y="314325"/>
                </a:lnTo>
                <a:lnTo>
                  <a:pt x="1476375" y="190500"/>
                </a:lnTo>
                <a:lnTo>
                  <a:pt x="1190625" y="71438"/>
                </a:lnTo>
                <a:lnTo>
                  <a:pt x="1019175" y="9525"/>
                </a:lnTo>
                <a:lnTo>
                  <a:pt x="885825" y="0"/>
                </a:lnTo>
                <a:lnTo>
                  <a:pt x="800100" y="0"/>
                </a:lnTo>
                <a:lnTo>
                  <a:pt x="681038" y="14288"/>
                </a:lnTo>
                <a:lnTo>
                  <a:pt x="490538" y="95250"/>
                </a:lnTo>
                <a:lnTo>
                  <a:pt x="390525" y="157163"/>
                </a:lnTo>
                <a:lnTo>
                  <a:pt x="247650" y="266700"/>
                </a:lnTo>
                <a:lnTo>
                  <a:pt x="133350" y="371475"/>
                </a:lnTo>
                <a:lnTo>
                  <a:pt x="0" y="495300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E27B023C-7DB1-41D8-A7C5-4D6DF330A82D}"/>
              </a:ext>
            </a:extLst>
          </p:cNvPr>
          <p:cNvSpPr/>
          <p:nvPr/>
        </p:nvSpPr>
        <p:spPr>
          <a:xfrm rot="10800000">
            <a:off x="3444875" y="2590504"/>
            <a:ext cx="2459831" cy="495300"/>
          </a:xfrm>
          <a:custGeom>
            <a:avLst/>
            <a:gdLst>
              <a:gd name="connsiteX0" fmla="*/ 0 w 2390775"/>
              <a:gd name="connsiteY0" fmla="*/ 495300 h 495300"/>
              <a:gd name="connsiteX1" fmla="*/ 2390775 w 2390775"/>
              <a:gd name="connsiteY1" fmla="*/ 495300 h 495300"/>
              <a:gd name="connsiteX2" fmla="*/ 2390775 w 2390775"/>
              <a:gd name="connsiteY2" fmla="*/ 471488 h 495300"/>
              <a:gd name="connsiteX3" fmla="*/ 2119313 w 2390775"/>
              <a:gd name="connsiteY3" fmla="*/ 419100 h 495300"/>
              <a:gd name="connsiteX4" fmla="*/ 1762125 w 2390775"/>
              <a:gd name="connsiteY4" fmla="*/ 314325 h 495300"/>
              <a:gd name="connsiteX5" fmla="*/ 1476375 w 2390775"/>
              <a:gd name="connsiteY5" fmla="*/ 190500 h 495300"/>
              <a:gd name="connsiteX6" fmla="*/ 1190625 w 2390775"/>
              <a:gd name="connsiteY6" fmla="*/ 71438 h 495300"/>
              <a:gd name="connsiteX7" fmla="*/ 1019175 w 2390775"/>
              <a:gd name="connsiteY7" fmla="*/ 9525 h 495300"/>
              <a:gd name="connsiteX8" fmla="*/ 885825 w 2390775"/>
              <a:gd name="connsiteY8" fmla="*/ 0 h 495300"/>
              <a:gd name="connsiteX9" fmla="*/ 800100 w 2390775"/>
              <a:gd name="connsiteY9" fmla="*/ 0 h 495300"/>
              <a:gd name="connsiteX10" fmla="*/ 681038 w 2390775"/>
              <a:gd name="connsiteY10" fmla="*/ 14288 h 495300"/>
              <a:gd name="connsiteX11" fmla="*/ 490538 w 2390775"/>
              <a:gd name="connsiteY11" fmla="*/ 95250 h 495300"/>
              <a:gd name="connsiteX12" fmla="*/ 390525 w 2390775"/>
              <a:gd name="connsiteY12" fmla="*/ 157163 h 495300"/>
              <a:gd name="connsiteX13" fmla="*/ 247650 w 2390775"/>
              <a:gd name="connsiteY13" fmla="*/ 266700 h 495300"/>
              <a:gd name="connsiteX14" fmla="*/ 133350 w 2390775"/>
              <a:gd name="connsiteY14" fmla="*/ 371475 h 495300"/>
              <a:gd name="connsiteX15" fmla="*/ 0 w 2390775"/>
              <a:gd name="connsiteY15" fmla="*/ 495300 h 495300"/>
              <a:gd name="connsiteX0" fmla="*/ 0 w 2459831"/>
              <a:gd name="connsiteY0" fmla="*/ 495300 h 495300"/>
              <a:gd name="connsiteX1" fmla="*/ 2459831 w 2459831"/>
              <a:gd name="connsiteY1" fmla="*/ 495300 h 495300"/>
              <a:gd name="connsiteX2" fmla="*/ 2390775 w 2459831"/>
              <a:gd name="connsiteY2" fmla="*/ 471488 h 495300"/>
              <a:gd name="connsiteX3" fmla="*/ 2119313 w 2459831"/>
              <a:gd name="connsiteY3" fmla="*/ 419100 h 495300"/>
              <a:gd name="connsiteX4" fmla="*/ 1762125 w 2459831"/>
              <a:gd name="connsiteY4" fmla="*/ 314325 h 495300"/>
              <a:gd name="connsiteX5" fmla="*/ 1476375 w 2459831"/>
              <a:gd name="connsiteY5" fmla="*/ 190500 h 495300"/>
              <a:gd name="connsiteX6" fmla="*/ 1190625 w 2459831"/>
              <a:gd name="connsiteY6" fmla="*/ 71438 h 495300"/>
              <a:gd name="connsiteX7" fmla="*/ 1019175 w 2459831"/>
              <a:gd name="connsiteY7" fmla="*/ 9525 h 495300"/>
              <a:gd name="connsiteX8" fmla="*/ 885825 w 2459831"/>
              <a:gd name="connsiteY8" fmla="*/ 0 h 495300"/>
              <a:gd name="connsiteX9" fmla="*/ 800100 w 2459831"/>
              <a:gd name="connsiteY9" fmla="*/ 0 h 495300"/>
              <a:gd name="connsiteX10" fmla="*/ 681038 w 2459831"/>
              <a:gd name="connsiteY10" fmla="*/ 14288 h 495300"/>
              <a:gd name="connsiteX11" fmla="*/ 490538 w 2459831"/>
              <a:gd name="connsiteY11" fmla="*/ 95250 h 495300"/>
              <a:gd name="connsiteX12" fmla="*/ 390525 w 2459831"/>
              <a:gd name="connsiteY12" fmla="*/ 157163 h 495300"/>
              <a:gd name="connsiteX13" fmla="*/ 247650 w 2459831"/>
              <a:gd name="connsiteY13" fmla="*/ 266700 h 495300"/>
              <a:gd name="connsiteX14" fmla="*/ 133350 w 2459831"/>
              <a:gd name="connsiteY14" fmla="*/ 371475 h 495300"/>
              <a:gd name="connsiteX15" fmla="*/ 0 w 2459831"/>
              <a:gd name="connsiteY15" fmla="*/ 495300 h 495300"/>
              <a:gd name="connsiteX0" fmla="*/ 0 w 2459831"/>
              <a:gd name="connsiteY0" fmla="*/ 495300 h 495300"/>
              <a:gd name="connsiteX1" fmla="*/ 2459831 w 2459831"/>
              <a:gd name="connsiteY1" fmla="*/ 495300 h 495300"/>
              <a:gd name="connsiteX2" fmla="*/ 2452688 w 2459831"/>
              <a:gd name="connsiteY2" fmla="*/ 476251 h 495300"/>
              <a:gd name="connsiteX3" fmla="*/ 2119313 w 2459831"/>
              <a:gd name="connsiteY3" fmla="*/ 419100 h 495300"/>
              <a:gd name="connsiteX4" fmla="*/ 1762125 w 2459831"/>
              <a:gd name="connsiteY4" fmla="*/ 314325 h 495300"/>
              <a:gd name="connsiteX5" fmla="*/ 1476375 w 2459831"/>
              <a:gd name="connsiteY5" fmla="*/ 190500 h 495300"/>
              <a:gd name="connsiteX6" fmla="*/ 1190625 w 2459831"/>
              <a:gd name="connsiteY6" fmla="*/ 71438 h 495300"/>
              <a:gd name="connsiteX7" fmla="*/ 1019175 w 2459831"/>
              <a:gd name="connsiteY7" fmla="*/ 9525 h 495300"/>
              <a:gd name="connsiteX8" fmla="*/ 885825 w 2459831"/>
              <a:gd name="connsiteY8" fmla="*/ 0 h 495300"/>
              <a:gd name="connsiteX9" fmla="*/ 800100 w 2459831"/>
              <a:gd name="connsiteY9" fmla="*/ 0 h 495300"/>
              <a:gd name="connsiteX10" fmla="*/ 681038 w 2459831"/>
              <a:gd name="connsiteY10" fmla="*/ 14288 h 495300"/>
              <a:gd name="connsiteX11" fmla="*/ 490538 w 2459831"/>
              <a:gd name="connsiteY11" fmla="*/ 95250 h 495300"/>
              <a:gd name="connsiteX12" fmla="*/ 390525 w 2459831"/>
              <a:gd name="connsiteY12" fmla="*/ 157163 h 495300"/>
              <a:gd name="connsiteX13" fmla="*/ 247650 w 2459831"/>
              <a:gd name="connsiteY13" fmla="*/ 266700 h 495300"/>
              <a:gd name="connsiteX14" fmla="*/ 133350 w 2459831"/>
              <a:gd name="connsiteY14" fmla="*/ 371475 h 495300"/>
              <a:gd name="connsiteX15" fmla="*/ 0 w 2459831"/>
              <a:gd name="connsiteY1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59831" h="495300">
                <a:moveTo>
                  <a:pt x="0" y="495300"/>
                </a:moveTo>
                <a:lnTo>
                  <a:pt x="2459831" y="495300"/>
                </a:lnTo>
                <a:lnTo>
                  <a:pt x="2452688" y="476251"/>
                </a:lnTo>
                <a:lnTo>
                  <a:pt x="2119313" y="419100"/>
                </a:lnTo>
                <a:lnTo>
                  <a:pt x="1762125" y="314325"/>
                </a:lnTo>
                <a:lnTo>
                  <a:pt x="1476375" y="190500"/>
                </a:lnTo>
                <a:lnTo>
                  <a:pt x="1190625" y="71438"/>
                </a:lnTo>
                <a:lnTo>
                  <a:pt x="1019175" y="9525"/>
                </a:lnTo>
                <a:lnTo>
                  <a:pt x="885825" y="0"/>
                </a:lnTo>
                <a:lnTo>
                  <a:pt x="800100" y="0"/>
                </a:lnTo>
                <a:lnTo>
                  <a:pt x="681038" y="14288"/>
                </a:lnTo>
                <a:lnTo>
                  <a:pt x="490538" y="95250"/>
                </a:lnTo>
                <a:lnTo>
                  <a:pt x="390525" y="157163"/>
                </a:lnTo>
                <a:lnTo>
                  <a:pt x="247650" y="266700"/>
                </a:lnTo>
                <a:lnTo>
                  <a:pt x="133350" y="371475"/>
                </a:lnTo>
                <a:lnTo>
                  <a:pt x="0" y="495300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045B141-6C3D-4F22-B07B-43202774B5F5}"/>
              </a:ext>
            </a:extLst>
          </p:cNvPr>
          <p:cNvSpPr txBox="1"/>
          <p:nvPr/>
        </p:nvSpPr>
        <p:spPr>
          <a:xfrm>
            <a:off x="3365370" y="3834922"/>
            <a:ext cx="5514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Above is the graph we were working with, and the area under it is shaded…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057289D-503D-49E2-8889-D594197CBDAB}"/>
              </a:ext>
            </a:extLst>
          </p:cNvPr>
          <p:cNvSpPr txBox="1"/>
          <p:nvPr/>
        </p:nvSpPr>
        <p:spPr>
          <a:xfrm>
            <a:off x="5546135" y="4428415"/>
            <a:ext cx="1162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WARNING!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852B629-2A97-4CAA-9515-2C5DB64F71FE}"/>
              </a:ext>
            </a:extLst>
          </p:cNvPr>
          <p:cNvSpPr txBox="1"/>
          <p:nvPr/>
        </p:nvSpPr>
        <p:spPr>
          <a:xfrm>
            <a:off x="3462116" y="4836247"/>
            <a:ext cx="52585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question is not asking you for the area under the curve, it is just asking for the value of the integral. These are not the same thing!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BA68B4C-2F31-40C2-8EE1-7D3D77400695}"/>
                  </a:ext>
                </a:extLst>
              </p:cNvPr>
              <p:cNvSpPr txBox="1"/>
              <p:nvPr/>
            </p:nvSpPr>
            <p:spPr>
              <a:xfrm>
                <a:off x="846057" y="4241174"/>
                <a:ext cx="1906570" cy="68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BA68B4C-2F31-40C2-8EE1-7D3D77400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57" y="4241174"/>
                <a:ext cx="1906570" cy="6899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CEECEB22-9AE7-4870-8048-B9A39C5E988F}"/>
                  </a:ext>
                </a:extLst>
              </p:cNvPr>
              <p:cNvSpPr txBox="1"/>
              <p:nvPr/>
            </p:nvSpPr>
            <p:spPr>
              <a:xfrm>
                <a:off x="3367848" y="5703513"/>
                <a:ext cx="5483920" cy="84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If we were being asked for the area under the curve, then the answer would be that it converges to 1 (since the absolute value of each side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CEECEB22-9AE7-4870-8048-B9A39C5E9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848" y="5703513"/>
                <a:ext cx="5483920" cy="846963"/>
              </a:xfrm>
              <a:prstGeom prst="rect">
                <a:avLst/>
              </a:prstGeom>
              <a:blipFill>
                <a:blip r:embed="rId6"/>
                <a:stretch>
                  <a:fillRect t="-1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79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3" grpId="0" animBg="1"/>
      <p:bldP spid="8" grpId="0"/>
      <p:bldP spid="14" grpId="0"/>
      <p:bldP spid="15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BEB1919-3B2D-406E-AC20-659AC0E706E9}"/>
              </a:ext>
            </a:extLst>
          </p:cNvPr>
          <p:cNvSpPr/>
          <p:nvPr/>
        </p:nvSpPr>
        <p:spPr>
          <a:xfrm>
            <a:off x="1513169" y="2035187"/>
            <a:ext cx="6117700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  <a:cs typeface="MV Boli" panose="02000500030200090000" pitchFamily="2" charset="0"/>
              </a:rPr>
              <a:t>Teachings for </a:t>
            </a:r>
          </a:p>
          <a:p>
            <a:pPr algn="ctr"/>
            <a:r>
              <a:rPr lang="en-US" altLang="ja-JP" sz="8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  <a:cs typeface="MV Boli" panose="02000500030200090000" pitchFamily="2" charset="0"/>
              </a:rPr>
              <a:t>Exercise 3A</a:t>
            </a:r>
            <a:endParaRPr lang="ja-JP" altLang="en-US" sz="8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empus Sans ITC" panose="04020404030D07020202" pitchFamily="8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30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06C16253-B3BE-434B-85E5-B608B977D5FA}"/>
              </a:ext>
            </a:extLst>
          </p:cNvPr>
          <p:cNvSpPr/>
          <p:nvPr/>
        </p:nvSpPr>
        <p:spPr>
          <a:xfrm>
            <a:off x="6369050" y="2133600"/>
            <a:ext cx="920750" cy="1184275"/>
          </a:xfrm>
          <a:custGeom>
            <a:avLst/>
            <a:gdLst>
              <a:gd name="connsiteX0" fmla="*/ 0 w 920750"/>
              <a:gd name="connsiteY0" fmla="*/ 1184275 h 1184275"/>
              <a:gd name="connsiteX1" fmla="*/ 920750 w 920750"/>
              <a:gd name="connsiteY1" fmla="*/ 1184275 h 1184275"/>
              <a:gd name="connsiteX2" fmla="*/ 920750 w 920750"/>
              <a:gd name="connsiteY2" fmla="*/ 92075 h 1184275"/>
              <a:gd name="connsiteX3" fmla="*/ 800100 w 920750"/>
              <a:gd name="connsiteY3" fmla="*/ 41275 h 1184275"/>
              <a:gd name="connsiteX4" fmla="*/ 701675 w 920750"/>
              <a:gd name="connsiteY4" fmla="*/ 3175 h 1184275"/>
              <a:gd name="connsiteX5" fmla="*/ 603250 w 920750"/>
              <a:gd name="connsiteY5" fmla="*/ 3175 h 1184275"/>
              <a:gd name="connsiteX6" fmla="*/ 530225 w 920750"/>
              <a:gd name="connsiteY6" fmla="*/ 0 h 1184275"/>
              <a:gd name="connsiteX7" fmla="*/ 425450 w 920750"/>
              <a:gd name="connsiteY7" fmla="*/ 31750 h 1184275"/>
              <a:gd name="connsiteX8" fmla="*/ 279400 w 920750"/>
              <a:gd name="connsiteY8" fmla="*/ 111125 h 1184275"/>
              <a:gd name="connsiteX9" fmla="*/ 38100 w 920750"/>
              <a:gd name="connsiteY9" fmla="*/ 257175 h 1184275"/>
              <a:gd name="connsiteX10" fmla="*/ 22225 w 920750"/>
              <a:gd name="connsiteY10" fmla="*/ 269875 h 1184275"/>
              <a:gd name="connsiteX11" fmla="*/ 0 w 920750"/>
              <a:gd name="connsiteY11" fmla="*/ 1184275 h 1184275"/>
              <a:gd name="connsiteX0" fmla="*/ 0 w 920750"/>
              <a:gd name="connsiteY0" fmla="*/ 1184275 h 1184275"/>
              <a:gd name="connsiteX1" fmla="*/ 920750 w 920750"/>
              <a:gd name="connsiteY1" fmla="*/ 1184275 h 1184275"/>
              <a:gd name="connsiteX2" fmla="*/ 920750 w 920750"/>
              <a:gd name="connsiteY2" fmla="*/ 92075 h 1184275"/>
              <a:gd name="connsiteX3" fmla="*/ 800100 w 920750"/>
              <a:gd name="connsiteY3" fmla="*/ 41275 h 1184275"/>
              <a:gd name="connsiteX4" fmla="*/ 701675 w 920750"/>
              <a:gd name="connsiteY4" fmla="*/ 3175 h 1184275"/>
              <a:gd name="connsiteX5" fmla="*/ 603250 w 920750"/>
              <a:gd name="connsiteY5" fmla="*/ 3175 h 1184275"/>
              <a:gd name="connsiteX6" fmla="*/ 530225 w 920750"/>
              <a:gd name="connsiteY6" fmla="*/ 0 h 1184275"/>
              <a:gd name="connsiteX7" fmla="*/ 425450 w 920750"/>
              <a:gd name="connsiteY7" fmla="*/ 31750 h 1184275"/>
              <a:gd name="connsiteX8" fmla="*/ 279400 w 920750"/>
              <a:gd name="connsiteY8" fmla="*/ 111125 h 1184275"/>
              <a:gd name="connsiteX9" fmla="*/ 38100 w 920750"/>
              <a:gd name="connsiteY9" fmla="*/ 257175 h 1184275"/>
              <a:gd name="connsiteX10" fmla="*/ 3175 w 920750"/>
              <a:gd name="connsiteY10" fmla="*/ 285750 h 1184275"/>
              <a:gd name="connsiteX11" fmla="*/ 0 w 920750"/>
              <a:gd name="connsiteY11" fmla="*/ 1184275 h 118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0750" h="1184275">
                <a:moveTo>
                  <a:pt x="0" y="1184275"/>
                </a:moveTo>
                <a:lnTo>
                  <a:pt x="920750" y="1184275"/>
                </a:lnTo>
                <a:lnTo>
                  <a:pt x="920750" y="92075"/>
                </a:lnTo>
                <a:lnTo>
                  <a:pt x="800100" y="41275"/>
                </a:lnTo>
                <a:lnTo>
                  <a:pt x="701675" y="3175"/>
                </a:lnTo>
                <a:lnTo>
                  <a:pt x="603250" y="3175"/>
                </a:lnTo>
                <a:lnTo>
                  <a:pt x="530225" y="0"/>
                </a:lnTo>
                <a:lnTo>
                  <a:pt x="425450" y="31750"/>
                </a:lnTo>
                <a:lnTo>
                  <a:pt x="279400" y="111125"/>
                </a:lnTo>
                <a:lnTo>
                  <a:pt x="38100" y="257175"/>
                </a:lnTo>
                <a:lnTo>
                  <a:pt x="3175" y="285750"/>
                </a:lnTo>
                <a:cubicBezTo>
                  <a:pt x="2117" y="585258"/>
                  <a:pt x="1058" y="884767"/>
                  <a:pt x="0" y="1184275"/>
                </a:cubicBez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You have seen before how to use integrals to calculate the area between a curve, the x-axis and the lines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one or both of the limits is infinite, or if a point is undefined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it may still be possible to calculate the integral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In this case, it is known as an ‘improper’ integral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1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7EB36B8-A286-4878-A959-2D30CB6821EF}"/>
              </a:ext>
            </a:extLst>
          </p:cNvPr>
          <p:cNvCxnSpPr>
            <a:cxnSpLocks/>
          </p:cNvCxnSpPr>
          <p:nvPr/>
        </p:nvCxnSpPr>
        <p:spPr>
          <a:xfrm flipV="1">
            <a:off x="5708341" y="1287263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6DCED92-2E9C-420B-B3D6-E6D45F3AEB6D}"/>
              </a:ext>
            </a:extLst>
          </p:cNvPr>
          <p:cNvCxnSpPr>
            <a:cxnSpLocks/>
          </p:cNvCxnSpPr>
          <p:nvPr/>
        </p:nvCxnSpPr>
        <p:spPr>
          <a:xfrm rot="5400000" flipV="1">
            <a:off x="6695245" y="2247534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DA79797-F1B0-410F-AE7B-40801AC8F3B2}"/>
                  </a:ext>
                </a:extLst>
              </p:cNvPr>
              <p:cNvSpPr txBox="1"/>
              <p:nvPr/>
            </p:nvSpPr>
            <p:spPr>
              <a:xfrm>
                <a:off x="7723573" y="2392532"/>
                <a:ext cx="7323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DA79797-F1B0-410F-AE7B-40801AC8F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573" y="2392532"/>
                <a:ext cx="732315" cy="215444"/>
              </a:xfrm>
              <a:prstGeom prst="rect">
                <a:avLst/>
              </a:prstGeom>
              <a:blipFill>
                <a:blip r:embed="rId3"/>
                <a:stretch>
                  <a:fillRect l="-5833" r="-7500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555E8CD-89F7-4D65-A26A-265D0210217D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6369050" y="2419351"/>
            <a:ext cx="0" cy="8985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2BB6F944-27E2-4C43-A4F0-3F7FC5A4B7F2}"/>
              </a:ext>
            </a:extLst>
          </p:cNvPr>
          <p:cNvCxnSpPr>
            <a:cxnSpLocks/>
          </p:cNvCxnSpPr>
          <p:nvPr/>
        </p:nvCxnSpPr>
        <p:spPr>
          <a:xfrm flipV="1">
            <a:off x="7290046" y="2254928"/>
            <a:ext cx="0" cy="105792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0C15904-5AF7-414A-B9E3-29AA94B35CE5}"/>
                  </a:ext>
                </a:extLst>
              </p:cNvPr>
              <p:cNvSpPr txBox="1"/>
              <p:nvPr/>
            </p:nvSpPr>
            <p:spPr>
              <a:xfrm>
                <a:off x="7794594" y="319152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0C15904-5AF7-414A-B9E3-29AA94B35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594" y="3191522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6079B20-9F40-45C6-9147-8973589042EA}"/>
                  </a:ext>
                </a:extLst>
              </p:cNvPr>
              <p:cNvSpPr txBox="1"/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6079B20-9F40-45C6-9147-897358904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29167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67601BC-1DA3-4F77-A4AA-577712BBE872}"/>
                  </a:ext>
                </a:extLst>
              </p:cNvPr>
              <p:cNvSpPr txBox="1"/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67601BC-1DA3-4F77-A4AA-577712BBE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blipFill>
                <a:blip r:embed="rId6"/>
                <a:stretch>
                  <a:fillRect l="-47619" r="-4285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6C57521-2BD1-46A0-9E50-AE2769B15853}"/>
                  </a:ext>
                </a:extLst>
              </p:cNvPr>
              <p:cNvSpPr txBox="1"/>
              <p:nvPr/>
            </p:nvSpPr>
            <p:spPr>
              <a:xfrm>
                <a:off x="7242822" y="3313960"/>
                <a:ext cx="1307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6C57521-2BD1-46A0-9E50-AE2769B15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822" y="3313960"/>
                <a:ext cx="130754" cy="215444"/>
              </a:xfrm>
              <a:prstGeom prst="rect">
                <a:avLst/>
              </a:prstGeom>
              <a:blipFill>
                <a:blip r:embed="rId7"/>
                <a:stretch>
                  <a:fillRect l="-31818" r="-36364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60A3E1B-8715-4379-91A2-9AD5BC442798}"/>
                  </a:ext>
                </a:extLst>
              </p:cNvPr>
              <p:cNvSpPr txBox="1"/>
              <p:nvPr/>
            </p:nvSpPr>
            <p:spPr>
              <a:xfrm>
                <a:off x="6276728" y="3308720"/>
                <a:ext cx="18439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60A3E1B-8715-4379-91A2-9AD5BC442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728" y="3308720"/>
                <a:ext cx="184398" cy="215444"/>
              </a:xfrm>
              <a:prstGeom prst="rect">
                <a:avLst/>
              </a:prstGeom>
              <a:blipFill>
                <a:blip r:embed="rId8"/>
                <a:stretch>
                  <a:fillRect l="-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DD7E175-21FE-41CA-B8D9-25D53E940470}"/>
                  </a:ext>
                </a:extLst>
              </p:cNvPr>
              <p:cNvSpPr txBox="1"/>
              <p:nvPr/>
            </p:nvSpPr>
            <p:spPr>
              <a:xfrm>
                <a:off x="6711703" y="2737220"/>
                <a:ext cx="18439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DD7E175-21FE-41CA-B8D9-25D53E940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703" y="2737220"/>
                <a:ext cx="184398" cy="215444"/>
              </a:xfrm>
              <a:prstGeom prst="rect">
                <a:avLst/>
              </a:prstGeom>
              <a:blipFill>
                <a:blip r:embed="rId9"/>
                <a:stretch>
                  <a:fillRect l="-13333" r="-1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6FA12C2E-D3CC-42DE-ABFC-F14AEF1F7877}"/>
              </a:ext>
            </a:extLst>
          </p:cNvPr>
          <p:cNvSpPr/>
          <p:nvPr/>
        </p:nvSpPr>
        <p:spPr>
          <a:xfrm>
            <a:off x="5388746" y="1873188"/>
            <a:ext cx="2299316" cy="674703"/>
          </a:xfrm>
          <a:custGeom>
            <a:avLst/>
            <a:gdLst>
              <a:gd name="connsiteX0" fmla="*/ 0 w 2299316"/>
              <a:gd name="connsiteY0" fmla="*/ 0 h 674703"/>
              <a:gd name="connsiteX1" fmla="*/ 710213 w 2299316"/>
              <a:gd name="connsiteY1" fmla="*/ 621437 h 674703"/>
              <a:gd name="connsiteX2" fmla="*/ 1589103 w 2299316"/>
              <a:gd name="connsiteY2" fmla="*/ 257453 h 674703"/>
              <a:gd name="connsiteX3" fmla="*/ 2299316 w 2299316"/>
              <a:gd name="connsiteY3" fmla="*/ 674703 h 67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316" h="674703">
                <a:moveTo>
                  <a:pt x="0" y="0"/>
                </a:moveTo>
                <a:cubicBezTo>
                  <a:pt x="222681" y="289264"/>
                  <a:pt x="445363" y="578528"/>
                  <a:pt x="710213" y="621437"/>
                </a:cubicBezTo>
                <a:cubicBezTo>
                  <a:pt x="975063" y="664346"/>
                  <a:pt x="1324253" y="248575"/>
                  <a:pt x="1589103" y="257453"/>
                </a:cubicBezTo>
                <a:cubicBezTo>
                  <a:pt x="1853954" y="266331"/>
                  <a:pt x="2076635" y="470517"/>
                  <a:pt x="2299316" y="674703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CB46F6B-3B7F-40E9-8041-20FF321AA2E0}"/>
                  </a:ext>
                </a:extLst>
              </p:cNvPr>
              <p:cNvSpPr txBox="1"/>
              <p:nvPr/>
            </p:nvSpPr>
            <p:spPr>
              <a:xfrm>
                <a:off x="5949702" y="3832595"/>
                <a:ext cx="1594097" cy="6455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CB46F6B-3B7F-40E9-8041-20FF321AA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702" y="3832595"/>
                <a:ext cx="1594097" cy="6455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02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9AE124F8-ABAF-41D4-9130-D1A6011EF79B}"/>
              </a:ext>
            </a:extLst>
          </p:cNvPr>
          <p:cNvSpPr/>
          <p:nvPr/>
        </p:nvSpPr>
        <p:spPr>
          <a:xfrm>
            <a:off x="6146800" y="2222500"/>
            <a:ext cx="1587500" cy="1104900"/>
          </a:xfrm>
          <a:custGeom>
            <a:avLst/>
            <a:gdLst>
              <a:gd name="connsiteX0" fmla="*/ 0 w 1587500"/>
              <a:gd name="connsiteY0" fmla="*/ 1104900 h 1104900"/>
              <a:gd name="connsiteX1" fmla="*/ 3175 w 1587500"/>
              <a:gd name="connsiteY1" fmla="*/ 0 h 1104900"/>
              <a:gd name="connsiteX2" fmla="*/ 168275 w 1587500"/>
              <a:gd name="connsiteY2" fmla="*/ 203200 h 1104900"/>
              <a:gd name="connsiteX3" fmla="*/ 333375 w 1587500"/>
              <a:gd name="connsiteY3" fmla="*/ 393700 h 1104900"/>
              <a:gd name="connsiteX4" fmla="*/ 523875 w 1587500"/>
              <a:gd name="connsiteY4" fmla="*/ 527050 h 1104900"/>
              <a:gd name="connsiteX5" fmla="*/ 733425 w 1587500"/>
              <a:gd name="connsiteY5" fmla="*/ 657225 h 1104900"/>
              <a:gd name="connsiteX6" fmla="*/ 955675 w 1587500"/>
              <a:gd name="connsiteY6" fmla="*/ 752475 h 1104900"/>
              <a:gd name="connsiteX7" fmla="*/ 1184275 w 1587500"/>
              <a:gd name="connsiteY7" fmla="*/ 831850 h 1104900"/>
              <a:gd name="connsiteX8" fmla="*/ 1384300 w 1587500"/>
              <a:gd name="connsiteY8" fmla="*/ 889000 h 1104900"/>
              <a:gd name="connsiteX9" fmla="*/ 1584325 w 1587500"/>
              <a:gd name="connsiteY9" fmla="*/ 901700 h 1104900"/>
              <a:gd name="connsiteX10" fmla="*/ 1587500 w 1587500"/>
              <a:gd name="connsiteY10" fmla="*/ 1089025 h 1104900"/>
              <a:gd name="connsiteX11" fmla="*/ 0 w 1587500"/>
              <a:gd name="connsiteY11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7500" h="1104900">
                <a:moveTo>
                  <a:pt x="0" y="1104900"/>
                </a:moveTo>
                <a:cubicBezTo>
                  <a:pt x="1058" y="736600"/>
                  <a:pt x="2117" y="368300"/>
                  <a:pt x="3175" y="0"/>
                </a:cubicBezTo>
                <a:lnTo>
                  <a:pt x="168275" y="203200"/>
                </a:lnTo>
                <a:lnTo>
                  <a:pt x="333375" y="393700"/>
                </a:lnTo>
                <a:lnTo>
                  <a:pt x="523875" y="527050"/>
                </a:lnTo>
                <a:lnTo>
                  <a:pt x="733425" y="657225"/>
                </a:lnTo>
                <a:lnTo>
                  <a:pt x="955675" y="752475"/>
                </a:lnTo>
                <a:lnTo>
                  <a:pt x="1184275" y="831850"/>
                </a:lnTo>
                <a:lnTo>
                  <a:pt x="1384300" y="889000"/>
                </a:lnTo>
                <a:lnTo>
                  <a:pt x="1584325" y="901700"/>
                </a:lnTo>
                <a:cubicBezTo>
                  <a:pt x="1585383" y="964142"/>
                  <a:pt x="1586442" y="1026583"/>
                  <a:pt x="1587500" y="1089025"/>
                </a:cubicBezTo>
                <a:lnTo>
                  <a:pt x="0" y="1104900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one or both of the limits is infinite, or if a point is undefined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it may still be possible to calculate the integral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this case, it is known as an ‘improper’ integral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To the right is the curve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1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7EB36B8-A286-4878-A959-2D30CB6821EF}"/>
              </a:ext>
            </a:extLst>
          </p:cNvPr>
          <p:cNvCxnSpPr>
            <a:cxnSpLocks/>
          </p:cNvCxnSpPr>
          <p:nvPr/>
        </p:nvCxnSpPr>
        <p:spPr>
          <a:xfrm flipV="1">
            <a:off x="5708341" y="1287263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6DCED92-2E9C-420B-B3D6-E6D45F3AEB6D}"/>
              </a:ext>
            </a:extLst>
          </p:cNvPr>
          <p:cNvCxnSpPr>
            <a:cxnSpLocks/>
          </p:cNvCxnSpPr>
          <p:nvPr/>
        </p:nvCxnSpPr>
        <p:spPr>
          <a:xfrm rot="5400000" flipV="1">
            <a:off x="6695245" y="2247534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DA79797-F1B0-410F-AE7B-40801AC8F3B2}"/>
                  </a:ext>
                </a:extLst>
              </p:cNvPr>
              <p:cNvSpPr txBox="1"/>
              <p:nvPr/>
            </p:nvSpPr>
            <p:spPr>
              <a:xfrm>
                <a:off x="7742623" y="2687807"/>
                <a:ext cx="567335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DA79797-F1B0-410F-AE7B-40801AC8F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623" y="2687807"/>
                <a:ext cx="567335" cy="404726"/>
              </a:xfrm>
              <a:prstGeom prst="rect">
                <a:avLst/>
              </a:prstGeom>
              <a:blipFill>
                <a:blip r:embed="rId3"/>
                <a:stretch>
                  <a:fillRect l="-6452" r="-2151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555E8CD-89F7-4D65-A26A-265D0210217D}"/>
              </a:ext>
            </a:extLst>
          </p:cNvPr>
          <p:cNvCxnSpPr>
            <a:cxnSpLocks/>
          </p:cNvCxnSpPr>
          <p:nvPr/>
        </p:nvCxnSpPr>
        <p:spPr>
          <a:xfrm flipV="1">
            <a:off x="6149975" y="2247900"/>
            <a:ext cx="0" cy="1069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0C15904-5AF7-414A-B9E3-29AA94B35CE5}"/>
                  </a:ext>
                </a:extLst>
              </p:cNvPr>
              <p:cNvSpPr txBox="1"/>
              <p:nvPr/>
            </p:nvSpPr>
            <p:spPr>
              <a:xfrm>
                <a:off x="7794594" y="319152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0C15904-5AF7-414A-B9E3-29AA94B35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594" y="3191522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6079B20-9F40-45C6-9147-8973589042EA}"/>
                  </a:ext>
                </a:extLst>
              </p:cNvPr>
              <p:cNvSpPr txBox="1"/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6079B20-9F40-45C6-9147-897358904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29167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67601BC-1DA3-4F77-A4AA-577712BBE872}"/>
                  </a:ext>
                </a:extLst>
              </p:cNvPr>
              <p:cNvSpPr txBox="1"/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67601BC-1DA3-4F77-A4AA-577712BBE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blipFill>
                <a:blip r:embed="rId6"/>
                <a:stretch>
                  <a:fillRect l="-47619" r="-4285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60A3E1B-8715-4379-91A2-9AD5BC442798}"/>
                  </a:ext>
                </a:extLst>
              </p:cNvPr>
              <p:cNvSpPr txBox="1"/>
              <p:nvPr/>
            </p:nvSpPr>
            <p:spPr>
              <a:xfrm>
                <a:off x="6057653" y="3356345"/>
                <a:ext cx="18439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60A3E1B-8715-4379-91A2-9AD5BC442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653" y="3356345"/>
                <a:ext cx="184398" cy="215444"/>
              </a:xfrm>
              <a:prstGeom prst="rect">
                <a:avLst/>
              </a:prstGeom>
              <a:blipFill>
                <a:blip r:embed="rId7"/>
                <a:stretch>
                  <a:fillRect l="-10000" r="-10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DD7E175-21FE-41CA-B8D9-25D53E940470}"/>
                  </a:ext>
                </a:extLst>
              </p:cNvPr>
              <p:cNvSpPr txBox="1"/>
              <p:nvPr/>
            </p:nvSpPr>
            <p:spPr>
              <a:xfrm>
                <a:off x="6464053" y="2937245"/>
                <a:ext cx="18439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DD7E175-21FE-41CA-B8D9-25D53E940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053" y="2937245"/>
                <a:ext cx="184398" cy="215444"/>
              </a:xfrm>
              <a:prstGeom prst="rect">
                <a:avLst/>
              </a:prstGeom>
              <a:blipFill>
                <a:blip r:embed="rId8"/>
                <a:stretch>
                  <a:fillRect l="-12903" r="-967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CB46F6B-3B7F-40E9-8041-20FF321AA2E0}"/>
                  </a:ext>
                </a:extLst>
              </p:cNvPr>
              <p:cNvSpPr txBox="1"/>
              <p:nvPr/>
            </p:nvSpPr>
            <p:spPr>
              <a:xfrm>
                <a:off x="6073527" y="4404095"/>
                <a:ext cx="1594097" cy="5990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CB46F6B-3B7F-40E9-8041-20FF321AA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527" y="4404095"/>
                <a:ext cx="1594097" cy="5990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円弧 4">
            <a:extLst>
              <a:ext uri="{FF2B5EF4-FFF2-40B4-BE49-F238E27FC236}">
                <a16:creationId xmlns:a16="http://schemas.microsoft.com/office/drawing/2014/main" id="{FACB2505-7E96-4FC6-B120-420BBD869AC4}"/>
              </a:ext>
            </a:extLst>
          </p:cNvPr>
          <p:cNvSpPr/>
          <p:nvPr/>
        </p:nvSpPr>
        <p:spPr>
          <a:xfrm rot="10800000">
            <a:off x="5867400" y="-533400"/>
            <a:ext cx="4229100" cy="3676650"/>
          </a:xfrm>
          <a:prstGeom prst="arc">
            <a:avLst>
              <a:gd name="adj1" fmla="val 16591199"/>
              <a:gd name="adj2" fmla="val 21047696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4DE6F4B-E41D-4969-860A-ABBC22DB6165}"/>
              </a:ext>
            </a:extLst>
          </p:cNvPr>
          <p:cNvSpPr txBox="1"/>
          <p:nvPr/>
        </p:nvSpPr>
        <p:spPr>
          <a:xfrm>
            <a:off x="5076824" y="3752850"/>
            <a:ext cx="344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area indicated is finite and given by the integral: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4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5" grpId="0"/>
      <p:bldP spid="16" grpId="0"/>
      <p:bldP spid="17" grpId="0"/>
      <p:bldP spid="19" grpId="0"/>
      <p:bldP spid="22" grpId="0"/>
      <p:bldP spid="26" grpId="0"/>
      <p:bldP spid="5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0B051BCC-FCFD-416C-BEB4-EF50B9B2F0AB}"/>
              </a:ext>
            </a:extLst>
          </p:cNvPr>
          <p:cNvSpPr/>
          <p:nvPr/>
        </p:nvSpPr>
        <p:spPr>
          <a:xfrm>
            <a:off x="5710238" y="1366838"/>
            <a:ext cx="1271587" cy="1952625"/>
          </a:xfrm>
          <a:custGeom>
            <a:avLst/>
            <a:gdLst>
              <a:gd name="connsiteX0" fmla="*/ 1271587 w 1271587"/>
              <a:gd name="connsiteY0" fmla="*/ 1952625 h 1952625"/>
              <a:gd name="connsiteX1" fmla="*/ 1271587 w 1271587"/>
              <a:gd name="connsiteY1" fmla="*/ 1404937 h 1952625"/>
              <a:gd name="connsiteX2" fmla="*/ 1057275 w 1271587"/>
              <a:gd name="connsiteY2" fmla="*/ 1276350 h 1952625"/>
              <a:gd name="connsiteX3" fmla="*/ 871537 w 1271587"/>
              <a:gd name="connsiteY3" fmla="*/ 1133475 h 1952625"/>
              <a:gd name="connsiteX4" fmla="*/ 690562 w 1271587"/>
              <a:gd name="connsiteY4" fmla="*/ 942975 h 1952625"/>
              <a:gd name="connsiteX5" fmla="*/ 538162 w 1271587"/>
              <a:gd name="connsiteY5" fmla="*/ 742950 h 1952625"/>
              <a:gd name="connsiteX6" fmla="*/ 414337 w 1271587"/>
              <a:gd name="connsiteY6" fmla="*/ 485775 h 1952625"/>
              <a:gd name="connsiteX7" fmla="*/ 333375 w 1271587"/>
              <a:gd name="connsiteY7" fmla="*/ 266700 h 1952625"/>
              <a:gd name="connsiteX8" fmla="*/ 295275 w 1271587"/>
              <a:gd name="connsiteY8" fmla="*/ 76200 h 1952625"/>
              <a:gd name="connsiteX9" fmla="*/ 295275 w 1271587"/>
              <a:gd name="connsiteY9" fmla="*/ 0 h 1952625"/>
              <a:gd name="connsiteX10" fmla="*/ 4762 w 1271587"/>
              <a:gd name="connsiteY10" fmla="*/ 4762 h 1952625"/>
              <a:gd name="connsiteX11" fmla="*/ 0 w 1271587"/>
              <a:gd name="connsiteY11" fmla="*/ 1952625 h 1952625"/>
              <a:gd name="connsiteX12" fmla="*/ 1271587 w 1271587"/>
              <a:gd name="connsiteY12" fmla="*/ 1952625 h 195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587" h="1952625">
                <a:moveTo>
                  <a:pt x="1271587" y="1952625"/>
                </a:moveTo>
                <a:lnTo>
                  <a:pt x="1271587" y="1404937"/>
                </a:lnTo>
                <a:lnTo>
                  <a:pt x="1057275" y="1276350"/>
                </a:lnTo>
                <a:lnTo>
                  <a:pt x="871537" y="1133475"/>
                </a:lnTo>
                <a:lnTo>
                  <a:pt x="690562" y="942975"/>
                </a:lnTo>
                <a:lnTo>
                  <a:pt x="538162" y="742950"/>
                </a:lnTo>
                <a:lnTo>
                  <a:pt x="414337" y="485775"/>
                </a:lnTo>
                <a:lnTo>
                  <a:pt x="333375" y="266700"/>
                </a:lnTo>
                <a:lnTo>
                  <a:pt x="295275" y="76200"/>
                </a:lnTo>
                <a:lnTo>
                  <a:pt x="295275" y="0"/>
                </a:lnTo>
                <a:lnTo>
                  <a:pt x="4762" y="4762"/>
                </a:lnTo>
                <a:cubicBezTo>
                  <a:pt x="3175" y="654050"/>
                  <a:pt x="1587" y="1303337"/>
                  <a:pt x="0" y="1952625"/>
                </a:cubicBezTo>
                <a:lnTo>
                  <a:pt x="1271587" y="1952625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one or both of the limits is infinite, or if a point is undefined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it may still be possible to calculate the integral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this case, it is known as an ‘improper’ integral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To the right is the curve of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an improper integral exists then it is said to be </a:t>
                </a:r>
                <a:r>
                  <a:rPr lang="en-US" sz="1400" u="sng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convergent</a:t>
                </a: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If not, then it is said to be divergent.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1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7EB36B8-A286-4878-A959-2D30CB6821EF}"/>
              </a:ext>
            </a:extLst>
          </p:cNvPr>
          <p:cNvCxnSpPr>
            <a:cxnSpLocks/>
          </p:cNvCxnSpPr>
          <p:nvPr/>
        </p:nvCxnSpPr>
        <p:spPr>
          <a:xfrm flipV="1">
            <a:off x="5708341" y="1287263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6DCED92-2E9C-420B-B3D6-E6D45F3AEB6D}"/>
              </a:ext>
            </a:extLst>
          </p:cNvPr>
          <p:cNvCxnSpPr>
            <a:cxnSpLocks/>
          </p:cNvCxnSpPr>
          <p:nvPr/>
        </p:nvCxnSpPr>
        <p:spPr>
          <a:xfrm rot="5400000" flipV="1">
            <a:off x="6695245" y="2247534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DA79797-F1B0-410F-AE7B-40801AC8F3B2}"/>
                  </a:ext>
                </a:extLst>
              </p:cNvPr>
              <p:cNvSpPr txBox="1"/>
              <p:nvPr/>
            </p:nvSpPr>
            <p:spPr>
              <a:xfrm>
                <a:off x="7910574" y="2613162"/>
                <a:ext cx="598112" cy="444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DA79797-F1B0-410F-AE7B-40801AC8F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74" y="2613162"/>
                <a:ext cx="598112" cy="444994"/>
              </a:xfrm>
              <a:prstGeom prst="rect">
                <a:avLst/>
              </a:prstGeom>
              <a:blipFill>
                <a:blip r:embed="rId3"/>
                <a:stretch>
                  <a:fillRect l="-7143" t="-1370" r="-2041" b="-2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555E8CD-89F7-4D65-A26A-265D0210217D}"/>
              </a:ext>
            </a:extLst>
          </p:cNvPr>
          <p:cNvCxnSpPr>
            <a:cxnSpLocks/>
          </p:cNvCxnSpPr>
          <p:nvPr/>
        </p:nvCxnSpPr>
        <p:spPr>
          <a:xfrm flipV="1">
            <a:off x="6980400" y="2771192"/>
            <a:ext cx="0" cy="53735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0C15904-5AF7-414A-B9E3-29AA94B35CE5}"/>
                  </a:ext>
                </a:extLst>
              </p:cNvPr>
              <p:cNvSpPr txBox="1"/>
              <p:nvPr/>
            </p:nvSpPr>
            <p:spPr>
              <a:xfrm>
                <a:off x="7794594" y="319152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0C15904-5AF7-414A-B9E3-29AA94B35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594" y="3191522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6079B20-9F40-45C6-9147-8973589042EA}"/>
                  </a:ext>
                </a:extLst>
              </p:cNvPr>
              <p:cNvSpPr txBox="1"/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6079B20-9F40-45C6-9147-897358904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29167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67601BC-1DA3-4F77-A4AA-577712BBE872}"/>
                  </a:ext>
                </a:extLst>
              </p:cNvPr>
              <p:cNvSpPr txBox="1"/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67601BC-1DA3-4F77-A4AA-577712BBE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blipFill>
                <a:blip r:embed="rId6"/>
                <a:stretch>
                  <a:fillRect l="-47619" r="-4285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60A3E1B-8715-4379-91A2-9AD5BC442798}"/>
                  </a:ext>
                </a:extLst>
              </p:cNvPr>
              <p:cNvSpPr txBox="1"/>
              <p:nvPr/>
            </p:nvSpPr>
            <p:spPr>
              <a:xfrm>
                <a:off x="6897408" y="3337684"/>
                <a:ext cx="18439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60A3E1B-8715-4379-91A2-9AD5BC442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408" y="3337684"/>
                <a:ext cx="184398" cy="215444"/>
              </a:xfrm>
              <a:prstGeom prst="rect">
                <a:avLst/>
              </a:prstGeom>
              <a:blipFill>
                <a:blip r:embed="rId7"/>
                <a:stretch>
                  <a:fillRect l="-9677" r="-645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DD7E175-21FE-41CA-B8D9-25D53E940470}"/>
                  </a:ext>
                </a:extLst>
              </p:cNvPr>
              <p:cNvSpPr txBox="1"/>
              <p:nvPr/>
            </p:nvSpPr>
            <p:spPr>
              <a:xfrm>
                <a:off x="6081497" y="2573351"/>
                <a:ext cx="18439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DD7E175-21FE-41CA-B8D9-25D53E940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497" y="2573351"/>
                <a:ext cx="184398" cy="215444"/>
              </a:xfrm>
              <a:prstGeom prst="rect">
                <a:avLst/>
              </a:prstGeom>
              <a:blipFill>
                <a:blip r:embed="rId8"/>
                <a:stretch>
                  <a:fillRect l="-13333" r="-1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CB46F6B-3B7F-40E9-8041-20FF321AA2E0}"/>
                  </a:ext>
                </a:extLst>
              </p:cNvPr>
              <p:cNvSpPr txBox="1"/>
              <p:nvPr/>
            </p:nvSpPr>
            <p:spPr>
              <a:xfrm>
                <a:off x="6073527" y="4404095"/>
                <a:ext cx="1594097" cy="622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CB46F6B-3B7F-40E9-8041-20FF321AA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527" y="4404095"/>
                <a:ext cx="1594097" cy="6227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円弧 4">
            <a:extLst>
              <a:ext uri="{FF2B5EF4-FFF2-40B4-BE49-F238E27FC236}">
                <a16:creationId xmlns:a16="http://schemas.microsoft.com/office/drawing/2014/main" id="{FACB2505-7E96-4FC6-B120-420BBD869AC4}"/>
              </a:ext>
            </a:extLst>
          </p:cNvPr>
          <p:cNvSpPr/>
          <p:nvPr/>
        </p:nvSpPr>
        <p:spPr>
          <a:xfrm rot="10800000">
            <a:off x="5998028" y="-617375"/>
            <a:ext cx="4229100" cy="3676650"/>
          </a:xfrm>
          <a:prstGeom prst="arc">
            <a:avLst>
              <a:gd name="adj1" fmla="val 16591199"/>
              <a:gd name="adj2" fmla="val 2137003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4DE6F4B-E41D-4969-860A-ABBC22DB6165}"/>
              </a:ext>
            </a:extLst>
          </p:cNvPr>
          <p:cNvSpPr txBox="1"/>
          <p:nvPr/>
        </p:nvSpPr>
        <p:spPr>
          <a:xfrm>
            <a:off x="5076824" y="3752850"/>
            <a:ext cx="344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area indicated is finite and given by the integral: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62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5" grpId="0"/>
      <p:bldP spid="16" grpId="0"/>
      <p:bldP spid="17" grpId="0"/>
      <p:bldP spid="19" grpId="0"/>
      <p:bldP spid="22" grpId="0"/>
      <p:bldP spid="26" grpId="0"/>
      <p:bldP spid="5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BE3FA021-9A22-405F-A403-4D9B513A2CCC}"/>
              </a:ext>
            </a:extLst>
          </p:cNvPr>
          <p:cNvSpPr/>
          <p:nvPr/>
        </p:nvSpPr>
        <p:spPr>
          <a:xfrm>
            <a:off x="5295900" y="4557713"/>
            <a:ext cx="1476375" cy="1476375"/>
          </a:xfrm>
          <a:custGeom>
            <a:avLst/>
            <a:gdLst>
              <a:gd name="connsiteX0" fmla="*/ 0 w 1476375"/>
              <a:gd name="connsiteY0" fmla="*/ 0 h 1476375"/>
              <a:gd name="connsiteX1" fmla="*/ 66675 w 1476375"/>
              <a:gd name="connsiteY1" fmla="*/ 109537 h 1476375"/>
              <a:gd name="connsiteX2" fmla="*/ 266700 w 1476375"/>
              <a:gd name="connsiteY2" fmla="*/ 333375 h 1476375"/>
              <a:gd name="connsiteX3" fmla="*/ 519113 w 1476375"/>
              <a:gd name="connsiteY3" fmla="*/ 590550 h 1476375"/>
              <a:gd name="connsiteX4" fmla="*/ 752475 w 1476375"/>
              <a:gd name="connsiteY4" fmla="*/ 742950 h 1476375"/>
              <a:gd name="connsiteX5" fmla="*/ 1009650 w 1476375"/>
              <a:gd name="connsiteY5" fmla="*/ 895350 h 1476375"/>
              <a:gd name="connsiteX6" fmla="*/ 1343025 w 1476375"/>
              <a:gd name="connsiteY6" fmla="*/ 1038225 h 1476375"/>
              <a:gd name="connsiteX7" fmla="*/ 1476375 w 1476375"/>
              <a:gd name="connsiteY7" fmla="*/ 1076325 h 1476375"/>
              <a:gd name="connsiteX8" fmla="*/ 1476375 w 1476375"/>
              <a:gd name="connsiteY8" fmla="*/ 1476375 h 1476375"/>
              <a:gd name="connsiteX9" fmla="*/ 0 w 1476375"/>
              <a:gd name="connsiteY9" fmla="*/ 1471612 h 1476375"/>
              <a:gd name="connsiteX10" fmla="*/ 0 w 1476375"/>
              <a:gd name="connsiteY10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6375" h="1476375">
                <a:moveTo>
                  <a:pt x="0" y="0"/>
                </a:moveTo>
                <a:lnTo>
                  <a:pt x="66675" y="109537"/>
                </a:lnTo>
                <a:lnTo>
                  <a:pt x="266700" y="333375"/>
                </a:lnTo>
                <a:lnTo>
                  <a:pt x="519113" y="590550"/>
                </a:lnTo>
                <a:lnTo>
                  <a:pt x="752475" y="742950"/>
                </a:lnTo>
                <a:lnTo>
                  <a:pt x="1009650" y="895350"/>
                </a:lnTo>
                <a:lnTo>
                  <a:pt x="1343025" y="1038225"/>
                </a:lnTo>
                <a:lnTo>
                  <a:pt x="1476375" y="1076325"/>
                </a:lnTo>
                <a:lnTo>
                  <a:pt x="1476375" y="1476375"/>
                </a:lnTo>
                <a:lnTo>
                  <a:pt x="0" y="147161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8DA7C205-CE07-4084-AD92-409C23C4317E}"/>
              </a:ext>
            </a:extLst>
          </p:cNvPr>
          <p:cNvSpPr/>
          <p:nvPr/>
        </p:nvSpPr>
        <p:spPr>
          <a:xfrm>
            <a:off x="2257425" y="4562475"/>
            <a:ext cx="476250" cy="1471613"/>
          </a:xfrm>
          <a:custGeom>
            <a:avLst/>
            <a:gdLst>
              <a:gd name="connsiteX0" fmla="*/ 0 w 476250"/>
              <a:gd name="connsiteY0" fmla="*/ 1471613 h 1471613"/>
              <a:gd name="connsiteX1" fmla="*/ 476250 w 476250"/>
              <a:gd name="connsiteY1" fmla="*/ 1471613 h 1471613"/>
              <a:gd name="connsiteX2" fmla="*/ 476250 w 476250"/>
              <a:gd name="connsiteY2" fmla="*/ 542925 h 1471613"/>
              <a:gd name="connsiteX3" fmla="*/ 257175 w 476250"/>
              <a:gd name="connsiteY3" fmla="*/ 333375 h 1471613"/>
              <a:gd name="connsiteX4" fmla="*/ 123825 w 476250"/>
              <a:gd name="connsiteY4" fmla="*/ 161925 h 1471613"/>
              <a:gd name="connsiteX5" fmla="*/ 4763 w 476250"/>
              <a:gd name="connsiteY5" fmla="*/ 0 h 1471613"/>
              <a:gd name="connsiteX6" fmla="*/ 0 w 476250"/>
              <a:gd name="connsiteY6" fmla="*/ 1471613 h 147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250" h="1471613">
                <a:moveTo>
                  <a:pt x="0" y="1471613"/>
                </a:moveTo>
                <a:lnTo>
                  <a:pt x="476250" y="1471613"/>
                </a:lnTo>
                <a:lnTo>
                  <a:pt x="476250" y="542925"/>
                </a:lnTo>
                <a:lnTo>
                  <a:pt x="257175" y="333375"/>
                </a:lnTo>
                <a:lnTo>
                  <a:pt x="123825" y="161925"/>
                </a:lnTo>
                <a:lnTo>
                  <a:pt x="4763" y="0"/>
                </a:lnTo>
                <a:cubicBezTo>
                  <a:pt x="3175" y="490538"/>
                  <a:pt x="1588" y="981075"/>
                  <a:pt x="0" y="1471613"/>
                </a:cubicBez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EF2C4CE2-6944-49DB-A75E-AB252CF4036B}"/>
                  </a:ext>
                </a:extLst>
              </p:cNvPr>
              <p:cNvSpPr txBox="1"/>
              <p:nvPr/>
            </p:nvSpPr>
            <p:spPr>
              <a:xfrm>
                <a:off x="2405949" y="5417957"/>
                <a:ext cx="18439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EF2C4CE2-6944-49DB-A75E-AB252CF40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949" y="5417957"/>
                <a:ext cx="184398" cy="215444"/>
              </a:xfrm>
              <a:prstGeom prst="rect">
                <a:avLst/>
              </a:prstGeom>
              <a:blipFill>
                <a:blip r:embed="rId2"/>
                <a:stretch>
                  <a:fillRect l="-13333" r="-1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8E151B7F-2AD5-46EF-BC3B-E1AF4F404A54}"/>
              </a:ext>
            </a:extLst>
          </p:cNvPr>
          <p:cNvSpPr/>
          <p:nvPr/>
        </p:nvSpPr>
        <p:spPr>
          <a:xfrm>
            <a:off x="5708650" y="1841500"/>
            <a:ext cx="2022475" cy="1479550"/>
          </a:xfrm>
          <a:custGeom>
            <a:avLst/>
            <a:gdLst>
              <a:gd name="connsiteX0" fmla="*/ 0 w 2022475"/>
              <a:gd name="connsiteY0" fmla="*/ 0 h 1479550"/>
              <a:gd name="connsiteX1" fmla="*/ 76200 w 2022475"/>
              <a:gd name="connsiteY1" fmla="*/ 111125 h 1479550"/>
              <a:gd name="connsiteX2" fmla="*/ 206375 w 2022475"/>
              <a:gd name="connsiteY2" fmla="*/ 279400 h 1479550"/>
              <a:gd name="connsiteX3" fmla="*/ 320675 w 2022475"/>
              <a:gd name="connsiteY3" fmla="*/ 412750 h 1479550"/>
              <a:gd name="connsiteX4" fmla="*/ 457200 w 2022475"/>
              <a:gd name="connsiteY4" fmla="*/ 539750 h 1479550"/>
              <a:gd name="connsiteX5" fmla="*/ 606425 w 2022475"/>
              <a:gd name="connsiteY5" fmla="*/ 647700 h 1479550"/>
              <a:gd name="connsiteX6" fmla="*/ 730250 w 2022475"/>
              <a:gd name="connsiteY6" fmla="*/ 746125 h 1479550"/>
              <a:gd name="connsiteX7" fmla="*/ 908050 w 2022475"/>
              <a:gd name="connsiteY7" fmla="*/ 857250 h 1479550"/>
              <a:gd name="connsiteX8" fmla="*/ 1139825 w 2022475"/>
              <a:gd name="connsiteY8" fmla="*/ 971550 h 1479550"/>
              <a:gd name="connsiteX9" fmla="*/ 1349375 w 2022475"/>
              <a:gd name="connsiteY9" fmla="*/ 1047750 h 1479550"/>
              <a:gd name="connsiteX10" fmla="*/ 1597025 w 2022475"/>
              <a:gd name="connsiteY10" fmla="*/ 1130300 h 1479550"/>
              <a:gd name="connsiteX11" fmla="*/ 1851025 w 2022475"/>
              <a:gd name="connsiteY11" fmla="*/ 1181100 h 1479550"/>
              <a:gd name="connsiteX12" fmla="*/ 2019300 w 2022475"/>
              <a:gd name="connsiteY12" fmla="*/ 1203325 h 1479550"/>
              <a:gd name="connsiteX13" fmla="*/ 2022475 w 2022475"/>
              <a:gd name="connsiteY13" fmla="*/ 1479550 h 1479550"/>
              <a:gd name="connsiteX14" fmla="*/ 9525 w 2022475"/>
              <a:gd name="connsiteY14" fmla="*/ 1476375 h 1479550"/>
              <a:gd name="connsiteX15" fmla="*/ 0 w 2022475"/>
              <a:gd name="connsiteY15" fmla="*/ 0 h 147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22475" h="1479550">
                <a:moveTo>
                  <a:pt x="0" y="0"/>
                </a:moveTo>
                <a:lnTo>
                  <a:pt x="76200" y="111125"/>
                </a:lnTo>
                <a:lnTo>
                  <a:pt x="206375" y="279400"/>
                </a:lnTo>
                <a:lnTo>
                  <a:pt x="320675" y="412750"/>
                </a:lnTo>
                <a:lnTo>
                  <a:pt x="457200" y="539750"/>
                </a:lnTo>
                <a:lnTo>
                  <a:pt x="606425" y="647700"/>
                </a:lnTo>
                <a:lnTo>
                  <a:pt x="730250" y="746125"/>
                </a:lnTo>
                <a:lnTo>
                  <a:pt x="908050" y="857250"/>
                </a:lnTo>
                <a:lnTo>
                  <a:pt x="1139825" y="971550"/>
                </a:lnTo>
                <a:lnTo>
                  <a:pt x="1349375" y="1047750"/>
                </a:lnTo>
                <a:lnTo>
                  <a:pt x="1597025" y="1130300"/>
                </a:lnTo>
                <a:lnTo>
                  <a:pt x="1851025" y="1181100"/>
                </a:lnTo>
                <a:lnTo>
                  <a:pt x="2019300" y="1203325"/>
                </a:lnTo>
                <a:cubicBezTo>
                  <a:pt x="2020358" y="1295400"/>
                  <a:pt x="2021417" y="1387475"/>
                  <a:pt x="2022475" y="1479550"/>
                </a:cubicBezTo>
                <a:lnTo>
                  <a:pt x="9525" y="1476375"/>
                </a:lnTo>
                <a:cubicBezTo>
                  <a:pt x="7408" y="988483"/>
                  <a:pt x="5292" y="500592"/>
                  <a:pt x="0" y="0"/>
                </a:cubicBez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3" y="1400175"/>
            <a:ext cx="3479213" cy="5124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calculate improper integrals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Calculate the area indicated to the right.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4C82E838-EE1F-4320-B184-2AD17FBA1687}"/>
              </a:ext>
            </a:extLst>
          </p:cNvPr>
          <p:cNvCxnSpPr>
            <a:cxnSpLocks/>
          </p:cNvCxnSpPr>
          <p:nvPr/>
        </p:nvCxnSpPr>
        <p:spPr>
          <a:xfrm flipV="1">
            <a:off x="5708341" y="1287263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DFBD3CB5-C769-4C42-831E-5255DEE2CF94}"/>
              </a:ext>
            </a:extLst>
          </p:cNvPr>
          <p:cNvCxnSpPr>
            <a:cxnSpLocks/>
          </p:cNvCxnSpPr>
          <p:nvPr/>
        </p:nvCxnSpPr>
        <p:spPr>
          <a:xfrm rot="5400000" flipV="1">
            <a:off x="6695245" y="2247534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0358325-3228-475B-A4D5-4A45CA15DC13}"/>
                  </a:ext>
                </a:extLst>
              </p:cNvPr>
              <p:cNvSpPr txBox="1"/>
              <p:nvPr/>
            </p:nvSpPr>
            <p:spPr>
              <a:xfrm>
                <a:off x="7794594" y="319152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0358325-3228-475B-A4D5-4A45CA15D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594" y="3191522"/>
                <a:ext cx="141705" cy="215444"/>
              </a:xfrm>
              <a:prstGeom prst="rect">
                <a:avLst/>
              </a:prstGeom>
              <a:blipFill>
                <a:blip r:embed="rId3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604424B-841C-49EB-9ADA-8BC7752C0FBC}"/>
                  </a:ext>
                </a:extLst>
              </p:cNvPr>
              <p:cNvSpPr txBox="1"/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604424B-841C-49EB-9ADA-8BC7752C0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29167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1C085EB-732A-4818-A3A2-8D29068C2D1D}"/>
                  </a:ext>
                </a:extLst>
              </p:cNvPr>
              <p:cNvSpPr txBox="1"/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1C085EB-732A-4818-A3A2-8D29068C2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blipFill>
                <a:blip r:embed="rId5"/>
                <a:stretch>
                  <a:fillRect l="-47619" r="-4285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円弧 24">
            <a:extLst>
              <a:ext uri="{FF2B5EF4-FFF2-40B4-BE49-F238E27FC236}">
                <a16:creationId xmlns:a16="http://schemas.microsoft.com/office/drawing/2014/main" id="{5F239FA0-DC28-44B6-98C5-3F07B72F262B}"/>
              </a:ext>
            </a:extLst>
          </p:cNvPr>
          <p:cNvSpPr/>
          <p:nvPr/>
        </p:nvSpPr>
        <p:spPr>
          <a:xfrm rot="10800000">
            <a:off x="5382402" y="-1627803"/>
            <a:ext cx="5344691" cy="4686106"/>
          </a:xfrm>
          <a:prstGeom prst="arc">
            <a:avLst>
              <a:gd name="adj1" fmla="val 16591199"/>
              <a:gd name="adj2" fmla="val 20443511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34CEA318-79D9-44A1-8EB4-E1A2EDAAA970}"/>
                  </a:ext>
                </a:extLst>
              </p:cNvPr>
              <p:cNvSpPr txBox="1"/>
              <p:nvPr/>
            </p:nvSpPr>
            <p:spPr>
              <a:xfrm>
                <a:off x="4910199" y="1336812"/>
                <a:ext cx="66050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34CEA318-79D9-44A1-8EB4-E1A2EDAAA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199" y="1336812"/>
                <a:ext cx="660502" cy="215444"/>
              </a:xfrm>
              <a:prstGeom prst="rect">
                <a:avLst/>
              </a:prstGeom>
              <a:blipFill>
                <a:blip r:embed="rId6"/>
                <a:stretch>
                  <a:fillRect l="-5505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E1D63814-3A67-4EEC-8D6E-281721C8E07D}"/>
                  </a:ext>
                </a:extLst>
              </p:cNvPr>
              <p:cNvSpPr txBox="1"/>
              <p:nvPr/>
            </p:nvSpPr>
            <p:spPr>
              <a:xfrm>
                <a:off x="6118820" y="2815947"/>
                <a:ext cx="18439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E1D63814-3A67-4EEC-8D6E-281721C8E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820" y="2815947"/>
                <a:ext cx="184398" cy="215444"/>
              </a:xfrm>
              <a:prstGeom prst="rect">
                <a:avLst/>
              </a:prstGeom>
              <a:blipFill>
                <a:blip r:embed="rId7"/>
                <a:stretch>
                  <a:fillRect l="-13333" r="-1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DE7E5AF4-D4BC-47DD-A4C5-9B7F2539F7E5}"/>
              </a:ext>
            </a:extLst>
          </p:cNvPr>
          <p:cNvCxnSpPr>
            <a:cxnSpLocks/>
          </p:cNvCxnSpPr>
          <p:nvPr/>
        </p:nvCxnSpPr>
        <p:spPr>
          <a:xfrm flipV="1">
            <a:off x="2255950" y="4001240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F86A9D52-F30B-4F4D-A3BA-7502AA9D2F52}"/>
              </a:ext>
            </a:extLst>
          </p:cNvPr>
          <p:cNvCxnSpPr>
            <a:cxnSpLocks/>
          </p:cNvCxnSpPr>
          <p:nvPr/>
        </p:nvCxnSpPr>
        <p:spPr>
          <a:xfrm rot="5400000" flipV="1">
            <a:off x="3242854" y="4961511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F358055-85DA-41E4-945E-C535999E2631}"/>
                  </a:ext>
                </a:extLst>
              </p:cNvPr>
              <p:cNvSpPr txBox="1"/>
              <p:nvPr/>
            </p:nvSpPr>
            <p:spPr>
              <a:xfrm>
                <a:off x="4342203" y="590549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F358055-85DA-41E4-945E-C535999E2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203" y="5905499"/>
                <a:ext cx="141705" cy="215444"/>
              </a:xfrm>
              <a:prstGeom prst="rect">
                <a:avLst/>
              </a:prstGeom>
              <a:blipFill>
                <a:blip r:embed="rId8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F3F28DA-4801-4249-854E-8C2F6D4C06F1}"/>
                  </a:ext>
                </a:extLst>
              </p:cNvPr>
              <p:cNvSpPr txBox="1"/>
              <p:nvPr/>
            </p:nvSpPr>
            <p:spPr>
              <a:xfrm>
                <a:off x="2186409" y="3749705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F3F28DA-4801-4249-854E-8C2F6D4C0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409" y="3749705"/>
                <a:ext cx="144142" cy="215444"/>
              </a:xfrm>
              <a:prstGeom prst="rect">
                <a:avLst/>
              </a:prstGeom>
              <a:blipFill>
                <a:blip r:embed="rId9"/>
                <a:stretch>
                  <a:fillRect l="-34783" r="-26087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565D8148-B9DB-44B8-93D2-126E96459D90}"/>
                  </a:ext>
                </a:extLst>
              </p:cNvPr>
              <p:cNvSpPr txBox="1"/>
              <p:nvPr/>
            </p:nvSpPr>
            <p:spPr>
              <a:xfrm>
                <a:off x="2105030" y="6029787"/>
                <a:ext cx="1307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565D8148-B9DB-44B8-93D2-126E96459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030" y="6029787"/>
                <a:ext cx="130754" cy="215444"/>
              </a:xfrm>
              <a:prstGeom prst="rect">
                <a:avLst/>
              </a:prstGeom>
              <a:blipFill>
                <a:blip r:embed="rId10"/>
                <a:stretch>
                  <a:fillRect l="-45455" r="-36364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F2F60A2D-AB2B-4718-A6C4-E5452FC2B587}"/>
                  </a:ext>
                </a:extLst>
              </p:cNvPr>
              <p:cNvSpPr txBox="1"/>
              <p:nvPr/>
            </p:nvSpPr>
            <p:spPr>
              <a:xfrm>
                <a:off x="1457808" y="4050789"/>
                <a:ext cx="66050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F2F60A2D-AB2B-4718-A6C4-E5452FC2B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808" y="4050789"/>
                <a:ext cx="660502" cy="215444"/>
              </a:xfrm>
              <a:prstGeom prst="rect">
                <a:avLst/>
              </a:prstGeom>
              <a:blipFill>
                <a:blip r:embed="rId11"/>
                <a:stretch>
                  <a:fillRect l="-5556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B93A54EA-3FC6-4F41-997C-905E94DA2EED}"/>
              </a:ext>
            </a:extLst>
          </p:cNvPr>
          <p:cNvCxnSpPr>
            <a:cxnSpLocks/>
          </p:cNvCxnSpPr>
          <p:nvPr/>
        </p:nvCxnSpPr>
        <p:spPr>
          <a:xfrm flipV="1">
            <a:off x="5296692" y="3993983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71DD7C1C-DB54-4A2C-9A59-5C6D5ADEE464}"/>
              </a:ext>
            </a:extLst>
          </p:cNvPr>
          <p:cNvCxnSpPr>
            <a:cxnSpLocks/>
          </p:cNvCxnSpPr>
          <p:nvPr/>
        </p:nvCxnSpPr>
        <p:spPr>
          <a:xfrm rot="5400000" flipV="1">
            <a:off x="6283596" y="4954254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2FB1022-0A36-45BD-9F04-026DA8B6AFB3}"/>
                  </a:ext>
                </a:extLst>
              </p:cNvPr>
              <p:cNvSpPr txBox="1"/>
              <p:nvPr/>
            </p:nvSpPr>
            <p:spPr>
              <a:xfrm>
                <a:off x="7382945" y="589824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2FB1022-0A36-45BD-9F04-026DA8B6A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945" y="5898242"/>
                <a:ext cx="141705" cy="215444"/>
              </a:xfrm>
              <a:prstGeom prst="rect">
                <a:avLst/>
              </a:prstGeom>
              <a:blipFill>
                <a:blip r:embed="rId8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5C0BDFD-8032-4B15-8B85-3CBD7968A386}"/>
                  </a:ext>
                </a:extLst>
              </p:cNvPr>
              <p:cNvSpPr txBox="1"/>
              <p:nvPr/>
            </p:nvSpPr>
            <p:spPr>
              <a:xfrm>
                <a:off x="5227151" y="374244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5C0BDFD-8032-4B15-8B85-3CBD7968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151" y="3742448"/>
                <a:ext cx="144142" cy="215444"/>
              </a:xfrm>
              <a:prstGeom prst="rect">
                <a:avLst/>
              </a:prstGeom>
              <a:blipFill>
                <a:blip r:embed="rId12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23733FCE-CC63-4850-ADA9-15C4A753AA49}"/>
                  </a:ext>
                </a:extLst>
              </p:cNvPr>
              <p:cNvSpPr txBox="1"/>
              <p:nvPr/>
            </p:nvSpPr>
            <p:spPr>
              <a:xfrm>
                <a:off x="5145772" y="6022530"/>
                <a:ext cx="1307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23733FCE-CC63-4850-ADA9-15C4A753A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772" y="6022530"/>
                <a:ext cx="130754" cy="215444"/>
              </a:xfrm>
              <a:prstGeom prst="rect">
                <a:avLst/>
              </a:prstGeom>
              <a:blipFill>
                <a:blip r:embed="rId10"/>
                <a:stretch>
                  <a:fillRect l="-45455" r="-36364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4B5EF4F0-12A2-4151-A9D1-EA47DF6426AA}"/>
                  </a:ext>
                </a:extLst>
              </p:cNvPr>
              <p:cNvSpPr txBox="1"/>
              <p:nvPr/>
            </p:nvSpPr>
            <p:spPr>
              <a:xfrm>
                <a:off x="4498550" y="4043532"/>
                <a:ext cx="66050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4B5EF4F0-12A2-4151-A9D1-EA47DF642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550" y="4043532"/>
                <a:ext cx="660502" cy="215444"/>
              </a:xfrm>
              <a:prstGeom prst="rect">
                <a:avLst/>
              </a:prstGeom>
              <a:blipFill>
                <a:blip r:embed="rId13"/>
                <a:stretch>
                  <a:fillRect l="-6481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A6BC331E-02D4-4FCB-8FDC-D1335F7C5CAD}"/>
                  </a:ext>
                </a:extLst>
              </p:cNvPr>
              <p:cNvSpPr txBox="1"/>
              <p:nvPr/>
            </p:nvSpPr>
            <p:spPr>
              <a:xfrm>
                <a:off x="5809030" y="5521306"/>
                <a:ext cx="18439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A6BC331E-02D4-4FCB-8FDC-D1335F7C5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030" y="5521306"/>
                <a:ext cx="184398" cy="215444"/>
              </a:xfrm>
              <a:prstGeom prst="rect">
                <a:avLst/>
              </a:prstGeom>
              <a:blipFill>
                <a:blip r:embed="rId3"/>
                <a:stretch>
                  <a:fillRect l="-13333" r="-1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5CC3D739-BBE9-4F97-AB5C-6456A30C0818}"/>
                  </a:ext>
                </a:extLst>
              </p:cNvPr>
              <p:cNvSpPr txBox="1"/>
              <p:nvPr/>
            </p:nvSpPr>
            <p:spPr>
              <a:xfrm>
                <a:off x="2684465" y="6029908"/>
                <a:ext cx="1149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5CC3D739-BBE9-4F97-AB5C-6456A30C0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465" y="6029908"/>
                <a:ext cx="114968" cy="215444"/>
              </a:xfrm>
              <a:prstGeom prst="rect">
                <a:avLst/>
              </a:prstGeom>
              <a:blipFill>
                <a:blip r:embed="rId14"/>
                <a:stretch>
                  <a:fillRect l="-31579" r="-26316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832E6CDA-B616-4E83-87E7-CB2F63372DF4}"/>
                  </a:ext>
                </a:extLst>
              </p:cNvPr>
              <p:cNvSpPr txBox="1"/>
              <p:nvPr/>
            </p:nvSpPr>
            <p:spPr>
              <a:xfrm>
                <a:off x="6705959" y="6011246"/>
                <a:ext cx="1149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832E6CDA-B616-4E83-87E7-CB2F63372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959" y="6011246"/>
                <a:ext cx="114968" cy="215444"/>
              </a:xfrm>
              <a:prstGeom prst="rect">
                <a:avLst/>
              </a:prstGeom>
              <a:blipFill>
                <a:blip r:embed="rId14"/>
                <a:stretch>
                  <a:fillRect l="-31579" r="-2631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CBB3971-2246-4312-B5C8-CCE7DDD5AC27}"/>
              </a:ext>
            </a:extLst>
          </p:cNvPr>
          <p:cNvCxnSpPr/>
          <p:nvPr/>
        </p:nvCxnSpPr>
        <p:spPr>
          <a:xfrm flipV="1">
            <a:off x="2733869" y="5085184"/>
            <a:ext cx="0" cy="942392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D76B849D-AACB-4472-B409-26475A0550AC}"/>
              </a:ext>
            </a:extLst>
          </p:cNvPr>
          <p:cNvCxnSpPr>
            <a:cxnSpLocks/>
          </p:cNvCxnSpPr>
          <p:nvPr/>
        </p:nvCxnSpPr>
        <p:spPr>
          <a:xfrm flipV="1">
            <a:off x="6767804" y="5648325"/>
            <a:ext cx="0" cy="373032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円弧 51">
            <a:extLst>
              <a:ext uri="{FF2B5EF4-FFF2-40B4-BE49-F238E27FC236}">
                <a16:creationId xmlns:a16="http://schemas.microsoft.com/office/drawing/2014/main" id="{C8991CCE-C054-451F-BA8A-8D4124EFA2F4}"/>
              </a:ext>
            </a:extLst>
          </p:cNvPr>
          <p:cNvSpPr/>
          <p:nvPr/>
        </p:nvSpPr>
        <p:spPr>
          <a:xfrm rot="10800000">
            <a:off x="4970753" y="1078917"/>
            <a:ext cx="5344691" cy="4686106"/>
          </a:xfrm>
          <a:prstGeom prst="arc">
            <a:avLst>
              <a:gd name="adj1" fmla="val 16591199"/>
              <a:gd name="adj2" fmla="val 20443511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円弧 42">
            <a:extLst>
              <a:ext uri="{FF2B5EF4-FFF2-40B4-BE49-F238E27FC236}">
                <a16:creationId xmlns:a16="http://schemas.microsoft.com/office/drawing/2014/main" id="{4AAB9E99-193A-4505-87F3-BCEB1AA1DCB4}"/>
              </a:ext>
            </a:extLst>
          </p:cNvPr>
          <p:cNvSpPr/>
          <p:nvPr/>
        </p:nvSpPr>
        <p:spPr>
          <a:xfrm rot="10800000">
            <a:off x="1930011" y="1086174"/>
            <a:ext cx="5344691" cy="4686106"/>
          </a:xfrm>
          <a:prstGeom prst="arc">
            <a:avLst>
              <a:gd name="adj1" fmla="val 16591199"/>
              <a:gd name="adj2" fmla="val 20443511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30548B2-6F05-483E-B43B-86DAD23FF4A9}"/>
                  </a:ext>
                </a:extLst>
              </p:cNvPr>
              <p:cNvSpPr txBox="1"/>
              <p:nvPr/>
            </p:nvSpPr>
            <p:spPr>
              <a:xfrm>
                <a:off x="195944" y="4730620"/>
                <a:ext cx="17728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Consider a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on the x-axis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30548B2-6F05-483E-B43B-86DAD23FF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4" y="4730620"/>
                <a:ext cx="1772816" cy="584775"/>
              </a:xfrm>
              <a:prstGeom prst="rect">
                <a:avLst/>
              </a:prstGeom>
              <a:blipFill>
                <a:blip r:embed="rId15"/>
                <a:stretch>
                  <a:fillRect t="-2083" r="-3436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AFA2466D-F05B-43D0-8B2B-64C535AC3F6B}"/>
                  </a:ext>
                </a:extLst>
              </p:cNvPr>
              <p:cNvSpPr txBox="1"/>
              <p:nvPr/>
            </p:nvSpPr>
            <p:spPr>
              <a:xfrm>
                <a:off x="3352800" y="6207966"/>
                <a:ext cx="275875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Increasing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AFA2466D-F05B-43D0-8B2B-64C535AC3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6207966"/>
                <a:ext cx="2758751" cy="338554"/>
              </a:xfrm>
              <a:prstGeom prst="rect">
                <a:avLst/>
              </a:prstGeom>
              <a:blipFill>
                <a:blip r:embed="rId16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E841DCB2-E2F2-4C69-8B70-291301E93011}"/>
                  </a:ext>
                </a:extLst>
              </p:cNvPr>
              <p:cNvSpPr txBox="1"/>
              <p:nvPr/>
            </p:nvSpPr>
            <p:spPr>
              <a:xfrm>
                <a:off x="6385249" y="4099248"/>
                <a:ext cx="2758751" cy="1158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</a:t>
                </a:r>
              </a:p>
              <a:p>
                <a:pPr algn="ctr"/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p>
                            <m:sSupPr>
                              <m:ctrlP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E841DCB2-E2F2-4C69-8B70-291301E93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249" y="4099248"/>
                <a:ext cx="2758751" cy="1158651"/>
              </a:xfrm>
              <a:prstGeom prst="rect">
                <a:avLst/>
              </a:prstGeom>
              <a:blipFill>
                <a:blip r:embed="rId17"/>
                <a:stretch>
                  <a:fillRect t="-1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20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45" grpId="0"/>
      <p:bldP spid="40" grpId="0"/>
      <p:bldP spid="41" grpId="0"/>
      <p:bldP spid="42" grpId="0"/>
      <p:bldP spid="44" grpId="0"/>
      <p:bldP spid="49" grpId="0"/>
      <p:bldP spid="50" grpId="0"/>
      <p:bldP spid="51" grpId="0"/>
      <p:bldP spid="53" grpId="0"/>
      <p:bldP spid="54" grpId="0"/>
      <p:bldP spid="55" grpId="0"/>
      <p:bldP spid="62" grpId="0"/>
      <p:bldP spid="52" grpId="0" animBg="1"/>
      <p:bldP spid="43" grpId="0" animBg="1"/>
      <p:bldP spid="16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8E151B7F-2AD5-46EF-BC3B-E1AF4F404A54}"/>
              </a:ext>
            </a:extLst>
          </p:cNvPr>
          <p:cNvSpPr/>
          <p:nvPr/>
        </p:nvSpPr>
        <p:spPr>
          <a:xfrm>
            <a:off x="5708650" y="1841500"/>
            <a:ext cx="2022475" cy="1479550"/>
          </a:xfrm>
          <a:custGeom>
            <a:avLst/>
            <a:gdLst>
              <a:gd name="connsiteX0" fmla="*/ 0 w 2022475"/>
              <a:gd name="connsiteY0" fmla="*/ 0 h 1479550"/>
              <a:gd name="connsiteX1" fmla="*/ 76200 w 2022475"/>
              <a:gd name="connsiteY1" fmla="*/ 111125 h 1479550"/>
              <a:gd name="connsiteX2" fmla="*/ 206375 w 2022475"/>
              <a:gd name="connsiteY2" fmla="*/ 279400 h 1479550"/>
              <a:gd name="connsiteX3" fmla="*/ 320675 w 2022475"/>
              <a:gd name="connsiteY3" fmla="*/ 412750 h 1479550"/>
              <a:gd name="connsiteX4" fmla="*/ 457200 w 2022475"/>
              <a:gd name="connsiteY4" fmla="*/ 539750 h 1479550"/>
              <a:gd name="connsiteX5" fmla="*/ 606425 w 2022475"/>
              <a:gd name="connsiteY5" fmla="*/ 647700 h 1479550"/>
              <a:gd name="connsiteX6" fmla="*/ 730250 w 2022475"/>
              <a:gd name="connsiteY6" fmla="*/ 746125 h 1479550"/>
              <a:gd name="connsiteX7" fmla="*/ 908050 w 2022475"/>
              <a:gd name="connsiteY7" fmla="*/ 857250 h 1479550"/>
              <a:gd name="connsiteX8" fmla="*/ 1139825 w 2022475"/>
              <a:gd name="connsiteY8" fmla="*/ 971550 h 1479550"/>
              <a:gd name="connsiteX9" fmla="*/ 1349375 w 2022475"/>
              <a:gd name="connsiteY9" fmla="*/ 1047750 h 1479550"/>
              <a:gd name="connsiteX10" fmla="*/ 1597025 w 2022475"/>
              <a:gd name="connsiteY10" fmla="*/ 1130300 h 1479550"/>
              <a:gd name="connsiteX11" fmla="*/ 1851025 w 2022475"/>
              <a:gd name="connsiteY11" fmla="*/ 1181100 h 1479550"/>
              <a:gd name="connsiteX12" fmla="*/ 2019300 w 2022475"/>
              <a:gd name="connsiteY12" fmla="*/ 1203325 h 1479550"/>
              <a:gd name="connsiteX13" fmla="*/ 2022475 w 2022475"/>
              <a:gd name="connsiteY13" fmla="*/ 1479550 h 1479550"/>
              <a:gd name="connsiteX14" fmla="*/ 9525 w 2022475"/>
              <a:gd name="connsiteY14" fmla="*/ 1476375 h 1479550"/>
              <a:gd name="connsiteX15" fmla="*/ 0 w 2022475"/>
              <a:gd name="connsiteY15" fmla="*/ 0 h 147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22475" h="1479550">
                <a:moveTo>
                  <a:pt x="0" y="0"/>
                </a:moveTo>
                <a:lnTo>
                  <a:pt x="76200" y="111125"/>
                </a:lnTo>
                <a:lnTo>
                  <a:pt x="206375" y="279400"/>
                </a:lnTo>
                <a:lnTo>
                  <a:pt x="320675" y="412750"/>
                </a:lnTo>
                <a:lnTo>
                  <a:pt x="457200" y="539750"/>
                </a:lnTo>
                <a:lnTo>
                  <a:pt x="606425" y="647700"/>
                </a:lnTo>
                <a:lnTo>
                  <a:pt x="730250" y="746125"/>
                </a:lnTo>
                <a:lnTo>
                  <a:pt x="908050" y="857250"/>
                </a:lnTo>
                <a:lnTo>
                  <a:pt x="1139825" y="971550"/>
                </a:lnTo>
                <a:lnTo>
                  <a:pt x="1349375" y="1047750"/>
                </a:lnTo>
                <a:lnTo>
                  <a:pt x="1597025" y="1130300"/>
                </a:lnTo>
                <a:lnTo>
                  <a:pt x="1851025" y="1181100"/>
                </a:lnTo>
                <a:lnTo>
                  <a:pt x="2019300" y="1203325"/>
                </a:lnTo>
                <a:cubicBezTo>
                  <a:pt x="2020358" y="1295400"/>
                  <a:pt x="2021417" y="1387475"/>
                  <a:pt x="2022475" y="1479550"/>
                </a:cubicBezTo>
                <a:lnTo>
                  <a:pt x="9525" y="1476375"/>
                </a:lnTo>
                <a:cubicBezTo>
                  <a:pt x="7408" y="988483"/>
                  <a:pt x="5292" y="500592"/>
                  <a:pt x="0" y="0"/>
                </a:cubicBez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479213" cy="5124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calculate improper integrals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Calculate the area indicated to the right.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4C82E838-EE1F-4320-B184-2AD17FBA1687}"/>
              </a:ext>
            </a:extLst>
          </p:cNvPr>
          <p:cNvCxnSpPr>
            <a:cxnSpLocks/>
          </p:cNvCxnSpPr>
          <p:nvPr/>
        </p:nvCxnSpPr>
        <p:spPr>
          <a:xfrm flipV="1">
            <a:off x="5708341" y="1287263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DFBD3CB5-C769-4C42-831E-5255DEE2CF94}"/>
              </a:ext>
            </a:extLst>
          </p:cNvPr>
          <p:cNvCxnSpPr>
            <a:cxnSpLocks/>
          </p:cNvCxnSpPr>
          <p:nvPr/>
        </p:nvCxnSpPr>
        <p:spPr>
          <a:xfrm rot="5400000" flipV="1">
            <a:off x="6695245" y="2247534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0358325-3228-475B-A4D5-4A45CA15DC13}"/>
                  </a:ext>
                </a:extLst>
              </p:cNvPr>
              <p:cNvSpPr txBox="1"/>
              <p:nvPr/>
            </p:nvSpPr>
            <p:spPr>
              <a:xfrm>
                <a:off x="7794594" y="319152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0358325-3228-475B-A4D5-4A45CA15D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594" y="3191522"/>
                <a:ext cx="141705" cy="215444"/>
              </a:xfrm>
              <a:prstGeom prst="rect">
                <a:avLst/>
              </a:prstGeom>
              <a:blipFill>
                <a:blip r:embed="rId2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604424B-841C-49EB-9ADA-8BC7752C0FBC}"/>
                  </a:ext>
                </a:extLst>
              </p:cNvPr>
              <p:cNvSpPr txBox="1"/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604424B-841C-49EB-9ADA-8BC7752C0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29167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1C085EB-732A-4818-A3A2-8D29068C2D1D}"/>
                  </a:ext>
                </a:extLst>
              </p:cNvPr>
              <p:cNvSpPr txBox="1"/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1C085EB-732A-4818-A3A2-8D29068C2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blipFill>
                <a:blip r:embed="rId4"/>
                <a:stretch>
                  <a:fillRect l="-47619" r="-4285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円弧 24">
            <a:extLst>
              <a:ext uri="{FF2B5EF4-FFF2-40B4-BE49-F238E27FC236}">
                <a16:creationId xmlns:a16="http://schemas.microsoft.com/office/drawing/2014/main" id="{5F239FA0-DC28-44B6-98C5-3F07B72F262B}"/>
              </a:ext>
            </a:extLst>
          </p:cNvPr>
          <p:cNvSpPr/>
          <p:nvPr/>
        </p:nvSpPr>
        <p:spPr>
          <a:xfrm rot="10800000">
            <a:off x="5382402" y="-1627803"/>
            <a:ext cx="5344691" cy="4686106"/>
          </a:xfrm>
          <a:prstGeom prst="arc">
            <a:avLst>
              <a:gd name="adj1" fmla="val 16591199"/>
              <a:gd name="adj2" fmla="val 20443511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34CEA318-79D9-44A1-8EB4-E1A2EDAAA970}"/>
                  </a:ext>
                </a:extLst>
              </p:cNvPr>
              <p:cNvSpPr txBox="1"/>
              <p:nvPr/>
            </p:nvSpPr>
            <p:spPr>
              <a:xfrm>
                <a:off x="4910199" y="1336812"/>
                <a:ext cx="66050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34CEA318-79D9-44A1-8EB4-E1A2EDAAA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199" y="1336812"/>
                <a:ext cx="660502" cy="215444"/>
              </a:xfrm>
              <a:prstGeom prst="rect">
                <a:avLst/>
              </a:prstGeom>
              <a:blipFill>
                <a:blip r:embed="rId5"/>
                <a:stretch>
                  <a:fillRect l="-5505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E1D63814-3A67-4EEC-8D6E-281721C8E07D}"/>
                  </a:ext>
                </a:extLst>
              </p:cNvPr>
              <p:cNvSpPr txBox="1"/>
              <p:nvPr/>
            </p:nvSpPr>
            <p:spPr>
              <a:xfrm>
                <a:off x="6118820" y="2815947"/>
                <a:ext cx="18439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E1D63814-3A67-4EEC-8D6E-281721C8E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820" y="2815947"/>
                <a:ext cx="184398" cy="215444"/>
              </a:xfrm>
              <a:prstGeom prst="rect">
                <a:avLst/>
              </a:prstGeom>
              <a:blipFill>
                <a:blip r:embed="rId6"/>
                <a:stretch>
                  <a:fillRect l="-13333" r="-1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45EA0712-560C-4CAF-A871-5E788D29DEEB}"/>
                  </a:ext>
                </a:extLst>
              </p:cNvPr>
              <p:cNvSpPr txBox="1"/>
              <p:nvPr/>
            </p:nvSpPr>
            <p:spPr>
              <a:xfrm>
                <a:off x="452437" y="2776440"/>
                <a:ext cx="1207702" cy="532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45EA0712-560C-4CAF-A871-5E788D29D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" y="2776440"/>
                <a:ext cx="1207702" cy="532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E919F6D8-5BD3-45D3-9A93-6354A0FFB977}"/>
                  </a:ext>
                </a:extLst>
              </p:cNvPr>
              <p:cNvSpPr txBox="1"/>
              <p:nvPr/>
            </p:nvSpPr>
            <p:spPr>
              <a:xfrm>
                <a:off x="1671637" y="2757390"/>
                <a:ext cx="1295547" cy="550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E919F6D8-5BD3-45D3-9A93-6354A0FFB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637" y="2757390"/>
                <a:ext cx="1295547" cy="550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C839EEA1-6078-492B-9AC9-3951173B380D}"/>
                  </a:ext>
                </a:extLst>
              </p:cNvPr>
              <p:cNvSpPr txBox="1"/>
              <p:nvPr/>
            </p:nvSpPr>
            <p:spPr>
              <a:xfrm>
                <a:off x="1462087" y="3595590"/>
                <a:ext cx="1305999" cy="327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C839EEA1-6078-492B-9AC9-3951173B3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087" y="3595590"/>
                <a:ext cx="1305999" cy="327077"/>
              </a:xfrm>
              <a:prstGeom prst="rect">
                <a:avLst/>
              </a:prstGeom>
              <a:blipFill>
                <a:blip r:embed="rId9"/>
                <a:stretch>
                  <a:fillRect l="-935" r="-935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33C5657E-AE64-45AC-B7BC-6C6CDC22C9BC}"/>
                  </a:ext>
                </a:extLst>
              </p:cNvPr>
              <p:cNvSpPr txBox="1"/>
              <p:nvPr/>
            </p:nvSpPr>
            <p:spPr>
              <a:xfrm>
                <a:off x="1471612" y="4233765"/>
                <a:ext cx="2269724" cy="338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33C5657E-AE64-45AC-B7BC-6C6CDC22C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612" y="4233765"/>
                <a:ext cx="2269724" cy="338234"/>
              </a:xfrm>
              <a:prstGeom prst="rect">
                <a:avLst/>
              </a:prstGeom>
              <a:blipFill>
                <a:blip r:embed="rId10"/>
                <a:stretch>
                  <a:fillRect l="-804" b="-1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AEEE7CF5-07A2-4F8E-91E8-6C0FC002DDB9}"/>
                  </a:ext>
                </a:extLst>
              </p:cNvPr>
              <p:cNvSpPr txBox="1"/>
              <p:nvPr/>
            </p:nvSpPr>
            <p:spPr>
              <a:xfrm>
                <a:off x="1481137" y="4862415"/>
                <a:ext cx="1574021" cy="322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AEEE7CF5-07A2-4F8E-91E8-6C0FC002D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137" y="4862415"/>
                <a:ext cx="1574021" cy="322524"/>
              </a:xfrm>
              <a:prstGeom prst="rect">
                <a:avLst/>
              </a:prstGeom>
              <a:blipFill>
                <a:blip r:embed="rId11"/>
                <a:stretch>
                  <a:fillRect l="-775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9EC08899-BAC0-4A2A-92C7-B91EC659B881}"/>
                  </a:ext>
                </a:extLst>
              </p:cNvPr>
              <p:cNvSpPr txBox="1"/>
              <p:nvPr/>
            </p:nvSpPr>
            <p:spPr>
              <a:xfrm>
                <a:off x="1493578" y="5409617"/>
                <a:ext cx="1594154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9EC08899-BAC0-4A2A-92C7-B91EC659B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78" y="5409617"/>
                <a:ext cx="1594154" cy="553228"/>
              </a:xfrm>
              <a:prstGeom prst="rect">
                <a:avLst/>
              </a:prstGeom>
              <a:blipFill>
                <a:blip r:embed="rId12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8F5C616-83E7-44F5-9DCD-EA278A74B51B}"/>
                  </a:ext>
                </a:extLst>
              </p:cNvPr>
              <p:cNvSpPr txBox="1"/>
              <p:nvPr/>
            </p:nvSpPr>
            <p:spPr>
              <a:xfrm>
                <a:off x="1496687" y="6215160"/>
                <a:ext cx="3711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8F5C616-83E7-44F5-9DCD-EA278A74B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687" y="6215160"/>
                <a:ext cx="371192" cy="246221"/>
              </a:xfrm>
              <a:prstGeom prst="rect">
                <a:avLst/>
              </a:prstGeom>
              <a:blipFill>
                <a:blip r:embed="rId13"/>
                <a:stretch>
                  <a:fillRect l="-5000" r="-11667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円弧 4">
            <a:extLst>
              <a:ext uri="{FF2B5EF4-FFF2-40B4-BE49-F238E27FC236}">
                <a16:creationId xmlns:a16="http://schemas.microsoft.com/office/drawing/2014/main" id="{995D3032-53CF-4590-A8D6-59BA635D79B8}"/>
              </a:ext>
            </a:extLst>
          </p:cNvPr>
          <p:cNvSpPr/>
          <p:nvPr/>
        </p:nvSpPr>
        <p:spPr>
          <a:xfrm>
            <a:off x="2836506" y="3116424"/>
            <a:ext cx="391886" cy="559837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円弧 25">
            <a:extLst>
              <a:ext uri="{FF2B5EF4-FFF2-40B4-BE49-F238E27FC236}">
                <a16:creationId xmlns:a16="http://schemas.microsoft.com/office/drawing/2014/main" id="{0CC9E865-3467-4DDB-AE37-31AD222EED58}"/>
              </a:ext>
            </a:extLst>
          </p:cNvPr>
          <p:cNvSpPr/>
          <p:nvPr/>
        </p:nvSpPr>
        <p:spPr>
          <a:xfrm>
            <a:off x="3592285" y="3797559"/>
            <a:ext cx="391886" cy="559837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円弧 28">
            <a:extLst>
              <a:ext uri="{FF2B5EF4-FFF2-40B4-BE49-F238E27FC236}">
                <a16:creationId xmlns:a16="http://schemas.microsoft.com/office/drawing/2014/main" id="{9F96E440-2C94-45ED-AC77-A9A7AF6F3E80}"/>
              </a:ext>
            </a:extLst>
          </p:cNvPr>
          <p:cNvSpPr/>
          <p:nvPr/>
        </p:nvSpPr>
        <p:spPr>
          <a:xfrm>
            <a:off x="3536302" y="4413379"/>
            <a:ext cx="391886" cy="559837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円弧 29">
            <a:extLst>
              <a:ext uri="{FF2B5EF4-FFF2-40B4-BE49-F238E27FC236}">
                <a16:creationId xmlns:a16="http://schemas.microsoft.com/office/drawing/2014/main" id="{6ED3AC09-319D-404F-9099-311B799C3FAF}"/>
              </a:ext>
            </a:extLst>
          </p:cNvPr>
          <p:cNvSpPr/>
          <p:nvPr/>
        </p:nvSpPr>
        <p:spPr>
          <a:xfrm>
            <a:off x="2995125" y="5010538"/>
            <a:ext cx="373225" cy="606491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円弧 30">
            <a:extLst>
              <a:ext uri="{FF2B5EF4-FFF2-40B4-BE49-F238E27FC236}">
                <a16:creationId xmlns:a16="http://schemas.microsoft.com/office/drawing/2014/main" id="{ACB50201-1EB0-4853-8257-11018A1E3868}"/>
              </a:ext>
            </a:extLst>
          </p:cNvPr>
          <p:cNvSpPr/>
          <p:nvPr/>
        </p:nvSpPr>
        <p:spPr>
          <a:xfrm>
            <a:off x="2901819" y="5691672"/>
            <a:ext cx="373225" cy="606491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904E61-F25F-4EB1-9001-0ADD64D53582}"/>
              </a:ext>
            </a:extLst>
          </p:cNvPr>
          <p:cNvSpPr txBox="1"/>
          <p:nvPr/>
        </p:nvSpPr>
        <p:spPr>
          <a:xfrm>
            <a:off x="3172409" y="3125754"/>
            <a:ext cx="166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and use a square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C2D3886-8747-46F6-8FCF-C3CE61975616}"/>
              </a:ext>
            </a:extLst>
          </p:cNvPr>
          <p:cNvSpPr txBox="1"/>
          <p:nvPr/>
        </p:nvSpPr>
        <p:spPr>
          <a:xfrm>
            <a:off x="3806891" y="3825550"/>
            <a:ext cx="166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Substitute limits and subtract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14F545F-B9FF-4F4F-82CF-87D1795D271A}"/>
              </a:ext>
            </a:extLst>
          </p:cNvPr>
          <p:cNvSpPr txBox="1"/>
          <p:nvPr/>
        </p:nvSpPr>
        <p:spPr>
          <a:xfrm>
            <a:off x="3946851" y="4450701"/>
            <a:ext cx="166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Simplify/calculate if possible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A62EE3D-065F-4A44-8001-BD2482CEA2A9}"/>
              </a:ext>
            </a:extLst>
          </p:cNvPr>
          <p:cNvSpPr txBox="1"/>
          <p:nvPr/>
        </p:nvSpPr>
        <p:spPr>
          <a:xfrm>
            <a:off x="3377684" y="5169158"/>
            <a:ext cx="166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(if it helps!)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4FCF1384-9808-4137-97CE-D97907C58C60}"/>
                  </a:ext>
                </a:extLst>
              </p:cNvPr>
              <p:cNvSpPr txBox="1"/>
              <p:nvPr/>
            </p:nvSpPr>
            <p:spPr>
              <a:xfrm>
                <a:off x="3144418" y="5673012"/>
                <a:ext cx="1660849" cy="750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Apply the limit</a:t>
                </a: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4FCF1384-9808-4137-97CE-D97907C58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418" y="5673012"/>
                <a:ext cx="1660849" cy="750077"/>
              </a:xfrm>
              <a:prstGeom prst="rect">
                <a:avLst/>
              </a:prstGeom>
              <a:blipFill>
                <a:blip r:embed="rId14"/>
                <a:stretch>
                  <a:fillRect t="-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28FE154F-ECF3-48C1-85BD-35DEA7FAB632}"/>
                  </a:ext>
                </a:extLst>
              </p:cNvPr>
              <p:cNvSpPr txBox="1"/>
              <p:nvPr/>
            </p:nvSpPr>
            <p:spPr>
              <a:xfrm>
                <a:off x="6055567" y="4141821"/>
                <a:ext cx="2547257" cy="5597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GB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convergent and equal to 1</a:t>
                </a: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28FE154F-ECF3-48C1-85BD-35DEA7FAB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567" y="4141821"/>
                <a:ext cx="2547257" cy="559769"/>
              </a:xfrm>
              <a:prstGeom prst="rect">
                <a:avLst/>
              </a:prstGeom>
              <a:blipFill>
                <a:blip r:embed="rId15"/>
                <a:stretch>
                  <a:fillRect l="-1914" t="-86957" r="-1914" b="-88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22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22" grpId="0"/>
      <p:bldP spid="5" grpId="0" animBg="1"/>
      <p:bldP spid="26" grpId="0" animBg="1"/>
      <p:bldP spid="29" grpId="0" animBg="1"/>
      <p:bldP spid="30" grpId="0" animBg="1"/>
      <p:bldP spid="31" grpId="0" animBg="1"/>
      <p:bldP spid="6" grpId="0"/>
      <p:bldP spid="32" grpId="0"/>
      <p:bldP spid="33" grpId="0"/>
      <p:bldP spid="34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Evaluate the integral below, or show that it is not convergent.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Start by writing the integral as a limit</a:t>
                </a:r>
              </a:p>
              <a:p>
                <a:pPr marL="0" indent="0" algn="ctr">
                  <a:buNone/>
                </a:pP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A67236B-ACCB-4F8B-BA8F-1A35AD452623}"/>
                  </a:ext>
                </a:extLst>
              </p:cNvPr>
              <p:cNvSpPr txBox="1"/>
              <p:nvPr/>
            </p:nvSpPr>
            <p:spPr>
              <a:xfrm>
                <a:off x="4313075" y="1371867"/>
                <a:ext cx="1145333" cy="557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A67236B-ACCB-4F8B-BA8F-1A35AD452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075" y="1371867"/>
                <a:ext cx="1145333" cy="557140"/>
              </a:xfrm>
              <a:prstGeom prst="rect">
                <a:avLst/>
              </a:prstGeom>
              <a:blipFill>
                <a:blip r:embed="rId3"/>
                <a:stretch>
                  <a:fillRect l="-51337" t="-152747" r="-24599" b="-225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77EFABC-CAAA-4BA2-A23A-6BC467D288A2}"/>
                  </a:ext>
                </a:extLst>
              </p:cNvPr>
              <p:cNvSpPr txBox="1"/>
              <p:nvPr/>
            </p:nvSpPr>
            <p:spPr>
              <a:xfrm>
                <a:off x="5267908" y="1346985"/>
                <a:ext cx="1403480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77EFABC-CAAA-4BA2-A23A-6BC467D28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908" y="1346985"/>
                <a:ext cx="1403480" cy="5727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D38896F-6E82-471C-B1FD-0781D3E0A76B}"/>
                  </a:ext>
                </a:extLst>
              </p:cNvPr>
              <p:cNvSpPr txBox="1"/>
              <p:nvPr/>
            </p:nvSpPr>
            <p:spPr>
              <a:xfrm>
                <a:off x="5271018" y="1975246"/>
                <a:ext cx="1403480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D38896F-6E82-471C-B1FD-0781D3E0A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018" y="1975246"/>
                <a:ext cx="1403480" cy="5727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159492-D65D-41E1-BF5F-EC3B056EAF5F}"/>
                  </a:ext>
                </a:extLst>
              </p:cNvPr>
              <p:cNvSpPr txBox="1"/>
              <p:nvPr/>
            </p:nvSpPr>
            <p:spPr>
              <a:xfrm>
                <a:off x="5215035" y="2665711"/>
                <a:ext cx="1403480" cy="378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159492-D65D-41E1-BF5F-EC3B056EA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035" y="2665711"/>
                <a:ext cx="1403480" cy="3781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426FCBC-7542-48B6-B109-6981F04BBC29}"/>
                  </a:ext>
                </a:extLst>
              </p:cNvPr>
              <p:cNvSpPr txBox="1"/>
              <p:nvPr/>
            </p:nvSpPr>
            <p:spPr>
              <a:xfrm>
                <a:off x="5152830" y="3126021"/>
                <a:ext cx="1403480" cy="570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426FCBC-7542-48B6-B109-6981F04BB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830" y="3126021"/>
                <a:ext cx="1403480" cy="5708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AE05148-36B4-40EC-B058-AC2583D582D8}"/>
                  </a:ext>
                </a:extLst>
              </p:cNvPr>
              <p:cNvSpPr txBox="1"/>
              <p:nvPr/>
            </p:nvSpPr>
            <p:spPr>
              <a:xfrm>
                <a:off x="5180822" y="3779163"/>
                <a:ext cx="2227684" cy="649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AE05148-36B4-40EC-B058-AC2583D58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822" y="3779163"/>
                <a:ext cx="2227684" cy="6491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5A29C3C-CE9B-4F23-AB87-707B40240FF2}"/>
                  </a:ext>
                </a:extLst>
              </p:cNvPr>
              <p:cNvSpPr txBox="1"/>
              <p:nvPr/>
            </p:nvSpPr>
            <p:spPr>
              <a:xfrm>
                <a:off x="5221254" y="4510061"/>
                <a:ext cx="1571431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5A29C3C-CE9B-4F23-AB87-707B40240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254" y="4510061"/>
                <a:ext cx="1571431" cy="5763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C04065E-256A-4E47-9B51-7C2904DEA613}"/>
                  </a:ext>
                </a:extLst>
              </p:cNvPr>
              <p:cNvSpPr txBox="1"/>
              <p:nvPr/>
            </p:nvSpPr>
            <p:spPr>
              <a:xfrm>
                <a:off x="5230586" y="5331155"/>
                <a:ext cx="5357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C04065E-256A-4E47-9B51-7C2904DEA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586" y="5331155"/>
                <a:ext cx="53573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6F999596-62B5-4CB2-8107-2329E68AA35B}"/>
              </a:ext>
            </a:extLst>
          </p:cNvPr>
          <p:cNvSpPr/>
          <p:nvPr/>
        </p:nvSpPr>
        <p:spPr>
          <a:xfrm>
            <a:off x="6568750" y="1651518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円弧 15">
            <a:extLst>
              <a:ext uri="{FF2B5EF4-FFF2-40B4-BE49-F238E27FC236}">
                <a16:creationId xmlns:a16="http://schemas.microsoft.com/office/drawing/2014/main" id="{47917D56-C8F8-43C4-AE78-01F17F530314}"/>
              </a:ext>
            </a:extLst>
          </p:cNvPr>
          <p:cNvSpPr/>
          <p:nvPr/>
        </p:nvSpPr>
        <p:spPr>
          <a:xfrm>
            <a:off x="6543869" y="2251788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円弧 16">
            <a:extLst>
              <a:ext uri="{FF2B5EF4-FFF2-40B4-BE49-F238E27FC236}">
                <a16:creationId xmlns:a16="http://schemas.microsoft.com/office/drawing/2014/main" id="{2A67C014-0429-4526-8636-F04C12112D96}"/>
              </a:ext>
            </a:extLst>
          </p:cNvPr>
          <p:cNvSpPr/>
          <p:nvPr/>
        </p:nvSpPr>
        <p:spPr>
          <a:xfrm>
            <a:off x="6369697" y="2861388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円弧 17">
            <a:extLst>
              <a:ext uri="{FF2B5EF4-FFF2-40B4-BE49-F238E27FC236}">
                <a16:creationId xmlns:a16="http://schemas.microsoft.com/office/drawing/2014/main" id="{64A2934E-3066-40CC-AB22-864D9640E421}"/>
              </a:ext>
            </a:extLst>
          </p:cNvPr>
          <p:cNvSpPr/>
          <p:nvPr/>
        </p:nvSpPr>
        <p:spPr>
          <a:xfrm>
            <a:off x="7119256" y="3545632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円弧 18">
            <a:extLst>
              <a:ext uri="{FF2B5EF4-FFF2-40B4-BE49-F238E27FC236}">
                <a16:creationId xmlns:a16="http://schemas.microsoft.com/office/drawing/2014/main" id="{9ED4AAD1-B669-4903-87F0-1D0D27726D9F}"/>
              </a:ext>
            </a:extLst>
          </p:cNvPr>
          <p:cNvSpPr/>
          <p:nvPr/>
        </p:nvSpPr>
        <p:spPr>
          <a:xfrm>
            <a:off x="7103705" y="4183224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円弧 19">
            <a:extLst>
              <a:ext uri="{FF2B5EF4-FFF2-40B4-BE49-F238E27FC236}">
                <a16:creationId xmlns:a16="http://schemas.microsoft.com/office/drawing/2014/main" id="{93315968-B46B-44ED-BE7D-A465D054449D}"/>
              </a:ext>
            </a:extLst>
          </p:cNvPr>
          <p:cNvSpPr/>
          <p:nvPr/>
        </p:nvSpPr>
        <p:spPr>
          <a:xfrm>
            <a:off x="6509656" y="4830146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B755A3E-199D-4F91-AFF5-F8961E4A44DD}"/>
              </a:ext>
            </a:extLst>
          </p:cNvPr>
          <p:cNvSpPr txBox="1"/>
          <p:nvPr/>
        </p:nvSpPr>
        <p:spPr>
          <a:xfrm>
            <a:off x="6848670" y="1670178"/>
            <a:ext cx="187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the RHS for integration (if needed)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DC0389B-8D73-4F2F-BD48-027B476050F6}"/>
              </a:ext>
            </a:extLst>
          </p:cNvPr>
          <p:cNvSpPr txBox="1"/>
          <p:nvPr/>
        </p:nvSpPr>
        <p:spPr>
          <a:xfrm>
            <a:off x="6839340" y="2304660"/>
            <a:ext cx="162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and use a square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C8660FA-A9D7-4AA0-8C98-8F08CA7F644B}"/>
              </a:ext>
            </a:extLst>
          </p:cNvPr>
          <p:cNvSpPr txBox="1"/>
          <p:nvPr/>
        </p:nvSpPr>
        <p:spPr>
          <a:xfrm>
            <a:off x="6634065" y="2948473"/>
            <a:ext cx="2015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for substitution (if needed)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8F7393C-B12C-4C34-8973-7F334825BB9F}"/>
              </a:ext>
            </a:extLst>
          </p:cNvPr>
          <p:cNvSpPr txBox="1"/>
          <p:nvPr/>
        </p:nvSpPr>
        <p:spPr>
          <a:xfrm>
            <a:off x="7343192" y="3610946"/>
            <a:ext cx="1492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limits and subtract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223AD1A-90D9-41B8-ADAC-CDA00A717D49}"/>
              </a:ext>
            </a:extLst>
          </p:cNvPr>
          <p:cNvSpPr txBox="1"/>
          <p:nvPr/>
        </p:nvSpPr>
        <p:spPr>
          <a:xfrm>
            <a:off x="7399175" y="4357396"/>
            <a:ext cx="839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99AE266-774D-4A93-A66E-48194659DCF4}"/>
                  </a:ext>
                </a:extLst>
              </p:cNvPr>
              <p:cNvSpPr txBox="1"/>
              <p:nvPr/>
            </p:nvSpPr>
            <p:spPr>
              <a:xfrm>
                <a:off x="6615404" y="4907901"/>
                <a:ext cx="1856792" cy="538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Apply the limit</a:t>
                </a: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99AE266-774D-4A93-A66E-48194659D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404" y="4907901"/>
                <a:ext cx="1856792" cy="538737"/>
              </a:xfrm>
              <a:prstGeom prst="rect">
                <a:avLst/>
              </a:prstGeom>
              <a:blipFill>
                <a:blip r:embed="rId11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50B899FD-CE26-4712-A9EB-F9C2E4E961E0}"/>
              </a:ext>
            </a:extLst>
          </p:cNvPr>
          <p:cNvGrpSpPr/>
          <p:nvPr/>
        </p:nvGrpSpPr>
        <p:grpSpPr>
          <a:xfrm>
            <a:off x="0" y="4638719"/>
            <a:ext cx="3813887" cy="558486"/>
            <a:chOff x="319573" y="4843993"/>
            <a:chExt cx="3813887" cy="558486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1006FE75-7C63-4BF0-B851-08203E7D2B74}"/>
                </a:ext>
              </a:extLst>
            </p:cNvPr>
            <p:cNvSpPr txBox="1"/>
            <p:nvPr/>
          </p:nvSpPr>
          <p:spPr>
            <a:xfrm>
              <a:off x="319573" y="4965292"/>
              <a:ext cx="381388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So                  converges and is equal to 1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1E0F7670-EF97-44EE-9129-3E04436D7D9F}"/>
                    </a:ext>
                  </a:extLst>
                </p:cNvPr>
                <p:cNvSpPr txBox="1"/>
                <p:nvPr/>
              </p:nvSpPr>
              <p:spPr>
                <a:xfrm>
                  <a:off x="748782" y="4843993"/>
                  <a:ext cx="986712" cy="5584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1E0F7670-EF97-44EE-9129-3E04436D7D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82" y="4843993"/>
                  <a:ext cx="986712" cy="558486"/>
                </a:xfrm>
                <a:prstGeom prst="rect">
                  <a:avLst/>
                </a:prstGeom>
                <a:blipFill>
                  <a:blip r:embed="rId12"/>
                  <a:stretch>
                    <a:fillRect l="-69136" t="-151087" r="-33951" b="-2217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008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ADB711-37AD-4727-958C-53385473F6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C026A4-AD44-4F1F-B42F-09FFFCEBF6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D6D556-827C-4461-A785-143ED0C668F7}">
  <ds:schemaRefs>
    <ds:schemaRef ds:uri="http://purl.org/dc/elements/1.1/"/>
    <ds:schemaRef ds:uri="http://schemas.microsoft.com/office/2006/metadata/properties"/>
    <ds:schemaRef ds:uri="00eee050-7eda-4a68-8825-514e694f5f09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8db98b4-7c56-4667-9532-fea666d1eda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1173</TotalTime>
  <Words>4546</Words>
  <Application>Microsoft Office PowerPoint</Application>
  <PresentationFormat>On-screen Show (4:3)</PresentationFormat>
  <Paragraphs>448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Comic Sans MS</vt:lpstr>
      <vt:lpstr>MV Boli</vt:lpstr>
      <vt:lpstr>Tempus Sans ITC</vt:lpstr>
      <vt:lpstr>Wingdings</vt:lpstr>
      <vt:lpstr>Office テーマ</vt:lpstr>
      <vt:lpstr>PowerPoint Presentation</vt:lpstr>
      <vt:lpstr>Prior Knowledge Check</vt:lpstr>
      <vt:lpstr>PowerPoint Presentation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Mr G Westwater (Staff)</cp:lastModifiedBy>
  <cp:revision>245</cp:revision>
  <dcterms:created xsi:type="dcterms:W3CDTF">2017-08-14T15:35:38Z</dcterms:created>
  <dcterms:modified xsi:type="dcterms:W3CDTF">2021-08-27T07:41:31Z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