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CCFF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BAFD-6139-4B14-B314-4EF493ECBDA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FDDB1-CD23-4AAD-A321-451BD061C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9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9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776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54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914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25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8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542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1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83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06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640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9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56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41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47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163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651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325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13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33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81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1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8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accent6">
                <a:lumMod val="20000"/>
                <a:lumOff val="8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1.jpe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910.png"/><Relationship Id="rId9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1.jpe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1.png"/><Relationship Id="rId4" Type="http://schemas.openxmlformats.org/officeDocument/2006/relationships/image" Target="../media/image910.png"/><Relationship Id="rId9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.jpe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9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1.jpe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910.png"/><Relationship Id="rId9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1.jpe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56.png"/><Relationship Id="rId4" Type="http://schemas.openxmlformats.org/officeDocument/2006/relationships/image" Target="../media/image910.png"/><Relationship Id="rId9" Type="http://schemas.openxmlformats.org/officeDocument/2006/relationships/image" Target="../media/image6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1.jpe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56.png"/><Relationship Id="rId10" Type="http://schemas.openxmlformats.org/officeDocument/2006/relationships/image" Target="../media/image68.png"/><Relationship Id="rId4" Type="http://schemas.openxmlformats.org/officeDocument/2006/relationships/image" Target="../media/image910.png"/><Relationship Id="rId9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1.jpe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910.png"/><Relationship Id="rId9" Type="http://schemas.openxmlformats.org/officeDocument/2006/relationships/image" Target="../media/image7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1.jpeg"/><Relationship Id="rId7" Type="http://schemas.openxmlformats.org/officeDocument/2006/relationships/image" Target="../media/image7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4.png"/><Relationship Id="rId4" Type="http://schemas.openxmlformats.org/officeDocument/2006/relationships/image" Target="../media/image910.png"/><Relationship Id="rId9" Type="http://schemas.openxmlformats.org/officeDocument/2006/relationships/image" Target="../media/image8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1.jpeg"/><Relationship Id="rId7" Type="http://schemas.openxmlformats.org/officeDocument/2006/relationships/image" Target="../media/image8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4.png"/><Relationship Id="rId4" Type="http://schemas.openxmlformats.org/officeDocument/2006/relationships/image" Target="../media/image9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1.jpe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7.png"/><Relationship Id="rId5" Type="http://schemas.openxmlformats.org/officeDocument/2006/relationships/image" Target="../media/image74.png"/><Relationship Id="rId10" Type="http://schemas.openxmlformats.org/officeDocument/2006/relationships/image" Target="../media/image86.png"/><Relationship Id="rId4" Type="http://schemas.openxmlformats.org/officeDocument/2006/relationships/image" Target="../media/image910.png"/><Relationship Id="rId9" Type="http://schemas.openxmlformats.org/officeDocument/2006/relationships/image" Target="../media/image8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91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1.jpeg"/><Relationship Id="rId7" Type="http://schemas.openxmlformats.org/officeDocument/2006/relationships/image" Target="../media/image9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10.png"/><Relationship Id="rId9" Type="http://schemas.openxmlformats.org/officeDocument/2006/relationships/image" Target="../media/image9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3" Type="http://schemas.openxmlformats.org/officeDocument/2006/relationships/image" Target="../media/image1.jpe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100.png"/><Relationship Id="rId5" Type="http://schemas.openxmlformats.org/officeDocument/2006/relationships/image" Target="../media/image91.png"/><Relationship Id="rId10" Type="http://schemas.openxmlformats.org/officeDocument/2006/relationships/image" Target="../media/image99.png"/><Relationship Id="rId4" Type="http://schemas.openxmlformats.org/officeDocument/2006/relationships/image" Target="../media/image910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1.jpeg"/><Relationship Id="rId7" Type="http://schemas.openxmlformats.org/officeDocument/2006/relationships/image" Target="../media/image9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1.png"/><Relationship Id="rId10" Type="http://schemas.openxmlformats.org/officeDocument/2006/relationships/image" Target="../media/image106.png"/><Relationship Id="rId4" Type="http://schemas.openxmlformats.org/officeDocument/2006/relationships/image" Target="../media/image910.png"/><Relationship Id="rId9" Type="http://schemas.openxmlformats.org/officeDocument/2006/relationships/image" Target="../media/image10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15.png"/><Relationship Id="rId18" Type="http://schemas.openxmlformats.org/officeDocument/2006/relationships/image" Target="../media/image120.png"/><Relationship Id="rId3" Type="http://schemas.openxmlformats.org/officeDocument/2006/relationships/image" Target="../media/image107.png"/><Relationship Id="rId7" Type="http://schemas.openxmlformats.org/officeDocument/2006/relationships/image" Target="../media/image109.png"/><Relationship Id="rId12" Type="http://schemas.openxmlformats.org/officeDocument/2006/relationships/image" Target="../media/image114.png"/><Relationship Id="rId17" Type="http://schemas.openxmlformats.org/officeDocument/2006/relationships/image" Target="../media/image119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13.png"/><Relationship Id="rId5" Type="http://schemas.openxmlformats.org/officeDocument/2006/relationships/image" Target="../media/image910.png"/><Relationship Id="rId15" Type="http://schemas.openxmlformats.org/officeDocument/2006/relationships/image" Target="../media/image117.png"/><Relationship Id="rId10" Type="http://schemas.openxmlformats.org/officeDocument/2006/relationships/image" Target="../media/image112.png"/><Relationship Id="rId19" Type="http://schemas.openxmlformats.org/officeDocument/2006/relationships/image" Target="../media/image121.png"/><Relationship Id="rId4" Type="http://schemas.openxmlformats.org/officeDocument/2006/relationships/image" Target="../media/image1.jpeg"/><Relationship Id="rId9" Type="http://schemas.openxmlformats.org/officeDocument/2006/relationships/image" Target="../media/image111.png"/><Relationship Id="rId14" Type="http://schemas.openxmlformats.org/officeDocument/2006/relationships/image" Target="../media/image1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21.png"/><Relationship Id="rId3" Type="http://schemas.openxmlformats.org/officeDocument/2006/relationships/image" Target="../media/image107.png"/><Relationship Id="rId7" Type="http://schemas.openxmlformats.org/officeDocument/2006/relationships/image" Target="../media/image109.png"/><Relationship Id="rId12" Type="http://schemas.openxmlformats.org/officeDocument/2006/relationships/image" Target="../media/image123.png"/><Relationship Id="rId17" Type="http://schemas.openxmlformats.org/officeDocument/2006/relationships/image" Target="../media/image127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22.png"/><Relationship Id="rId5" Type="http://schemas.openxmlformats.org/officeDocument/2006/relationships/image" Target="../media/image910.png"/><Relationship Id="rId15" Type="http://schemas.openxmlformats.org/officeDocument/2006/relationships/image" Target="../media/image125.png"/><Relationship Id="rId10" Type="http://schemas.openxmlformats.org/officeDocument/2006/relationships/image" Target="../media/image112.png"/><Relationship Id="rId4" Type="http://schemas.openxmlformats.org/officeDocument/2006/relationships/image" Target="../media/image1.jpeg"/><Relationship Id="rId9" Type="http://schemas.openxmlformats.org/officeDocument/2006/relationships/image" Target="../media/image111.png"/><Relationship Id="rId14" Type="http://schemas.openxmlformats.org/officeDocument/2006/relationships/image" Target="../media/image12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29.png"/><Relationship Id="rId3" Type="http://schemas.openxmlformats.org/officeDocument/2006/relationships/image" Target="../media/image107.png"/><Relationship Id="rId7" Type="http://schemas.openxmlformats.org/officeDocument/2006/relationships/image" Target="../media/image109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21.png"/><Relationship Id="rId5" Type="http://schemas.openxmlformats.org/officeDocument/2006/relationships/image" Target="../media/image910.png"/><Relationship Id="rId15" Type="http://schemas.openxmlformats.org/officeDocument/2006/relationships/image" Target="../media/image131.png"/><Relationship Id="rId10" Type="http://schemas.openxmlformats.org/officeDocument/2006/relationships/image" Target="../media/image112.png"/><Relationship Id="rId4" Type="http://schemas.openxmlformats.org/officeDocument/2006/relationships/image" Target="../media/image1.jpeg"/><Relationship Id="rId9" Type="http://schemas.openxmlformats.org/officeDocument/2006/relationships/image" Target="../media/image111.png"/><Relationship Id="rId14" Type="http://schemas.openxmlformats.org/officeDocument/2006/relationships/image" Target="../media/image13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36.png"/><Relationship Id="rId3" Type="http://schemas.openxmlformats.org/officeDocument/2006/relationships/image" Target="../media/image107.png"/><Relationship Id="rId7" Type="http://schemas.openxmlformats.org/officeDocument/2006/relationships/image" Target="../media/image109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34.png"/><Relationship Id="rId5" Type="http://schemas.openxmlformats.org/officeDocument/2006/relationships/image" Target="../media/image910.png"/><Relationship Id="rId15" Type="http://schemas.openxmlformats.org/officeDocument/2006/relationships/image" Target="../media/image138.png"/><Relationship Id="rId10" Type="http://schemas.openxmlformats.org/officeDocument/2006/relationships/image" Target="../media/image112.png"/><Relationship Id="rId4" Type="http://schemas.openxmlformats.org/officeDocument/2006/relationships/image" Target="../media/image1.jpeg"/><Relationship Id="rId9" Type="http://schemas.openxmlformats.org/officeDocument/2006/relationships/image" Target="../media/image111.png"/><Relationship Id="rId14" Type="http://schemas.openxmlformats.org/officeDocument/2006/relationships/image" Target="../media/image13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0.png"/><Relationship Id="rId5" Type="http://schemas.openxmlformats.org/officeDocument/2006/relationships/image" Target="../media/image810.png"/><Relationship Id="rId4" Type="http://schemas.openxmlformats.org/officeDocument/2006/relationships/image" Target="../media/image7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0.png"/><Relationship Id="rId11" Type="http://schemas.openxmlformats.org/officeDocument/2006/relationships/image" Target="../media/image19.png"/><Relationship Id="rId5" Type="http://schemas.openxmlformats.org/officeDocument/2006/relationships/image" Target="../media/image1311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910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1.jpeg"/><Relationship Id="rId7" Type="http://schemas.openxmlformats.org/officeDocument/2006/relationships/image" Target="../media/image1211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1.png"/><Relationship Id="rId11" Type="http://schemas.openxmlformats.org/officeDocument/2006/relationships/image" Target="../media/image28.png"/><Relationship Id="rId5" Type="http://schemas.openxmlformats.org/officeDocument/2006/relationships/image" Target="../media/image1010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910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1.jpe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910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368137"/>
            <a:ext cx="6553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ELASTIC STRINGS AND SPRINGS</a:t>
            </a: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11674" y="446766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55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876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7696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953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16764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48600" y="1905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953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1295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715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477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388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8580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953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578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858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0866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019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096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400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429375" y="2438400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05400" y="3124200"/>
                <a:ext cx="1657441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1657441" cy="5549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48200" y="3810000"/>
                <a:ext cx="2590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1.4(20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)=1.6(28−28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810000"/>
                <a:ext cx="259080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800600" y="4343400"/>
                <a:ext cx="2590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28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=44.8−44.8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343400"/>
                <a:ext cx="25908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00600" y="4876800"/>
                <a:ext cx="16764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72.8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=44.8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16764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" y="5562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562600"/>
                <a:ext cx="968214" cy="55496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828800" y="5562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28−28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562600"/>
                <a:ext cx="1440907" cy="55496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34000" y="5334000"/>
                <a:ext cx="838200" cy="5745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0"/>
                <a:ext cx="838200" cy="57458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086600" y="3429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315200" y="3505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Cross multiply</a:t>
            </a:r>
          </a:p>
        </p:txBody>
      </p:sp>
      <p:sp>
        <p:nvSpPr>
          <p:cNvPr id="60" name="Arc 59"/>
          <p:cNvSpPr/>
          <p:nvPr/>
        </p:nvSpPr>
        <p:spPr>
          <a:xfrm>
            <a:off x="7086600" y="3962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858000" y="44958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6172200" y="5029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391400" y="40386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62800" y="45720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44.8x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400800" y="5181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72.8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95800" y="601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find the Tension by substituting x back into one of the equations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97225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6" grpId="0"/>
      <p:bldP spid="57" grpId="0" animBg="1"/>
      <p:bldP spid="58" grpId="0"/>
      <p:bldP spid="60" grpId="0" animBg="1"/>
      <p:bldP spid="61" grpId="0" animBg="1"/>
      <p:bldP spid="63" grpId="0" animBg="1"/>
      <p:bldP spid="64" grpId="0"/>
      <p:bldP spid="65" grpId="0"/>
      <p:bldP spid="66" grpId="0"/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876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7696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953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16764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48600" y="1905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953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1295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715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477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388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8580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953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578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858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0866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019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096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400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429375" y="2438400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" y="5562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562600"/>
                <a:ext cx="968214" cy="5549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828800" y="5562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28−28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562600"/>
                <a:ext cx="1440907" cy="55496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371600" y="6172200"/>
                <a:ext cx="838200" cy="5745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172200"/>
                <a:ext cx="838200" cy="57458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19600" y="30480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48000"/>
                <a:ext cx="968214" cy="5549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3810000"/>
                <a:ext cx="1316001" cy="7218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316001" cy="7218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19600" y="4876800"/>
                <a:ext cx="1000980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=7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76800"/>
                <a:ext cx="1000980" cy="55496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5638800" y="3352800"/>
            <a:ext cx="304800" cy="914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3505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x</a:t>
            </a:r>
          </a:p>
        </p:txBody>
      </p:sp>
      <p:sp>
        <p:nvSpPr>
          <p:cNvPr id="73" name="Arc 72"/>
          <p:cNvSpPr/>
          <p:nvPr/>
        </p:nvSpPr>
        <p:spPr>
          <a:xfrm>
            <a:off x="5638800" y="4267200"/>
            <a:ext cx="304800" cy="914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5867400" y="44958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886200" y="55626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tension in the combined spring is 7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is a constant value along the whole combined spring. Hence, we don’t need to double this as there are 2 springs!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57141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9" grpId="0"/>
      <p:bldP spid="71" grpId="0" animBg="1"/>
      <p:bldP spid="72" grpId="0"/>
      <p:bldP spid="73" grpId="0" animBg="1"/>
      <p:bldP spid="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mass will end up directly below the midpoint of the original line (as this was where it is fixed)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Let the unknown mass of the particle be ‘M’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343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53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419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1752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29600" y="1752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419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324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324600" y="2449773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316941" y="2438400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24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19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96000" y="13716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81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86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3962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772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6324600" y="1905000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248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4805025" y="188889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49545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6000" y="3581400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6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5334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24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248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5334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7315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5715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019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638800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53199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48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15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86201" y="39624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find ways of creating equations with the data you’re given…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Resolving horizontally will not help as the equation will simplify to 0 = 0!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038600" y="4905499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76800" y="5286499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286499"/>
                <a:ext cx="829586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62450" y="5650677"/>
                <a:ext cx="16865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30−</m:t>
                      </m:r>
                      <m:r>
                        <a:rPr lang="en-GB" sz="1400" b="0" i="1" smtClean="0">
                          <a:latin typeface="Cambria Math"/>
                        </a:rPr>
                        <m:t>𝑀𝑔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450" y="5650677"/>
                <a:ext cx="1686551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67151" y="6048499"/>
                <a:ext cx="13727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30=</m:t>
                      </m:r>
                      <m:r>
                        <a:rPr lang="en-GB" sz="1400" b="0" i="1" smtClean="0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151" y="6048499"/>
                <a:ext cx="1372748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04510" y="6411685"/>
                <a:ext cx="836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510" y="6411685"/>
                <a:ext cx="83651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5520047" y="5442859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771408" y="5457701"/>
            <a:ext cx="1377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71" name="Arc 70"/>
          <p:cNvSpPr/>
          <p:nvPr/>
        </p:nvSpPr>
        <p:spPr>
          <a:xfrm>
            <a:off x="5636821" y="5844641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5587340" y="6222672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911933" y="5871358"/>
            <a:ext cx="845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Add Mg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854535" y="6261265"/>
            <a:ext cx="1138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Sin30 = 0.5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63622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3" grpId="0"/>
      <p:bldP spid="34" grpId="0"/>
      <p:bldP spid="35" grpId="0"/>
      <p:bldP spid="36" grpId="0" animBg="1"/>
      <p:bldP spid="37" grpId="0" animBg="1"/>
      <p:bldP spid="40" grpId="0" animBg="1"/>
      <p:bldP spid="41" grpId="0"/>
      <p:bldP spid="42" grpId="0"/>
      <p:bldP spid="44" grpId="0"/>
      <p:bldP spid="44" grpId="1"/>
      <p:bldP spid="44" grpId="2"/>
      <p:bldP spid="46" grpId="0"/>
      <p:bldP spid="20" grpId="0" animBg="1"/>
      <p:bldP spid="55" grpId="0" animBg="1"/>
      <p:bldP spid="56" grpId="0" animBg="1"/>
      <p:bldP spid="57" grpId="0"/>
      <p:bldP spid="58" grpId="0"/>
      <p:bldP spid="59" grpId="0"/>
      <p:bldP spid="59" grpId="1"/>
      <p:bldP spid="59" grpId="2"/>
      <p:bldP spid="60" grpId="0"/>
      <p:bldP spid="60" grpId="1"/>
      <p:bldP spid="60" grpId="2"/>
      <p:bldP spid="61" grpId="0"/>
      <p:bldP spid="61" grpId="1"/>
      <p:bldP spid="61" grpId="2"/>
      <p:bldP spid="62" grpId="0"/>
      <p:bldP spid="62" grpId="1"/>
      <p:bldP spid="62" grpId="2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have found an expression for Tension using the forces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also find an expression for the Tension using Hooke’s law…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343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53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419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1752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29600" y="1752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324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324600" y="2449773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316941" y="2438400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24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19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96000" y="13716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81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86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3962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772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6324600" y="1905000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248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4805025" y="188889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49545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6000" y="3581400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6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5334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24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334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7315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5715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019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638800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53199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48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15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4419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19600" y="1905000"/>
            <a:ext cx="1905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02250" y="16383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03260" y="3903259"/>
            <a:ext cx="509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First, we will need to know the extension of the string – use Trigonometry!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663079" y="2295884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16733" y="2202624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58948" y="133144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19600" y="4343400"/>
                <a:ext cx="1186350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343400"/>
                <a:ext cx="1186350" cy="501419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19600" y="4953000"/>
                <a:ext cx="1278876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953000"/>
                <a:ext cx="1278876" cy="50141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19600" y="5562600"/>
                <a:ext cx="1010469" cy="541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562600"/>
                <a:ext cx="1010469" cy="5416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733800" y="6224255"/>
                <a:ext cx="1760123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𝑙𝑒𝑛𝑔𝑡h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6224255"/>
                <a:ext cx="1760123" cy="54162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83"/>
          <p:cNvSpPr/>
          <p:nvPr/>
        </p:nvSpPr>
        <p:spPr>
          <a:xfrm>
            <a:off x="5562600" y="4648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791200" y="4724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86" name="Arc 85"/>
          <p:cNvSpPr/>
          <p:nvPr/>
        </p:nvSpPr>
        <p:spPr>
          <a:xfrm>
            <a:off x="5562600" y="5334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5562600" y="59436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5791200" y="5410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Cos30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√3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67400" y="58674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Double this for the length of the whole string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6324600" y="1905000"/>
            <a:ext cx="0" cy="1142999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248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0953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6" grpId="1"/>
      <p:bldP spid="18" grpId="0"/>
      <p:bldP spid="77" grpId="0"/>
      <p:bldP spid="77" grpId="1"/>
      <p:bldP spid="78" grpId="0"/>
      <p:bldP spid="78" grpId="1"/>
      <p:bldP spid="79" grpId="0"/>
      <p:bldP spid="79" grpId="1"/>
      <p:bldP spid="19" grpId="0"/>
      <p:bldP spid="80" grpId="0"/>
      <p:bldP spid="82" grpId="0"/>
      <p:bldP spid="83" grpId="0"/>
      <p:bldP spid="84" grpId="0" animBg="1"/>
      <p:bldP spid="85" grpId="0"/>
      <p:bldP spid="86" grpId="0" animBg="1"/>
      <p:bldP spid="87" grpId="0" animBg="1"/>
      <p:bldP spid="88" grpId="0"/>
      <p:bldP spid="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343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53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419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1752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29600" y="1752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324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324600" y="2449773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316941" y="2438400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24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19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96000" y="13716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81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86600" y="2133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3962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772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6324600" y="1905000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248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4805025" y="188889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49545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6000" y="3581400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6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5334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24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334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7315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5715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019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638800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53199" y="281208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3048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48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15200" y="25908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4419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03260" y="3903259"/>
            <a:ext cx="509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total extension will be this new length, subtract the natural length of the string, 2l.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34000" y="4419600"/>
                <a:ext cx="2057400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𝐸𝑥𝑡𝑒𝑛𝑠𝑖𝑜𝑛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419600"/>
                <a:ext cx="2057400" cy="5416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6248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4800600" y="5029200"/>
            <a:ext cx="3124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this into Hooke’s law…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962400" y="54102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10200"/>
                <a:ext cx="760336" cy="501419"/>
              </a:xfrm>
              <a:prstGeom prst="rect">
                <a:avLst/>
              </a:prstGeom>
              <a:blipFill rotWithShape="1">
                <a:blip r:embed="rId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6019800"/>
                <a:ext cx="1734642" cy="70128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19800"/>
                <a:ext cx="1734642" cy="701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553200" y="4419600"/>
            <a:ext cx="762000" cy="533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800600" y="6019800"/>
            <a:ext cx="7620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482152" y="5459104"/>
            <a:ext cx="158087" cy="19106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70"/>
          <p:cNvSpPr/>
          <p:nvPr/>
        </p:nvSpPr>
        <p:spPr>
          <a:xfrm>
            <a:off x="5589895" y="5725234"/>
            <a:ext cx="292290" cy="689213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26456" y="5799160"/>
            <a:ext cx="1133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x and 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066800" y="5410200"/>
                <a:ext cx="1954318" cy="7882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410200"/>
                <a:ext cx="1954318" cy="78829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3439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3" grpId="0"/>
      <p:bldP spid="64" grpId="0"/>
      <p:bldP spid="65" grpId="0"/>
      <p:bldP spid="66" grpId="0"/>
      <p:bldP spid="6" grpId="0" animBg="1"/>
      <p:bldP spid="6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2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Set the equations equal to each other!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042" y="4915394"/>
                <a:ext cx="92865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066800" y="5410200"/>
                <a:ext cx="1954318" cy="7882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410200"/>
                <a:ext cx="1954318" cy="7882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72000" y="1447800"/>
                <a:ext cx="1889235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7800"/>
                <a:ext cx="1889235" cy="70128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572000" y="2209800"/>
                <a:ext cx="1889235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09800"/>
                <a:ext cx="1889235" cy="701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3048000"/>
                <a:ext cx="1607491" cy="697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048000"/>
                <a:ext cx="1607491" cy="6979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724400" y="3962400"/>
                <a:ext cx="1637436" cy="697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62400"/>
                <a:ext cx="1637436" cy="69794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24400" y="4953000"/>
                <a:ext cx="1665905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1665905" cy="57637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724400" y="5791200"/>
                <a:ext cx="1104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=0.62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791200"/>
                <a:ext cx="110459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6324600" y="19050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6629400" y="19050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the top and bottom of the right side by l</a:t>
            </a:r>
          </a:p>
        </p:txBody>
      </p:sp>
      <p:sp>
        <p:nvSpPr>
          <p:cNvPr id="80" name="Arc 79"/>
          <p:cNvSpPr/>
          <p:nvPr/>
        </p:nvSpPr>
        <p:spPr>
          <a:xfrm>
            <a:off x="6324600" y="27432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629400" y="2819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g</a:t>
            </a:r>
          </a:p>
        </p:txBody>
      </p:sp>
      <p:sp>
        <p:nvSpPr>
          <p:cNvPr id="82" name="Arc 81"/>
          <p:cNvSpPr/>
          <p:nvPr/>
        </p:nvSpPr>
        <p:spPr>
          <a:xfrm>
            <a:off x="6324600" y="36576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83"/>
          <p:cNvSpPr/>
          <p:nvPr/>
        </p:nvSpPr>
        <p:spPr>
          <a:xfrm>
            <a:off x="6324600" y="44958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6172200" y="5257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477000" y="3733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it with ‘m’ at the end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53199" y="4572000"/>
            <a:ext cx="1730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the top and bottom by 2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00800" y="5486400"/>
            <a:ext cx="1143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4196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don’t necessarily need to show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above steps!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784376" y="1510353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6182436" y="1594514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4901820" y="2579427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5777552" y="1926610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5504597" y="2376986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22629" y="3193576"/>
            <a:ext cx="177420" cy="204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6075531" y="4342262"/>
            <a:ext cx="177420" cy="204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72516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7" grpId="0"/>
      <p:bldP spid="74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/>
      <p:bldP spid="82" grpId="0" animBg="1"/>
      <p:bldP spid="84" grpId="0" animBg="1"/>
      <p:bldP spid="85" grpId="0" animBg="1"/>
      <p:bldP spid="86" grpId="0"/>
      <p:bldP spid="87" grpId="0"/>
      <p:bldP spid="88" grpId="0"/>
      <p:bldP spid="89" grpId="0"/>
      <p:bldP spid="19" grpId="0" animBg="1"/>
      <p:bldP spid="19" grpId="1" animBg="1"/>
      <p:bldP spid="94" grpId="0" animBg="1"/>
      <p:bldP spid="9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94"/>
          <p:cNvGrpSpPr/>
          <p:nvPr/>
        </p:nvGrpSpPr>
        <p:grpSpPr>
          <a:xfrm>
            <a:off x="4343400" y="1719618"/>
            <a:ext cx="152400" cy="152400"/>
            <a:chOff x="5486400" y="3048000"/>
            <a:chExt cx="152400" cy="15240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8153400" y="1719618"/>
            <a:ext cx="152400" cy="152400"/>
            <a:chOff x="5486400" y="3048000"/>
            <a:chExt cx="152400" cy="1524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Connector 100"/>
          <p:cNvCxnSpPr/>
          <p:nvPr/>
        </p:nvCxnSpPr>
        <p:spPr>
          <a:xfrm>
            <a:off x="4419600" y="1795818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114800" y="164341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229600" y="1643418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6324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6324600" y="2340591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5316941" y="2329218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324600" y="2938818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419600" y="1567218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096000" y="1262418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181600" y="202441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086600" y="202441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2" name="Arc 111"/>
          <p:cNvSpPr/>
          <p:nvPr/>
        </p:nvSpPr>
        <p:spPr>
          <a:xfrm>
            <a:off x="3962400" y="1338618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772400" y="1338618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6324600" y="1795818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6248400" y="1795818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/>
          <p:cNvSpPr txBox="1"/>
          <p:nvPr/>
        </p:nvSpPr>
        <p:spPr>
          <a:xfrm>
            <a:off x="4805025" y="1779716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349545" y="179581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096000" y="3472218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096000" y="255781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120" name="Straight Connector 119"/>
          <p:cNvCxnSpPr/>
          <p:nvPr/>
        </p:nvCxnSpPr>
        <p:spPr>
          <a:xfrm flipH="1">
            <a:off x="53340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63246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53340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73152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 123"/>
          <p:cNvSpPr/>
          <p:nvPr/>
        </p:nvSpPr>
        <p:spPr>
          <a:xfrm>
            <a:off x="5715000" y="2557818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Arc 124"/>
          <p:cNvSpPr/>
          <p:nvPr/>
        </p:nvSpPr>
        <p:spPr>
          <a:xfrm>
            <a:off x="6019800" y="2481618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5638800" y="270290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553199" y="270290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486400" y="2938818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477000" y="2938818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648200" y="248161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315200" y="248161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cxnSp>
        <p:nvCxnSpPr>
          <p:cNvPr id="132" name="Straight Connector 131"/>
          <p:cNvCxnSpPr/>
          <p:nvPr/>
        </p:nvCxnSpPr>
        <p:spPr>
          <a:xfrm>
            <a:off x="4419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6248400" y="286261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985147" y="3821374"/>
            <a:ext cx="4790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This question introduced a very important process in solving these types of problem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55934" y="4476465"/>
            <a:ext cx="4332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F = ma to find a relationship between the forces, particularly the tension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44561" y="5229367"/>
            <a:ext cx="4332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Trigonometry/Pythagoras to find missing lengths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174130" y="5914029"/>
            <a:ext cx="43329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then use Hooke’s law, which links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lengths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with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tension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allowing you to form an equation linking everything!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48711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134" grpId="0"/>
      <p:bldP spid="1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94"/>
          <p:cNvGrpSpPr/>
          <p:nvPr/>
        </p:nvGrpSpPr>
        <p:grpSpPr>
          <a:xfrm>
            <a:off x="4343400" y="1719618"/>
            <a:ext cx="152400" cy="152400"/>
            <a:chOff x="5486400" y="3048000"/>
            <a:chExt cx="152400" cy="15240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8153400" y="1719618"/>
            <a:ext cx="152400" cy="152400"/>
            <a:chOff x="5486400" y="3048000"/>
            <a:chExt cx="152400" cy="1524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Connector 100"/>
          <p:cNvCxnSpPr/>
          <p:nvPr/>
        </p:nvCxnSpPr>
        <p:spPr>
          <a:xfrm>
            <a:off x="4419600" y="1795818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114800" y="164341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229600" y="1643418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6324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6324600" y="2340591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5316941" y="2329218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324600" y="2938818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419600" y="1567218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096000" y="1262418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181600" y="202441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086600" y="202441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2" name="Arc 111"/>
          <p:cNvSpPr/>
          <p:nvPr/>
        </p:nvSpPr>
        <p:spPr>
          <a:xfrm>
            <a:off x="3962400" y="1338618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772400" y="1338618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6324600" y="1795818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6248400" y="1795818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/>
          <p:cNvSpPr txBox="1"/>
          <p:nvPr/>
        </p:nvSpPr>
        <p:spPr>
          <a:xfrm>
            <a:off x="4805025" y="1779716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349545" y="179581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096000" y="3472218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096000" y="255781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120" name="Straight Connector 119"/>
          <p:cNvCxnSpPr/>
          <p:nvPr/>
        </p:nvCxnSpPr>
        <p:spPr>
          <a:xfrm flipH="1">
            <a:off x="53340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63246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53340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73152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 123"/>
          <p:cNvSpPr/>
          <p:nvPr/>
        </p:nvSpPr>
        <p:spPr>
          <a:xfrm>
            <a:off x="5715000" y="2557818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Arc 124"/>
          <p:cNvSpPr/>
          <p:nvPr/>
        </p:nvSpPr>
        <p:spPr>
          <a:xfrm>
            <a:off x="6019800" y="2481618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5638800" y="270290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553199" y="270290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486400" y="2938818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477000" y="2938818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648200" y="248161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315200" y="248161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cxnSp>
        <p:nvCxnSpPr>
          <p:cNvPr id="132" name="Straight Connector 131"/>
          <p:cNvCxnSpPr/>
          <p:nvPr/>
        </p:nvCxnSpPr>
        <p:spPr>
          <a:xfrm>
            <a:off x="4419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6248400" y="286261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930556" y="3749457"/>
            <a:ext cx="47903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Another point that is very important relates to the Mass attached to the string.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Mass will always move vertically downwards below the point where it is first attached, if it is a single string, or two identical strings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if the mass was placed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the way along a string, when it moves down it will not move towards the centre (as it is fixed to the string)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the example had 2 different strings, then the Mass could change its position as one may stretch more than the other…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97350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267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72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5556" y="17844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4972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791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91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53200" y="28194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43517" y="3433549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77134" y="213928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419600" y="129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953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953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4452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4048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4942637" y="22799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933" y="2965836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4454056" y="2378766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715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038600" y="4191000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Horizontally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865883" y="41910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19600" y="45720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72000"/>
                <a:ext cx="92243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581400" y="5181600"/>
                <a:ext cx="16061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−28=0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181600"/>
                <a:ext cx="1606145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038600" y="57150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15000"/>
                <a:ext cx="12954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7246883" y="4648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883" y="4648200"/>
                <a:ext cx="92243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6408683" y="5181600"/>
                <a:ext cx="1641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683" y="5181600"/>
                <a:ext cx="164173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6865883" y="57150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883" y="5715000"/>
                <a:ext cx="12954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Arc 136"/>
          <p:cNvSpPr/>
          <p:nvPr/>
        </p:nvSpPr>
        <p:spPr>
          <a:xfrm>
            <a:off x="5181600" y="4724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5418160" y="4724400"/>
            <a:ext cx="906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Arc 139"/>
          <p:cNvSpPr/>
          <p:nvPr/>
        </p:nvSpPr>
        <p:spPr>
          <a:xfrm>
            <a:off x="5181600" y="5334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c 140"/>
          <p:cNvSpPr/>
          <p:nvPr/>
        </p:nvSpPr>
        <p:spPr>
          <a:xfrm>
            <a:off x="8008883" y="48006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Arc 141"/>
          <p:cNvSpPr/>
          <p:nvPr/>
        </p:nvSpPr>
        <p:spPr>
          <a:xfrm>
            <a:off x="8008883" y="5410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TextBox 142"/>
          <p:cNvSpPr txBox="1"/>
          <p:nvPr/>
        </p:nvSpPr>
        <p:spPr>
          <a:xfrm>
            <a:off x="5410200" y="5334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28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229599" y="4800600"/>
            <a:ext cx="92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237483" y="5410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Add 4g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495800" y="1524000"/>
            <a:ext cx="152400" cy="152400"/>
            <a:chOff x="5486400" y="3048000"/>
            <a:chExt cx="152400" cy="1524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94183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26" grpId="1"/>
      <p:bldP spid="26" grpId="2"/>
      <p:bldP spid="73" grpId="0"/>
      <p:bldP spid="73" grpId="1"/>
      <p:bldP spid="73" grpId="2"/>
      <p:bldP spid="74" grpId="0"/>
      <p:bldP spid="75" grpId="0"/>
      <p:bldP spid="76" grpId="0"/>
      <p:bldP spid="32" grpId="0" animBg="1"/>
      <p:bldP spid="85" grpId="0" animBg="1"/>
      <p:bldP spid="86" grpId="0"/>
      <p:bldP spid="33" grpId="0"/>
      <p:bldP spid="33" grpId="1"/>
      <p:bldP spid="33" grpId="2"/>
      <p:bldP spid="88" grpId="0"/>
      <p:bldP spid="88" grpId="1"/>
      <p:bldP spid="88" grpId="2"/>
      <p:bldP spid="66" grpId="0" animBg="1"/>
      <p:bldP spid="34" grpId="0"/>
      <p:bldP spid="90" grpId="0"/>
      <p:bldP spid="35" grpId="0"/>
      <p:bldP spid="92" grpId="0"/>
      <p:bldP spid="93" grpId="0"/>
      <p:bldP spid="94" grpId="0"/>
      <p:bldP spid="134" grpId="0"/>
      <p:bldP spid="135" grpId="0"/>
      <p:bldP spid="136" grpId="0"/>
      <p:bldP spid="137" grpId="0" animBg="1"/>
      <p:bldP spid="138" grpId="0"/>
      <p:bldP spid="139" grpId="0"/>
      <p:bldP spid="140" grpId="0" animBg="1"/>
      <p:bldP spid="141" grpId="0" animBg="1"/>
      <p:bldP spid="142" grpId="0" animBg="1"/>
      <p:bldP spid="143" grpId="0"/>
      <p:bldP spid="144" grpId="0"/>
      <p:bldP spid="1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267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72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5556" y="17844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4972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791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91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53200" y="28194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77134" y="213928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419600" y="129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953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953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4452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4048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4942637" y="22799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933" y="2965836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4454056" y="2378766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715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105468" y="5595583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94093" y="5952698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6467" y="3916907"/>
            <a:ext cx="3143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Now divide equation 1 by equation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86400" y="4267200"/>
                <a:ext cx="1269243" cy="536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𝑇𝑠𝑖𝑛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𝑇𝑐𝑜𝑠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267200"/>
                <a:ext cx="1269243" cy="536685"/>
              </a:xfrm>
              <a:prstGeom prst="rect">
                <a:avLst/>
              </a:prstGeom>
              <a:blipFill rotWithShape="1">
                <a:blip r:embed="rId7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86400" y="5029200"/>
                <a:ext cx="1371600" cy="536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029200"/>
                <a:ext cx="1371600" cy="536685"/>
              </a:xfrm>
              <a:prstGeom prst="rect">
                <a:avLst/>
              </a:prstGeom>
              <a:blipFill rotWithShape="1">
                <a:blip r:embed="rId8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70895" y="58674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=36°</m:t>
                    </m:r>
                  </m:oMath>
                </a14:m>
                <a:r>
                  <a:rPr lang="en-GB" sz="1400" dirty="0"/>
                  <a:t> (2sf)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895" y="5867400"/>
                <a:ext cx="1371600" cy="307777"/>
              </a:xfrm>
              <a:prstGeom prst="rect">
                <a:avLst/>
              </a:prstGeom>
              <a:blipFill rotWithShape="1">
                <a:blip r:embed="rId9"/>
                <a:stretch>
                  <a:fillRect t="-200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573672" y="4556077"/>
            <a:ext cx="304800" cy="7529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823881" y="4651613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left side</a:t>
            </a:r>
          </a:p>
        </p:txBody>
      </p:sp>
      <p:sp>
        <p:nvSpPr>
          <p:cNvPr id="54" name="Arc 53"/>
          <p:cNvSpPr/>
          <p:nvPr/>
        </p:nvSpPr>
        <p:spPr>
          <a:xfrm>
            <a:off x="7039971" y="5281683"/>
            <a:ext cx="304800" cy="7529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317475" y="5390867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inverse Tan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43517" y="3433549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495800" y="1524000"/>
            <a:ext cx="152400" cy="152400"/>
            <a:chOff x="5486400" y="3048000"/>
            <a:chExt cx="152400" cy="1524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52791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6" grpId="0"/>
      <p:bldP spid="7" grpId="0"/>
      <p:bldP spid="48" grpId="0"/>
      <p:bldP spid="49" grpId="0"/>
      <p:bldP spid="50" grpId="0"/>
      <p:bldP spid="51" grpId="0" animBg="1"/>
      <p:bldP spid="53" grpId="0"/>
      <p:bldP spid="54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Prior Knowledge Check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3326" y="1704702"/>
                <a:ext cx="4010297" cy="4826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itchFamily="66" charset="0"/>
                  </a:rPr>
                  <a:t>1) Three forces act on a particle, as shown below. Given that the particle is in equilibrium, calculate the exact values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8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3326" y="1704702"/>
                <a:ext cx="4010297" cy="4826726"/>
              </a:xfrm>
              <a:blipFill>
                <a:blip r:embed="rId2"/>
                <a:stretch>
                  <a:fillRect l="-1216" t="-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4750526" y="1691639"/>
            <a:ext cx="4010297" cy="48267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mic Sans MS" pitchFamily="66" charset="0"/>
              </a:rPr>
              <a:t>2) A particle of mass 4kg is pulled along a rough horizontal table by a horizontal force of magnitude 12N. Given that the mass moves with constant velocity, work out the coefficient of friction between the particle and the table.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mic Sans MS" pitchFamily="66" charset="0"/>
              </a:rPr>
              <a:t>3) A smooth plane is inclined at 30˚ to the horizontal. A particle of mass 0.4kg slides down a line of greatest slope of the plane. The particle starts from rest at a point P and passes point Q with a speed of 5ms</a:t>
            </a:r>
            <a:r>
              <a:rPr lang="en-US" sz="1800" baseline="30000" dirty="0">
                <a:latin typeface="Comic Sans MS" pitchFamily="66" charset="0"/>
              </a:rPr>
              <a:t>-1</a:t>
            </a:r>
            <a:r>
              <a:rPr lang="en-US" sz="1800" dirty="0">
                <a:latin typeface="Comic Sans MS" pitchFamily="66" charset="0"/>
              </a:rPr>
              <a:t>. Use the principle of conservation of mechanical energy to find the distance PQ.</a:t>
            </a:r>
            <a:endParaRPr lang="en-GB" sz="1800" dirty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72938" y="4345578"/>
            <a:ext cx="0" cy="13062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268583" y="3683726"/>
            <a:ext cx="1075508" cy="6749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201783" y="3688080"/>
            <a:ext cx="1075508" cy="6749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59875" y="3409407"/>
            <a:ext cx="0" cy="13062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12678240">
            <a:off x="1915884" y="3988525"/>
            <a:ext cx="914400" cy="914400"/>
          </a:xfrm>
          <a:prstGeom prst="arc">
            <a:avLst>
              <a:gd name="adj1" fmla="val 235322"/>
              <a:gd name="adj2" fmla="val 26436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12678240">
            <a:off x="1693815" y="3984170"/>
            <a:ext cx="914400" cy="914400"/>
          </a:xfrm>
          <a:prstGeom prst="arc">
            <a:avLst>
              <a:gd name="adj1" fmla="val 4532388"/>
              <a:gd name="adj2" fmla="val 70792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11828" y="5647509"/>
                <a:ext cx="355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5647509"/>
                <a:ext cx="355097" cy="276999"/>
              </a:xfrm>
              <a:prstGeom prst="rect">
                <a:avLst/>
              </a:prstGeom>
              <a:blipFill>
                <a:blip r:embed="rId3"/>
                <a:stretch>
                  <a:fillRect l="-15254" r="-1355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78925" y="3500846"/>
                <a:ext cx="203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925" y="3500846"/>
                <a:ext cx="203004" cy="276999"/>
              </a:xfrm>
              <a:prstGeom prst="rect">
                <a:avLst/>
              </a:prstGeom>
              <a:blipFill>
                <a:blip r:embed="rId4"/>
                <a:stretch>
                  <a:fillRect l="-26471" r="-2058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5212" y="3470367"/>
                <a:ext cx="274320" cy="2830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12" y="3470367"/>
                <a:ext cx="274320" cy="283028"/>
              </a:xfrm>
              <a:prstGeom prst="rect">
                <a:avLst/>
              </a:prstGeom>
              <a:blipFill>
                <a:blip r:embed="rId5"/>
                <a:stretch>
                  <a:fillRect l="-31111" r="-37778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46217" y="3762104"/>
                <a:ext cx="304799" cy="283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17" y="3762104"/>
                <a:ext cx="304799" cy="283219"/>
              </a:xfrm>
              <a:prstGeom prst="rect">
                <a:avLst/>
              </a:prstGeom>
              <a:blipFill>
                <a:blip r:embed="rId6"/>
                <a:stretch>
                  <a:fillRect l="-28000" t="-4255" r="-26000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55669" y="3783876"/>
                <a:ext cx="3047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669" y="3783876"/>
                <a:ext cx="304799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3165" y="3169920"/>
                <a:ext cx="6349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165" y="3169920"/>
                <a:ext cx="634917" cy="307777"/>
              </a:xfrm>
              <a:prstGeom prst="rect">
                <a:avLst/>
              </a:prstGeom>
              <a:blipFill>
                <a:blip r:embed="rId8"/>
                <a:stretch>
                  <a:fillRect l="-7692" r="-865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4913" y="4602480"/>
                <a:ext cx="1169807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3" y="4602480"/>
                <a:ext cx="1169807" cy="5809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665028" y="2412274"/>
                <a:ext cx="1979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028" y="2412274"/>
                <a:ext cx="197939" cy="5690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824651" y="6344194"/>
                <a:ext cx="6836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651" y="6344194"/>
                <a:ext cx="683649" cy="276999"/>
              </a:xfrm>
              <a:prstGeom prst="rect">
                <a:avLst/>
              </a:prstGeom>
              <a:blipFill>
                <a:blip r:embed="rId11"/>
                <a:stretch>
                  <a:fillRect l="-8036" r="-892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52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36°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267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72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5556" y="17844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4972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791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91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53200" y="28194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77134" y="213928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419600" y="129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953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953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4452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4048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4942637" y="22799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933" y="2965836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4454056" y="2378766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715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105468" y="5595583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94093" y="5952698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2924" y="3903260"/>
            <a:ext cx="49236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We can use Hooke’s law to find the extension of the string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to do this we will first need the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tension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in the string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use the equations from before…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0" y="52578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257800"/>
                <a:ext cx="12954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5715000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295400" cy="57458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037696" y="5410199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315200" y="5486400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90800" y="5638800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638800"/>
                <a:ext cx="1295400" cy="57458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843517" y="3433549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495800" y="15240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7106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36°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4267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72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5556" y="17844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4972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791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91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53200" y="28194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77134" y="213928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419600" y="129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2667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953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953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4452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4048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4942637" y="227990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933" y="2965836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4454056" y="2378766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715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562600"/>
                <a:ext cx="12954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943600"/>
                <a:ext cx="129540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105468" y="5595583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94093" y="5952698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3810000"/>
            <a:ext cx="2205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latin typeface="Comic Sans MS" panose="030F0702030302020204" pitchFamily="66" charset="0"/>
              </a:rPr>
              <a:t>Now use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90800" y="5638800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638800"/>
                <a:ext cx="1295400" cy="57458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237328" y="4128447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328" y="4128447"/>
                <a:ext cx="760336" cy="501419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67785" y="4724400"/>
                <a:ext cx="1107867" cy="4971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98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785" y="4724400"/>
                <a:ext cx="1107867" cy="497124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86785" y="5334000"/>
                <a:ext cx="1315873" cy="4971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98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85" y="5334000"/>
                <a:ext cx="1315873" cy="497124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182738" y="5943600"/>
                <a:ext cx="1143000" cy="3048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=0.983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738" y="5943600"/>
                <a:ext cx="1143000" cy="3048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120185" y="6400800"/>
                <a:ext cx="1143000" cy="3048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𝑂𝑃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=2.983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185" y="6400800"/>
                <a:ext cx="1143000" cy="30480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932228" y="4427560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155142" y="4449170"/>
            <a:ext cx="267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T, </a:t>
            </a:r>
            <a:r>
              <a:rPr lang="el-GR" sz="1400" dirty="0">
                <a:solidFill>
                  <a:srgbClr val="FF0000"/>
                </a:solidFill>
                <a:latin typeface="+mj-lt"/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l with the information we have</a:t>
            </a:r>
          </a:p>
        </p:txBody>
      </p:sp>
      <p:sp>
        <p:nvSpPr>
          <p:cNvPr id="50" name="Arc 49"/>
          <p:cNvSpPr/>
          <p:nvPr/>
        </p:nvSpPr>
        <p:spPr>
          <a:xfrm>
            <a:off x="5920855" y="5016688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141494" y="5592170"/>
            <a:ext cx="327545" cy="50838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143768" y="6099412"/>
            <a:ext cx="327545" cy="50838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157417" y="5147479"/>
            <a:ext cx="2659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2, Divide by 98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91704" y="5595583"/>
            <a:ext cx="275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x (remember to use the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exact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 of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07625" y="6089177"/>
            <a:ext cx="236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total length is x + l, so add on 2!</a:t>
            </a:r>
          </a:p>
        </p:txBody>
      </p:sp>
      <p:sp>
        <p:nvSpPr>
          <p:cNvPr id="8" name="Rectangle 7"/>
          <p:cNvSpPr/>
          <p:nvPr/>
        </p:nvSpPr>
        <p:spPr>
          <a:xfrm>
            <a:off x="5295331" y="4258102"/>
            <a:ext cx="191069" cy="25930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5011003" y="4738048"/>
            <a:ext cx="461749" cy="50269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802340" y="5641075"/>
            <a:ext cx="923499" cy="62324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843517" y="3433549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495800" y="1524000"/>
            <a:ext cx="152400" cy="152400"/>
            <a:chOff x="5486400" y="30480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33957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  <p:bldP spid="37" grpId="0"/>
      <p:bldP spid="43" grpId="0"/>
      <p:bldP spid="44" grpId="0"/>
      <p:bldP spid="45" grpId="0"/>
      <p:bldP spid="48" grpId="0" animBg="1"/>
      <p:bldP spid="49" grpId="0"/>
      <p:bldP spid="50" grpId="0" animBg="1"/>
      <p:bldP spid="51" grpId="0" animBg="1"/>
      <p:bldP spid="53" grpId="0" animBg="1"/>
      <p:bldP spid="54" grpId="0"/>
      <p:bldP spid="55" grpId="0"/>
      <p:bldP spid="56" grpId="0"/>
      <p:bldP spid="8" grpId="0" animBg="1"/>
      <p:bldP spid="8" grpId="1" animBg="1"/>
      <p:bldP spid="58" grpId="0" animBg="1"/>
      <p:bldP spid="58" grpId="1" animBg="1"/>
      <p:bldP spid="59" grpId="0" animBg="1"/>
      <p:bldP spid="5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In this case, the tensions in the springs will be different due to the mass, so use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baseline="-250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the mass was on the bottom end of the spring and it was hanging freely, the tension would be the same!</a:t>
            </a:r>
            <a:endParaRPr lang="en-GB" sz="1400" baseline="-250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495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1524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800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800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00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00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95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48200" y="3810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3429000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19600" y="220980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43400" y="3124200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410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410200" y="2438400"/>
            <a:ext cx="0" cy="381000"/>
          </a:xfrm>
          <a:prstGeom prst="line">
            <a:avLst/>
          </a:prstGeom>
          <a:ln w="15875"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410200" y="2819400"/>
            <a:ext cx="0" cy="381000"/>
          </a:xfrm>
          <a:prstGeom prst="line">
            <a:avLst/>
          </a:prstGeom>
          <a:ln w="15875"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410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10200" y="19812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0200" y="3352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02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86200" y="2667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10200" y="281940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2l - 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98535" y="1447800"/>
            <a:ext cx="3124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the extension of the first spring be ‘x’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extension of the other will therefore be (2l – x)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(4l – l – l – x)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Also note that we have assumed the lower string is in tension (if we were to find a negative value, it would therefore actually be a thrust)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724400" y="1752600"/>
            <a:ext cx="152400" cy="152400"/>
            <a:chOff x="5486400" y="3048000"/>
            <a:chExt cx="152400" cy="152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724400" y="37338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4038600" y="44196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9600" y="4876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76800"/>
                <a:ext cx="92243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6096000" y="5029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324600" y="5105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5334000"/>
                <a:ext cx="1788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334000"/>
                <a:ext cx="1788054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0200" y="57912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791200"/>
                <a:ext cx="1429174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705600" y="5486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010400" y="5562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8768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13" name="Oval 12"/>
          <p:cNvSpPr/>
          <p:nvPr/>
        </p:nvSpPr>
        <p:spPr>
          <a:xfrm>
            <a:off x="4724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37830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0" grpId="1"/>
      <p:bldP spid="20" grpId="2"/>
      <p:bldP spid="22" grpId="0"/>
      <p:bldP spid="22" grpId="1"/>
      <p:bldP spid="22" grpId="2"/>
      <p:bldP spid="23" grpId="0"/>
      <p:bldP spid="23" grpId="1"/>
      <p:bldP spid="23" grpId="2"/>
      <p:bldP spid="32" grpId="0"/>
      <p:bldP spid="33" grpId="0"/>
      <p:bldP spid="34" grpId="0"/>
      <p:bldP spid="34" grpId="1"/>
      <p:bldP spid="37" grpId="0"/>
      <p:bldP spid="38" grpId="0"/>
      <p:bldP spid="38" grpId="1"/>
      <p:bldP spid="46" grpId="0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use Hooke’s law to find expressions for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in terms of x, l and mg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495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1524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800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800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00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00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95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48200" y="3810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3429000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19600" y="220980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43400" y="3124200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410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410200" y="2438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410200" y="2819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410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10200" y="19812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0200" y="3352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02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191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86200" y="2667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10200" y="281940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 - x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724400" y="1752600"/>
            <a:ext cx="152400" cy="152400"/>
            <a:chOff x="5486400" y="3048000"/>
            <a:chExt cx="152400" cy="152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724400" y="37338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8768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13" name="Oval 12"/>
          <p:cNvSpPr/>
          <p:nvPr/>
        </p:nvSpPr>
        <p:spPr>
          <a:xfrm>
            <a:off x="4724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4191000" y="4267200"/>
            <a:ext cx="1245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Upper spring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91000" y="46482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48200"/>
                <a:ext cx="760336" cy="501419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4800" y="5334000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1092350" cy="497059"/>
              </a:xfrm>
              <a:prstGeom prst="rect">
                <a:avLst/>
              </a:prstGeom>
              <a:blipFill rotWithShape="1">
                <a:blip r:embed="rId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6653151" y="42672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Lower spring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653151" y="46482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151" y="4648200"/>
                <a:ext cx="760336" cy="501419"/>
              </a:xfrm>
              <a:prstGeom prst="rect">
                <a:avLst/>
              </a:prstGeom>
              <a:blipFill rotWithShape="1">
                <a:blip r:embed="rId8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576951" y="53340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951" y="5334000"/>
                <a:ext cx="1614353" cy="502702"/>
              </a:xfrm>
              <a:prstGeom prst="rect">
                <a:avLst/>
              </a:prstGeom>
              <a:blipFill rotWithShape="1"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105400" y="4953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257800" y="5029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3" name="Arc 62"/>
          <p:cNvSpPr/>
          <p:nvPr/>
        </p:nvSpPr>
        <p:spPr>
          <a:xfrm>
            <a:off x="8024751" y="4953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177151" y="5029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" y="6096000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96000"/>
                <a:ext cx="1092350" cy="497059"/>
              </a:xfrm>
              <a:prstGeom prst="rect">
                <a:avLst/>
              </a:prstGeom>
              <a:blipFill rotWithShape="1">
                <a:blip r:embed="rId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905000" y="60960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096000"/>
                <a:ext cx="1614353" cy="502702"/>
              </a:xfrm>
              <a:prstGeom prst="rect">
                <a:avLst/>
              </a:prstGeom>
              <a:blipFill rotWithShape="1"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60654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/>
      <p:bldP spid="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replace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find an expression for x in terms of l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" y="5181600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1092350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905000" y="51816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81600"/>
                <a:ext cx="1614353" cy="502702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1600200"/>
                <a:ext cx="12755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127554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191000" y="2209800"/>
                <a:ext cx="2388731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09800"/>
                <a:ext cx="2388731" cy="502702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91000" y="2971800"/>
                <a:ext cx="24448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𝑚𝑔𝑥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𝑚𝑔</m:t>
                      </m:r>
                      <m:r>
                        <a:rPr lang="en-GB" sz="1400" i="1">
                          <a:latin typeface="Cambria Math"/>
                        </a:rPr>
                        <m:t>(2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r>
                        <a:rPr lang="en-GB" sz="1400" b="0" i="1" smtClean="0">
                          <a:latin typeface="Cambria Math"/>
                        </a:rPr>
                        <m:t>𝑚𝑔𝑙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971800"/>
                <a:ext cx="2444836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19600" y="3581400"/>
                <a:ext cx="1736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=2(2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81400"/>
                <a:ext cx="1736719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419600" y="4191000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16002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19600" y="4800600"/>
                <a:ext cx="9480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00600"/>
                <a:ext cx="94804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419600" y="5257800"/>
                <a:ext cx="1024247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57800"/>
                <a:ext cx="1024247" cy="51424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6553200" y="1828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705600" y="1981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T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3" name="Arc 72"/>
          <p:cNvSpPr/>
          <p:nvPr/>
        </p:nvSpPr>
        <p:spPr>
          <a:xfrm>
            <a:off x="6553200" y="25146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6477000" y="31242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5943600" y="37338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5791200" y="4343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5181600" y="4953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561115" y="1653639"/>
            <a:ext cx="228600" cy="228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4262252" y="2245425"/>
            <a:ext cx="559130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2044" y="5224153"/>
            <a:ext cx="1000496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1990105" y="5210299"/>
            <a:ext cx="1477489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4974773" y="1663535"/>
            <a:ext cx="228600" cy="228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4972793" y="2255321"/>
            <a:ext cx="1059871" cy="4403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6893626" y="2644239"/>
            <a:ext cx="1466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l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713518" y="3259777"/>
            <a:ext cx="1466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mg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12775" y="3863440"/>
            <a:ext cx="1993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20791" y="4478978"/>
            <a:ext cx="2384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2x, group ‘l’ terms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25046" y="5082641"/>
            <a:ext cx="1213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405746" y="3063833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5116287" y="3061854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206838" y="3071750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99232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6" grpId="0" animBg="1"/>
      <p:bldP spid="6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/>
      <p:bldP spid="84" grpId="0"/>
      <p:bldP spid="85" grpId="0"/>
      <p:bldP spid="86" grpId="0"/>
      <p:bldP spid="8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724400"/>
                <a:ext cx="142917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" y="5181600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1092350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905000" y="51816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𝑚𝑔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81600"/>
                <a:ext cx="1614353" cy="502702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450769" y="5815940"/>
                <a:ext cx="1024247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769" y="5815940"/>
                <a:ext cx="1024247" cy="5142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4495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648200" y="1524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800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0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800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00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800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95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648200" y="3810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19600" y="3429000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19600" y="220980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43400" y="3124200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5410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410200" y="2438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410200" y="2819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410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10200" y="19812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10200" y="3352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4191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86200" y="2667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10200" y="281940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 - x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4724400" y="1752600"/>
            <a:ext cx="152400" cy="152400"/>
            <a:chOff x="5486400" y="3048000"/>
            <a:chExt cx="152400" cy="152400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4724400" y="3733800"/>
            <a:ext cx="152400" cy="152400"/>
            <a:chOff x="5486400" y="3048000"/>
            <a:chExt cx="152400" cy="15240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48768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96" name="Oval 95"/>
          <p:cNvSpPr/>
          <p:nvPr/>
        </p:nvSpPr>
        <p:spPr>
          <a:xfrm>
            <a:off x="4724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1066800" y="4079174"/>
            <a:ext cx="2667000" cy="457200"/>
            <a:chOff x="1066800" y="4114800"/>
            <a:chExt cx="2667000" cy="4572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66800" y="4572000"/>
              <a:ext cx="18288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905000" y="4114800"/>
              <a:ext cx="18288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3733800" y="41148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905000" y="41148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066800" y="4343400"/>
              <a:ext cx="8382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895600" y="4343400"/>
              <a:ext cx="8382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43434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895600" y="43434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 flipH="1">
            <a:off x="5783283" y="2113808"/>
            <a:ext cx="985652" cy="2612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57058" y="1805050"/>
            <a:ext cx="23869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will be ‘x + l’ below P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know that x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5l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47708" y="2844141"/>
                <a:ext cx="662168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708" y="2844141"/>
                <a:ext cx="662168" cy="500009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696200" y="3429000"/>
                <a:ext cx="574388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3429000"/>
                <a:ext cx="574388" cy="51424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7696200" y="3429000"/>
            <a:ext cx="6096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751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6" grpId="0"/>
      <p:bldP spid="47" grpId="0"/>
      <p:bldP spid="48" grpId="0"/>
      <p:bldP spid="49" grpId="0"/>
      <p:bldP spid="58" grpId="0"/>
      <p:bldP spid="59" grpId="0"/>
      <p:bldP spid="60" grpId="0"/>
      <p:bldP spid="62" grpId="0"/>
      <p:bldP spid="63" grpId="0"/>
      <p:bldP spid="95" grpId="0"/>
      <p:bldP spid="96" grpId="0" animBg="1"/>
      <p:bldP spid="19" grpId="0"/>
      <p:bldP spid="104" grpId="0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  <a:blipFill>
                <a:blip r:embed="rId3"/>
                <a:stretch>
                  <a:fillRect t="-239" r="-1203" b="-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35234" y="252908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65520" y="268605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40500" y="25209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11850" y="1651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34150" y="304165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29250" y="2444750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19431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𝑆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𝐶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𝑇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6781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86600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9800" y="21336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470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94566" y="232301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7165" y="3448255"/>
            <a:ext cx="4918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tension, we need the frictional force, and to find this, we need the normal reaction.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59125" y="3892984"/>
                <a:ext cx="2459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Resolving Perpendicular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↖</m:t>
                        </m:r>
                      </m:e>
                    </m:d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25" y="3892984"/>
                <a:ext cx="2459263" cy="307777"/>
              </a:xfrm>
              <a:prstGeom prst="rect">
                <a:avLst/>
              </a:prstGeom>
              <a:blipFill>
                <a:blip r:embed="rId11"/>
                <a:stretch>
                  <a:fillRect l="-74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94429" y="4195333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429" y="4195333"/>
                <a:ext cx="737766" cy="246221"/>
              </a:xfrm>
              <a:prstGeom prst="rect">
                <a:avLst/>
              </a:prstGeom>
              <a:blipFill>
                <a:blip r:embed="rId12"/>
                <a:stretch>
                  <a:fillRect l="-6612" r="-165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0387" y="4525287"/>
                <a:ext cx="20513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387" y="4525287"/>
                <a:ext cx="2051395" cy="246221"/>
              </a:xfrm>
              <a:prstGeom prst="rect">
                <a:avLst/>
              </a:prstGeom>
              <a:blipFill>
                <a:blip r:embed="rId13"/>
                <a:stretch>
                  <a:fillRect l="-1780" r="-29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88511" y="4872996"/>
                <a:ext cx="11103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511" y="4872996"/>
                <a:ext cx="1110304" cy="246221"/>
              </a:xfrm>
              <a:prstGeom prst="rect">
                <a:avLst/>
              </a:prstGeom>
              <a:blipFill>
                <a:blip r:embed="rId14"/>
                <a:stretch>
                  <a:fillRect l="-3846" r="-3297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187440" y="4343400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456614" y="4368537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6209211" y="4696097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417426" y="4721234"/>
            <a:ext cx="1045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76543" y="5181852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Finding Friction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72211" y="5545162"/>
                <a:ext cx="10118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11" y="5545162"/>
                <a:ext cx="1011880" cy="246221"/>
              </a:xfrm>
              <a:prstGeom prst="rect">
                <a:avLst/>
              </a:prstGeom>
              <a:blipFill>
                <a:blip r:embed="rId15"/>
                <a:stretch>
                  <a:fillRect l="-4217" r="-4819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767857" y="5854316"/>
                <a:ext cx="197438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𝑔𝑐𝑜𝑠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857" y="5854316"/>
                <a:ext cx="1974387" cy="55322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63503" y="6442144"/>
                <a:ext cx="1160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03" y="6442144"/>
                <a:ext cx="1160061" cy="246221"/>
              </a:xfrm>
              <a:prstGeom prst="rect">
                <a:avLst/>
              </a:prstGeom>
              <a:blipFill>
                <a:blip r:embed="rId17"/>
                <a:stretch>
                  <a:fillRect l="-3141" r="-418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644640" y="5704114"/>
            <a:ext cx="304800" cy="44849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913814" y="5827222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6666411" y="6154781"/>
            <a:ext cx="300446" cy="44631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865917" y="6162502"/>
                <a:ext cx="20255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Calculate (using the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above)</a:t>
                </a:r>
                <a:endParaRPr lang="en-GB" sz="1400" baseline="-250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917" y="6162502"/>
                <a:ext cx="2025534" cy="523220"/>
              </a:xfrm>
              <a:prstGeom prst="rect">
                <a:avLst/>
              </a:prstGeom>
              <a:blipFill>
                <a:blip r:embed="rId1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841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3gcos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blipFill>
                <a:blip r:embed="rId19"/>
                <a:stretch>
                  <a:fillRect l="-9375" r="-1406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84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26" grpId="0"/>
      <p:bldP spid="26" grpId="1"/>
      <p:bldP spid="26" grpId="2"/>
      <p:bldP spid="27" grpId="0"/>
      <p:bldP spid="27" grpId="1"/>
      <p:bldP spid="27" grpId="2"/>
      <p:bldP spid="28" grpId="0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 animBg="1"/>
      <p:bldP spid="44" grpId="0"/>
      <p:bldP spid="43" grpId="0"/>
      <p:bldP spid="45" grpId="0"/>
      <p:bldP spid="46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  <p:bldP spid="62" grpId="1"/>
      <p:bldP spid="63" grpId="0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  <a:blipFill>
                <a:blip r:embed="rId3"/>
                <a:stretch>
                  <a:fillRect t="-239" r="-1203" b="-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35234" y="252908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65520" y="268605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40500" y="25209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34150" y="304165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0" y="19431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𝑆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𝐶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𝑇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6781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86600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9800" y="21336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470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94566" y="232301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76542" y="3657852"/>
                <a:ext cx="19815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Resolving Parallel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↗</m:t>
                        </m:r>
                      </m:e>
                    </m:d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542" y="3657852"/>
                <a:ext cx="1981568" cy="307777"/>
              </a:xfrm>
              <a:prstGeom prst="rect">
                <a:avLst/>
              </a:prstGeom>
              <a:blipFill>
                <a:blip r:embed="rId11"/>
                <a:stretch>
                  <a:fillRect l="-923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73398" y="4021160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398" y="4021160"/>
                <a:ext cx="737766" cy="246221"/>
              </a:xfrm>
              <a:prstGeom prst="rect">
                <a:avLst/>
              </a:prstGeom>
              <a:blipFill>
                <a:blip r:embed="rId12"/>
                <a:stretch>
                  <a:fillRect l="-5785" r="-247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841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blipFill>
                <a:blip r:embed="rId13"/>
                <a:stretch>
                  <a:fillRect l="-9375" r="-1406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045044" y="4356440"/>
                <a:ext cx="26767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+0.6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044" y="4356440"/>
                <a:ext cx="2676758" cy="246221"/>
              </a:xfrm>
              <a:prstGeom prst="rect">
                <a:avLst/>
              </a:prstGeom>
              <a:blipFill>
                <a:blip r:embed="rId14"/>
                <a:stretch>
                  <a:fillRect l="-1139" r="-182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64689" y="4709137"/>
                <a:ext cx="17212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−0.6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689" y="4709137"/>
                <a:ext cx="1721240" cy="246221"/>
              </a:xfrm>
              <a:prstGeom prst="rect">
                <a:avLst/>
              </a:prstGeom>
              <a:blipFill>
                <a:blip r:embed="rId15"/>
                <a:stretch>
                  <a:fillRect l="-2482" r="-3191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69044" y="5070542"/>
                <a:ext cx="8385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044" y="5070542"/>
                <a:ext cx="838563" cy="246221"/>
              </a:xfrm>
              <a:prstGeom prst="rect">
                <a:avLst/>
              </a:prstGeom>
              <a:blipFill>
                <a:blip r:embed="rId16"/>
                <a:stretch>
                  <a:fillRect l="-5839" r="-7299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561907" y="4151812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883334" y="4159531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>
            <a:off x="7158444" y="4513217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70"/>
          <p:cNvSpPr/>
          <p:nvPr/>
        </p:nvSpPr>
        <p:spPr>
          <a:xfrm>
            <a:off x="7127964" y="4865914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75368" y="4529646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379723" y="4760423"/>
                <a:ext cx="18339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using the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23" y="4760423"/>
                <a:ext cx="1833946" cy="523220"/>
              </a:xfrm>
              <a:prstGeom prst="rect">
                <a:avLst/>
              </a:prstGeom>
              <a:blipFill>
                <a:blip r:embed="rId17"/>
                <a:stretch>
                  <a:fillRect t="-2326" r="-133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6257107" y="1921329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1.8g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8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0" grpId="0"/>
      <p:bldP spid="30" grpId="1"/>
      <p:bldP spid="54" grpId="0"/>
      <p:bldP spid="57" grpId="0"/>
      <p:bldP spid="63" grpId="0"/>
      <p:bldP spid="63" grpId="1"/>
      <p:bldP spid="64" grpId="0"/>
      <p:bldP spid="65" grpId="0"/>
      <p:bldP spid="66" grpId="0"/>
      <p:bldP spid="68" grpId="0" animBg="1"/>
      <p:bldP spid="69" grpId="0"/>
      <p:bldP spid="70" grpId="0" animBg="1"/>
      <p:bldP spid="71" grpId="0" animBg="1"/>
      <p:bldP spid="72" grpId="0"/>
      <p:bldP spid="73" grpId="0"/>
      <p:bldP spid="74" grpId="0"/>
      <p:bldP spid="7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6257107" y="1921329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1.8g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  <a:blipFill>
                <a:blip r:embed="rId3"/>
                <a:stretch>
                  <a:fillRect t="-239" r="-1203" b="-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35234" y="252908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65520" y="268605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40500" y="25209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34150" y="304165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𝑆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𝐶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𝑇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6781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86600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9800" y="21336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470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94566" y="232301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841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732" y="2479744"/>
                <a:ext cx="389401" cy="215444"/>
              </a:xfrm>
              <a:prstGeom prst="rect">
                <a:avLst/>
              </a:prstGeom>
              <a:blipFill>
                <a:blip r:embed="rId11"/>
                <a:stretch>
                  <a:fillRect l="-9375" r="-1406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02288" y="370985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88" y="3709851"/>
                <a:ext cx="760336" cy="501419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971511" y="4236720"/>
                <a:ext cx="1256370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(10)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0.6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11" y="4236720"/>
                <a:ext cx="1256370" cy="502702"/>
              </a:xfrm>
              <a:prstGeom prst="rect">
                <a:avLst/>
              </a:prstGeom>
              <a:blipFill>
                <a:blip r:embed="rId13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28413" y="4859383"/>
                <a:ext cx="109459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=1.0584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413" y="4859383"/>
                <a:ext cx="109459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901841" y="5299165"/>
                <a:ext cx="142827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=1.6584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841" y="5299165"/>
                <a:ext cx="142827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06195" y="5747655"/>
                <a:ext cx="1383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=1.66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195" y="5747655"/>
                <a:ext cx="138326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098868" y="4005943"/>
            <a:ext cx="274322" cy="496389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350625" y="4072445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5207725" y="4506686"/>
            <a:ext cx="274322" cy="496389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5229496" y="5016138"/>
            <a:ext cx="274321" cy="45284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5225142" y="5482047"/>
            <a:ext cx="274321" cy="45284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376750" y="4594960"/>
                <a:ext cx="12591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750" y="4594960"/>
                <a:ext cx="1259179" cy="307777"/>
              </a:xfrm>
              <a:prstGeom prst="rect">
                <a:avLst/>
              </a:prstGeom>
              <a:blipFill>
                <a:blip r:embed="rId1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433356" y="4982491"/>
            <a:ext cx="2639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extension, so add on the natural length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520441" y="5574674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Round to 3sf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6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  <p:bldP spid="59" grpId="0"/>
      <p:bldP spid="60" grpId="0"/>
      <p:bldP spid="61" grpId="0" animBg="1"/>
      <p:bldP spid="75" grpId="0"/>
      <p:bldP spid="76" grpId="0" animBg="1"/>
      <p:bldP spid="77" grpId="0" animBg="1"/>
      <p:bldP spid="78" grpId="0" animBg="1"/>
      <p:bldP spid="79" grpId="0"/>
      <p:bldP spid="80" grpId="0"/>
      <p:bldP spid="8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6370318" y="1942012"/>
            <a:ext cx="370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548418" cy="5105400"/>
              </a:xfrm>
              <a:blipFill>
                <a:blip r:embed="rId3"/>
                <a:stretch>
                  <a:fillRect t="-239" r="-1203" b="-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48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24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37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6419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6445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6026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400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381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94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924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5867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105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35234" y="252908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65520" y="268605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40500" y="25209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34150" y="304165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9200" y="1384300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371600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𝑆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𝑖𝑛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76400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𝐶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𝑜𝑠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209800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/>
                        </a:rPr>
                        <m:t>𝑇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𝑎𝑛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2743200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6781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86600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9800" y="21336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4191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470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94566" y="232301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33389" y="1698722"/>
            <a:ext cx="9618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12738" y="2479744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738" y="2479744"/>
                <a:ext cx="156068" cy="215444"/>
              </a:xfrm>
              <a:prstGeom prst="rect">
                <a:avLst/>
              </a:prstGeom>
              <a:blipFill>
                <a:blip r:embed="rId11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6302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582492" y="5815836"/>
                <a:ext cx="71352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1.66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492" y="5815836"/>
                <a:ext cx="71352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373487" y="5371699"/>
                <a:ext cx="57406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1.8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487" y="5371699"/>
                <a:ext cx="574068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10744" y="3579224"/>
                <a:ext cx="1088055" cy="441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4" y="3579224"/>
                <a:ext cx="1088055" cy="441275"/>
              </a:xfrm>
              <a:prstGeom prst="rect">
                <a:avLst/>
              </a:prstGeom>
              <a:blipFill>
                <a:blip r:embed="rId14"/>
                <a:stretch>
                  <a:fillRect l="-2793" r="-559"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40134" y="4098571"/>
                <a:ext cx="33318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 would be greater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134" y="4098571"/>
                <a:ext cx="3331821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09655" y="4581896"/>
                <a:ext cx="42244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greater,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smaller (since they add up to 3gsin</a:t>
                </a:r>
                <a:r>
                  <a:rPr lang="el-GR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θ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655" y="4581896"/>
                <a:ext cx="4224449" cy="523220"/>
              </a:xfrm>
              <a:prstGeom prst="rect">
                <a:avLst/>
              </a:prstGeom>
              <a:blipFill>
                <a:blip r:embed="rId16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227221" y="5265519"/>
                <a:ext cx="3636619" cy="63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T is smaller,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also be smaller,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𝜆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den>
                    </m:f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21" y="5265519"/>
                <a:ext cx="3636619" cy="631520"/>
              </a:xfrm>
              <a:prstGeom prst="rect">
                <a:avLst/>
              </a:prstGeom>
              <a:blipFill>
                <a:blip r:embed="rId17"/>
                <a:stretch>
                  <a:fillRect t="-1942" b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09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4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368137"/>
            <a:ext cx="6553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TEACHINGS FOR exercise </a:t>
            </a:r>
            <a:r>
              <a:rPr lang="en-US" sz="5400" b="1" cap="all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3</a:t>
            </a:r>
            <a:r>
              <a:rPr lang="en-US" sz="5400" b="1" cap="all" spc="0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21521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5" name="Straight Connector 164"/>
          <p:cNvCxnSpPr/>
          <p:nvPr/>
        </p:nvCxnSpPr>
        <p:spPr>
          <a:xfrm flipH="1">
            <a:off x="7398328" y="5702134"/>
            <a:ext cx="990" cy="366155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 important things to be aware of in this section: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a particle is attached to the end of joined strings and hangs at rest, the Tension will be constant throughout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both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strings (even if the strings are different)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it is attached part-way along the string, and the string is fixed at a lower point, the Tension will vary as the mass affects each part of it differently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there are different strings suspended at different angles, the Tension will be different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657600" y="3124200"/>
            <a:ext cx="6096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495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800600" y="182880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00600" y="33528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495800" y="27432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0" y="3810000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4724400" y="1752600"/>
            <a:ext cx="152400" cy="152400"/>
            <a:chOff x="5486400" y="3048000"/>
            <a:chExt cx="152400" cy="1524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4724400" y="2438400"/>
            <a:ext cx="152400" cy="152400"/>
            <a:chOff x="5486400" y="3048000"/>
            <a:chExt cx="152400" cy="152400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>
          <a:xfrm>
            <a:off x="4800600" y="2286000"/>
            <a:ext cx="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800600" y="28194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00600" y="2057400"/>
            <a:ext cx="758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String 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800600" y="2743200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String 2</a:t>
            </a:r>
          </a:p>
        </p:txBody>
      </p:sp>
      <p:sp>
        <p:nvSpPr>
          <p:cNvPr id="112" name="Oval 111"/>
          <p:cNvSpPr/>
          <p:nvPr/>
        </p:nvSpPr>
        <p:spPr>
          <a:xfrm>
            <a:off x="4724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4495800" y="18288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4800600" y="19050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0" y="20574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overall Tension is still T, NOT 2T!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 flipV="1">
            <a:off x="3810000" y="3408218"/>
            <a:ext cx="3540826" cy="162098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826828" y="2403764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8131628" y="2403764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8131628" y="3394364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8131628" y="28609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8131628" y="33943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8131628" y="36991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826828" y="4384964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7750628" y="4003964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750628" y="2784764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674428" y="3699164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8055428" y="2327564"/>
            <a:ext cx="152400" cy="152400"/>
            <a:chOff x="5486400" y="3048000"/>
            <a:chExt cx="152400" cy="152400"/>
          </a:xfrm>
        </p:grpSpPr>
        <p:cxnSp>
          <p:nvCxnSpPr>
            <p:cNvPr id="144" name="Straight Connector 1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8055428" y="4308764"/>
            <a:ext cx="152400" cy="152400"/>
            <a:chOff x="5486400" y="3048000"/>
            <a:chExt cx="152400" cy="152400"/>
          </a:xfrm>
        </p:grpSpPr>
        <p:cxnSp>
          <p:nvCxnSpPr>
            <p:cNvPr id="147" name="Straight Connector 146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Oval 149"/>
          <p:cNvSpPr/>
          <p:nvPr/>
        </p:nvSpPr>
        <p:spPr>
          <a:xfrm>
            <a:off x="8055428" y="331816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1" name="Group 150"/>
          <p:cNvGrpSpPr/>
          <p:nvPr/>
        </p:nvGrpSpPr>
        <p:grpSpPr>
          <a:xfrm>
            <a:off x="5254831" y="4858986"/>
            <a:ext cx="152400" cy="152400"/>
            <a:chOff x="5486400" y="3048000"/>
            <a:chExt cx="152400" cy="152400"/>
          </a:xfrm>
        </p:grpSpPr>
        <p:cxnSp>
          <p:nvCxnSpPr>
            <p:cNvPr id="152" name="Straight Connector 15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/>
        </p:nvGrpSpPr>
        <p:grpSpPr>
          <a:xfrm>
            <a:off x="7919852" y="4858986"/>
            <a:ext cx="152400" cy="152400"/>
            <a:chOff x="5486400" y="3048000"/>
            <a:chExt cx="152400" cy="152400"/>
          </a:xfrm>
        </p:grpSpPr>
        <p:cxnSp>
          <p:nvCxnSpPr>
            <p:cNvPr id="155" name="Straight Connector 154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/>
          <p:cNvCxnSpPr/>
          <p:nvPr/>
        </p:nvCxnSpPr>
        <p:spPr>
          <a:xfrm>
            <a:off x="5331031" y="4935186"/>
            <a:ext cx="266502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329052" y="4935186"/>
            <a:ext cx="20574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7386452" y="4935186"/>
            <a:ext cx="609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6580002" y="5398736"/>
            <a:ext cx="806450" cy="29845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7399152" y="5322536"/>
            <a:ext cx="292100" cy="36195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433952" y="5081236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7240402" y="5068536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1" name="Oval 160"/>
          <p:cNvSpPr/>
          <p:nvPr/>
        </p:nvSpPr>
        <p:spPr>
          <a:xfrm>
            <a:off x="7310252" y="562098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TextBox 165"/>
          <p:cNvSpPr txBox="1"/>
          <p:nvPr/>
        </p:nvSpPr>
        <p:spPr>
          <a:xfrm>
            <a:off x="7218219" y="5981204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608119" y="5403273"/>
            <a:ext cx="1807029" cy="7441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93872" y="5884499"/>
            <a:ext cx="2600695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Of course though, every question is unique and getting the Tensions represented correctly is key to solving these questions!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407337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16" grpId="0"/>
      <p:bldP spid="117" grpId="0"/>
      <p:bldP spid="112" grpId="0" animBg="1"/>
      <p:bldP spid="118" grpId="0"/>
      <p:bldP spid="23" grpId="0"/>
      <p:bldP spid="130" grpId="0"/>
      <p:bldP spid="131" grpId="0"/>
      <p:bldP spid="132" grpId="0"/>
      <p:bldP spid="150" grpId="0" animBg="1"/>
      <p:bldP spid="163" grpId="0"/>
      <p:bldP spid="164" grpId="0"/>
      <p:bldP spid="161" grpId="0" animBg="1"/>
      <p:bldP spid="166" grpId="0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an elastic string or spring is stretched, there will be Tension in it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amount of Tension is determined by two factors: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amount the string/spring has been extended, relative to its original length (so the Tension is proportional to the extension)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modulus of elasticity of the string/spring – a value that is different depending on what material it is made from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0114" y="1523945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ratio of the extension of the string to its original length is given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48568" y="2047165"/>
                <a:ext cx="367986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568" y="2047165"/>
                <a:ext cx="367986" cy="5666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490115" y="2613859"/>
            <a:ext cx="36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Where x is the extension and l is the original, ‘natural’ length of the string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69893" y="4060349"/>
            <a:ext cx="358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modulus of elasticity is denoted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890939" y="4002275"/>
                <a:ext cx="349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939" y="4002275"/>
                <a:ext cx="34977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038600" y="4419600"/>
            <a:ext cx="4804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Higher modulus of elasticity = more resistant to being stretched = higher tension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2388" y="3236794"/>
            <a:ext cx="3655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Higher extension relative to original length = higher tension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114800" y="3886200"/>
            <a:ext cx="472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3664" y="5042848"/>
            <a:ext cx="472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71146" y="5140656"/>
                <a:ext cx="924484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𝑇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146" y="5140656"/>
                <a:ext cx="924484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80547" y="5355609"/>
            <a:ext cx="1066800" cy="310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Overall: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12442" y="5903794"/>
            <a:ext cx="4776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relationship is known as ‘Hooke’s law’, discovered by British Physicist Robert Hooke in 1660.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5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9780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couple of things you should also be aware of...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The modulus of elasticity, </a:t>
            </a:r>
            <a:r>
              <a:rPr lang="el-GR" sz="1400" dirty="0">
                <a:sym typeface="Wingdings" panose="05000000000000000000" pitchFamily="2" charset="2"/>
              </a:rPr>
              <a:t>λ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is measured in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Newtons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(N)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Elastic strings and springs are modelled as being light,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they have no mass and will not stretch under their own weight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Both strings and springs can be stretched, returning to their original length after.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Springs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can also be compressed, in which case T will represent Thrust rather than Tension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400800" y="16764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8229600" y="1676400"/>
            <a:ext cx="218364" cy="1064526"/>
          </a:xfrm>
          <a:custGeom>
            <a:avLst/>
            <a:gdLst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36478 w 218364"/>
              <a:gd name="connsiteY2" fmla="*/ 109182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02819 w 218364"/>
              <a:gd name="connsiteY2" fmla="*/ 137231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91600 w 218364"/>
              <a:gd name="connsiteY2" fmla="*/ 170890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322195"/>
              <a:gd name="connsiteY0" fmla="*/ 0 h 1064526"/>
              <a:gd name="connsiteX1" fmla="*/ 177421 w 322195"/>
              <a:gd name="connsiteY1" fmla="*/ 68239 h 1064526"/>
              <a:gd name="connsiteX2" fmla="*/ 321603 w 322195"/>
              <a:gd name="connsiteY2" fmla="*/ 294306 h 1064526"/>
              <a:gd name="connsiteX3" fmla="*/ 68239 w 322195"/>
              <a:gd name="connsiteY3" fmla="*/ 191069 h 1064526"/>
              <a:gd name="connsiteX4" fmla="*/ 27296 w 322195"/>
              <a:gd name="connsiteY4" fmla="*/ 272955 h 1064526"/>
              <a:gd name="connsiteX5" fmla="*/ 0 w 322195"/>
              <a:gd name="connsiteY5" fmla="*/ 368490 h 1064526"/>
              <a:gd name="connsiteX6" fmla="*/ 27296 w 322195"/>
              <a:gd name="connsiteY6" fmla="*/ 614149 h 1064526"/>
              <a:gd name="connsiteX7" fmla="*/ 40944 w 322195"/>
              <a:gd name="connsiteY7" fmla="*/ 668740 h 1064526"/>
              <a:gd name="connsiteX8" fmla="*/ 95535 w 322195"/>
              <a:gd name="connsiteY8" fmla="*/ 777923 h 1064526"/>
              <a:gd name="connsiteX9" fmla="*/ 122830 w 322195"/>
              <a:gd name="connsiteY9" fmla="*/ 818866 h 1064526"/>
              <a:gd name="connsiteX10" fmla="*/ 136478 w 322195"/>
              <a:gd name="connsiteY10" fmla="*/ 859809 h 1064526"/>
              <a:gd name="connsiteX11" fmla="*/ 163773 w 322195"/>
              <a:gd name="connsiteY11" fmla="*/ 900752 h 1064526"/>
              <a:gd name="connsiteX12" fmla="*/ 191069 w 322195"/>
              <a:gd name="connsiteY12" fmla="*/ 982639 h 1064526"/>
              <a:gd name="connsiteX13" fmla="*/ 204717 w 322195"/>
              <a:gd name="connsiteY13" fmla="*/ 1023582 h 1064526"/>
              <a:gd name="connsiteX14" fmla="*/ 204717 w 322195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19650 w 218364"/>
              <a:gd name="connsiteY2" fmla="*/ 131621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19650 w 218364"/>
              <a:gd name="connsiteY2" fmla="*/ 131621 h 1064526"/>
              <a:gd name="connsiteX3" fmla="*/ 88083 w 218364"/>
              <a:gd name="connsiteY3" fmla="*/ 156489 h 1064526"/>
              <a:gd name="connsiteX4" fmla="*/ 68239 w 218364"/>
              <a:gd name="connsiteY4" fmla="*/ 191069 h 1064526"/>
              <a:gd name="connsiteX5" fmla="*/ 27296 w 218364"/>
              <a:gd name="connsiteY5" fmla="*/ 272955 h 1064526"/>
              <a:gd name="connsiteX6" fmla="*/ 0 w 218364"/>
              <a:gd name="connsiteY6" fmla="*/ 368490 h 1064526"/>
              <a:gd name="connsiteX7" fmla="*/ 27296 w 218364"/>
              <a:gd name="connsiteY7" fmla="*/ 614149 h 1064526"/>
              <a:gd name="connsiteX8" fmla="*/ 40944 w 218364"/>
              <a:gd name="connsiteY8" fmla="*/ 668740 h 1064526"/>
              <a:gd name="connsiteX9" fmla="*/ 95535 w 218364"/>
              <a:gd name="connsiteY9" fmla="*/ 777923 h 1064526"/>
              <a:gd name="connsiteX10" fmla="*/ 122830 w 218364"/>
              <a:gd name="connsiteY10" fmla="*/ 818866 h 1064526"/>
              <a:gd name="connsiteX11" fmla="*/ 136478 w 218364"/>
              <a:gd name="connsiteY11" fmla="*/ 859809 h 1064526"/>
              <a:gd name="connsiteX12" fmla="*/ 163773 w 218364"/>
              <a:gd name="connsiteY12" fmla="*/ 900752 h 1064526"/>
              <a:gd name="connsiteX13" fmla="*/ 191069 w 218364"/>
              <a:gd name="connsiteY13" fmla="*/ 982639 h 1064526"/>
              <a:gd name="connsiteX14" fmla="*/ 204717 w 218364"/>
              <a:gd name="connsiteY14" fmla="*/ 1023582 h 1064526"/>
              <a:gd name="connsiteX15" fmla="*/ 204717 w 218364"/>
              <a:gd name="connsiteY15" fmla="*/ 1064526 h 1064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8364" h="1064526">
                <a:moveTo>
                  <a:pt x="218364" y="0"/>
                </a:moveTo>
                <a:cubicBezTo>
                  <a:pt x="204716" y="22746"/>
                  <a:pt x="193873" y="46302"/>
                  <a:pt x="177421" y="68239"/>
                </a:cubicBezTo>
                <a:cubicBezTo>
                  <a:pt x="160969" y="90176"/>
                  <a:pt x="134540" y="116913"/>
                  <a:pt x="119650" y="131621"/>
                </a:cubicBezTo>
                <a:cubicBezTo>
                  <a:pt x="104760" y="146329"/>
                  <a:pt x="96652" y="146581"/>
                  <a:pt x="88083" y="156489"/>
                </a:cubicBezTo>
                <a:cubicBezTo>
                  <a:pt x="79515" y="166397"/>
                  <a:pt x="81175" y="170723"/>
                  <a:pt x="68239" y="191069"/>
                </a:cubicBezTo>
                <a:cubicBezTo>
                  <a:pt x="33933" y="293984"/>
                  <a:pt x="80210" y="167125"/>
                  <a:pt x="27296" y="272955"/>
                </a:cubicBezTo>
                <a:cubicBezTo>
                  <a:pt x="17506" y="292534"/>
                  <a:pt x="4373" y="350999"/>
                  <a:pt x="0" y="368490"/>
                </a:cubicBezTo>
                <a:cubicBezTo>
                  <a:pt x="21896" y="696928"/>
                  <a:pt x="-9513" y="485320"/>
                  <a:pt x="27296" y="614149"/>
                </a:cubicBezTo>
                <a:cubicBezTo>
                  <a:pt x="32449" y="632184"/>
                  <a:pt x="33730" y="651426"/>
                  <a:pt x="40944" y="668740"/>
                </a:cubicBezTo>
                <a:cubicBezTo>
                  <a:pt x="56594" y="706300"/>
                  <a:pt x="72964" y="744067"/>
                  <a:pt x="95535" y="777923"/>
                </a:cubicBezTo>
                <a:cubicBezTo>
                  <a:pt x="104633" y="791571"/>
                  <a:pt x="115495" y="804195"/>
                  <a:pt x="122830" y="818866"/>
                </a:cubicBezTo>
                <a:cubicBezTo>
                  <a:pt x="129264" y="831733"/>
                  <a:pt x="130044" y="846942"/>
                  <a:pt x="136478" y="859809"/>
                </a:cubicBezTo>
                <a:cubicBezTo>
                  <a:pt x="143813" y="874480"/>
                  <a:pt x="157111" y="885763"/>
                  <a:pt x="163773" y="900752"/>
                </a:cubicBezTo>
                <a:cubicBezTo>
                  <a:pt x="175458" y="927044"/>
                  <a:pt x="181970" y="955343"/>
                  <a:pt x="191069" y="982639"/>
                </a:cubicBezTo>
                <a:cubicBezTo>
                  <a:pt x="195618" y="996287"/>
                  <a:pt x="204717" y="1009196"/>
                  <a:pt x="204717" y="1023582"/>
                </a:cubicBezTo>
                <a:lnTo>
                  <a:pt x="204717" y="1064526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572000" y="1676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string can be stretched…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953000" y="2209800"/>
            <a:ext cx="1066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05600" y="2362200"/>
            <a:ext cx="11430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77000" y="1524000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…but if you try to ‘compress’ it, it will become slack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962400" y="3886200"/>
            <a:ext cx="495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733800" y="1295400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Strings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33800" y="3962400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Springs</a:t>
            </a:r>
          </a:p>
        </p:txBody>
      </p:sp>
      <p:pic>
        <p:nvPicPr>
          <p:cNvPr id="1026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6172200" y="4419600"/>
            <a:ext cx="461694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4191000" y="4419600"/>
            <a:ext cx="46169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8077200" y="4419600"/>
            <a:ext cx="46169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Straight Arrow Connector 50"/>
          <p:cNvCxnSpPr/>
          <p:nvPr/>
        </p:nvCxnSpPr>
        <p:spPr>
          <a:xfrm flipH="1">
            <a:off x="4876800" y="5410200"/>
            <a:ext cx="1066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781800" y="4648200"/>
            <a:ext cx="11430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9" name="Group 1028"/>
          <p:cNvGrpSpPr/>
          <p:nvPr/>
        </p:nvGrpSpPr>
        <p:grpSpPr>
          <a:xfrm>
            <a:off x="4038600" y="1676400"/>
            <a:ext cx="457200" cy="1828800"/>
            <a:chOff x="4038600" y="1676400"/>
            <a:chExt cx="457200" cy="18288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419600" y="1676400"/>
              <a:ext cx="0" cy="1828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45"/>
            <p:cNvGrpSpPr/>
            <p:nvPr/>
          </p:nvGrpSpPr>
          <p:grpSpPr>
            <a:xfrm>
              <a:off x="4343400" y="2895600"/>
              <a:ext cx="152400" cy="152400"/>
              <a:chOff x="6477000" y="5181600"/>
              <a:chExt cx="152400" cy="1524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TextBox 47"/>
            <p:cNvSpPr txBox="1"/>
            <p:nvPr/>
          </p:nvSpPr>
          <p:spPr>
            <a:xfrm>
              <a:off x="4038600" y="2819400"/>
              <a:ext cx="3064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648200" y="4572000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spring can be stretched, creating tension within it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29400" y="4724400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can also be compressed, creating thrust within it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65757" y="549094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grpSp>
        <p:nvGrpSpPr>
          <p:cNvPr id="1028" name="Group 1027"/>
          <p:cNvGrpSpPr/>
          <p:nvPr/>
        </p:nvGrpSpPr>
        <p:grpSpPr>
          <a:xfrm>
            <a:off x="4657298" y="5787788"/>
            <a:ext cx="152400" cy="312762"/>
            <a:chOff x="5257800" y="6019800"/>
            <a:chExt cx="152400" cy="312762"/>
          </a:xfrm>
        </p:grpSpPr>
        <p:grpSp>
          <p:nvGrpSpPr>
            <p:cNvPr id="56" name="Group 55"/>
            <p:cNvGrpSpPr/>
            <p:nvPr/>
          </p:nvGrpSpPr>
          <p:grpSpPr>
            <a:xfrm>
              <a:off x="5257800" y="6019800"/>
              <a:ext cx="152400" cy="152400"/>
              <a:chOff x="6477000" y="5181600"/>
              <a:chExt cx="152400" cy="1524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Straight Connector 62"/>
            <p:cNvCxnSpPr/>
            <p:nvPr/>
          </p:nvCxnSpPr>
          <p:spPr>
            <a:xfrm>
              <a:off x="5334000" y="6027762"/>
              <a:ext cx="0" cy="304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 flipV="1">
            <a:off x="8562833" y="4684595"/>
            <a:ext cx="152400" cy="312762"/>
            <a:chOff x="5257800" y="6019800"/>
            <a:chExt cx="152400" cy="312762"/>
          </a:xfrm>
        </p:grpSpPr>
        <p:grpSp>
          <p:nvGrpSpPr>
            <p:cNvPr id="70" name="Group 69"/>
            <p:cNvGrpSpPr/>
            <p:nvPr/>
          </p:nvGrpSpPr>
          <p:grpSpPr>
            <a:xfrm>
              <a:off x="5257800" y="6019800"/>
              <a:ext cx="152400" cy="152400"/>
              <a:chOff x="6477000" y="5181600"/>
              <a:chExt cx="152400" cy="1524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/>
            <p:cNvCxnSpPr/>
            <p:nvPr/>
          </p:nvCxnSpPr>
          <p:spPr>
            <a:xfrm>
              <a:off x="5334000" y="6027762"/>
              <a:ext cx="0" cy="304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8716952" y="45378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1082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7" grpId="0"/>
      <p:bldP spid="41" grpId="0"/>
      <p:bldP spid="42" grpId="0"/>
      <p:bldP spid="54" grpId="0"/>
      <p:bldP spid="55" grpId="0"/>
      <p:bldP spid="59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2m and modulus of elasticity 29.4N has one end fixed. A particle of mass 4kg is attached to the other end and hangs at rest. Find the extension of the string.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As always, draw and label diagrams!!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use Hooke’s law to find the extension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However, we need the Tension to do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find the Tension by resolving vertically, as the system is in equilibrium</a:t>
            </a:r>
            <a:endParaRPr lang="en-GB" sz="1400" dirty="0"/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1" name="Straight Connector 1030"/>
          <p:cNvCxnSpPr/>
          <p:nvPr/>
        </p:nvCxnSpPr>
        <p:spPr>
          <a:xfrm>
            <a:off x="5410200" y="1752600"/>
            <a:ext cx="1419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96000" y="1752600"/>
            <a:ext cx="0" cy="144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096000" y="3244887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6096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5943600" y="3625887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715000" y="26670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7" name="TextBox 1036"/>
              <p:cNvSpPr txBox="1"/>
              <p:nvPr/>
            </p:nvSpPr>
            <p:spPr>
              <a:xfrm>
                <a:off x="7620000" y="1981200"/>
                <a:ext cx="6203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7" name="TextBox 10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981200"/>
                <a:ext cx="620363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620000" y="2286000"/>
                <a:ext cx="88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=29.4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286000"/>
                <a:ext cx="88235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620000" y="2590800"/>
                <a:ext cx="6263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90800"/>
                <a:ext cx="626325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620000" y="2895600"/>
                <a:ext cx="63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895600"/>
                <a:ext cx="63607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8" name="TextBox 1037"/>
              <p:cNvSpPr txBox="1"/>
              <p:nvPr/>
            </p:nvSpPr>
            <p:spPr>
              <a:xfrm>
                <a:off x="4267200" y="4495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8" name="TextBox 10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92243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9" name="TextBox 1038"/>
          <p:cNvSpPr txBox="1"/>
          <p:nvPr/>
        </p:nvSpPr>
        <p:spPr>
          <a:xfrm>
            <a:off x="4114800" y="41148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796352" y="4958686"/>
                <a:ext cx="12266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352" y="4958686"/>
                <a:ext cx="1226618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275161" y="5443183"/>
                <a:ext cx="8677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161" y="5443183"/>
                <a:ext cx="867738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0" name="Arc 1039"/>
          <p:cNvSpPr/>
          <p:nvPr/>
        </p:nvSpPr>
        <p:spPr>
          <a:xfrm>
            <a:off x="4876800" y="46482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4876800" y="51816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1" name="TextBox 1040"/>
          <p:cNvSpPr txBox="1"/>
          <p:nvPr/>
        </p:nvSpPr>
        <p:spPr>
          <a:xfrm>
            <a:off x="5334000" y="4572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410200" y="5257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705600" y="4114800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624545" y="2895600"/>
                <a:ext cx="7836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545" y="2895600"/>
                <a:ext cx="783612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81800" y="44958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95800"/>
                <a:ext cx="760336" cy="501419"/>
              </a:xfrm>
              <a:prstGeom prst="rect">
                <a:avLst/>
              </a:prstGeom>
              <a:blipFill rotWithShape="1">
                <a:blip r:embed="rId13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6705600" y="5105400"/>
                <a:ext cx="1108893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29.4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105400"/>
                <a:ext cx="1108893" cy="49705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705600" y="5715000"/>
                <a:ext cx="1108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=29.4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715000"/>
                <a:ext cx="1108893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781800" y="6096000"/>
                <a:ext cx="106680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6096000"/>
                <a:ext cx="1066800" cy="49705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Arc 104"/>
          <p:cNvSpPr/>
          <p:nvPr/>
        </p:nvSpPr>
        <p:spPr>
          <a:xfrm>
            <a:off x="7543800" y="48006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Arc 105"/>
          <p:cNvSpPr/>
          <p:nvPr/>
        </p:nvSpPr>
        <p:spPr>
          <a:xfrm>
            <a:off x="7543800" y="53340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Arc 106"/>
          <p:cNvSpPr/>
          <p:nvPr/>
        </p:nvSpPr>
        <p:spPr>
          <a:xfrm>
            <a:off x="7543800" y="58674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8001000" y="4800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118143" y="5334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124967" y="5867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29.4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553200" y="1752600"/>
            <a:ext cx="0" cy="68580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553200" y="2362200"/>
            <a:ext cx="0" cy="83820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TextBox 1043"/>
          <p:cNvSpPr txBox="1"/>
          <p:nvPr/>
        </p:nvSpPr>
        <p:spPr>
          <a:xfrm>
            <a:off x="6553200" y="1905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2m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553200" y="266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xm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34" name="Oval 1033"/>
          <p:cNvSpPr/>
          <p:nvPr/>
        </p:nvSpPr>
        <p:spPr>
          <a:xfrm>
            <a:off x="6019800" y="3124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53359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1036" grpId="1"/>
      <p:bldP spid="86" grpId="0"/>
      <p:bldP spid="86" grpId="1"/>
      <p:bldP spid="1037" grpId="0"/>
      <p:bldP spid="88" grpId="0"/>
      <p:bldP spid="89" grpId="0"/>
      <p:bldP spid="90" grpId="0"/>
      <p:bldP spid="90" grpId="1"/>
      <p:bldP spid="1038" grpId="0"/>
      <p:bldP spid="1039" grpId="0"/>
      <p:bldP spid="93" grpId="0"/>
      <p:bldP spid="94" grpId="0"/>
      <p:bldP spid="1040" grpId="0" animBg="1"/>
      <p:bldP spid="96" grpId="0" animBg="1"/>
      <p:bldP spid="1041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 animBg="1"/>
      <p:bldP spid="106" grpId="0" animBg="1"/>
      <p:bldP spid="107" grpId="0" animBg="1"/>
      <p:bldP spid="108" grpId="0"/>
      <p:bldP spid="109" grpId="0"/>
      <p:bldP spid="110" grpId="0"/>
      <p:bldP spid="1044" grpId="0"/>
      <p:bldP spid="116" grpId="0"/>
      <p:bldP spid="1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spring of natural length 1.5m has one end attached to a fixed point. A horizontal force of magnitude 6N is applied to the other end and compresses the spring to a length of 1m. Find the modulus of elasticity of the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As before, draw a diagram (you do not need to draw the ‘coils’ for a spring, a straight line is fine!)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You will again need to resolve first (in this case horizontally) to find the Tension in the spring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In this case the ‘extension’ is actually a ‘compression’, but this does not change how we solve it!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4800600" y="16002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800600" y="19812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102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791200" y="16002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8400" y="1600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6N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800600" y="2209800"/>
            <a:ext cx="20574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62600" y="22098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1.5m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6400800" y="2438400"/>
            <a:ext cx="4572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00800" y="2514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81985" y="3505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985" y="3505200"/>
                <a:ext cx="92243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059071" y="3124200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06671" y="3962400"/>
                <a:ext cx="117425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−6=0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671" y="3962400"/>
                <a:ext cx="1174258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89946" y="4452583"/>
                <a:ext cx="8948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946" y="4452583"/>
                <a:ext cx="89486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4891585" y="36576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4891585" y="41910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348785" y="3581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424985" y="4267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720385" y="3124200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796585" y="35052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585" y="3505200"/>
                <a:ext cx="760336" cy="501419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802271" y="4114800"/>
                <a:ext cx="1029834" cy="5012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(0.5)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/>
                            </a:rPr>
                            <m:t>1.5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271" y="4114800"/>
                <a:ext cx="1029834" cy="501291"/>
              </a:xfrm>
              <a:prstGeom prst="rect">
                <a:avLst/>
              </a:prstGeom>
              <a:blipFill rotWithShape="1"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802271" y="4724400"/>
                <a:ext cx="88235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9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271" y="4724400"/>
                <a:ext cx="882357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726071" y="5257800"/>
                <a:ext cx="1066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=18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071" y="5257800"/>
                <a:ext cx="10668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7558585" y="38100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558585" y="43434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558585" y="48768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015785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132928" y="4343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Multiply by 1.5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139752" y="4876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by 0.5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24400" y="5715000"/>
            <a:ext cx="3429000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might have noticed that therefore in a spring, a compression of ‘x’ will create the same sized force (Tension </a:t>
            </a:r>
            <a:r>
              <a:rPr lang="en-GB" sz="1400">
                <a:solidFill>
                  <a:srgbClr val="FF0000"/>
                </a:solidFill>
                <a:latin typeface="Comic Sans MS" panose="030F0702030302020204" pitchFamily="66" charset="0"/>
              </a:rPr>
              <a:t>or Thrust) as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 extension of ‘x’!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72400" y="1524000"/>
                <a:ext cx="756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</m:t>
                      </m:r>
                      <m:r>
                        <a:rPr lang="en-GB" sz="1400" b="0" i="1" smtClean="0">
                          <a:latin typeface="Cambria Math"/>
                        </a:rPr>
                        <m:t>=1.5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524000"/>
                <a:ext cx="75661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772400" y="1828800"/>
                <a:ext cx="612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828800"/>
                <a:ext cx="61286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772400" y="2133600"/>
                <a:ext cx="796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133600"/>
                <a:ext cx="79643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772400" y="2438400"/>
                <a:ext cx="63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438400"/>
                <a:ext cx="63607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772400" y="2438400"/>
                <a:ext cx="6699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438400"/>
                <a:ext cx="669927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37265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4" grpId="0"/>
      <p:bldP spid="34" grpId="1"/>
      <p:bldP spid="36" grpId="0"/>
      <p:bldP spid="41" grpId="0"/>
      <p:bldP spid="42" grpId="0"/>
      <p:bldP spid="43" grpId="0"/>
      <p:bldP spid="44" grpId="0"/>
      <p:bldP spid="45" grpId="0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 animBg="1"/>
      <p:bldP spid="63" grpId="0"/>
      <p:bldP spid="64" grpId="0"/>
      <p:bldP spid="65" grpId="0"/>
      <p:bldP spid="66" grpId="0"/>
      <p:bldP spid="66" grpId="1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876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7696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953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16764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48600" y="1905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953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1295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715000" y="20574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477000" y="20574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388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8580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953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578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858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0866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019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096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400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429375" y="2438400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14799" y="3074275"/>
            <a:ext cx="46350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combined natural lengths of the springs is 3m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total extension is therefore 1m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the extension in PQ is x, the extension in QR can be expressed as ‘1 – x’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there is no movement, the system is in equilibrium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Hence, the Tensions in each separate spring must be equal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a way to express each Tension separately, and then equate them!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08185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4" grpId="0"/>
      <p:bldP spid="75" grpId="0"/>
      <p:bldP spid="18" grpId="0"/>
      <p:bldP spid="78" grpId="0"/>
      <p:bldP spid="78" grpId="1"/>
      <p:bldP spid="79" grpId="0"/>
      <p:bldP spid="79" grpId="1"/>
      <p:bldP spid="81" grpId="0"/>
      <p:bldP spid="83" grpId="0"/>
      <p:bldP spid="85" grpId="0"/>
      <p:bldP spid="87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876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7696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4953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16764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48600" y="1905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953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1295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715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477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388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858000" y="17526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953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578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858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086600" y="24384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019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096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400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429375" y="2438400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59469" y="3048000"/>
            <a:ext cx="1771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Hooke’s law for PQ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50269" y="3048000"/>
            <a:ext cx="1790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Hooke’s law for QR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30869" y="3429000"/>
                <a:ext cx="839974" cy="559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869" y="3429000"/>
                <a:ext cx="839974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30869" y="4114800"/>
                <a:ext cx="1308050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(20)(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869" y="4114800"/>
                <a:ext cx="1308050" cy="5613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30869" y="4800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869" y="4800600"/>
                <a:ext cx="968214" cy="5549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445469" y="3429000"/>
                <a:ext cx="839974" cy="559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469" y="3429000"/>
                <a:ext cx="839974" cy="55996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45469" y="4114800"/>
                <a:ext cx="1666931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(28)(1−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469" y="4114800"/>
                <a:ext cx="1666931" cy="56137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5469" y="4800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28−28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469" y="4800600"/>
                <a:ext cx="1440907" cy="55496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073869" y="3733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302469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3" name="Arc 42"/>
          <p:cNvSpPr/>
          <p:nvPr/>
        </p:nvSpPr>
        <p:spPr>
          <a:xfrm>
            <a:off x="5073869" y="4419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7893269" y="3733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893269" y="4419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302469" y="45720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21869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21869" y="45720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0" y="5943600"/>
                <a:ext cx="1657441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dirty="0" smtClean="0">
                              <a:latin typeface="Cambria Math"/>
                            </a:rPr>
                            <m:t>1.6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943600"/>
                <a:ext cx="1657441" cy="55496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572000" y="5562600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Set the equations equal to each other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68759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994565-1C01-4942-8DC6-9B06A7A42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CF5C94-564A-4AA0-A54C-DAAEDBA83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6A4B4-8D7A-4714-A858-F94EC2538052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6132</Words>
  <Application>Microsoft Office PowerPoint</Application>
  <PresentationFormat>On-screen Show (4:3)</PresentationFormat>
  <Paragraphs>923</Paragraphs>
  <Slides>30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Arial Black</vt:lpstr>
      <vt:lpstr>Calibri</vt:lpstr>
      <vt:lpstr>Cambria Math</vt:lpstr>
      <vt:lpstr>Comic Sans MS</vt:lpstr>
      <vt:lpstr>Lithos Pro Regular</vt:lpstr>
      <vt:lpstr>Wingdings</vt:lpstr>
      <vt:lpstr>Office Theme</vt:lpstr>
      <vt:lpstr>PowerPoint Presentation</vt:lpstr>
      <vt:lpstr>Prior Knowledge Check</vt:lpstr>
      <vt:lpstr>PowerPoint Presentation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Mr G Westwater (Staff)</cp:lastModifiedBy>
  <cp:revision>344</cp:revision>
  <dcterms:created xsi:type="dcterms:W3CDTF">2006-08-16T00:00:00Z</dcterms:created>
  <dcterms:modified xsi:type="dcterms:W3CDTF">2021-08-27T08:30:54Z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