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4" r:id="rId6"/>
    <p:sldId id="263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1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3" autoAdjust="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17.png"/><Relationship Id="rId7" Type="http://schemas.openxmlformats.org/officeDocument/2006/relationships/image" Target="../media/image41.png"/><Relationship Id="rId12" Type="http://schemas.openxmlformats.org/officeDocument/2006/relationships/image" Target="../media/image4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0" Type="http://schemas.openxmlformats.org/officeDocument/2006/relationships/image" Target="../media/image43.png"/><Relationship Id="rId4" Type="http://schemas.openxmlformats.org/officeDocument/2006/relationships/image" Target="../media/image34.png"/><Relationship Id="rId1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0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3" Type="http://schemas.openxmlformats.org/officeDocument/2006/relationships/image" Target="../media/image630.png"/><Relationship Id="rId21" Type="http://schemas.openxmlformats.org/officeDocument/2006/relationships/image" Target="../media/image17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16" Type="http://schemas.openxmlformats.org/officeDocument/2006/relationships/image" Target="../media/image76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26.png"/><Relationship Id="rId15" Type="http://schemas.openxmlformats.org/officeDocument/2006/relationships/image" Target="../media/image75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25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Relationship Id="rId22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image" Target="../media/image17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1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97.png"/><Relationship Id="rId18" Type="http://schemas.openxmlformats.org/officeDocument/2006/relationships/image" Target="../media/image24.png"/><Relationship Id="rId3" Type="http://schemas.openxmlformats.org/officeDocument/2006/relationships/image" Target="../media/image89.png"/><Relationship Id="rId7" Type="http://schemas.openxmlformats.org/officeDocument/2006/relationships/image" Target="../media/image27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16" Type="http://schemas.openxmlformats.org/officeDocument/2006/relationships/image" Target="../media/image100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11" Type="http://schemas.openxmlformats.org/officeDocument/2006/relationships/image" Target="../media/image95.png"/><Relationship Id="rId5" Type="http://schemas.openxmlformats.org/officeDocument/2006/relationships/image" Target="../media/image91.png"/><Relationship Id="rId15" Type="http://schemas.openxmlformats.org/officeDocument/2006/relationships/image" Target="../media/image99.png"/><Relationship Id="rId19" Type="http://schemas.openxmlformats.org/officeDocument/2006/relationships/image" Target="../media/image17.png"/><Relationship Id="rId4" Type="http://schemas.openxmlformats.org/officeDocument/2006/relationships/image" Target="../media/image90.png"/><Relationship Id="rId14" Type="http://schemas.openxmlformats.org/officeDocument/2006/relationships/image" Target="../media/image9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18" Type="http://schemas.openxmlformats.org/officeDocument/2006/relationships/image" Target="../media/image24.png"/><Relationship Id="rId3" Type="http://schemas.openxmlformats.org/officeDocument/2006/relationships/image" Target="../media/image89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16" Type="http://schemas.openxmlformats.org/officeDocument/2006/relationships/image" Target="../media/image111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6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19" Type="http://schemas.openxmlformats.org/officeDocument/2006/relationships/image" Target="../media/image17.png"/><Relationship Id="rId4" Type="http://schemas.openxmlformats.org/officeDocument/2006/relationships/image" Target="../media/image90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13" Type="http://schemas.openxmlformats.org/officeDocument/2006/relationships/image" Target="../media/image46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1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11" Type="http://schemas.openxmlformats.org/officeDocument/2006/relationships/image" Target="../media/image32.png"/><Relationship Id="rId5" Type="http://schemas.openxmlformats.org/officeDocument/2006/relationships/image" Target="../media/image115.png"/><Relationship Id="rId10" Type="http://schemas.openxmlformats.org/officeDocument/2006/relationships/image" Target="../media/image30.png"/><Relationship Id="rId4" Type="http://schemas.openxmlformats.org/officeDocument/2006/relationships/image" Target="../media/image114.png"/><Relationship Id="rId9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46.png"/><Relationship Id="rId7" Type="http://schemas.openxmlformats.org/officeDocument/2006/relationships/image" Target="../media/image124.png"/><Relationship Id="rId12" Type="http://schemas.openxmlformats.org/officeDocument/2006/relationships/image" Target="../media/image3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15" Type="http://schemas.openxmlformats.org/officeDocument/2006/relationships/image" Target="../media/image30.png"/><Relationship Id="rId10" Type="http://schemas.openxmlformats.org/officeDocument/2006/relationships/image" Target="../media/image127.png"/><Relationship Id="rId9" Type="http://schemas.openxmlformats.org/officeDocument/2006/relationships/image" Target="../media/image126.png"/><Relationship Id="rId1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18" Type="http://schemas.openxmlformats.org/officeDocument/2006/relationships/image" Target="../media/image46.png"/><Relationship Id="rId21" Type="http://schemas.openxmlformats.org/officeDocument/2006/relationships/image" Target="../media/image32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38.png"/><Relationship Id="rId16" Type="http://schemas.openxmlformats.org/officeDocument/2006/relationships/image" Target="../media/image139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15" Type="http://schemas.openxmlformats.org/officeDocument/2006/relationships/image" Target="../media/image138.png"/><Relationship Id="rId10" Type="http://schemas.openxmlformats.org/officeDocument/2006/relationships/image" Target="../media/image133.png"/><Relationship Id="rId19" Type="http://schemas.openxmlformats.org/officeDocument/2006/relationships/image" Target="../media/image29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7.png"/><Relationship Id="rId18" Type="http://schemas.openxmlformats.org/officeDocument/2006/relationships/image" Target="../media/image152.png"/><Relationship Id="rId26" Type="http://schemas.openxmlformats.org/officeDocument/2006/relationships/image" Target="../media/image160.png"/><Relationship Id="rId21" Type="http://schemas.openxmlformats.org/officeDocument/2006/relationships/image" Target="../media/image155.png"/><Relationship Id="rId34" Type="http://schemas.openxmlformats.org/officeDocument/2006/relationships/image" Target="../media/image30.png"/><Relationship Id="rId7" Type="http://schemas.openxmlformats.org/officeDocument/2006/relationships/image" Target="../media/image141.png"/><Relationship Id="rId12" Type="http://schemas.openxmlformats.org/officeDocument/2006/relationships/image" Target="../media/image146.png"/><Relationship Id="rId17" Type="http://schemas.openxmlformats.org/officeDocument/2006/relationships/image" Target="../media/image151.png"/><Relationship Id="rId25" Type="http://schemas.openxmlformats.org/officeDocument/2006/relationships/image" Target="../media/image159.png"/><Relationship Id="rId33" Type="http://schemas.openxmlformats.org/officeDocument/2006/relationships/image" Target="../media/image29.png"/><Relationship Id="rId16" Type="http://schemas.openxmlformats.org/officeDocument/2006/relationships/image" Target="../media/image150.png"/><Relationship Id="rId20" Type="http://schemas.openxmlformats.org/officeDocument/2006/relationships/image" Target="../media/image154.png"/><Relationship Id="rId29" Type="http://schemas.openxmlformats.org/officeDocument/2006/relationships/image" Target="../media/image1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1" Type="http://schemas.openxmlformats.org/officeDocument/2006/relationships/image" Target="../media/image145.png"/><Relationship Id="rId24" Type="http://schemas.openxmlformats.org/officeDocument/2006/relationships/image" Target="../media/image158.png"/><Relationship Id="rId32" Type="http://schemas.openxmlformats.org/officeDocument/2006/relationships/image" Target="../media/image46.png"/><Relationship Id="rId15" Type="http://schemas.openxmlformats.org/officeDocument/2006/relationships/image" Target="../media/image149.png"/><Relationship Id="rId23" Type="http://schemas.openxmlformats.org/officeDocument/2006/relationships/image" Target="../media/image157.png"/><Relationship Id="rId28" Type="http://schemas.openxmlformats.org/officeDocument/2006/relationships/image" Target="../media/image162.png"/><Relationship Id="rId10" Type="http://schemas.openxmlformats.org/officeDocument/2006/relationships/image" Target="../media/image144.png"/><Relationship Id="rId19" Type="http://schemas.openxmlformats.org/officeDocument/2006/relationships/image" Target="../media/image153.png"/><Relationship Id="rId31" Type="http://schemas.openxmlformats.org/officeDocument/2006/relationships/image" Target="../media/image38.png"/><Relationship Id="rId9" Type="http://schemas.openxmlformats.org/officeDocument/2006/relationships/image" Target="../media/image143.png"/><Relationship Id="rId14" Type="http://schemas.openxmlformats.org/officeDocument/2006/relationships/image" Target="../media/image148.png"/><Relationship Id="rId22" Type="http://schemas.openxmlformats.org/officeDocument/2006/relationships/image" Target="../media/image156.png"/><Relationship Id="rId27" Type="http://schemas.openxmlformats.org/officeDocument/2006/relationships/image" Target="../media/image161.png"/><Relationship Id="rId30" Type="http://schemas.openxmlformats.org/officeDocument/2006/relationships/image" Target="../media/image164.png"/><Relationship Id="rId35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72.png"/><Relationship Id="rId18" Type="http://schemas.openxmlformats.org/officeDocument/2006/relationships/image" Target="../media/image30.png"/><Relationship Id="rId7" Type="http://schemas.openxmlformats.org/officeDocument/2006/relationships/image" Target="../media/image166.png"/><Relationship Id="rId12" Type="http://schemas.openxmlformats.org/officeDocument/2006/relationships/image" Target="../media/image171.png"/><Relationship Id="rId17" Type="http://schemas.openxmlformats.org/officeDocument/2006/relationships/image" Target="../media/image29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70.png"/><Relationship Id="rId15" Type="http://schemas.openxmlformats.org/officeDocument/2006/relationships/image" Target="../media/image38.png"/><Relationship Id="rId10" Type="http://schemas.openxmlformats.org/officeDocument/2006/relationships/image" Target="../media/image169.png"/><Relationship Id="rId19" Type="http://schemas.openxmlformats.org/officeDocument/2006/relationships/image" Target="../media/image32.png"/><Relationship Id="rId9" Type="http://schemas.openxmlformats.org/officeDocument/2006/relationships/image" Target="../media/image168.png"/><Relationship Id="rId14" Type="http://schemas.openxmlformats.org/officeDocument/2006/relationships/image" Target="../media/image17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77.png"/><Relationship Id="rId18" Type="http://schemas.openxmlformats.org/officeDocument/2006/relationships/image" Target="../media/image30.png"/><Relationship Id="rId7" Type="http://schemas.openxmlformats.org/officeDocument/2006/relationships/image" Target="../media/image166.png"/><Relationship Id="rId12" Type="http://schemas.openxmlformats.org/officeDocument/2006/relationships/image" Target="../media/image176.png"/><Relationship Id="rId17" Type="http://schemas.openxmlformats.org/officeDocument/2006/relationships/image" Target="../media/image29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75.png"/><Relationship Id="rId15" Type="http://schemas.openxmlformats.org/officeDocument/2006/relationships/image" Target="../media/image38.png"/><Relationship Id="rId10" Type="http://schemas.openxmlformats.org/officeDocument/2006/relationships/image" Target="../media/image169.png"/><Relationship Id="rId19" Type="http://schemas.openxmlformats.org/officeDocument/2006/relationships/image" Target="../media/image32.png"/><Relationship Id="rId9" Type="http://schemas.openxmlformats.org/officeDocument/2006/relationships/image" Target="../media/image174.png"/><Relationship Id="rId14" Type="http://schemas.openxmlformats.org/officeDocument/2006/relationships/image" Target="../media/image17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png"/><Relationship Id="rId13" Type="http://schemas.openxmlformats.org/officeDocument/2006/relationships/image" Target="../media/image182.png"/><Relationship Id="rId18" Type="http://schemas.openxmlformats.org/officeDocument/2006/relationships/image" Target="../media/image30.png"/><Relationship Id="rId7" Type="http://schemas.openxmlformats.org/officeDocument/2006/relationships/image" Target="../media/image166.png"/><Relationship Id="rId12" Type="http://schemas.openxmlformats.org/officeDocument/2006/relationships/image" Target="../media/image181.png"/><Relationship Id="rId17" Type="http://schemas.openxmlformats.org/officeDocument/2006/relationships/image" Target="../media/image29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5.png"/><Relationship Id="rId11" Type="http://schemas.openxmlformats.org/officeDocument/2006/relationships/image" Target="../media/image180.png"/><Relationship Id="rId15" Type="http://schemas.openxmlformats.org/officeDocument/2006/relationships/image" Target="../media/image38.png"/><Relationship Id="rId10" Type="http://schemas.openxmlformats.org/officeDocument/2006/relationships/image" Target="../media/image169.png"/><Relationship Id="rId19" Type="http://schemas.openxmlformats.org/officeDocument/2006/relationships/image" Target="../media/image32.png"/><Relationship Id="rId9" Type="http://schemas.openxmlformats.org/officeDocument/2006/relationships/image" Target="../media/image179.png"/><Relationship Id="rId14" Type="http://schemas.openxmlformats.org/officeDocument/2006/relationships/image" Target="../media/image183.png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7.png"/><Relationship Id="rId18" Type="http://schemas.openxmlformats.org/officeDocument/2006/relationships/image" Target="../media/image202.png"/><Relationship Id="rId26" Type="http://schemas.openxmlformats.org/officeDocument/2006/relationships/image" Target="../media/image210.png"/><Relationship Id="rId39" Type="http://schemas.openxmlformats.org/officeDocument/2006/relationships/image" Target="../media/image223.png"/><Relationship Id="rId51" Type="http://schemas.openxmlformats.org/officeDocument/2006/relationships/image" Target="../media/image30.png"/><Relationship Id="rId3" Type="http://schemas.openxmlformats.org/officeDocument/2006/relationships/image" Target="../media/image191.png"/><Relationship Id="rId21" Type="http://schemas.openxmlformats.org/officeDocument/2006/relationships/image" Target="../media/image205.png"/><Relationship Id="rId34" Type="http://schemas.openxmlformats.org/officeDocument/2006/relationships/image" Target="../media/image218.png"/><Relationship Id="rId42" Type="http://schemas.openxmlformats.org/officeDocument/2006/relationships/image" Target="../media/image49.png"/><Relationship Id="rId47" Type="http://schemas.openxmlformats.org/officeDocument/2006/relationships/image" Target="../media/image230.png"/><Relationship Id="rId50" Type="http://schemas.openxmlformats.org/officeDocument/2006/relationships/image" Target="../media/image29.png"/><Relationship Id="rId12" Type="http://schemas.openxmlformats.org/officeDocument/2006/relationships/image" Target="../media/image196.png"/><Relationship Id="rId17" Type="http://schemas.openxmlformats.org/officeDocument/2006/relationships/image" Target="../media/image201.png"/><Relationship Id="rId25" Type="http://schemas.openxmlformats.org/officeDocument/2006/relationships/image" Target="../media/image209.png"/><Relationship Id="rId33" Type="http://schemas.openxmlformats.org/officeDocument/2006/relationships/image" Target="../media/image217.png"/><Relationship Id="rId38" Type="http://schemas.openxmlformats.org/officeDocument/2006/relationships/image" Target="../media/image48.png"/><Relationship Id="rId46" Type="http://schemas.openxmlformats.org/officeDocument/2006/relationships/image" Target="../media/image229.png"/><Relationship Id="rId2" Type="http://schemas.openxmlformats.org/officeDocument/2006/relationships/image" Target="../media/image190.png"/><Relationship Id="rId16" Type="http://schemas.openxmlformats.org/officeDocument/2006/relationships/image" Target="../media/image200.png"/><Relationship Id="rId20" Type="http://schemas.openxmlformats.org/officeDocument/2006/relationships/image" Target="../media/image204.png"/><Relationship Id="rId29" Type="http://schemas.openxmlformats.org/officeDocument/2006/relationships/image" Target="../media/image213.png"/><Relationship Id="rId41" Type="http://schemas.openxmlformats.org/officeDocument/2006/relationships/image" Target="../media/image22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95.png"/><Relationship Id="rId24" Type="http://schemas.openxmlformats.org/officeDocument/2006/relationships/image" Target="../media/image208.png"/><Relationship Id="rId32" Type="http://schemas.openxmlformats.org/officeDocument/2006/relationships/image" Target="../media/image216.png"/><Relationship Id="rId37" Type="http://schemas.openxmlformats.org/officeDocument/2006/relationships/image" Target="../media/image221.png"/><Relationship Id="rId40" Type="http://schemas.openxmlformats.org/officeDocument/2006/relationships/image" Target="../media/image224.png"/><Relationship Id="rId45" Type="http://schemas.openxmlformats.org/officeDocument/2006/relationships/image" Target="../media/image226.png"/><Relationship Id="rId5" Type="http://schemas.openxmlformats.org/officeDocument/2006/relationships/image" Target="../media/image193.png"/><Relationship Id="rId15" Type="http://schemas.openxmlformats.org/officeDocument/2006/relationships/image" Target="../media/image199.png"/><Relationship Id="rId23" Type="http://schemas.openxmlformats.org/officeDocument/2006/relationships/image" Target="../media/image207.png"/><Relationship Id="rId28" Type="http://schemas.openxmlformats.org/officeDocument/2006/relationships/image" Target="../media/image212.png"/><Relationship Id="rId36" Type="http://schemas.openxmlformats.org/officeDocument/2006/relationships/image" Target="../media/image220.png"/><Relationship Id="rId49" Type="http://schemas.openxmlformats.org/officeDocument/2006/relationships/image" Target="../media/image46.png"/><Relationship Id="rId10" Type="http://schemas.openxmlformats.org/officeDocument/2006/relationships/image" Target="../media/image194.png"/><Relationship Id="rId19" Type="http://schemas.openxmlformats.org/officeDocument/2006/relationships/image" Target="../media/image203.png"/><Relationship Id="rId31" Type="http://schemas.openxmlformats.org/officeDocument/2006/relationships/image" Target="../media/image215.png"/><Relationship Id="rId44" Type="http://schemas.openxmlformats.org/officeDocument/2006/relationships/image" Target="../media/image228.png"/><Relationship Id="rId52" Type="http://schemas.openxmlformats.org/officeDocument/2006/relationships/image" Target="../media/image32.png"/><Relationship Id="rId4" Type="http://schemas.openxmlformats.org/officeDocument/2006/relationships/image" Target="../media/image192.png"/><Relationship Id="rId14" Type="http://schemas.openxmlformats.org/officeDocument/2006/relationships/image" Target="../media/image47.png"/><Relationship Id="rId22" Type="http://schemas.openxmlformats.org/officeDocument/2006/relationships/image" Target="../media/image206.png"/><Relationship Id="rId27" Type="http://schemas.openxmlformats.org/officeDocument/2006/relationships/image" Target="../media/image211.png"/><Relationship Id="rId30" Type="http://schemas.openxmlformats.org/officeDocument/2006/relationships/image" Target="../media/image214.png"/><Relationship Id="rId35" Type="http://schemas.openxmlformats.org/officeDocument/2006/relationships/image" Target="../media/image219.png"/><Relationship Id="rId43" Type="http://schemas.openxmlformats.org/officeDocument/2006/relationships/image" Target="../media/image227.png"/><Relationship Id="rId48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3.png"/><Relationship Id="rId18" Type="http://schemas.openxmlformats.org/officeDocument/2006/relationships/image" Target="../media/image238.png"/><Relationship Id="rId26" Type="http://schemas.openxmlformats.org/officeDocument/2006/relationships/image" Target="../media/image246.png"/><Relationship Id="rId21" Type="http://schemas.openxmlformats.org/officeDocument/2006/relationships/image" Target="../media/image241.png"/><Relationship Id="rId12" Type="http://schemas.openxmlformats.org/officeDocument/2006/relationships/image" Target="../media/image232.png"/><Relationship Id="rId17" Type="http://schemas.openxmlformats.org/officeDocument/2006/relationships/image" Target="../media/image237.png"/><Relationship Id="rId25" Type="http://schemas.openxmlformats.org/officeDocument/2006/relationships/image" Target="../media/image245.png"/><Relationship Id="rId16" Type="http://schemas.openxmlformats.org/officeDocument/2006/relationships/image" Target="../media/image236.png"/><Relationship Id="rId20" Type="http://schemas.openxmlformats.org/officeDocument/2006/relationships/image" Target="../media/image24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31.png"/><Relationship Id="rId24" Type="http://schemas.openxmlformats.org/officeDocument/2006/relationships/image" Target="../media/image244.png"/><Relationship Id="rId15" Type="http://schemas.openxmlformats.org/officeDocument/2006/relationships/image" Target="../media/image235.png"/><Relationship Id="rId23" Type="http://schemas.openxmlformats.org/officeDocument/2006/relationships/image" Target="../media/image243.png"/><Relationship Id="rId28" Type="http://schemas.openxmlformats.org/officeDocument/2006/relationships/image" Target="../media/image46.png"/><Relationship Id="rId10" Type="http://schemas.openxmlformats.org/officeDocument/2006/relationships/image" Target="../media/image194.png"/><Relationship Id="rId19" Type="http://schemas.openxmlformats.org/officeDocument/2006/relationships/image" Target="../media/image239.png"/><Relationship Id="rId31" Type="http://schemas.openxmlformats.org/officeDocument/2006/relationships/image" Target="../media/image32.png"/><Relationship Id="rId14" Type="http://schemas.openxmlformats.org/officeDocument/2006/relationships/image" Target="../media/image234.png"/><Relationship Id="rId22" Type="http://schemas.openxmlformats.org/officeDocument/2006/relationships/image" Target="../media/image242.png"/><Relationship Id="rId27" Type="http://schemas.openxmlformats.org/officeDocument/2006/relationships/image" Target="../media/image38.png"/><Relationship Id="rId30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9.png"/><Relationship Id="rId18" Type="http://schemas.openxmlformats.org/officeDocument/2006/relationships/image" Target="../media/image254.png"/><Relationship Id="rId21" Type="http://schemas.openxmlformats.org/officeDocument/2006/relationships/image" Target="../media/image29.png"/><Relationship Id="rId12" Type="http://schemas.openxmlformats.org/officeDocument/2006/relationships/image" Target="../media/image248.png"/><Relationship Id="rId17" Type="http://schemas.openxmlformats.org/officeDocument/2006/relationships/image" Target="../media/image253.png"/><Relationship Id="rId16" Type="http://schemas.openxmlformats.org/officeDocument/2006/relationships/image" Target="../media/image25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47.png"/><Relationship Id="rId15" Type="http://schemas.openxmlformats.org/officeDocument/2006/relationships/image" Target="../media/image251.png"/><Relationship Id="rId23" Type="http://schemas.openxmlformats.org/officeDocument/2006/relationships/image" Target="../media/image32.png"/><Relationship Id="rId10" Type="http://schemas.openxmlformats.org/officeDocument/2006/relationships/image" Target="../media/image194.png"/><Relationship Id="rId19" Type="http://schemas.openxmlformats.org/officeDocument/2006/relationships/image" Target="../media/image38.png"/><Relationship Id="rId14" Type="http://schemas.openxmlformats.org/officeDocument/2006/relationships/image" Target="../media/image250.png"/><Relationship Id="rId22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8.png"/><Relationship Id="rId18" Type="http://schemas.openxmlformats.org/officeDocument/2006/relationships/image" Target="../media/image263.png"/><Relationship Id="rId26" Type="http://schemas.openxmlformats.org/officeDocument/2006/relationships/image" Target="../media/image271.png"/><Relationship Id="rId39" Type="http://schemas.openxmlformats.org/officeDocument/2006/relationships/image" Target="../media/image284.png"/><Relationship Id="rId21" Type="http://schemas.openxmlformats.org/officeDocument/2006/relationships/image" Target="../media/image266.png"/><Relationship Id="rId34" Type="http://schemas.openxmlformats.org/officeDocument/2006/relationships/image" Target="../media/image279.png"/><Relationship Id="rId42" Type="http://schemas.openxmlformats.org/officeDocument/2006/relationships/image" Target="../media/image46.png"/><Relationship Id="rId12" Type="http://schemas.openxmlformats.org/officeDocument/2006/relationships/image" Target="../media/image257.png"/><Relationship Id="rId17" Type="http://schemas.openxmlformats.org/officeDocument/2006/relationships/image" Target="../media/image262.png"/><Relationship Id="rId25" Type="http://schemas.openxmlformats.org/officeDocument/2006/relationships/image" Target="../media/image270.png"/><Relationship Id="rId33" Type="http://schemas.openxmlformats.org/officeDocument/2006/relationships/image" Target="../media/image278.png"/><Relationship Id="rId38" Type="http://schemas.openxmlformats.org/officeDocument/2006/relationships/image" Target="../media/image283.png"/><Relationship Id="rId16" Type="http://schemas.openxmlformats.org/officeDocument/2006/relationships/image" Target="../media/image261.png"/><Relationship Id="rId20" Type="http://schemas.openxmlformats.org/officeDocument/2006/relationships/image" Target="../media/image265.png"/><Relationship Id="rId29" Type="http://schemas.openxmlformats.org/officeDocument/2006/relationships/image" Target="../media/image274.png"/><Relationship Id="rId41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56.png"/><Relationship Id="rId24" Type="http://schemas.openxmlformats.org/officeDocument/2006/relationships/image" Target="../media/image269.png"/><Relationship Id="rId32" Type="http://schemas.openxmlformats.org/officeDocument/2006/relationships/image" Target="../media/image277.png"/><Relationship Id="rId37" Type="http://schemas.openxmlformats.org/officeDocument/2006/relationships/image" Target="../media/image282.png"/><Relationship Id="rId40" Type="http://schemas.openxmlformats.org/officeDocument/2006/relationships/image" Target="../media/image285.png"/><Relationship Id="rId45" Type="http://schemas.openxmlformats.org/officeDocument/2006/relationships/image" Target="../media/image32.png"/><Relationship Id="rId15" Type="http://schemas.openxmlformats.org/officeDocument/2006/relationships/image" Target="../media/image260.png"/><Relationship Id="rId23" Type="http://schemas.openxmlformats.org/officeDocument/2006/relationships/image" Target="../media/image268.png"/><Relationship Id="rId28" Type="http://schemas.openxmlformats.org/officeDocument/2006/relationships/image" Target="../media/image273.png"/><Relationship Id="rId36" Type="http://schemas.openxmlformats.org/officeDocument/2006/relationships/image" Target="../media/image281.png"/><Relationship Id="rId10" Type="http://schemas.openxmlformats.org/officeDocument/2006/relationships/image" Target="../media/image255.png"/><Relationship Id="rId19" Type="http://schemas.openxmlformats.org/officeDocument/2006/relationships/image" Target="../media/image264.png"/><Relationship Id="rId31" Type="http://schemas.openxmlformats.org/officeDocument/2006/relationships/image" Target="../media/image276.png"/><Relationship Id="rId44" Type="http://schemas.openxmlformats.org/officeDocument/2006/relationships/image" Target="../media/image30.png"/><Relationship Id="rId14" Type="http://schemas.openxmlformats.org/officeDocument/2006/relationships/image" Target="../media/image259.png"/><Relationship Id="rId22" Type="http://schemas.openxmlformats.org/officeDocument/2006/relationships/image" Target="../media/image267.png"/><Relationship Id="rId27" Type="http://schemas.openxmlformats.org/officeDocument/2006/relationships/image" Target="../media/image272.png"/><Relationship Id="rId30" Type="http://schemas.openxmlformats.org/officeDocument/2006/relationships/image" Target="../media/image275.png"/><Relationship Id="rId35" Type="http://schemas.openxmlformats.org/officeDocument/2006/relationships/image" Target="../media/image280.png"/><Relationship Id="rId43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8.png"/><Relationship Id="rId18" Type="http://schemas.openxmlformats.org/officeDocument/2006/relationships/image" Target="../media/image292.png"/><Relationship Id="rId21" Type="http://schemas.openxmlformats.org/officeDocument/2006/relationships/image" Target="../media/image38.png"/><Relationship Id="rId12" Type="http://schemas.openxmlformats.org/officeDocument/2006/relationships/image" Target="../media/image50.png"/><Relationship Id="rId17" Type="http://schemas.openxmlformats.org/officeDocument/2006/relationships/image" Target="../media/image291.png"/><Relationship Id="rId25" Type="http://schemas.openxmlformats.org/officeDocument/2006/relationships/image" Target="../media/image32.png"/><Relationship Id="rId16" Type="http://schemas.openxmlformats.org/officeDocument/2006/relationships/image" Target="../media/image285.png"/><Relationship Id="rId20" Type="http://schemas.openxmlformats.org/officeDocument/2006/relationships/image" Target="../media/image29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86.png"/><Relationship Id="rId24" Type="http://schemas.openxmlformats.org/officeDocument/2006/relationships/image" Target="../media/image30.png"/><Relationship Id="rId15" Type="http://schemas.openxmlformats.org/officeDocument/2006/relationships/image" Target="../media/image290.png"/><Relationship Id="rId23" Type="http://schemas.openxmlformats.org/officeDocument/2006/relationships/image" Target="../media/image29.png"/><Relationship Id="rId10" Type="http://schemas.openxmlformats.org/officeDocument/2006/relationships/image" Target="../media/image255.png"/><Relationship Id="rId19" Type="http://schemas.openxmlformats.org/officeDocument/2006/relationships/image" Target="../media/image293.png"/><Relationship Id="rId14" Type="http://schemas.openxmlformats.org/officeDocument/2006/relationships/image" Target="../media/image289.png"/><Relationship Id="rId22" Type="http://schemas.openxmlformats.org/officeDocument/2006/relationships/image" Target="../media/image46.png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1.png"/><Relationship Id="rId21" Type="http://schemas.openxmlformats.org/officeDocument/2006/relationships/image" Target="../media/image38.png"/><Relationship Id="rId25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0.png"/><Relationship Id="rId23" Type="http://schemas.openxmlformats.org/officeDocument/2006/relationships/image" Target="../media/image29.png"/><Relationship Id="rId22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7" Type="http://schemas.openxmlformats.org/officeDocument/2006/relationships/image" Target="../media/image31.png"/><Relationship Id="rId1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7.png"/><Relationship Id="rId5" Type="http://schemas.openxmlformats.org/officeDocument/2006/relationships/image" Target="../media/image21.png"/><Relationship Id="rId10" Type="http://schemas.openxmlformats.org/officeDocument/2006/relationships/image" Target="../media/image2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7" Type="http://schemas.openxmlformats.org/officeDocument/2006/relationships/image" Target="../media/image3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583699" y="1835903"/>
            <a:ext cx="5939768" cy="313162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99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Series</a:t>
            </a:r>
            <a:endParaRPr lang="ja-JP" altLang="en-US" sz="199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300451" y="451204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Calculate the sum of the series indicated below: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2133600" y="40386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4648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asking you to find the sum of the numbers from 21 to 60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343400" y="1600200"/>
                <a:ext cx="80259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600200"/>
                <a:ext cx="802591" cy="8695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29200" y="1600200"/>
                <a:ext cx="942053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600200"/>
                <a:ext cx="942053" cy="8695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867400" y="1600200"/>
                <a:ext cx="96770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00200"/>
                <a:ext cx="967701" cy="8695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343400" y="2743200"/>
                <a:ext cx="80259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743200"/>
                <a:ext cx="802591" cy="86959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029200" y="2895600"/>
                <a:ext cx="125547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×61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895600"/>
                <a:ext cx="1255472" cy="61093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172200" y="2895600"/>
                <a:ext cx="128112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×21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895600"/>
                <a:ext cx="1281120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7010400" y="2133600"/>
            <a:ext cx="914400" cy="1066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924800" y="2438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for each part</a:t>
            </a:r>
          </a:p>
        </p:txBody>
      </p:sp>
      <p:sp>
        <p:nvSpPr>
          <p:cNvPr id="53" name="Arc 52"/>
          <p:cNvSpPr/>
          <p:nvPr/>
        </p:nvSpPr>
        <p:spPr>
          <a:xfrm>
            <a:off x="7010400" y="3276600"/>
            <a:ext cx="914400" cy="1066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848600" y="3657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029200" y="4191000"/>
                <a:ext cx="9877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=1620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191000"/>
                <a:ext cx="987771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19600" y="5105400"/>
            <a:ext cx="3276600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sum of the numbers from 21 to 60 is 1620!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94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48" grpId="0"/>
      <p:bldP spid="49" grpId="0" animBg="1"/>
      <p:bldP spid="51" grpId="0"/>
      <p:bldP spid="53" grpId="0" animBg="1"/>
      <p:bldP spid="54" grpId="0"/>
      <p:bldP spid="60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can split up series sums of the form: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into 2 separate ‘series sums’ as follows: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This allows you to then use the sum formulae for the sequence overall!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743200"/>
                <a:ext cx="1392754" cy="847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743200"/>
                <a:ext cx="1392754" cy="8470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343400"/>
                <a:ext cx="877163" cy="847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877163" cy="84702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57400" y="4343400"/>
                <a:ext cx="1163267" cy="847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  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343400"/>
                <a:ext cx="1163267" cy="84702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97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Can be written as: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2895600"/>
                <a:ext cx="1254894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+2)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95600"/>
                <a:ext cx="1254894" cy="763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60417" y="4524103"/>
                <a:ext cx="7944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417" y="4524103"/>
                <a:ext cx="794448" cy="7632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846217" y="4524103"/>
                <a:ext cx="104964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2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217" y="4524103"/>
                <a:ext cx="1049646" cy="7632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43600" y="1524000"/>
                <a:ext cx="111735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+2)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524000"/>
                <a:ext cx="1117357" cy="6793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05200" y="2819400"/>
                <a:ext cx="12788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819400"/>
                <a:ext cx="1278876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8200" y="2819400"/>
                <a:ext cx="13091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×2+2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819400"/>
                <a:ext cx="1309141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91200" y="2819400"/>
                <a:ext cx="13091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×3+2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819400"/>
                <a:ext cx="1309141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34200" y="2819400"/>
                <a:ext cx="18029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×4+2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………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819400"/>
                <a:ext cx="1802929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05200" y="3581400"/>
                <a:ext cx="9650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×1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581400"/>
                <a:ext cx="96507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343400" y="3581400"/>
                <a:ext cx="99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581400"/>
                <a:ext cx="995337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81600" y="3581400"/>
                <a:ext cx="99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81400"/>
                <a:ext cx="995337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19800" y="3581400"/>
                <a:ext cx="995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581400"/>
                <a:ext cx="99533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858000" y="3581400"/>
                <a:ext cx="19986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2+2+2+2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 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581400"/>
                <a:ext cx="1998624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05200" y="4495800"/>
                <a:ext cx="24002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=3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1+2+3+4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………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95800"/>
                <a:ext cx="2400272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91200" y="4495800"/>
                <a:ext cx="22225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 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1+1+1+1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………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495800"/>
                <a:ext cx="2222532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114800" y="2438400"/>
            <a:ext cx="4126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If we wrote out the first few terms of this sequence…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58081" y="3200400"/>
            <a:ext cx="5649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This is equal to the sum of the multiplied terms, added to the sum of the 2s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57600" y="3962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‘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’ the 3 out of the multiplied terms and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 2 from the added terms…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5029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This is 3 multiplied by the sum of the first ‘n’ numbers represented by the formula ‘r’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343400" y="4800600"/>
            <a:ext cx="1524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67400" y="50292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  <a:latin typeface="Comic Sans MS" pitchFamily="66" charset="0"/>
              </a:rPr>
              <a:t>This is 2 multiplied by ‘n’ 1s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858000" y="4800600"/>
            <a:ext cx="3048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495800" y="5715000"/>
            <a:ext cx="3048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029200" y="5715000"/>
                <a:ext cx="7944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715000"/>
                <a:ext cx="794448" cy="76322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715000" y="5715000"/>
                <a:ext cx="104964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2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5715000"/>
                <a:ext cx="1049646" cy="76322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 flipH="1">
            <a:off x="6705600" y="52578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100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0292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722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15200" y="3124200"/>
            <a:ext cx="457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810000" y="3886200"/>
            <a:ext cx="30480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162800" y="3886200"/>
            <a:ext cx="1219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3434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4864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7056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848600" y="3124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236617" y="4524103"/>
            <a:ext cx="1524000" cy="762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5105400" y="5715000"/>
            <a:ext cx="1600200" cy="7620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68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" grpId="0"/>
      <p:bldP spid="24" grpId="0"/>
      <p:bldP spid="25" grpId="0"/>
      <p:bldP spid="26" grpId="0"/>
      <p:bldP spid="28" grpId="0"/>
      <p:bldP spid="36" grpId="0"/>
      <p:bldP spid="37" grpId="0"/>
      <p:bldP spid="62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Evaluate: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need to split this up and sum the parts separately!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1600" y="2895600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895600"/>
                <a:ext cx="1254895" cy="786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81600" y="1447800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447800"/>
                <a:ext cx="1254895" cy="7867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72000" y="2362200"/>
                <a:ext cx="794448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62200"/>
                <a:ext cx="794448" cy="7867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57800" y="2362200"/>
                <a:ext cx="935834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362200"/>
                <a:ext cx="935834" cy="7867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74275" y="3364675"/>
                <a:ext cx="1325748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275" y="3364675"/>
                <a:ext cx="1325748" cy="55976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57800" y="3505200"/>
                <a:ext cx="8790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505200"/>
                <a:ext cx="879087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2652" y="4138550"/>
                <a:ext cx="1709827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(25)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25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2652" y="4138550"/>
                <a:ext cx="1709827" cy="55976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57800" y="4267200"/>
                <a:ext cx="98616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+  25(1)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267200"/>
                <a:ext cx="986167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81400" y="4953000"/>
                <a:ext cx="897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=1000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953000"/>
                <a:ext cx="89729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172200" y="19050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705600" y="1981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Split into two separate parts as you have seen</a:t>
            </a:r>
          </a:p>
        </p:txBody>
      </p:sp>
      <p:sp>
        <p:nvSpPr>
          <p:cNvPr id="18" name="Arc 17"/>
          <p:cNvSpPr/>
          <p:nvPr/>
        </p:nvSpPr>
        <p:spPr>
          <a:xfrm>
            <a:off x="6172200" y="28194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172200" y="3733800"/>
            <a:ext cx="5334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>
            <a:off x="6172200" y="44958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629400" y="2819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the formulae for the sums. Remember the 3 at the start of the first one!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will also have ‘n’ lots of 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5600" y="3810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n = 25 (25 terms to add up)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05600" y="46482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5715000"/>
            <a:ext cx="43434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the first 25 terms of the sequence with the formula (3r + 1) will add up to 1000!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393870" y="3370613"/>
            <a:ext cx="807522" cy="52449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3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2" grpId="0"/>
      <p:bldP spid="23" grpId="0"/>
      <p:bldP spid="24" grpId="0" animBg="1"/>
      <p:bldP spid="27" grpId="0" animBg="1"/>
      <p:bldP spid="2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In this case you should proceed as normal, but use ‘n’ instead!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blipFill rotWithShape="1"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V="1">
            <a:off x="1033153" y="3516101"/>
            <a:ext cx="429526" cy="80651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4381995"/>
            <a:ext cx="18763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sum of the first ‘n’ terms of this sequence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2790736" y="3549748"/>
            <a:ext cx="154345" cy="749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59330" y="4332515"/>
            <a:ext cx="1628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Is given by this formula, where ‘n’ is the number of terms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04213" y="1340922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213" y="1340922"/>
                <a:ext cx="1254895" cy="7867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970813" y="2255322"/>
                <a:ext cx="79444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7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813" y="2255322"/>
                <a:ext cx="794448" cy="76322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656613" y="2255322"/>
                <a:ext cx="1049646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613" y="2255322"/>
                <a:ext cx="1049646" cy="7632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7938" y="3234046"/>
                <a:ext cx="118128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938" y="3234046"/>
                <a:ext cx="1181285" cy="501291"/>
              </a:xfrm>
              <a:prstGeom prst="rect">
                <a:avLst/>
              </a:prstGeom>
              <a:blipFill rotWithShape="1"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647707" y="3338944"/>
                <a:ext cx="6445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4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707" y="3338944"/>
                <a:ext cx="64459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599710" y="3813958"/>
                <a:ext cx="118128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710" y="3813958"/>
                <a:ext cx="1181285" cy="501291"/>
              </a:xfrm>
              <a:prstGeom prst="rect">
                <a:avLst/>
              </a:prstGeom>
              <a:blipFill rotWithShape="1"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93230" y="3800103"/>
                <a:ext cx="67454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230" y="3800103"/>
                <a:ext cx="674544" cy="49564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97731" y="4453246"/>
                <a:ext cx="1602297" cy="509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731" y="4453246"/>
                <a:ext cx="1602297" cy="509050"/>
              </a:xfrm>
              <a:prstGeom prst="rect">
                <a:avLst/>
              </a:prstGeom>
              <a:blipFill rotWithShape="1">
                <a:blip r:embed="rId14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95752" y="5080658"/>
                <a:ext cx="1536062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−8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752" y="5080658"/>
                <a:ext cx="1536062" cy="52315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605649" y="5696197"/>
                <a:ext cx="1017202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7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649" y="5696197"/>
                <a:ext cx="1017202" cy="52315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15545" y="6356709"/>
                <a:ext cx="1181285" cy="5012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545" y="6356709"/>
                <a:ext cx="1181285" cy="501291"/>
              </a:xfrm>
              <a:prstGeom prst="rect">
                <a:avLst/>
              </a:prstGeom>
              <a:blipFill rotWithShape="1">
                <a:blip r:embed="rId1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494813" y="1752600"/>
            <a:ext cx="533400" cy="914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045036" y="1945574"/>
            <a:ext cx="1288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Split up as two separate sums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94566" y="2823358"/>
            <a:ext cx="2149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the 7 on the first expression!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also have n lots of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6494813" y="2743200"/>
            <a:ext cx="533400" cy="7620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494813" y="35814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494813" y="41910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494813" y="48006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6037613" y="54102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037613" y="60960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952010" y="3200401"/>
            <a:ext cx="704603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6994566" y="3605150"/>
            <a:ext cx="2149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‘4n’ as fraction over 2 (for grouping)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826333" y="4322619"/>
            <a:ext cx="1367641" cy="281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07482" y="4807528"/>
            <a:ext cx="1367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77991" y="5565569"/>
            <a:ext cx="1367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33507" y="6228608"/>
            <a:ext cx="1367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831278" y="6324600"/>
            <a:ext cx="892628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2145474" y="3009405"/>
            <a:ext cx="1084613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1676401" y="6131627"/>
            <a:ext cx="2539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itchFamily="66" charset="0"/>
              </a:rPr>
              <a:t>The two expressions are equivalent!</a:t>
            </a:r>
            <a:endParaRPr lang="en-GB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6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080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27" grpId="0"/>
      <p:bldP spid="33" grpId="0"/>
      <p:bldP spid="34" grpId="0"/>
      <p:bldP spid="35" grpId="0"/>
      <p:bldP spid="36" grpId="0"/>
      <p:bldP spid="3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7" grpId="1" animBg="1"/>
      <p:bldP spid="58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split up parts of a sequence and sum them separately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the value of: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Here, you can use the formula you’re given – remember that this will be the sum of the first 50 terms subtract the sum of the first 19!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605" y="2871849"/>
                <a:ext cx="1254895" cy="7867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280" y="2988623"/>
                <a:ext cx="1405192" cy="512448"/>
              </a:xfrm>
              <a:prstGeom prst="rect">
                <a:avLst/>
              </a:prstGeom>
              <a:blipFill rotWithShape="1"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379516" y="4211782"/>
                <a:ext cx="1341457" cy="788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16" y="4211782"/>
                <a:ext cx="1341457" cy="7882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728852" y="1600200"/>
                <a:ext cx="1192699" cy="701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852" y="1600200"/>
                <a:ext cx="1192699" cy="7012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795652" y="1600200"/>
                <a:ext cx="1422121" cy="699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  </m:t>
                      </m:r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52" y="1600200"/>
                <a:ext cx="1422121" cy="69993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091052" y="1600200"/>
                <a:ext cx="1362103" cy="699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19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−4)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052" y="1600200"/>
                <a:ext cx="1362103" cy="69993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795652" y="2514600"/>
                <a:ext cx="12192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52" y="2514600"/>
                <a:ext cx="1219200" cy="50129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938652" y="2514600"/>
                <a:ext cx="12192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(7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652" y="2514600"/>
                <a:ext cx="1219200" cy="50129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795652" y="3200400"/>
                <a:ext cx="14478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50(7(50)−1)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652" y="3200400"/>
                <a:ext cx="1447800" cy="501291"/>
              </a:xfrm>
              <a:prstGeom prst="rect">
                <a:avLst/>
              </a:prstGeom>
              <a:blipFill rotWithShape="1">
                <a:blip r:embed="rId13"/>
                <a:stretch>
                  <a:fillRect r="-422"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6167252" y="3200400"/>
                <a:ext cx="1524000" cy="501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19(7(19)−1)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7252" y="3200400"/>
                <a:ext cx="1524000" cy="501291"/>
              </a:xfrm>
              <a:prstGeom prst="rect">
                <a:avLst/>
              </a:prstGeom>
              <a:blipFill rotWithShape="1"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643252" y="3886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=8725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52" y="3886200"/>
                <a:ext cx="106680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329052" y="38862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 1254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9052" y="3886200"/>
                <a:ext cx="1066800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643252" y="4343400"/>
                <a:ext cx="10668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=7471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252" y="4343400"/>
                <a:ext cx="1066800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>
            <a:off x="7234052" y="2057400"/>
            <a:ext cx="5334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4795652" y="1371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one sum subtract another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78"/>
          <p:cNvSpPr/>
          <p:nvPr/>
        </p:nvSpPr>
        <p:spPr>
          <a:xfrm>
            <a:off x="7462652" y="2743200"/>
            <a:ext cx="5334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7462652" y="35052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6014852" y="4038600"/>
            <a:ext cx="533400" cy="457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7645730" y="2057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formula separately for each sum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838704" y="2667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50 into the first and 19 into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24800" y="3581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each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485709" y="413439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45474" y="3009405"/>
            <a:ext cx="1084613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5029201" y="2514600"/>
            <a:ext cx="914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6248400" y="2514600"/>
            <a:ext cx="9144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179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 animBg="1"/>
      <p:bldP spid="78" grpId="0"/>
      <p:bldP spid="79" grpId="0" animBg="1"/>
      <p:bldP spid="80" grpId="0" animBg="1"/>
      <p:bldP spid="81" grpId="0" animBg="1"/>
      <p:bldP spid="82" grpId="0"/>
      <p:bldP spid="83" grpId="0"/>
      <p:bldP spid="84" grpId="0"/>
      <p:bldP spid="85" grpId="0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3B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00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sum of a sequence of squared numbers is given as follows: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And the formula for the sum of a sequence of cubes is: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You will see proofs for these in chapter 8!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3124200"/>
                <a:ext cx="747063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24200"/>
                <a:ext cx="747063" cy="7632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47849" y="3212276"/>
                <a:ext cx="1975092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+1)(2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849" y="3212276"/>
                <a:ext cx="1975092" cy="5613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3876" y="4651169"/>
                <a:ext cx="747063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76" y="4651169"/>
                <a:ext cx="747063" cy="76322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17172" y="4727369"/>
                <a:ext cx="1453796" cy="6066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7172" y="4727369"/>
                <a:ext cx="1453796" cy="60664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93423" y="3234048"/>
                <a:ext cx="2223365" cy="514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+1)(2</m:t>
                      </m:r>
                      <m:r>
                        <a:rPr lang="en-US" sz="1600" b="0" i="1" smtClean="0">
                          <a:latin typeface="Cambria Math"/>
                        </a:rPr>
                        <m:t>𝑛</m:t>
                      </m:r>
                      <m:r>
                        <a:rPr lang="en-US" sz="16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423" y="3234048"/>
                <a:ext cx="2223365" cy="514051"/>
              </a:xfrm>
              <a:prstGeom prst="rect">
                <a:avLst/>
              </a:prstGeom>
              <a:blipFill rotWithShape="1"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673928" y="4728360"/>
                <a:ext cx="1702069" cy="584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   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928" y="4728360"/>
                <a:ext cx="1702069" cy="5848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048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85221" y="6519446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5D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Evaluate: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76400" y="2895600"/>
                <a:ext cx="747063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895600"/>
                <a:ext cx="747063" cy="7832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181600" y="1447800"/>
                <a:ext cx="747063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30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447800"/>
                <a:ext cx="747063" cy="78322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5800" y="2438400"/>
                <a:ext cx="1975092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+1)(2</m:t>
                          </m:r>
                          <m:r>
                            <a:rPr lang="en-US" sz="1600" i="1">
                              <a:latin typeface="Cambria Math"/>
                            </a:rPr>
                            <m:t>𝑛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438400"/>
                <a:ext cx="1975092" cy="56137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5800" y="3048000"/>
                <a:ext cx="2636171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30</m:t>
                          </m:r>
                          <m:r>
                            <a:rPr lang="en-US" sz="1600" i="1">
                              <a:latin typeface="Cambria Math"/>
                            </a:rPr>
                            <m:t>+1)(2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6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048000"/>
                <a:ext cx="2636171" cy="56137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95800" y="3733800"/>
                <a:ext cx="1634678" cy="5613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(30)</m:t>
                          </m:r>
                          <m:r>
                            <a:rPr lang="en-US" sz="1600" i="1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31</m:t>
                          </m:r>
                          <m:r>
                            <a:rPr lang="en-US" sz="1600" i="1">
                              <a:latin typeface="Cambria Math"/>
                            </a:rPr>
                            <m:t>)(</m:t>
                          </m:r>
                          <m:r>
                            <a:rPr lang="en-US" sz="160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6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1634678" cy="56137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95800" y="4495800"/>
                <a:ext cx="8972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</a:rPr>
                        <m:t>=9</m:t>
                      </m:r>
                      <m:r>
                        <a:rPr lang="en-US" sz="1600" b="0" i="1" smtClean="0">
                          <a:latin typeface="Cambria Math"/>
                        </a:rPr>
                        <m:t>455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495800"/>
                <a:ext cx="897297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6553200" y="19050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7000504" y="20574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out the formula for a squared sequence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7010400" y="27432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7010400" y="34290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5867400" y="4038600"/>
            <a:ext cx="5334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467600" y="2743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n = 30 as we want 30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3429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the numerator (if necessary!)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00800" y="4191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42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Evaluate: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Remember for this one you need the sum of the first 40 terms, subtract the first 19 terms!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2895600"/>
                <a:ext cx="83362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95600"/>
                <a:ext cx="833626" cy="7847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24400" y="2819400"/>
                <a:ext cx="1248995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819400"/>
                <a:ext cx="1248995" cy="52315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62400" y="1752600"/>
                <a:ext cx="83362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=20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752600"/>
                <a:ext cx="833626" cy="78476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24400" y="1752600"/>
                <a:ext cx="957955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752600"/>
                <a:ext cx="957955" cy="78322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62600" y="1752600"/>
                <a:ext cx="980012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19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752600"/>
                <a:ext cx="980012" cy="78322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67400" y="2819400"/>
                <a:ext cx="1269129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819400"/>
                <a:ext cx="1269129" cy="5231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724400" y="3505200"/>
                <a:ext cx="1582677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(40)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40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05200"/>
                <a:ext cx="1582677" cy="52315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72200" y="3505200"/>
                <a:ext cx="1602811" cy="52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(19)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19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505200"/>
                <a:ext cx="1602811" cy="52315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24400" y="4191000"/>
                <a:ext cx="10055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=6</m:t>
                      </m:r>
                      <m:r>
                        <a:rPr lang="en-US" sz="1400" b="0" i="1" smtClean="0">
                          <a:latin typeface="Cambria Math"/>
                        </a:rPr>
                        <m:t>72400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191000"/>
                <a:ext cx="1005596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62600" y="4191000"/>
                <a:ext cx="9364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  36100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191000"/>
                <a:ext cx="936475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24400" y="4724400"/>
                <a:ext cx="10055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=6</m:t>
                      </m:r>
                      <m:r>
                        <a:rPr lang="en-US" sz="1400" b="0" i="1" smtClean="0">
                          <a:latin typeface="Cambria Math"/>
                        </a:rPr>
                        <m:t>36300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724400"/>
                <a:ext cx="1005596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934200" y="220980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876800" y="14478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it as one sum subtract another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7467600" y="3048000"/>
            <a:ext cx="533400" cy="7620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7467600" y="38100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/>
          <p:cNvSpPr/>
          <p:nvPr/>
        </p:nvSpPr>
        <p:spPr>
          <a:xfrm>
            <a:off x="6324600" y="4343400"/>
            <a:ext cx="5334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391400" y="2286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out the formula for the cubed sequence twice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3048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40 for the first and 19 for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48600" y="39624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81800" y="4495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Finish the sum!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84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5759" y="1367245"/>
                <a:ext cx="3892732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dirty="0">
                    <a:latin typeface="Comic Sans MS" panose="030F0702030302020204" pitchFamily="66" charset="0"/>
                  </a:rPr>
                  <a:t>Factorise</a:t>
                </a:r>
              </a:p>
              <a:p>
                <a:pPr marL="342900" indent="-342900">
                  <a:buAutoNum type="arabicParenR"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US" b="0" dirty="0">
                  <a:latin typeface="Comic Sans MS" panose="030F0702030302020204" pitchFamily="66" charset="0"/>
                </a:endParaRPr>
              </a:p>
              <a:p>
                <a:endParaRPr lang="en-US" b="0" dirty="0">
                  <a:latin typeface="Comic Sans MS" panose="030F0702030302020204" pitchFamily="66" charset="0"/>
                </a:endParaRPr>
              </a:p>
              <a:p>
                <a:endParaRPr lang="en-US" b="0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" y="1367245"/>
                <a:ext cx="3892732" cy="2585323"/>
              </a:xfrm>
              <a:prstGeom prst="rect">
                <a:avLst/>
              </a:prstGeom>
              <a:blipFill>
                <a:blip r:embed="rId2"/>
                <a:stretch>
                  <a:fillRect l="-1878" t="-2830" b="-30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49782" y="1358536"/>
                <a:ext cx="3892732" cy="3253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2) Simplify each of these by writing it as a product of two factors (brackets)</a:t>
                </a: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</m:oMath>
                </a14:m>
                <a:endParaRPr lang="en-US" b="0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endParaRPr lang="en-US" dirty="0">
                  <a:latin typeface="Comic Sans MS" panose="030F0702030302020204" pitchFamily="66" charset="0"/>
                </a:endParaRPr>
              </a:p>
              <a:p>
                <a:r>
                  <a:rPr lang="en-US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782" y="1358536"/>
                <a:ext cx="3892732" cy="3253455"/>
              </a:xfrm>
              <a:prstGeom prst="rect">
                <a:avLst/>
              </a:prstGeom>
              <a:blipFill>
                <a:blip r:embed="rId3"/>
                <a:stretch>
                  <a:fillRect l="-1252" t="-936" b="-20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05839" y="2329542"/>
                <a:ext cx="174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39" y="2329542"/>
                <a:ext cx="1743619" cy="276999"/>
              </a:xfrm>
              <a:prstGeom prst="rect">
                <a:avLst/>
              </a:prstGeom>
              <a:blipFill>
                <a:blip r:embed="rId4"/>
                <a:stretch>
                  <a:fillRect l="-699" t="-2174" r="-454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992776" y="3152502"/>
                <a:ext cx="17436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6" y="3152502"/>
                <a:ext cx="1743618" cy="276999"/>
              </a:xfrm>
              <a:prstGeom prst="rect">
                <a:avLst/>
              </a:prstGeom>
              <a:blipFill>
                <a:blip r:embed="rId5"/>
                <a:stretch>
                  <a:fillRect l="-1049" t="-2174" r="-454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997130" y="3958045"/>
                <a:ext cx="18718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130" y="3958045"/>
                <a:ext cx="1871859" cy="276999"/>
              </a:xfrm>
              <a:prstGeom prst="rect">
                <a:avLst/>
              </a:prstGeom>
              <a:blipFill>
                <a:blip r:embed="rId6"/>
                <a:stretch>
                  <a:fillRect l="-977" t="-2174" r="-423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322421" y="2865120"/>
                <a:ext cx="17495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21" y="2865120"/>
                <a:ext cx="1749518" cy="276999"/>
              </a:xfrm>
              <a:prstGeom prst="rect">
                <a:avLst/>
              </a:prstGeom>
              <a:blipFill>
                <a:blip r:embed="rId7"/>
                <a:stretch>
                  <a:fillRect l="-697" t="-2222" r="-453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309358" y="3670662"/>
                <a:ext cx="2262863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(1+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9358" y="3670662"/>
                <a:ext cx="2262863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13712" y="4667794"/>
                <a:ext cx="20408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−1)(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12" y="4667794"/>
                <a:ext cx="2040880" cy="276999"/>
              </a:xfrm>
              <a:prstGeom prst="rect">
                <a:avLst/>
              </a:prstGeom>
              <a:blipFill>
                <a:blip r:embed="rId9"/>
                <a:stretch>
                  <a:fillRect l="-896" t="-4444" r="-358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  <p:bldP spid="51" grpId="0"/>
      <p:bldP spid="52" grpId="0"/>
      <p:bldP spid="5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This one is more algebraic but you still approach it the same way!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first value we put in the sequence will be ‘n + 1’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final value we put in will be ‘2n’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So we want the sum of the first ‘2n’ terms, subtract the first ‘n’ terms (same as if we were using numbers!)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24000" y="2743200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743200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8554" y="1371600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554" y="1371600"/>
                <a:ext cx="956416" cy="7845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22954" y="1371600"/>
                <a:ext cx="957955" cy="783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2954" y="1371600"/>
                <a:ext cx="957955" cy="78322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49279" y="1395351"/>
                <a:ext cx="980012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</m:t>
                      </m:r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9279" y="1395351"/>
                <a:ext cx="980012" cy="76322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987624" y="1935678"/>
            <a:ext cx="368135" cy="21375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743194" y="1389412"/>
            <a:ext cx="346364" cy="21177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30124" y="2362200"/>
                <a:ext cx="152939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24" y="2362200"/>
                <a:ext cx="1529393" cy="4440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01724" y="2362200"/>
                <a:ext cx="154593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724" y="2362200"/>
                <a:ext cx="1545936" cy="4440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30124" y="3048000"/>
                <a:ext cx="1699311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24" y="3048000"/>
                <a:ext cx="1699311" cy="4440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54124" y="3048000"/>
                <a:ext cx="154593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24" y="3048000"/>
                <a:ext cx="1545936" cy="4440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30124" y="3657600"/>
                <a:ext cx="3033331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124" y="3657600"/>
                <a:ext cx="3033331" cy="45070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41999" y="4326577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999" y="4326577"/>
                <a:ext cx="335348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70599" y="4250377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599" y="4250377"/>
                <a:ext cx="883447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32599" y="4250377"/>
                <a:ext cx="8770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2599" y="4250377"/>
                <a:ext cx="877099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18399" y="4250377"/>
                <a:ext cx="9240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r>
                        <a:rPr lang="en-GB" sz="1200" i="1" smtClean="0">
                          <a:latin typeface="Cambria Math"/>
                        </a:rPr>
                        <m:t>(</m:t>
                      </m:r>
                      <m:r>
                        <a:rPr lang="en-GB" sz="1200" i="1" smtClean="0">
                          <a:latin typeface="Cambria Math"/>
                        </a:rPr>
                        <m:t>𝑛</m:t>
                      </m:r>
                      <m:r>
                        <a:rPr lang="en-GB" sz="120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8399" y="4250377"/>
                <a:ext cx="924099" cy="276999"/>
              </a:xfrm>
              <a:prstGeom prst="rect">
                <a:avLst/>
              </a:prstGeom>
              <a:blipFill rotWithShape="1">
                <a:blip r:embed="rId1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080199" y="41741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199" y="4174177"/>
                <a:ext cx="332142" cy="400110"/>
              </a:xfrm>
              <a:prstGeom prst="rect">
                <a:avLst/>
              </a:prstGeom>
              <a:blipFill rotWithShape="1">
                <a:blip r:embed="rId19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604199" y="41741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199" y="4174177"/>
                <a:ext cx="332142" cy="400110"/>
              </a:xfrm>
              <a:prstGeom prst="rect">
                <a:avLst/>
              </a:prstGeom>
              <a:blipFill rotWithShape="1">
                <a:blip r:embed="rId20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>
            <a:off x="4546799" y="4555177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37399" y="4555177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399" y="4555177"/>
                <a:ext cx="304891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36242" y="490837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242" y="4908376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64842" y="4832176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42" y="4832176"/>
                <a:ext cx="883447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26842" y="4832176"/>
                <a:ext cx="7317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8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 + 2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842" y="4832176"/>
                <a:ext cx="731739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84893" y="4832176"/>
                <a:ext cx="8631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 − 1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893" y="4832176"/>
                <a:ext cx="863185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74442" y="4755976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4442" y="4755976"/>
                <a:ext cx="332142" cy="400110"/>
              </a:xfrm>
              <a:prstGeom prst="rect">
                <a:avLst/>
              </a:prstGeom>
              <a:blipFill rotWithShape="1">
                <a:blip r:embed="rId26"/>
                <a:stretch>
                  <a:fillRect r="-181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98442" y="4755976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8442" y="4755976"/>
                <a:ext cx="332142" cy="400110"/>
              </a:xfrm>
              <a:prstGeom prst="rect">
                <a:avLst/>
              </a:prstGeom>
              <a:blipFill rotWithShape="1">
                <a:blip r:embed="rId27"/>
                <a:stretch>
                  <a:fillRect r="-181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4541042" y="5136976"/>
            <a:ext cx="228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31642" y="513697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642" y="5136976"/>
                <a:ext cx="304891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36242" y="5566437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242" y="5566437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64842" y="5490237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842" y="5490237"/>
                <a:ext cx="883447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24950" y="5493578"/>
                <a:ext cx="82631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(7</m:t>
                      </m:r>
                      <m:r>
                        <a:rPr lang="en-US" sz="1200" b="0" i="1" smtClean="0">
                          <a:latin typeface="Cambria Math"/>
                        </a:rPr>
                        <m:t>𝑛</m:t>
                      </m:r>
                      <m:r>
                        <a:rPr lang="en-US" sz="1200" b="0" i="1" smtClean="0">
                          <a:latin typeface="Cambria Math"/>
                        </a:rPr>
                        <m:t> 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950" y="5493578"/>
                <a:ext cx="826316" cy="276999"/>
              </a:xfrm>
              <a:prstGeom prst="rect">
                <a:avLst/>
              </a:prstGeom>
              <a:blipFill rotWithShape="1">
                <a:blip r:embed="rId29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4541042" y="5795037"/>
            <a:ext cx="1301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056449" y="5767236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49" y="5767236"/>
                <a:ext cx="304891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7033360" y="1791950"/>
            <a:ext cx="533400" cy="838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550158" y="1925277"/>
            <a:ext cx="128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out the formula twice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Arc 46"/>
          <p:cNvSpPr/>
          <p:nvPr/>
        </p:nvSpPr>
        <p:spPr>
          <a:xfrm>
            <a:off x="7016758" y="2636920"/>
            <a:ext cx="533400" cy="654854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7016758" y="3279118"/>
            <a:ext cx="533400" cy="654854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c 48"/>
          <p:cNvSpPr/>
          <p:nvPr/>
        </p:nvSpPr>
        <p:spPr>
          <a:xfrm>
            <a:off x="6996755" y="3922950"/>
            <a:ext cx="533400" cy="654854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6985230" y="4555177"/>
            <a:ext cx="500195" cy="581799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785441" y="5167615"/>
            <a:ext cx="500195" cy="61869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485424" y="2621932"/>
            <a:ext cx="1656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‘2n’ into the first and ‘n’ into the second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487027" y="3375712"/>
            <a:ext cx="1656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write this as one fraction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45958" y="3847887"/>
            <a:ext cx="1987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This is the key step – you can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as n(2n+1) is common to both terms!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571999" y="3895106"/>
            <a:ext cx="665019" cy="1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536374" y="4548250"/>
            <a:ext cx="700644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237019" y="3895106"/>
            <a:ext cx="605641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578930" y="3895106"/>
            <a:ext cx="546265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959435" y="3893128"/>
            <a:ext cx="132607" cy="1979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078188" y="3893127"/>
            <a:ext cx="488867" cy="1979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476998" y="3895106"/>
            <a:ext cx="142504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300354" y="4546269"/>
            <a:ext cx="678872" cy="198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254339" y="4550229"/>
            <a:ext cx="488867" cy="1979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415231" y="4625715"/>
            <a:ext cx="1728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terms in the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246998" y="5146250"/>
            <a:ext cx="1897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the square bracket (which can now be written as a ‘normal’ bracket!)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903259" y="6204424"/>
            <a:ext cx="4694829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factorising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step is crucial here – otherwise you will end up trying to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a cubic  which can take a long time!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54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7" grpId="0" animBg="1"/>
      <p:bldP spid="7" grpId="1" animBg="1"/>
      <p:bldP spid="14" grpId="0" animBg="1"/>
      <p:bldP spid="14" grpId="1" animBg="1"/>
      <p:bldP spid="15" grpId="0"/>
      <p:bldP spid="16" grpId="0"/>
      <p:bldP spid="17" grpId="0"/>
      <p:bldP spid="18" grpId="0"/>
      <p:bldP spid="19" grpId="0"/>
      <p:bldP spid="20" grpId="0"/>
      <p:bldP spid="22" grpId="0"/>
      <p:bldP spid="13" grpId="0"/>
      <p:bldP spid="23" grpId="0"/>
      <p:bldP spid="24" grpId="0"/>
      <p:bldP spid="25" grpId="0"/>
      <p:bldP spid="30" grpId="0"/>
      <p:bldP spid="28" grpId="0"/>
      <p:bldP spid="29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4" grpId="0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89" grpId="0"/>
      <p:bldP spid="90" grpId="0"/>
      <p:bldP spid="9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Verify that the result is correct for n = 1, 2 and 3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(This can show the formula is working, although in reality isn’t a proof in itself!)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+1)(7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019800" y="2209800"/>
            <a:ext cx="8883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If n = 1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8580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81600" y="35814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4114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first number we put in is 2, which is also the last number we put in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217226" y="5081649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226" y="5081649"/>
                <a:ext cx="344966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58000" y="3733800"/>
                <a:ext cx="1629998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/>
                            </a:rPr>
                            <m:t>(2+1)(7+1)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733800"/>
                <a:ext cx="1629998" cy="5027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58000" y="4343400"/>
                <a:ext cx="60805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24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343400"/>
                <a:ext cx="608052" cy="49705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58000" y="51054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105400"/>
                <a:ext cx="508664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38600" y="5105400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Sequence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62400" y="55626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numbers in the sequence just add up to 4!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Let’s check the formula!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93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6" grpId="0"/>
      <p:bldP spid="67" grpId="0"/>
      <p:bldP spid="69" grpId="0"/>
      <p:bldP spid="55" grpId="0"/>
      <p:bldP spid="75" grpId="0"/>
      <p:bldP spid="76" grpId="0"/>
      <p:bldP spid="77" grpId="0"/>
      <p:bldP spid="78" grpId="0"/>
      <p:bldP spid="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Verify that the result is correct for n = 1, 2 and 3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(This can show the formula is working, although in reality isn’t a proof in itself!)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+1)(7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019800" y="2209800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If n = 2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=3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8580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81600" y="35814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4114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first number we put in is 3, and the last number we put in in 4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81600" y="5081649"/>
                <a:ext cx="6484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9, 16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81649"/>
                <a:ext cx="648446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14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58000" y="4343400"/>
                <a:ext cx="707438" cy="5014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150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343400"/>
                <a:ext cx="707438" cy="50141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=25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38600" y="5105400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Sequence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62400" y="55626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numbers in the sequence add up to 25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Let’s check the formula!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37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7" grpId="0"/>
      <p:bldP spid="69" grpId="0"/>
      <p:bldP spid="55" grpId="0"/>
      <p:bldP spid="75" grpId="0"/>
      <p:bldP spid="76" grpId="0"/>
      <p:bldP spid="77" grpId="0"/>
      <p:bldP spid="78" grpId="0"/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581400" cy="483622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calculate the sum of a sequence based on powers of 2 and 3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Verify that the result is correct for n = 1, 2 and 3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(This can show the formula is working, although in reality isn’t a proof in itself!)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875" y="2814452"/>
                <a:ext cx="956416" cy="7845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80" y="3774374"/>
                <a:ext cx="1847622" cy="50270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+1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(2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+1)(7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447800"/>
                <a:ext cx="2528769" cy="69801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019800" y="2209800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If n = 3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=4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819400"/>
                <a:ext cx="674223" cy="69685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+1)(7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71800"/>
                <a:ext cx="1663084" cy="50270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6858000" y="2590800"/>
            <a:ext cx="457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181600" y="35814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14800" y="41148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first number we put in is 4, and the last number we put in in 6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181600" y="5081649"/>
                <a:ext cx="1065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16, 25, 36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081649"/>
                <a:ext cx="1065741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1400" i="1">
                              <a:latin typeface="Cambria Math"/>
                            </a:rPr>
                            <m:t>+1)(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21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733800"/>
                <a:ext cx="1729384" cy="50270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6858000" y="4343400"/>
                <a:ext cx="707438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462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343400"/>
                <a:ext cx="707438" cy="49705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=77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105400"/>
                <a:ext cx="608052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/>
          <p:cNvSpPr txBox="1"/>
          <p:nvPr/>
        </p:nvSpPr>
        <p:spPr>
          <a:xfrm>
            <a:off x="4038600" y="5105400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Sequence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962400" y="5562600"/>
            <a:ext cx="2362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So the numbers in the sequence add up to 77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Let’s check the formula!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4555" y="5830784"/>
            <a:ext cx="2244391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So the formula seems to be working fine!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56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7" grpId="0"/>
      <p:bldP spid="69" grpId="0"/>
      <p:bldP spid="55" grpId="0"/>
      <p:bldP spid="75" grpId="0"/>
      <p:bldP spid="76" grpId="0"/>
      <p:bldP spid="77" grpId="0"/>
      <p:bldP spid="78" grpId="0"/>
      <p:bldP spid="59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939347" y="4546668"/>
                <a:ext cx="5389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9347" y="4546668"/>
                <a:ext cx="538930" cy="2769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35947" y="4542385"/>
                <a:ext cx="12804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947" y="4542385"/>
                <a:ext cx="1280415" cy="276999"/>
              </a:xfrm>
              <a:prstGeom prst="rect">
                <a:avLst/>
              </a:prstGeom>
              <a:blipFill rotWithShape="1"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251899" y="44535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899" y="4453577"/>
                <a:ext cx="332142" cy="400110"/>
              </a:xfrm>
              <a:prstGeom prst="rect">
                <a:avLst/>
              </a:prstGeom>
              <a:blipFill rotWithShape="1">
                <a:blip r:embed="rId4"/>
                <a:stretch>
                  <a:fillRect r="-1852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67499" y="445992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499" y="4459927"/>
                <a:ext cx="332142" cy="400110"/>
              </a:xfrm>
              <a:prstGeom prst="rect">
                <a:avLst/>
              </a:prstGeom>
              <a:blipFill rotWithShape="1">
                <a:blip r:embed="rId5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85032" y="1524000"/>
                <a:ext cx="1138966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032" y="1524000"/>
                <a:ext cx="1138966" cy="595484"/>
              </a:xfrm>
              <a:prstGeom prst="rect">
                <a:avLst/>
              </a:prstGeom>
              <a:blipFill rotWithShape="1">
                <a:blip r:embed="rId11"/>
                <a:stretch>
                  <a:fillRect l="-41711" t="-95918" r="-27807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77431" y="2223916"/>
                <a:ext cx="60933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431" y="2223916"/>
                <a:ext cx="609334" cy="595484"/>
              </a:xfrm>
              <a:prstGeom prst="rect">
                <a:avLst/>
              </a:prstGeom>
              <a:blipFill rotWithShape="1">
                <a:blip r:embed="rId12"/>
                <a:stretch>
                  <a:fillRect l="-79000" t="-95918" r="-8400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33640" y="2223916"/>
                <a:ext cx="741485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640" y="2223916"/>
                <a:ext cx="741485" cy="595484"/>
              </a:xfrm>
              <a:prstGeom prst="rect">
                <a:avLst/>
              </a:prstGeom>
              <a:blipFill rotWithShape="1">
                <a:blip r:embed="rId13"/>
                <a:stretch>
                  <a:fillRect l="-37190" t="-95918" r="-97521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852889" y="2227146"/>
                <a:ext cx="834267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889" y="2227146"/>
                <a:ext cx="834267" cy="595484"/>
              </a:xfrm>
              <a:prstGeom prst="rect">
                <a:avLst/>
              </a:prstGeom>
              <a:blipFill>
                <a:blip r:embed="rId14"/>
                <a:stretch>
                  <a:fillRect l="-21898" t="-95918" r="-97080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777431" y="3023402"/>
                <a:ext cx="152939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431" y="3023402"/>
                <a:ext cx="1529393" cy="4440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15299" y="3120727"/>
                <a:ext cx="5784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299" y="3120727"/>
                <a:ext cx="578428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49315" y="3019095"/>
                <a:ext cx="1006879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315" y="3019095"/>
                <a:ext cx="1006879" cy="44281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75452" y="3555812"/>
                <a:ext cx="152939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52" y="3555812"/>
                <a:ext cx="1529393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72697" y="3558135"/>
                <a:ext cx="689035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2697" y="3558135"/>
                <a:ext cx="689035" cy="43922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47336" y="3557855"/>
                <a:ext cx="1091837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336" y="3557855"/>
                <a:ext cx="1091837" cy="444032"/>
              </a:xfrm>
              <a:prstGeom prst="rect">
                <a:avLst/>
              </a:prstGeom>
              <a:blipFill rotWithShape="1">
                <a:blip r:embed="rId20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69102" y="4082862"/>
                <a:ext cx="2819618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−12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102" y="4082862"/>
                <a:ext cx="2819618" cy="45070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75452" y="466071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52" y="4660712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092700" y="4826000"/>
            <a:ext cx="2311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83547" y="454238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547" y="4542385"/>
                <a:ext cx="310726" cy="276999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02747" y="4542385"/>
                <a:ext cx="9417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+ 3(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747" y="4542385"/>
                <a:ext cx="941733" cy="276999"/>
              </a:xfrm>
              <a:prstGeom prst="rect">
                <a:avLst/>
              </a:prstGeom>
              <a:blipFill rotWithShape="1">
                <a:blip r:embed="rId2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94797" y="478368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797" y="4783685"/>
                <a:ext cx="310726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5048250" y="43370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45250" y="43370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85050" y="43370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68900" y="4337050"/>
            <a:ext cx="9906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72250" y="4337050"/>
            <a:ext cx="4572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369050" y="4337050"/>
            <a:ext cx="762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219950" y="4337050"/>
            <a:ext cx="1524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099050" y="4819650"/>
            <a:ext cx="762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283200" y="4819650"/>
            <a:ext cx="9906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496050" y="4826000"/>
            <a:ext cx="4953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207250" y="4826000"/>
            <a:ext cx="152400" cy="0"/>
          </a:xfrm>
          <a:prstGeom prst="line">
            <a:avLst/>
          </a:prstGeom>
          <a:ln w="317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75452" y="520046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52" y="5200462"/>
                <a:ext cx="33534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>
            <a:off x="5092700" y="5365750"/>
            <a:ext cx="23114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983547" y="508213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3547" y="5082135"/>
                <a:ext cx="310726" cy="276999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193097" y="5082135"/>
                <a:ext cx="10960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3097" y="5082135"/>
                <a:ext cx="1096069" cy="276999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177347" y="5092767"/>
                <a:ext cx="847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347" y="5092767"/>
                <a:ext cx="847155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879982" y="5092768"/>
                <a:ext cx="5725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982" y="5092768"/>
                <a:ext cx="572593" cy="276999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94797" y="532343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797" y="5323435"/>
                <a:ext cx="310726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7258249" y="499967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249" y="4999677"/>
                <a:ext cx="332142" cy="400110"/>
              </a:xfrm>
              <a:prstGeom prst="rect">
                <a:avLst/>
              </a:prstGeom>
              <a:blipFill rotWithShape="1">
                <a:blip r:embed="rId32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5073849" y="5006027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849" y="5006027"/>
                <a:ext cx="332142" cy="400110"/>
              </a:xfrm>
              <a:prstGeom prst="rect">
                <a:avLst/>
              </a:prstGeom>
              <a:blipFill rotWithShape="1">
                <a:blip r:embed="rId33"/>
                <a:stretch>
                  <a:fillRect r="-181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769102" y="577196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102" y="5771962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Straight Connector 74"/>
          <p:cNvCxnSpPr/>
          <p:nvPr/>
        </p:nvCxnSpPr>
        <p:spPr>
          <a:xfrm>
            <a:off x="5035550" y="5911850"/>
            <a:ext cx="1219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964497" y="564093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497" y="5640935"/>
                <a:ext cx="310726" cy="276999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059747" y="5643002"/>
                <a:ext cx="11896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+ 6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−8)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747" y="5643002"/>
                <a:ext cx="1189621" cy="276999"/>
              </a:xfrm>
              <a:prstGeom prst="rect">
                <a:avLst/>
              </a:prstGeom>
              <a:blipFill rotWithShape="1">
                <a:blip r:embed="rId3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459797" y="5875885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797" y="5875885"/>
                <a:ext cx="310726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750905" y="635426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905" y="6354266"/>
                <a:ext cx="33534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Connector 85"/>
          <p:cNvCxnSpPr/>
          <p:nvPr/>
        </p:nvCxnSpPr>
        <p:spPr>
          <a:xfrm>
            <a:off x="5017353" y="6494154"/>
            <a:ext cx="1219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972648" y="6235939"/>
                <a:ext cx="3956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2648" y="6235939"/>
                <a:ext cx="395686" cy="276999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146923" y="6225307"/>
                <a:ext cx="11046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923" y="6225307"/>
                <a:ext cx="1104661" cy="276999"/>
              </a:xfrm>
              <a:prstGeom prst="rect">
                <a:avLst/>
              </a:prstGeom>
              <a:blipFill rotWithShape="1">
                <a:blip r:embed="rId3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441600" y="6458189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600" y="6458189"/>
                <a:ext cx="310726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01155" y="4077791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55" y="4077791"/>
                <a:ext cx="335348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Connector 90"/>
          <p:cNvCxnSpPr/>
          <p:nvPr/>
        </p:nvCxnSpPr>
        <p:spPr>
          <a:xfrm>
            <a:off x="667603" y="4217679"/>
            <a:ext cx="1219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603123" y="3964181"/>
                <a:ext cx="3956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23" y="3964181"/>
                <a:ext cx="395686" cy="276999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807806" y="3948832"/>
                <a:ext cx="11046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06" y="3948832"/>
                <a:ext cx="1104661" cy="276999"/>
              </a:xfrm>
              <a:prstGeom prst="rect">
                <a:avLst/>
              </a:prstGeom>
              <a:blipFill rotWithShape="1">
                <a:blip r:embed="rId3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1091850" y="4181714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50" y="4181714"/>
                <a:ext cx="310726" cy="276999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391630" y="4620716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30" y="4620716"/>
                <a:ext cx="335348" cy="276999"/>
              </a:xfrm>
              <a:prstGeom prst="rect">
                <a:avLst/>
              </a:prstGeom>
              <a:blipFill rotWithShape="1"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Straight Connector 95"/>
          <p:cNvCxnSpPr/>
          <p:nvPr/>
        </p:nvCxnSpPr>
        <p:spPr>
          <a:xfrm>
            <a:off x="658078" y="4760604"/>
            <a:ext cx="1151672" cy="189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10273" y="4499878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73" y="4499878"/>
                <a:ext cx="310726" cy="276999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722081" y="4491757"/>
                <a:ext cx="11046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081" y="4491757"/>
                <a:ext cx="1104661" cy="276999"/>
              </a:xfrm>
              <a:prstGeom prst="rect">
                <a:avLst/>
              </a:prstGeom>
              <a:blipFill rotWithShape="1">
                <a:blip r:embed="rId4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1082325" y="4724639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325" y="4724639"/>
                <a:ext cx="304892" cy="276999"/>
              </a:xfrm>
              <a:prstGeom prst="rect">
                <a:avLst/>
              </a:prstGeom>
              <a:blipFill rotWithShape="1"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382105" y="5201741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05" y="5201741"/>
                <a:ext cx="335348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/>
          <p:nvPr/>
        </p:nvCxnSpPr>
        <p:spPr>
          <a:xfrm flipV="1">
            <a:off x="648553" y="5340350"/>
            <a:ext cx="1135797" cy="127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603848" y="5083414"/>
                <a:ext cx="3107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848" y="5083414"/>
                <a:ext cx="310726" cy="276999"/>
              </a:xfrm>
              <a:prstGeom prst="rect">
                <a:avLst/>
              </a:prstGeom>
              <a:blipFill rotWithShape="1">
                <a:blip r:embed="rId4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712556" y="5083414"/>
                <a:ext cx="11954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+4)(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56" y="5083414"/>
                <a:ext cx="1195455" cy="276999"/>
              </a:xfrm>
              <a:prstGeom prst="rect">
                <a:avLst/>
              </a:prstGeom>
              <a:blipFill rotWithShape="1">
                <a:blip r:embed="rId4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1072800" y="5305664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800" y="5305664"/>
                <a:ext cx="304892" cy="276999"/>
              </a:xfrm>
              <a:prstGeom prst="rect">
                <a:avLst/>
              </a:prstGeom>
              <a:blipFill rotWithShape="1"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Arc 105"/>
          <p:cNvSpPr/>
          <p:nvPr/>
        </p:nvSpPr>
        <p:spPr>
          <a:xfrm>
            <a:off x="6342244" y="1855745"/>
            <a:ext cx="526389" cy="696069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/>
          <p:cNvSpPr txBox="1"/>
          <p:nvPr/>
        </p:nvSpPr>
        <p:spPr>
          <a:xfrm>
            <a:off x="6827144" y="1978440"/>
            <a:ext cx="128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separate sums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8" name="Arc 107"/>
          <p:cNvSpPr/>
          <p:nvPr/>
        </p:nvSpPr>
        <p:spPr>
          <a:xfrm>
            <a:off x="7281452" y="2561038"/>
            <a:ext cx="526389" cy="696069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Arc 108"/>
          <p:cNvSpPr/>
          <p:nvPr/>
        </p:nvSpPr>
        <p:spPr>
          <a:xfrm>
            <a:off x="7518914" y="3255699"/>
            <a:ext cx="434240" cy="550757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Arc 109"/>
          <p:cNvSpPr/>
          <p:nvPr/>
        </p:nvSpPr>
        <p:spPr>
          <a:xfrm>
            <a:off x="7511825" y="3801504"/>
            <a:ext cx="434240" cy="550757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Arc 110"/>
          <p:cNvSpPr/>
          <p:nvPr/>
        </p:nvSpPr>
        <p:spPr>
          <a:xfrm>
            <a:off x="7483471" y="4347309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c 111"/>
          <p:cNvSpPr/>
          <p:nvPr/>
        </p:nvSpPr>
        <p:spPr>
          <a:xfrm>
            <a:off x="7370057" y="4861215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Arc 112"/>
          <p:cNvSpPr/>
          <p:nvPr/>
        </p:nvSpPr>
        <p:spPr>
          <a:xfrm>
            <a:off x="7341703" y="5385755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c 113"/>
          <p:cNvSpPr/>
          <p:nvPr/>
        </p:nvSpPr>
        <p:spPr>
          <a:xfrm>
            <a:off x="6165034" y="5952825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Arc 114"/>
          <p:cNvSpPr/>
          <p:nvPr/>
        </p:nvSpPr>
        <p:spPr>
          <a:xfrm>
            <a:off x="1790031" y="4243641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Arc 115"/>
          <p:cNvSpPr/>
          <p:nvPr/>
        </p:nvSpPr>
        <p:spPr>
          <a:xfrm>
            <a:off x="1782942" y="4800078"/>
            <a:ext cx="405887" cy="490505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/>
          <p:cNvSpPr txBox="1"/>
          <p:nvPr/>
        </p:nvSpPr>
        <p:spPr>
          <a:xfrm>
            <a:off x="7702559" y="2556142"/>
            <a:ext cx="1515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the formula for each part in terms of 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819517" y="3197640"/>
            <a:ext cx="1324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all with a common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918756" y="3934831"/>
            <a:ext cx="842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up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826607" y="4353044"/>
            <a:ext cx="118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‘Clever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factorisation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585602" y="4866951"/>
            <a:ext cx="1189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684840" y="5508448"/>
            <a:ext cx="1189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508169" y="5979826"/>
            <a:ext cx="1721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Take the factor 2 out of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165065" y="4260010"/>
            <a:ext cx="1721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numerator and denominator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165065" y="4908595"/>
            <a:ext cx="10374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29388" y="5060212"/>
            <a:ext cx="1233377" cy="4678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/>
          <p:cNvSpPr/>
          <p:nvPr/>
        </p:nvSpPr>
        <p:spPr>
          <a:xfrm>
            <a:off x="2353339" y="2916865"/>
            <a:ext cx="1368056" cy="4678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4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67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>
                      <p:stCondLst>
                        <p:cond delay="indefinite"/>
                      </p:stCondLst>
                      <p:childTnLst>
                        <p:par>
                          <p:cTn id="417" fill="hold">
                            <p:stCondLst>
                              <p:cond delay="0"/>
                            </p:stCondLst>
                            <p:childTnLst>
                              <p:par>
                                <p:cTn id="4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  <p:bldP spid="29" grpId="0"/>
      <p:bldP spid="28" grpId="0"/>
      <p:bldP spid="11" grpId="0"/>
      <p:bldP spid="12" grpId="0"/>
      <p:bldP spid="13" grpId="0"/>
      <p:bldP spid="14" grpId="0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7" grpId="0"/>
      <p:bldP spid="31" grpId="0"/>
      <p:bldP spid="35" grpId="0"/>
      <p:bldP spid="60" grpId="0"/>
      <p:bldP spid="62" grpId="0"/>
      <p:bldP spid="63" grpId="0"/>
      <p:bldP spid="64" grpId="0"/>
      <p:bldP spid="65" grpId="0"/>
      <p:bldP spid="66" grpId="0"/>
      <p:bldP spid="71" grpId="0"/>
      <p:bldP spid="72" grpId="0"/>
      <p:bldP spid="74" grpId="0"/>
      <p:bldP spid="76" grpId="0"/>
      <p:bldP spid="77" grpId="0"/>
      <p:bldP spid="80" grpId="0"/>
      <p:bldP spid="85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7" grpId="0"/>
      <p:bldP spid="98" grpId="0"/>
      <p:bldP spid="99" grpId="0"/>
      <p:bldP spid="101" grpId="0"/>
      <p:bldP spid="103" grpId="0"/>
      <p:bldP spid="104" grpId="0"/>
      <p:bldP spid="105" grpId="0"/>
      <p:bldP spid="106" grpId="0" animBg="1"/>
      <p:bldP spid="107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 animBg="1"/>
      <p:bldP spid="126" grpId="1" animBg="1"/>
      <p:bldP spid="127" grpId="0" animBg="1"/>
      <p:bldP spid="127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 the sum of the series: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4 + 10 + 18 + 28 + 40 … … … + 418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172200" y="1524000"/>
                <a:ext cx="1291379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1524000"/>
                <a:ext cx="1291379" cy="67935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4572000" y="24384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38400"/>
                <a:ext cx="647485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4572000" y="30480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48000"/>
                <a:ext cx="647485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4572000" y="36576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57600"/>
                <a:ext cx="647485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4572000" y="4876800"/>
                <a:ext cx="613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76800"/>
                <a:ext cx="613630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4572000" y="4267200"/>
                <a:ext cx="6474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67200"/>
                <a:ext cx="647485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62600" y="24384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438400"/>
                <a:ext cx="133254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5562600" y="30480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048000"/>
                <a:ext cx="1332544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5562600" y="36576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657600"/>
                <a:ext cx="1332544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5562600" y="4267200"/>
                <a:ext cx="13325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267200"/>
                <a:ext cx="1332544" cy="30777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562600" y="4876800"/>
                <a:ext cx="10184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876800"/>
                <a:ext cx="1018420" cy="30777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7162800" y="4876800"/>
                <a:ext cx="707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418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76800"/>
                <a:ext cx="707438" cy="30777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7162800" y="24384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2438400"/>
                <a:ext cx="508664" cy="307777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7162800" y="3048000"/>
                <a:ext cx="5086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48000"/>
                <a:ext cx="508664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7162800" y="36576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657600"/>
                <a:ext cx="608052" cy="307777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7162800" y="4267200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267200"/>
                <a:ext cx="608052" cy="307777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239000" y="2438400"/>
            <a:ext cx="533400" cy="21336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/>
          <p:cNvSpPr/>
          <p:nvPr/>
        </p:nvSpPr>
        <p:spPr>
          <a:xfrm>
            <a:off x="973183" y="4831080"/>
            <a:ext cx="2815045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85800" y="5266509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see that this formula gives us the sequence we are trying to find the sum of!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(The 0 at the start will not affect the sum so can be ignored!)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572000" y="5486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need to know how many terms there are, so have to find the value for r which gives a term with a value of 418…</a:t>
            </a:r>
          </a:p>
        </p:txBody>
      </p:sp>
      <p:sp>
        <p:nvSpPr>
          <p:cNvPr id="31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28" grpId="0"/>
      <p:bldP spid="129" grpId="0"/>
      <p:bldP spid="130" grpId="0"/>
      <p:bldP spid="131" grpId="0"/>
      <p:bldP spid="132" grpId="0"/>
      <p:bldP spid="3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7" grpId="0" animBg="1"/>
      <p:bldP spid="142" grpId="0" animBg="1"/>
      <p:bldP spid="14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Show that: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 the sum of the series: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4 + 10 + 18 + 28 + 40 … … … + 418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819400"/>
                <a:ext cx="2795317" cy="67935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105400" y="1676400"/>
                <a:ext cx="16272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−2=418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676400"/>
                <a:ext cx="162720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53000" y="2133600"/>
                <a:ext cx="15510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−420=0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133600"/>
                <a:ext cx="1551002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48200" y="2590800"/>
                <a:ext cx="18577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−20)(</m:t>
                      </m:r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+21)=0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90800"/>
                <a:ext cx="1857753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0600" y="3200400"/>
                <a:ext cx="15856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=20   </m:t>
                      </m:r>
                      <m:r>
                        <a:rPr lang="en-GB" sz="1400" b="0" i="1" smtClean="0">
                          <a:latin typeface="Cambria Math"/>
                        </a:rPr>
                        <m:t>𝑜𝑟</m:t>
                      </m:r>
                      <m:r>
                        <a:rPr lang="en-GB" sz="1400" b="0" i="1" smtClean="0">
                          <a:latin typeface="Cambria Math"/>
                        </a:rPr>
                        <m:t>   −21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200400"/>
                <a:ext cx="1585627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876800" y="3200400"/>
            <a:ext cx="6096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0" y="4343400"/>
                <a:ext cx="1291379" cy="696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400"/>
                <a:ext cx="1291379" cy="69685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72000" y="5181600"/>
                <a:ext cx="1678793" cy="461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81600"/>
                <a:ext cx="1678793" cy="46128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572000" y="5715000"/>
                <a:ext cx="195810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US" sz="1400" b="0" i="1" smtClean="0">
                          <a:latin typeface="Cambria Math"/>
                        </a:rPr>
                        <m:t>+4)(</m:t>
                      </m:r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US" sz="1400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15000"/>
                <a:ext cx="1958100" cy="49705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72000" y="6400800"/>
                <a:ext cx="806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3040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400800"/>
                <a:ext cx="806824" cy="307777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553201" y="1828801"/>
            <a:ext cx="381000" cy="457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934200" y="1905000"/>
            <a:ext cx="1189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Subtract 418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6553200" y="2286000"/>
            <a:ext cx="381000" cy="4572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553200" y="2743200"/>
            <a:ext cx="3810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096000" y="47244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324600" y="5410200"/>
            <a:ext cx="381000" cy="6096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324600" y="6019800"/>
            <a:ext cx="381000" cy="533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858000" y="2362200"/>
            <a:ext cx="1189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858000" y="2819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2 answers, only 1 is possible though!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77000" y="4800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can use the formula we were given!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0" y="3810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we are finding the sum of the first 20 terms of the sequence!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29400" y="5562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n = 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05600" y="61722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2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/>
      <p:bldP spid="30" grpId="0"/>
      <p:bldP spid="31" grpId="0"/>
      <p:bldP spid="32" grpId="0"/>
      <p:bldP spid="7" grpId="0" animBg="1"/>
      <p:bldP spid="34" grpId="0"/>
      <p:bldP spid="35" grpId="0"/>
      <p:bldP spid="36" grpId="0"/>
      <p:bldP spid="37" grpId="0"/>
      <p:bldP spid="38" grpId="0" animBg="1"/>
      <p:bldP spid="39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a formula for the sum of the series: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blipFill rotWithShape="1">
                <a:blip r:embed="rId10"/>
                <a:stretch>
                  <a:fillRect l="-30469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" y="3657600"/>
                <a:ext cx="1514261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657600"/>
                <a:ext cx="1514261" cy="595484"/>
              </a:xfrm>
              <a:prstGeom prst="rect">
                <a:avLst/>
              </a:prstGeom>
              <a:blipFill rotWithShape="1">
                <a:blip r:embed="rId11"/>
                <a:stretch>
                  <a:fillRect l="-31048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" y="4419600"/>
                <a:ext cx="1462260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419600"/>
                <a:ext cx="1462260" cy="595484"/>
              </a:xfrm>
              <a:prstGeom prst="rect">
                <a:avLst/>
              </a:prstGeom>
              <a:blipFill rotWithShape="1">
                <a:blip r:embed="rId12"/>
                <a:stretch>
                  <a:fillRect l="-32083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" y="5181600"/>
                <a:ext cx="719941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181600"/>
                <a:ext cx="719941" cy="595484"/>
              </a:xfrm>
              <a:prstGeom prst="rect">
                <a:avLst/>
              </a:prstGeom>
              <a:blipFill rotWithShape="1">
                <a:blip r:embed="rId13"/>
                <a:stretch>
                  <a:fillRect l="-50847" t="-95918" r="-86441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90600" y="5181600"/>
                <a:ext cx="90268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5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181600"/>
                <a:ext cx="902683" cy="595484"/>
              </a:xfrm>
              <a:prstGeom prst="rect">
                <a:avLst/>
              </a:prstGeom>
              <a:blipFill rotWithShape="1">
                <a:blip r:embed="rId14"/>
                <a:stretch>
                  <a:fillRect l="-20946" t="-95918" r="-89189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52600" y="5181600"/>
                <a:ext cx="82644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3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181600"/>
                <a:ext cx="826444" cy="595484"/>
              </a:xfrm>
              <a:prstGeom prst="rect">
                <a:avLst/>
              </a:prstGeom>
              <a:blipFill rotWithShape="1">
                <a:blip r:embed="rId15"/>
                <a:stretch>
                  <a:fillRect l="-22963" t="-95918" r="-9777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71130" y="6074735"/>
                <a:ext cx="1185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30" y="6074735"/>
                <a:ext cx="1185389" cy="461665"/>
              </a:xfrm>
              <a:prstGeom prst="rect">
                <a:avLst/>
              </a:prstGeom>
              <a:blipFill rotWithShape="1">
                <a:blip r:embed="rId16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95400" y="6096000"/>
                <a:ext cx="16308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6096000"/>
                <a:ext cx="1630896" cy="4440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76871" y="6088911"/>
                <a:ext cx="105817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6871" y="6088911"/>
                <a:ext cx="1058174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61060" y="1575157"/>
                <a:ext cx="1185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060" y="1575157"/>
                <a:ext cx="1185389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485330" y="1596422"/>
                <a:ext cx="16308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330" y="1596422"/>
                <a:ext cx="1630896" cy="4440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66801" y="1589333"/>
                <a:ext cx="105817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01" y="1589333"/>
                <a:ext cx="1058174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75236" y="2291082"/>
                <a:ext cx="11853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5236" y="2291082"/>
                <a:ext cx="1185389" cy="461665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99506" y="2312347"/>
                <a:ext cx="16308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+1)(2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506" y="2312347"/>
                <a:ext cx="1630896" cy="4440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02242" y="2315890"/>
                <a:ext cx="1091837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2242" y="2315890"/>
                <a:ext cx="1091837" cy="4440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61528" y="2998381"/>
                <a:ext cx="3451651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200" i="1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sz="1200" i="1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+5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−9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(</m:t>
                          </m:r>
                          <m:r>
                            <a:rPr lang="en-US" sz="1200" i="1">
                              <a:latin typeface="Cambria Math"/>
                            </a:rPr>
                            <m:t>𝑛</m:t>
                          </m:r>
                          <m:r>
                            <a:rPr lang="en-US" sz="12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528" y="2998381"/>
                <a:ext cx="3451651" cy="46288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71693" y="374620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693" y="3746204"/>
                <a:ext cx="335348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4749321" y="3897865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912256" y="387601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2256" y="3876010"/>
                <a:ext cx="304891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92212" y="3502542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12" y="3502542"/>
                <a:ext cx="332142" cy="400110"/>
              </a:xfrm>
              <a:prstGeom prst="rect">
                <a:avLst/>
              </a:prstGeom>
              <a:blipFill rotWithShape="1">
                <a:blip r:embed="rId27"/>
                <a:stretch>
                  <a:fillRect r="-1818" b="-153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57800" y="35052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505200"/>
                <a:ext cx="332142" cy="400110"/>
              </a:xfrm>
              <a:prstGeom prst="rect">
                <a:avLst/>
              </a:prstGeom>
              <a:blipFill rotWithShape="1">
                <a:blip r:embed="rId28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77107" y="3600893"/>
                <a:ext cx="7984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107" y="3600893"/>
                <a:ext cx="798488" cy="276999"/>
              </a:xfrm>
              <a:prstGeom prst="rect">
                <a:avLst/>
              </a:prstGeom>
              <a:blipFill rotWithShape="1">
                <a:blip r:embed="rId29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345807" y="3586624"/>
                <a:ext cx="8834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807" y="3586624"/>
                <a:ext cx="883447" cy="276999"/>
              </a:xfrm>
              <a:prstGeom prst="rect">
                <a:avLst/>
              </a:prstGeom>
              <a:blipFill rotWithShape="1">
                <a:blip r:embed="rId3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41712" y="3589757"/>
                <a:ext cx="10266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+ 5(2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712" y="3589757"/>
                <a:ext cx="1026691" cy="276999"/>
              </a:xfrm>
              <a:prstGeom prst="rect">
                <a:avLst/>
              </a:prstGeom>
              <a:blipFill rotWithShape="1">
                <a:blip r:embed="rId3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857520" y="3593861"/>
                <a:ext cx="453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520" y="3593861"/>
                <a:ext cx="453970" cy="27699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Connector 41"/>
          <p:cNvCxnSpPr/>
          <p:nvPr/>
        </p:nvCxnSpPr>
        <p:spPr>
          <a:xfrm>
            <a:off x="4973368" y="3270987"/>
            <a:ext cx="4572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811568" y="3270987"/>
            <a:ext cx="533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83168" y="3270987"/>
            <a:ext cx="533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820968" y="3270987"/>
            <a:ext cx="762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344968" y="3270987"/>
            <a:ext cx="609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305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8971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7447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7353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106968" y="3270987"/>
            <a:ext cx="762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774721" y="3891515"/>
            <a:ext cx="53340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60521" y="3891515"/>
            <a:ext cx="609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98721" y="3891515"/>
            <a:ext cx="609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60721" y="3891515"/>
            <a:ext cx="1524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473018" y="4402402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018" y="4402402"/>
                <a:ext cx="335348" cy="276999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/>
          <p:cNvCxnSpPr/>
          <p:nvPr/>
        </p:nvCxnSpPr>
        <p:spPr>
          <a:xfrm>
            <a:off x="4750646" y="4554063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913581" y="4532208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581" y="4532208"/>
                <a:ext cx="304891" cy="276999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074945" y="418164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4945" y="4181640"/>
                <a:ext cx="332142" cy="400110"/>
              </a:xfrm>
              <a:prstGeom prst="rect">
                <a:avLst/>
              </a:prstGeom>
              <a:blipFill rotWithShape="1">
                <a:blip r:embed="rId35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240533" y="4184298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533" y="4184298"/>
                <a:ext cx="332142" cy="400110"/>
              </a:xfrm>
              <a:prstGeom prst="rect">
                <a:avLst/>
              </a:prstGeom>
              <a:blipFill rotWithShape="1">
                <a:blip r:embed="rId36"/>
                <a:stretch>
                  <a:fillRect r="-185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678432" y="4257091"/>
                <a:ext cx="79848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432" y="4257091"/>
                <a:ext cx="798488" cy="276999"/>
              </a:xfrm>
              <a:prstGeom prst="rect">
                <a:avLst/>
              </a:prstGeom>
              <a:blipFill rotWithShape="1">
                <a:blip r:embed="rId37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341195" y="4260635"/>
                <a:ext cx="8273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+3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195" y="4260635"/>
                <a:ext cx="827342" cy="276999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018400" y="4258957"/>
                <a:ext cx="8984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+ 10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400" y="4258957"/>
                <a:ext cx="898451" cy="276999"/>
              </a:xfrm>
              <a:prstGeom prst="rect">
                <a:avLst/>
              </a:prstGeom>
              <a:blipFill rotWithShape="1"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795236" y="4259920"/>
                <a:ext cx="453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5236" y="4259920"/>
                <a:ext cx="453970" cy="276999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4461516" y="4963053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516" y="4963053"/>
                <a:ext cx="2079672" cy="461665"/>
              </a:xfrm>
              <a:prstGeom prst="rect">
                <a:avLst/>
              </a:prstGeom>
              <a:blipFill rotWithShape="1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Arc 90"/>
          <p:cNvSpPr/>
          <p:nvPr/>
        </p:nvSpPr>
        <p:spPr>
          <a:xfrm>
            <a:off x="1752600" y="40386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/>
          <p:cNvSpPr txBox="1"/>
          <p:nvPr/>
        </p:nvSpPr>
        <p:spPr>
          <a:xfrm>
            <a:off x="2057400" y="4114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3" name="Arc 92"/>
          <p:cNvSpPr/>
          <p:nvPr/>
        </p:nvSpPr>
        <p:spPr>
          <a:xfrm>
            <a:off x="2895600" y="32004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3200400" y="3276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743200" y="495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3 separate sums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Arc 95"/>
          <p:cNvSpPr/>
          <p:nvPr/>
        </p:nvSpPr>
        <p:spPr>
          <a:xfrm>
            <a:off x="2438400" y="48006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3733800" y="56388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4038600" y="55626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using the formulae above. Remember to include the coefficients!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9" name="Arc 98"/>
          <p:cNvSpPr/>
          <p:nvPr/>
        </p:nvSpPr>
        <p:spPr>
          <a:xfrm>
            <a:off x="7848600" y="18288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Arc 99"/>
          <p:cNvSpPr/>
          <p:nvPr/>
        </p:nvSpPr>
        <p:spPr>
          <a:xfrm>
            <a:off x="7848600" y="25146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Arc 100"/>
          <p:cNvSpPr/>
          <p:nvPr/>
        </p:nvSpPr>
        <p:spPr>
          <a:xfrm>
            <a:off x="7620000" y="32004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c 101"/>
          <p:cNvSpPr/>
          <p:nvPr/>
        </p:nvSpPr>
        <p:spPr>
          <a:xfrm>
            <a:off x="7239000" y="38862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Arc 102"/>
          <p:cNvSpPr/>
          <p:nvPr/>
        </p:nvSpPr>
        <p:spPr>
          <a:xfrm>
            <a:off x="7239000" y="4572000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8153400" y="1828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with the same denominator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153400" y="27432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Combine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9248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‘Clever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factorisation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88332" y="403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Expand the inner brackets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67600" y="4572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(you should also 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if possible)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457200" y="6032666"/>
            <a:ext cx="914400" cy="53735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1524000" y="6019800"/>
            <a:ext cx="1295400" cy="53735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/>
          <p:cNvSpPr/>
          <p:nvPr/>
        </p:nvSpPr>
        <p:spPr>
          <a:xfrm>
            <a:off x="2971800" y="6019800"/>
            <a:ext cx="762000" cy="53735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4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4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4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4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10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77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90" grpId="0"/>
      <p:bldP spid="91" grpId="0" animBg="1"/>
      <p:bldP spid="92" grpId="0"/>
      <p:bldP spid="93" grpId="0" animBg="1"/>
      <p:bldP spid="94" grpId="0"/>
      <p:bldP spid="95" grpId="0"/>
      <p:bldP spid="96" grpId="0" animBg="1"/>
      <p:bldP spid="97" grpId="0" animBg="1"/>
      <p:bldP spid="98" grpId="0"/>
      <p:bldP spid="99" grpId="0" animBg="1"/>
      <p:bldP spid="100" grpId="0" animBg="1"/>
      <p:bldP spid="101" grpId="0" animBg="1"/>
      <p:bldP spid="102" grpId="0" animBg="1"/>
      <p:bldP spid="103" grpId="0" animBg="1"/>
      <p:bldP spid="104" grpId="0"/>
      <p:bldP spid="105" grpId="0"/>
      <p:bldP spid="106" grpId="0"/>
      <p:bldP spid="107" grpId="0"/>
      <p:bldP spid="108" grpId="0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3434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need to be able to use all you have learnt to calculate the sum of a more complex series, made up of several terms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a formula for the sum of the series: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Hence, calculate the following: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819400"/>
                <a:ext cx="1566263" cy="595484"/>
              </a:xfrm>
              <a:prstGeom prst="rect">
                <a:avLst/>
              </a:prstGeom>
              <a:blipFill rotWithShape="1">
                <a:blip r:embed="rId10"/>
                <a:stretch>
                  <a:fillRect l="-30469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1213349" y="3502742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349" y="3502742"/>
                <a:ext cx="2079672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1560362" y="4857661"/>
                <a:ext cx="1631985" cy="609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362" y="4857661"/>
                <a:ext cx="1631985" cy="6097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439793" y="2059675"/>
                <a:ext cx="1631985" cy="609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93" y="2059675"/>
                <a:ext cx="1631985" cy="60978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902378" y="2061950"/>
                <a:ext cx="1724446" cy="610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378" y="2061950"/>
                <a:ext cx="1724446" cy="61055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419554" y="2064225"/>
                <a:ext cx="1724446" cy="610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10</m:t>
                          </m:r>
                        </m:sup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+3)(2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554" y="2064225"/>
                <a:ext cx="1724446" cy="61055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4340961" y="3232062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961" y="3232062"/>
                <a:ext cx="2079672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6253922" y="3234337"/>
                <a:ext cx="20796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+1)(3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+13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−4)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922" y="3234337"/>
                <a:ext cx="2079672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4343237" y="3971317"/>
                <a:ext cx="1347933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40(41)(5316)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237" y="3971317"/>
                <a:ext cx="1347933" cy="4440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573809" y="3959943"/>
                <a:ext cx="1313180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 10(11)(426)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809" y="3959943"/>
                <a:ext cx="1313180" cy="444032"/>
              </a:xfrm>
              <a:prstGeom prst="rect">
                <a:avLst/>
              </a:prstGeom>
              <a:blipFill rotWithShape="1">
                <a:blip r:embed="rId19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4345512" y="4710571"/>
                <a:ext cx="10369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=1,445,230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512" y="4710571"/>
                <a:ext cx="1036951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Arc 119"/>
          <p:cNvSpPr/>
          <p:nvPr/>
        </p:nvSpPr>
        <p:spPr>
          <a:xfrm>
            <a:off x="8085161" y="3480179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8395647" y="3480180"/>
            <a:ext cx="748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40 and 10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2" name="Arc 121"/>
          <p:cNvSpPr/>
          <p:nvPr/>
        </p:nvSpPr>
        <p:spPr>
          <a:xfrm>
            <a:off x="6722660" y="4219433"/>
            <a:ext cx="381000" cy="6858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TextBox 122"/>
          <p:cNvSpPr txBox="1"/>
          <p:nvPr/>
        </p:nvSpPr>
        <p:spPr>
          <a:xfrm>
            <a:off x="7074089" y="4424150"/>
            <a:ext cx="896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163402" y="1680950"/>
            <a:ext cx="3216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as one sum subtract another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722125" y="2815989"/>
            <a:ext cx="4189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the formulae out twice, one for each sum!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52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  <p:bldP spid="89" grpId="0"/>
      <p:bldP spid="115" grpId="0"/>
      <p:bldP spid="116" grpId="0"/>
      <p:bldP spid="117" grpId="0"/>
      <p:bldP spid="118" grpId="0"/>
      <p:bldP spid="119" grpId="0"/>
      <p:bldP spid="120" grpId="0" animBg="1"/>
      <p:bldP spid="121" grpId="0"/>
      <p:bldP spid="122" grpId="0" animBg="1"/>
      <p:bldP spid="123" grpId="0"/>
      <p:bldP spid="124" grpId="0"/>
      <p:bldP spid="1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+1)(2</m:t>
                          </m:r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605" y="0"/>
                <a:ext cx="2229395" cy="5870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27" y="583474"/>
                <a:ext cx="1698173" cy="5870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6"/>
          <a:srcRect l="9678" t="37056" r="68135" b="34847"/>
          <a:stretch/>
        </p:blipFill>
        <p:spPr>
          <a:xfrm>
            <a:off x="2403566" y="3065417"/>
            <a:ext cx="4364501" cy="310896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333897" y="1874519"/>
            <a:ext cx="4423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formula for </a:t>
            </a:r>
            <a:r>
              <a:rPr lang="en-US" sz="2400" dirty="0" err="1">
                <a:solidFill>
                  <a:srgbClr val="FF0000"/>
                </a:solidFill>
                <a:latin typeface="Comic Sans MS" pitchFamily="66" charset="0"/>
              </a:rPr>
              <a:t>squareds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 and cubes are given on the exam!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5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3A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05646" y="3204755"/>
                <a:ext cx="1334468" cy="7772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646" y="3204755"/>
                <a:ext cx="1334468" cy="7772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90903" y="4145280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sequence of numbers we are finding the sum of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50971" y="3840480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474720" y="4053840"/>
            <a:ext cx="474618" cy="43978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4079" y="4576355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value we put into the sequence formula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05051" y="2987040"/>
            <a:ext cx="435429" cy="23513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31818" y="2595156"/>
            <a:ext cx="2464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last value we put into the sequence formula (put in every integer in between as well!)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49040" y="4497978"/>
                <a:ext cx="14827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9+19+29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4497978"/>
                <a:ext cx="1482778" cy="276999"/>
              </a:xfrm>
              <a:prstGeom prst="rect">
                <a:avLst/>
              </a:prstGeom>
              <a:blipFill>
                <a:blip r:embed="rId3"/>
                <a:stretch>
                  <a:fillRect l="-1235" r="-329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19156" y="5129349"/>
                <a:ext cx="7924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156" y="5129349"/>
                <a:ext cx="792480" cy="276999"/>
              </a:xfrm>
              <a:prstGeom prst="rect">
                <a:avLst/>
              </a:prstGeom>
              <a:blipFill>
                <a:blip r:embed="rId4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1" grpId="0"/>
      <p:bldP spid="11" grpId="1"/>
      <p:bldP spid="14" grpId="0"/>
      <p:bldP spid="14" grpId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93029" y="3204755"/>
                <a:ext cx="786817" cy="7811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029" y="3204755"/>
                <a:ext cx="786817" cy="7811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590903" y="4145280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sequence of numbers we are finding the sum of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050971" y="3840480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553098" y="4053840"/>
            <a:ext cx="474618" cy="43978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42457" y="4576355"/>
            <a:ext cx="2159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first value we put into the sequence formula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75017" y="2960914"/>
            <a:ext cx="435429" cy="23513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01784" y="2569030"/>
            <a:ext cx="2464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last value we put into the sequence formula (put in every integer in between as well!)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31325" y="4428310"/>
                <a:ext cx="18867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4+9+16+25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1325" y="4428310"/>
                <a:ext cx="1886735" cy="276999"/>
              </a:xfrm>
              <a:prstGeom prst="rect">
                <a:avLst/>
              </a:prstGeom>
              <a:blipFill>
                <a:blip r:embed="rId3"/>
                <a:stretch>
                  <a:fillRect l="-645" r="-258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40778" y="5050973"/>
                <a:ext cx="79248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8" y="5050973"/>
                <a:ext cx="792480" cy="276999"/>
              </a:xfrm>
              <a:prstGeom prst="rect">
                <a:avLst/>
              </a:prstGeom>
              <a:blipFill>
                <a:blip r:embed="rId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344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11" grpId="0"/>
      <p:bldP spid="11" grpId="1"/>
      <p:bldP spid="14" grpId="0"/>
      <p:bldP spid="14" grpId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sigma notation to write the sum of a series clearly and concisely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find the sum of a series of constant terms you can use the formula: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74124" y="4354286"/>
                <a:ext cx="538189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essentially saying ‘the sum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1s’ is equal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 the sum of 1 + 1 + 1 = 3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sum of 1 + 1 + 1 + 1 + 1 + 1 + 1 = 7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124" y="4354286"/>
                <a:ext cx="5381897" cy="1323439"/>
              </a:xfrm>
              <a:prstGeom prst="rect">
                <a:avLst/>
              </a:prstGeom>
              <a:blipFill>
                <a:blip r:embed="rId3"/>
                <a:stretch>
                  <a:fillRect t="-922" b="-5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2386148" y="4180114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25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the sigma notation to write the sum of a series clearly and concisely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To find the sum of the first n natural numbers (1, 2, 3, 4, 5…, n), you can use this formula: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will see how to prove this result in chapter 8!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867150" cy="4776787"/>
              </a:xfrm>
              <a:blipFill>
                <a:blip r:embed="rId2"/>
                <a:stretch>
                  <a:fillRect l="-630" t="-766" r="-2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74124" y="4354286"/>
                <a:ext cx="5381897" cy="201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essentially saying ‘the sum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natural numbers’ is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 the sum of 1 + 2 + 3 + 4 + 5 = 15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US" sz="16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124" y="4354286"/>
                <a:ext cx="5381897" cy="2018758"/>
              </a:xfrm>
              <a:prstGeom prst="rect">
                <a:avLst/>
              </a:prstGeom>
              <a:blipFill>
                <a:blip r:embed="rId3"/>
                <a:stretch>
                  <a:fillRect t="-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 flipV="1">
            <a:off x="2386148" y="4180114"/>
            <a:ext cx="679269" cy="36576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244046" y="4615542"/>
            <a:ext cx="966651" cy="4441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072743" y="5682342"/>
            <a:ext cx="1127760" cy="4441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44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5" grpId="0" animBg="1"/>
      <p:bldP spid="5" grpId="1" animBg="1"/>
      <p:bldP spid="9" grpId="0" animBg="1"/>
      <p:bldP spid="9" grpId="1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Calculate the sum of the series indicated below: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28800" y="2971800"/>
                <a:ext cx="763222" cy="960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971800"/>
                <a:ext cx="763222" cy="96039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876800" y="1600200"/>
                <a:ext cx="1832618" cy="7632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00200"/>
                <a:ext cx="1832618" cy="7632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2590800"/>
                <a:ext cx="2216697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(50)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50+1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90800"/>
                <a:ext cx="2216697" cy="7867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76800" y="3657600"/>
                <a:ext cx="1369606" cy="786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50</m:t>
                          </m:r>
                        </m:sup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  <m:r>
                        <a:rPr lang="en-GB" sz="1600" b="0" i="1" smtClean="0">
                          <a:latin typeface="Cambria Math"/>
                        </a:rPr>
                        <m:t>=1275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657600"/>
                <a:ext cx="1369606" cy="7867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618514" y="2074817"/>
            <a:ext cx="914400" cy="914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>
            <a:off x="6618514" y="3141617"/>
            <a:ext cx="914400" cy="914400"/>
          </a:xfrm>
          <a:prstGeom prst="arc">
            <a:avLst>
              <a:gd name="adj1" fmla="val 16200000"/>
              <a:gd name="adj2" fmla="val 543183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499465" y="2133600"/>
            <a:ext cx="1828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want the sum of the first 50 terms, so n = 50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24205" y="3429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442080" y="5181600"/>
                <a:ext cx="129067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080" y="5181600"/>
                <a:ext cx="1290673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86400" y="5181600"/>
                <a:ext cx="1107931" cy="618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181600"/>
                <a:ext cx="1107931" cy="61811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3733800" y="5486400"/>
            <a:ext cx="1676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57912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It is fine (and sometimes easier) to use the formula in this form!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1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8" grpId="0"/>
      <p:bldP spid="11" grpId="0" animBg="1"/>
      <p:bldP spid="19" grpId="0" animBg="1"/>
      <p:bldP spid="13" grpId="0"/>
      <p:bldP spid="20" grpId="0"/>
      <p:bldP spid="21" grpId="0"/>
      <p:bldP spid="22" grpId="0"/>
      <p:bldP spid="25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005" y="570412"/>
                <a:ext cx="1519646" cy="5870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can use the sigma notation to write the sum of a series clearly and concisely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Calculate the sum of the series indicated below: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971800"/>
                <a:ext cx="872226" cy="9559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2133600" y="4038600"/>
            <a:ext cx="0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46482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is asking you to find the sum of the numbers from 21 to 60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566092" y="2209800"/>
            <a:ext cx="3657600" cy="152400"/>
            <a:chOff x="4800600" y="2057400"/>
            <a:chExt cx="3657600" cy="152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4800600" y="2057400"/>
              <a:ext cx="36576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8006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4102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198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6294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2390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8486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458200" y="2057400"/>
              <a:ext cx="0" cy="152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4413692" y="2362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470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10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566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662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30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758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40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3854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50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995092" y="2362200"/>
            <a:ext cx="478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omic Sans MS" pitchFamily="66" charset="0"/>
              </a:rPr>
              <a:t>60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785292" y="1981200"/>
            <a:ext cx="2438400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572000" y="2743200"/>
            <a:ext cx="365169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572000" y="3048000"/>
            <a:ext cx="121329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937692" y="1447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sum of the numbers from 21 to 60…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94692" y="3200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… Will be equal to the sum of the numbers from 1 to 60, subtract the numbers from 1 to 20…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47092" y="2743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75692" y="4495800"/>
                <a:ext cx="802591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=21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5692" y="4495800"/>
                <a:ext cx="802591" cy="8695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861492" y="4495800"/>
                <a:ext cx="942053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60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1492" y="4495800"/>
                <a:ext cx="942053" cy="86959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699692" y="4495800"/>
                <a:ext cx="942053" cy="86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b="0" i="1" smtClean="0">
                              <a:latin typeface="Cambria Math"/>
                            </a:rPr>
                            <m:t>20</m:t>
                          </m:r>
                        </m:sup>
                        <m:e>
                          <m:r>
                            <a:rPr lang="en-GB" b="0" i="1" smtClean="0">
                              <a:latin typeface="Cambria Math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692" y="4495800"/>
                <a:ext cx="942053" cy="8695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5023292" y="4038600"/>
            <a:ext cx="2811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notation will look like this…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251892" y="5410200"/>
            <a:ext cx="1524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489892" y="5791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Sum from 21 to 60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6394892" y="54102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937692" y="5791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Sum from 1 to 60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7309292" y="5410200"/>
            <a:ext cx="2286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156892" y="5791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Sum from 1 to 20</a:t>
            </a:r>
          </a:p>
        </p:txBody>
      </p:sp>
      <p:sp>
        <p:nvSpPr>
          <p:cNvPr id="74" name="Oval 73"/>
          <p:cNvSpPr/>
          <p:nvPr/>
        </p:nvSpPr>
        <p:spPr>
          <a:xfrm>
            <a:off x="7004492" y="4495800"/>
            <a:ext cx="381000" cy="228600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5251892" y="5105400"/>
            <a:ext cx="457200" cy="304800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448768" y="4267200"/>
            <a:ext cx="1695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00FF"/>
                </a:solidFill>
                <a:latin typeface="Comic Sans MS" pitchFamily="66" charset="0"/>
              </a:rPr>
              <a:t>Notice the number here will always be one less than the one at the start!</a:t>
            </a:r>
          </a:p>
        </p:txBody>
      </p:sp>
      <p:sp>
        <p:nvSpPr>
          <p:cNvPr id="4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Series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66651" cy="5870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1" y="0"/>
                <a:ext cx="1524001" cy="5870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9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52" grpId="0"/>
      <p:bldP spid="55" grpId="0"/>
      <p:bldP spid="56" grpId="0"/>
      <p:bldP spid="57" grpId="0"/>
      <p:bldP spid="58" grpId="0"/>
      <p:bldP spid="59" grpId="0"/>
      <p:bldP spid="63" grpId="0"/>
      <p:bldP spid="66" grpId="0"/>
      <p:bldP spid="69" grpId="0"/>
      <p:bldP spid="72" grpId="0"/>
      <p:bldP spid="74" grpId="0" animBg="1"/>
      <p:bldP spid="75" grpId="0" animBg="1"/>
      <p:bldP spid="7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3367</Words>
  <Application>Microsoft Office PowerPoint</Application>
  <PresentationFormat>画面に合わせる (4:3)</PresentationFormat>
  <Paragraphs>787</Paragraphs>
  <Slides>29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41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PowerPoint プレゼンテーション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71</cp:revision>
  <dcterms:created xsi:type="dcterms:W3CDTF">2017-08-14T15:35:38Z</dcterms:created>
  <dcterms:modified xsi:type="dcterms:W3CDTF">2018-08-13T23:49:08Z</dcterms:modified>
</cp:coreProperties>
</file>