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96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7.png"/><Relationship Id="rId2" Type="http://schemas.openxmlformats.org/officeDocument/2006/relationships/image" Target="../media/image19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19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3.png"/><Relationship Id="rId2" Type="http://schemas.openxmlformats.org/officeDocument/2006/relationships/image" Target="../media/image20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6.png"/><Relationship Id="rId2" Type="http://schemas.openxmlformats.org/officeDocument/2006/relationships/image" Target="../media/image20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9.png"/><Relationship Id="rId2" Type="http://schemas.openxmlformats.org/officeDocument/2006/relationships/image" Target="../media/image208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1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3.png"/><Relationship Id="rId2" Type="http://schemas.openxmlformats.org/officeDocument/2006/relationships/image" Target="../media/image2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6.png"/><Relationship Id="rId2" Type="http://schemas.openxmlformats.org/officeDocument/2006/relationships/image" Target="../media/image2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7.png"/><Relationship Id="rId2" Type="http://schemas.openxmlformats.org/officeDocument/2006/relationships/image" Target="../media/image17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17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3.png"/><Relationship Id="rId2" Type="http://schemas.openxmlformats.org/officeDocument/2006/relationships/image" Target="../media/image18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6.png"/><Relationship Id="rId2" Type="http://schemas.openxmlformats.org/officeDocument/2006/relationships/image" Target="../media/image18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8.png"/><Relationship Id="rId2" Type="http://schemas.openxmlformats.org/officeDocument/2006/relationships/image" Target="../media/image18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1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4.png"/><Relationship Id="rId2" Type="http://schemas.openxmlformats.org/officeDocument/2006/relationships/image" Target="../media/image19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3) Series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537848"/>
              </p:ext>
            </p:extLst>
          </p:nvPr>
        </p:nvGraphicFramePr>
        <p:xfrm>
          <a:off x="-1" y="737040"/>
          <a:ext cx="9143999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3.1) Sums of natural numbers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3.2) Sums of squares and cubes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45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48271"/>
                <a:ext cx="4692427" cy="14010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deduce an expression for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48271"/>
                <a:ext cx="4692427" cy="1401025"/>
              </a:xfrm>
              <a:prstGeom prst="rect">
                <a:avLst/>
              </a:prstGeom>
              <a:blipFill>
                <a:blip r:embed="rId2"/>
                <a:stretch>
                  <a:fillRect l="-1039" t="-2620" b="-65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2" y="452736"/>
                <a:ext cx="4692427" cy="14010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deduce an expression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452736"/>
                <a:ext cx="4692427" cy="1401025"/>
              </a:xfrm>
              <a:prstGeom prst="rect">
                <a:avLst/>
              </a:prstGeom>
              <a:blipFill>
                <a:blip r:embed="rId3"/>
                <a:stretch>
                  <a:fillRect l="-1039" t="-2174" b="-60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19287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19287"/>
                <a:ext cx="4572000" cy="400110"/>
              </a:xfrm>
              <a:prstGeom prst="rect">
                <a:avLst/>
              </a:prstGeom>
              <a:blipFill>
                <a:blip r:embed="rId4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181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2704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𝑎𝑟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b="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b="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b="0" dirty="0">
                    <a:latin typeface="Candara" panose="020E0502030303020204" pitchFamily="34" charset="0"/>
                  </a:rPr>
                  <a:t> are rational constants.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</a:t>
                </a:r>
                <a:r>
                  <a:rPr lang="en-GB" sz="1600" b="0" dirty="0">
                    <a:latin typeface="Candara" panose="020E0502030303020204" pitchFamily="34" charset="0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=152</m:t>
                      </m:r>
                    </m:oMath>
                  </m:oMathPara>
                </a14:m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en-GB" sz="1600" dirty="0">
                    <a:latin typeface="Candara" panose="020E0502030303020204" pitchFamily="34" charset="0"/>
                  </a:rPr>
                  <a:t>and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324</m:t>
                      </m:r>
                    </m:oMath>
                  </m:oMathPara>
                </a14:m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an expression for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2704202"/>
              </a:xfrm>
              <a:prstGeom prst="rect">
                <a:avLst/>
              </a:prstGeom>
              <a:blipFill>
                <a:blip r:embed="rId2"/>
                <a:stretch>
                  <a:fillRect l="-667" t="-677" b="-22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2704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𝑎𝑟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rational constants.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=36</m:t>
                      </m:r>
                    </m:oMath>
                  </m:oMathPara>
                </a14:m>
                <a:endParaRPr lang="en-GB" sz="1600" i="1" dirty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en-GB" sz="1600" dirty="0">
                    <a:latin typeface="Candara" panose="020E0502030303020204" pitchFamily="34" charset="0"/>
                  </a:rPr>
                  <a:t>and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=78</m:t>
                      </m:r>
                    </m:oMath>
                  </m:oMathPara>
                </a14:m>
                <a:endParaRPr lang="en-GB" sz="1600" i="1" dirty="0">
                  <a:latin typeface="Cambria Math" panose="02040503050406030204" pitchFamily="18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an expression for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2704202"/>
              </a:xfrm>
              <a:prstGeom prst="rect">
                <a:avLst/>
              </a:prstGeom>
              <a:blipFill>
                <a:blip r:embed="rId3"/>
                <a:stretch>
                  <a:fillRect l="-667" t="-676" b="-20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3152473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152473"/>
                <a:ext cx="4572000" cy="400110"/>
              </a:xfrm>
              <a:prstGeom prst="rect">
                <a:avLst/>
              </a:prstGeom>
              <a:blipFill>
                <a:blip r:embed="rId4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125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088341" cy="527222"/>
          </a:xfrm>
        </p:spPr>
        <p:txBody>
          <a:bodyPr/>
          <a:lstStyle/>
          <a:p>
            <a:r>
              <a:rPr lang="en-GB" dirty="0"/>
              <a:t>3.2) Sums of squares and cubes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815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978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sup>
                        <m: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sup>
                        <m: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978461"/>
              </a:xfrm>
              <a:prstGeom prst="rect">
                <a:avLst/>
              </a:prstGeom>
              <a:blipFill>
                <a:blip r:embed="rId2"/>
                <a:stretch>
                  <a:fillRect l="-1333" t="-9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68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68168"/>
              </a:xfrm>
              <a:prstGeom prst="rect">
                <a:avLst/>
              </a:prstGeom>
              <a:blipFill>
                <a:blip r:embed="rId3"/>
                <a:stretch>
                  <a:fillRect l="-1333" t="-2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8944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335480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8944"/>
                <a:ext cx="4572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77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978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sup>
                        <m: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sup>
                        <m: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978461"/>
              </a:xfrm>
              <a:prstGeom prst="rect">
                <a:avLst/>
              </a:prstGeom>
              <a:blipFill>
                <a:blip r:embed="rId2"/>
                <a:stretch>
                  <a:fillRect l="-1333" t="-9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68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68168"/>
              </a:xfrm>
              <a:prstGeom prst="rect">
                <a:avLst/>
              </a:prstGeom>
              <a:blipFill>
                <a:blip r:embed="rId3"/>
                <a:stretch>
                  <a:fillRect l="-1333" t="-2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8944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25458400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8944"/>
                <a:ext cx="4572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370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65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(4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+1)(14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65346"/>
              </a:xfrm>
              <a:prstGeom prst="rect">
                <a:avLst/>
              </a:prstGeom>
              <a:blipFill>
                <a:blip r:embed="rId2"/>
                <a:stretch>
                  <a:fillRect l="-1333" t="-28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65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+1)(7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65346"/>
              </a:xfrm>
              <a:prstGeom prst="rect">
                <a:avLst/>
              </a:prstGeom>
              <a:blipFill>
                <a:blip r:embed="rId3"/>
                <a:stretch>
                  <a:fillRect l="-1333" t="-2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FEDA1F6C-08D0-4179-B4E6-945CF5F1BE86}"/>
              </a:ext>
            </a:extLst>
          </p:cNvPr>
          <p:cNvSpPr txBox="1"/>
          <p:nvPr/>
        </p:nvSpPr>
        <p:spPr>
          <a:xfrm>
            <a:off x="4572000" y="198894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262581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38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+2)(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+3)</m:t>
                          </m:r>
                        </m:e>
                      </m:nary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+26)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38737"/>
              </a:xfrm>
              <a:prstGeom prst="rect">
                <a:avLst/>
              </a:prstGeom>
              <a:blipFill>
                <a:blip r:embed="rId2"/>
                <a:stretch>
                  <a:fillRect l="-1333" t="-29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65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+2)(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−1)</m:t>
                          </m:r>
                        </m:e>
                      </m:nary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+4)(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65346"/>
              </a:xfrm>
              <a:prstGeom prst="rect">
                <a:avLst/>
              </a:prstGeom>
              <a:blipFill>
                <a:blip r:embed="rId3"/>
                <a:stretch>
                  <a:fillRect l="-1333" t="-2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FEDA1F6C-08D0-4179-B4E6-945CF5F1BE86}"/>
              </a:ext>
            </a:extLst>
          </p:cNvPr>
          <p:cNvSpPr txBox="1"/>
          <p:nvPr/>
        </p:nvSpPr>
        <p:spPr>
          <a:xfrm>
            <a:off x="4572000" y="198894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96470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947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Show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+1)(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+5)</m:t>
                          </m:r>
                        </m:e>
                      </m:nary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+1)(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+2)(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+7)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and hence evaluate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sup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+1)(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+5)</m:t>
                          </m:r>
                        </m:e>
                      </m:nary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947071"/>
              </a:xfrm>
              <a:prstGeom prst="rect">
                <a:avLst/>
              </a:prstGeom>
              <a:blipFill>
                <a:blip r:embed="rId2"/>
                <a:stretch>
                  <a:fillRect l="-667" t="-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945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Show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+3)(2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−1)</m:t>
                          </m:r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+1)(3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+13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−4)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and hence evaluate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sup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+3)(2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−1)</m:t>
                          </m:r>
                        </m:e>
                      </m:nary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945533"/>
              </a:xfrm>
              <a:prstGeom prst="rect">
                <a:avLst/>
              </a:prstGeom>
              <a:blipFill>
                <a:blip r:embed="rId3"/>
                <a:stretch>
                  <a:fillRect l="-667" t="-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66983" y="2338702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Shown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1445230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2338702"/>
                <a:ext cx="4572000" cy="707886"/>
              </a:xfrm>
              <a:prstGeom prst="rect">
                <a:avLst/>
              </a:prstGeom>
              <a:blipFill>
                <a:blip r:embed="rId4"/>
                <a:stretch>
                  <a:fillRect t="-5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720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0294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that satisfies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nary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029449"/>
              </a:xfrm>
              <a:prstGeom prst="rect">
                <a:avLst/>
              </a:prstGeom>
              <a:blipFill>
                <a:blip r:embed="rId2"/>
                <a:stretch>
                  <a:fillRect l="-667" t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09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that satisfies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09444"/>
              </a:xfrm>
              <a:prstGeom prst="rect">
                <a:avLst/>
              </a:prstGeom>
              <a:blipFill>
                <a:blip r:embed="rId3"/>
                <a:stretch>
                  <a:fillRect l="-667" t="-18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626266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26266"/>
                <a:ext cx="4572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083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088341" cy="527222"/>
          </a:xfrm>
        </p:spPr>
        <p:txBody>
          <a:bodyPr/>
          <a:lstStyle/>
          <a:p>
            <a:r>
              <a:rPr lang="en-GB" dirty="0"/>
              <a:t>3.1) Sums of natural numbers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45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281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 these summations by writing out the elements: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−2)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2−3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281813"/>
              </a:xfrm>
              <a:prstGeom prst="rect">
                <a:avLst/>
              </a:prstGeom>
              <a:blipFill>
                <a:blip r:embed="rId2"/>
                <a:stretch>
                  <a:fillRect l="-1333" t="-8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715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 these summations by writing out the elements: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−3)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71520"/>
              </a:xfrm>
              <a:prstGeom prst="rect">
                <a:avLst/>
              </a:prstGeom>
              <a:blipFill>
                <a:blip r:embed="rId3"/>
                <a:stretch>
                  <a:fillRect l="-1333" t="-19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8944"/>
                <a:ext cx="4572000" cy="7007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−1+1+3+5+7+9+11+13+15+17=80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8944"/>
                <a:ext cx="4572000" cy="7007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97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281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 these summations by writing out the elements: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281813"/>
              </a:xfrm>
              <a:prstGeom prst="rect">
                <a:avLst/>
              </a:prstGeom>
              <a:blipFill>
                <a:blip r:embed="rId2"/>
                <a:stretch>
                  <a:fillRect l="-1333" t="-8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715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 these summations by writing out the elements: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  <m: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71520"/>
              </a:xfrm>
              <a:prstGeom prst="rect">
                <a:avLst/>
              </a:prstGeom>
              <a:blipFill>
                <a:blip r:embed="rId3"/>
                <a:stretch>
                  <a:fillRect l="-1333" t="-19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8944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=199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8944"/>
                <a:ext cx="4572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183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978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sup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sup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978461"/>
              </a:xfrm>
              <a:prstGeom prst="rect">
                <a:avLst/>
              </a:prstGeom>
              <a:blipFill>
                <a:blip r:embed="rId2"/>
                <a:stretch>
                  <a:fillRect l="-1333" t="-9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68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50</m:t>
                          </m:r>
                        </m:sup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68168"/>
              </a:xfrm>
              <a:prstGeom prst="rect">
                <a:avLst/>
              </a:prstGeom>
              <a:blipFill>
                <a:blip r:embed="rId3"/>
                <a:stretch>
                  <a:fillRect l="-1333" t="-2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8944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1065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8944"/>
                <a:ext cx="4572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684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573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=5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(for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≥2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573636"/>
              </a:xfrm>
              <a:prstGeom prst="rect">
                <a:avLst/>
              </a:prstGeom>
              <a:blipFill>
                <a:blip r:embed="rId2"/>
                <a:stretch>
                  <a:fillRect l="-1333" t="-2326" b="-62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73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=5</m:t>
                          </m:r>
                        </m:sub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GB" sz="2000" i="1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(for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≥3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73636"/>
              </a:xfrm>
              <a:prstGeom prst="rect">
                <a:avLst/>
              </a:prstGeom>
              <a:blipFill>
                <a:blip r:embed="rId3"/>
                <a:stretch>
                  <a:fillRect l="-1333" t="-1938" b="-62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FEDA1F6C-08D0-4179-B4E6-945CF5F1BE86}"/>
              </a:ext>
            </a:extLst>
          </p:cNvPr>
          <p:cNvSpPr txBox="1"/>
          <p:nvPr/>
        </p:nvSpPr>
        <p:spPr>
          <a:xfrm>
            <a:off x="4572000" y="198894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101249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978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sup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−2)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sup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2−3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978461"/>
              </a:xfrm>
              <a:prstGeom prst="rect">
                <a:avLst/>
              </a:prstGeom>
              <a:blipFill>
                <a:blip r:embed="rId2"/>
                <a:stretch>
                  <a:fillRect l="-1333" t="-9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63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−3)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63744"/>
              </a:xfrm>
              <a:prstGeom prst="rect">
                <a:avLst/>
              </a:prstGeom>
              <a:blipFill>
                <a:blip r:embed="rId3"/>
                <a:stretch>
                  <a:fillRect l="-1333" t="-2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8944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9800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8944"/>
                <a:ext cx="4572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634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2414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(5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−3)</m:t>
                          </m:r>
                        </m:e>
                      </m:nary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+5)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Hence evaluate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=50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sup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(5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−3)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2414572"/>
              </a:xfrm>
              <a:prstGeom prst="rect">
                <a:avLst/>
              </a:prstGeom>
              <a:blipFill>
                <a:blip r:embed="rId2"/>
                <a:stretch>
                  <a:fillRect l="-1333" t="-15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2416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(7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−4)</m:t>
                          </m:r>
                        </m:e>
                      </m:nary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(7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Hence evaluate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=20</m:t>
                          </m:r>
                        </m:sub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50</m:t>
                          </m:r>
                        </m:sup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(7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−4)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2416495"/>
              </a:xfrm>
              <a:prstGeom prst="rect">
                <a:avLst/>
              </a:prstGeom>
              <a:blipFill>
                <a:blip r:embed="rId3"/>
                <a:stretch>
                  <a:fillRect l="-1333" t="-12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2926322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Shown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7471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26322"/>
                <a:ext cx="4572000" cy="707886"/>
              </a:xfrm>
              <a:prstGeom prst="rect">
                <a:avLst/>
              </a:prstGeom>
              <a:blipFill>
                <a:blip r:embed="rId4"/>
                <a:stretch>
                  <a:fillRect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317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701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smallest value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for which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(6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−2)</m:t>
                          </m:r>
                        </m:e>
                      </m:nary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&gt;310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70156"/>
              </a:xfrm>
              <a:prstGeom prst="rect">
                <a:avLst/>
              </a:prstGeom>
              <a:blipFill>
                <a:blip r:embed="rId2"/>
                <a:stretch>
                  <a:fillRect l="-1333" t="-28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701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smallest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for which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(4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−5)</m:t>
                          </m:r>
                        </m:e>
                      </m:nary>
                      <m:r>
                        <a:rPr lang="en-GB" sz="2000" i="1">
                          <a:latin typeface="Cambria Math" panose="02040503050406030204" pitchFamily="18" charset="0"/>
                        </a:rPr>
                        <m:t>&gt;4850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70156"/>
              </a:xfrm>
              <a:prstGeom prst="rect">
                <a:avLst/>
              </a:prstGeom>
              <a:blipFill>
                <a:blip r:embed="rId3"/>
                <a:stretch>
                  <a:fillRect l="-1333" t="-23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812755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12755"/>
                <a:ext cx="4572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911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757621-486B-4CF1-AF49-5BA2A66F5CFF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9854</TotalTime>
  <Words>1188</Words>
  <Application>Microsoft Office PowerPoint</Application>
  <PresentationFormat>On-screen Show (4:3)</PresentationFormat>
  <Paragraphs>170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Cambria Math</vt:lpstr>
      <vt:lpstr>Candara</vt:lpstr>
      <vt:lpstr>Office Theme</vt:lpstr>
      <vt:lpstr>3) Series</vt:lpstr>
      <vt:lpstr>3.1) Sums of natural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3.2) Sums of squares and cubes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542</cp:revision>
  <dcterms:created xsi:type="dcterms:W3CDTF">2020-05-18T02:11:06Z</dcterms:created>
  <dcterms:modified xsi:type="dcterms:W3CDTF">2021-08-28T11:04:59Z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