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4"/>
  </p:notesMasterIdLst>
  <p:handoutMasterIdLst>
    <p:handoutMasterId r:id="rId4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73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3.xml"/><Relationship Id="rId5" Type="http://schemas.openxmlformats.org/officeDocument/2006/relationships/slide" Target="slide24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6.png"/><Relationship Id="rId2" Type="http://schemas.openxmlformats.org/officeDocument/2006/relationships/image" Target="../media/image72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8.png"/><Relationship Id="rId2" Type="http://schemas.openxmlformats.org/officeDocument/2006/relationships/image" Target="../media/image7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2.png"/><Relationship Id="rId2" Type="http://schemas.openxmlformats.org/officeDocument/2006/relationships/image" Target="../media/image7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5.png"/><Relationship Id="rId2" Type="http://schemas.openxmlformats.org/officeDocument/2006/relationships/image" Target="../media/image7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8.png"/><Relationship Id="rId2" Type="http://schemas.openxmlformats.org/officeDocument/2006/relationships/image" Target="../media/image7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2.png"/><Relationship Id="rId2" Type="http://schemas.openxmlformats.org/officeDocument/2006/relationships/image" Target="../media/image7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5.png"/><Relationship Id="rId2" Type="http://schemas.openxmlformats.org/officeDocument/2006/relationships/image" Target="../media/image7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8.png"/><Relationship Id="rId2" Type="http://schemas.openxmlformats.org/officeDocument/2006/relationships/image" Target="../media/image7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2.png"/><Relationship Id="rId2" Type="http://schemas.openxmlformats.org/officeDocument/2006/relationships/image" Target="../media/image7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5.png"/><Relationship Id="rId2" Type="http://schemas.openxmlformats.org/officeDocument/2006/relationships/image" Target="../media/image7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8.png"/><Relationship Id="rId2" Type="http://schemas.openxmlformats.org/officeDocument/2006/relationships/image" Target="../media/image7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2.png"/><Relationship Id="rId2" Type="http://schemas.openxmlformats.org/officeDocument/2006/relationships/image" Target="../media/image760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4.png"/><Relationship Id="rId2" Type="http://schemas.openxmlformats.org/officeDocument/2006/relationships/image" Target="../media/image76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6.png"/><Relationship Id="rId2" Type="http://schemas.openxmlformats.org/officeDocument/2006/relationships/image" Target="../media/image765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8.png"/><Relationship Id="rId2" Type="http://schemas.openxmlformats.org/officeDocument/2006/relationships/image" Target="../media/image7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2.png"/><Relationship Id="rId2" Type="http://schemas.openxmlformats.org/officeDocument/2006/relationships/image" Target="../media/image7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5.png"/><Relationship Id="rId2" Type="http://schemas.openxmlformats.org/officeDocument/2006/relationships/image" Target="../media/image7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4.png"/><Relationship Id="rId2" Type="http://schemas.openxmlformats.org/officeDocument/2006/relationships/image" Target="../media/image70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8.png"/><Relationship Id="rId2" Type="http://schemas.openxmlformats.org/officeDocument/2006/relationships/image" Target="../media/image7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7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2.png"/><Relationship Id="rId2" Type="http://schemas.openxmlformats.org/officeDocument/2006/relationships/image" Target="../media/image7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5.png"/><Relationship Id="rId2" Type="http://schemas.openxmlformats.org/officeDocument/2006/relationships/image" Target="../media/image7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8.png"/><Relationship Id="rId2" Type="http://schemas.openxmlformats.org/officeDocument/2006/relationships/image" Target="../media/image7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2.png"/><Relationship Id="rId2" Type="http://schemas.openxmlformats.org/officeDocument/2006/relationships/image" Target="../media/image7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5.png"/><Relationship Id="rId2" Type="http://schemas.openxmlformats.org/officeDocument/2006/relationships/image" Target="../media/image7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8.png"/><Relationship Id="rId2" Type="http://schemas.openxmlformats.org/officeDocument/2006/relationships/image" Target="../media/image7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1.png"/><Relationship Id="rId2" Type="http://schemas.openxmlformats.org/officeDocument/2006/relationships/image" Target="../media/image8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5.png"/><Relationship Id="rId2" Type="http://schemas.openxmlformats.org/officeDocument/2006/relationships/image" Target="../media/image8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7.png"/><Relationship Id="rId2" Type="http://schemas.openxmlformats.org/officeDocument/2006/relationships/image" Target="../media/image7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1.png"/><Relationship Id="rId2" Type="http://schemas.openxmlformats.org/officeDocument/2006/relationships/image" Target="../media/image7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5.png"/><Relationship Id="rId2" Type="http://schemas.openxmlformats.org/officeDocument/2006/relationships/image" Target="../media/image71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7.png"/><Relationship Id="rId2" Type="http://schemas.openxmlformats.org/officeDocument/2006/relationships/image" Target="../media/image71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9.png"/><Relationship Id="rId2" Type="http://schemas.openxmlformats.org/officeDocument/2006/relationships/image" Target="../media/image7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3.png"/><Relationship Id="rId2" Type="http://schemas.openxmlformats.org/officeDocument/2006/relationships/image" Target="../media/image7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3) Methods in calculus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75926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3.1) Improper integrals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3.2) The mean value of a function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3.3) Differentiating inverse trigonometric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3.4) Integrating with inverse trigonometric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3.5) Integrating using partial fractions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509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55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66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is divergent: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66254"/>
              </a:xfrm>
              <a:prstGeom prst="rect">
                <a:avLst/>
              </a:prstGeom>
              <a:blipFill>
                <a:blip r:embed="rId2"/>
                <a:stretch>
                  <a:fillRect l="-1200" t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is divergent: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7829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92066" y="1705595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87131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8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exact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8663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8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exact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8663"/>
              </a:xfrm>
              <a:prstGeom prst="rect">
                <a:avLst/>
              </a:prstGeom>
              <a:blipFill>
                <a:blip r:embed="rId3"/>
                <a:stretch>
                  <a:fillRect l="-1067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77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3.2) The mean value of a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535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788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2+5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788806"/>
              </a:xfrm>
              <a:prstGeom prst="rect">
                <a:avLst/>
              </a:prstGeom>
              <a:blipFill>
                <a:blip r:embed="rId2"/>
                <a:stretch>
                  <a:fillRect l="-1200" r="-1733" b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777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777521"/>
              </a:xfrm>
              <a:prstGeom prst="rect">
                <a:avLst/>
              </a:prstGeom>
              <a:blipFill>
                <a:blip r:embed="rId3"/>
                <a:stretch>
                  <a:fillRect l="-1067" r="-1867" b="-12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611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611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338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6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den>
                    </m:f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[0,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62672"/>
              </a:xfrm>
              <a:prstGeom prst="rect">
                <a:avLst/>
              </a:prstGeom>
              <a:blipFill>
                <a:blip r:embed="rId2"/>
                <a:stretch>
                  <a:fillRect l="-1200" b="-3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6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62672"/>
              </a:xfrm>
              <a:prstGeom prst="rect">
                <a:avLst/>
              </a:prstGeom>
              <a:blipFill>
                <a:blip r:embed="rId3"/>
                <a:stretch>
                  <a:fillRect l="-1067" r="-267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08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766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[1, 4]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766428"/>
              </a:xfrm>
              <a:prstGeom prst="rect">
                <a:avLst/>
              </a:prstGeom>
              <a:blipFill>
                <a:blip r:embed="rId2"/>
                <a:stretch>
                  <a:fillRect l="-1200" r="-267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76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[1, 5]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764953"/>
              </a:xfrm>
              <a:prstGeom prst="rect">
                <a:avLst/>
              </a:prstGeom>
              <a:blipFill>
                <a:blip r:embed="rId3"/>
                <a:stretch>
                  <a:fillRect l="-1067" r="-400" b="-12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49</m:t>
                              </m:r>
                            </m:num>
                            <m:den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756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77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4−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[0, 4]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773994"/>
              </a:xfrm>
              <a:prstGeom prst="rect">
                <a:avLst/>
              </a:prstGeom>
              <a:blipFill>
                <a:blip r:embed="rId2"/>
                <a:stretch>
                  <a:fillRect l="-1200" b="-12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778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 2]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778098"/>
              </a:xfrm>
              <a:prstGeom prst="rect">
                <a:avLst/>
              </a:prstGeom>
              <a:blipFill>
                <a:blip r:embed="rId3"/>
                <a:stretch>
                  <a:fillRect l="-1067" b="-12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65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92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your answer to part a to find the mean value over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[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geometric considerations to write down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92542"/>
              </a:xfrm>
              <a:prstGeom prst="rect">
                <a:avLst/>
              </a:prstGeom>
              <a:blipFill>
                <a:blip r:embed="rId2"/>
                <a:stretch>
                  <a:fillRect l="-533" r="-800" b="-2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92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your answer to part a to find the mean value over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[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geometric considerations to write down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92542"/>
              </a:xfrm>
              <a:prstGeom prst="rect">
                <a:avLst/>
              </a:prstGeom>
              <a:blipFill>
                <a:blip r:embed="rId3"/>
                <a:stretch>
                  <a:fillRect l="-400" r="-800" b="-2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442095"/>
                <a:ext cx="4572001" cy="14446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442095"/>
                <a:ext cx="4572001" cy="1444626"/>
              </a:xfrm>
              <a:prstGeom prst="rect">
                <a:avLst/>
              </a:prstGeom>
              <a:blipFill>
                <a:blip r:embed="rId4"/>
                <a:stretch>
                  <a:fillRect l="-667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42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354389" cy="527222"/>
          </a:xfrm>
        </p:spPr>
        <p:txBody>
          <a:bodyPr/>
          <a:lstStyle/>
          <a:p>
            <a:r>
              <a:rPr lang="en-GB" dirty="0"/>
              <a:t>3.3) Differentiating inverse trigonometric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25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blipFill>
                <a:blip r:embed="rId2"/>
                <a:stretch>
                  <a:fillRect l="-800" t="-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blipFill>
                <a:blip r:embed="rId3"/>
                <a:stretch>
                  <a:fillRect l="-667" t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381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3.1) Improper integrals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2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243324"/>
              </a:xfrm>
              <a:prstGeom prst="rect">
                <a:avLst/>
              </a:prstGeom>
              <a:blipFill>
                <a:blip r:embed="rId2"/>
                <a:stretch>
                  <a:fillRect l="-800" t="-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blipFill>
                <a:blip r:embed="rId3"/>
                <a:stretch>
                  <a:fillRect l="-667" t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985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arcsec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06054"/>
              </a:xfrm>
              <a:prstGeom prst="rect">
                <a:avLst/>
              </a:prstGeom>
              <a:blipFill>
                <a:blip r:embed="rId2"/>
                <a:stretch>
                  <a:fillRect l="-800" t="-22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arcsec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06054"/>
              </a:xfrm>
              <a:prstGeom prst="rect">
                <a:avLst/>
              </a:prstGeom>
              <a:blipFill>
                <a:blip r:embed="rId3"/>
                <a:stretch>
                  <a:fillRect l="-667" t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600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72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52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52972"/>
              </a:xfrm>
              <a:prstGeom prst="rect">
                <a:avLst/>
              </a:prstGeom>
              <a:blipFill>
                <a:blip r:embed="rId2"/>
                <a:stretch>
                  <a:fillRect l="-1467" b="-5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552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552972"/>
              </a:xfrm>
              <a:prstGeom prst="rect">
                <a:avLst/>
              </a:prstGeom>
              <a:blipFill>
                <a:blip r:embed="rId3"/>
                <a:stretch>
                  <a:fillRect l="-133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65478"/>
                <a:ext cx="4572001" cy="559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65478"/>
                <a:ext cx="4572001" cy="5590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35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arctan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35861"/>
              </a:xfrm>
              <a:prstGeom prst="rect">
                <a:avLst/>
              </a:prstGeom>
              <a:blipFill>
                <a:blip r:embed="rId2"/>
                <a:stretch>
                  <a:fillRect l="-1467" t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30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arc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309461"/>
              </a:xfrm>
              <a:prstGeom prst="rect">
                <a:avLst/>
              </a:prstGeom>
              <a:blipFill>
                <a:blip r:embed="rId3"/>
                <a:stretch>
                  <a:fillRect l="-1333" t="-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721028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428345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32320" cy="527222"/>
          </a:xfrm>
        </p:spPr>
        <p:txBody>
          <a:bodyPr/>
          <a:lstStyle/>
          <a:p>
            <a:r>
              <a:rPr lang="en-GB" dirty="0"/>
              <a:t>3.4) Integrating with inverse trigonometric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881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750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750770"/>
              </a:xfrm>
              <a:prstGeom prst="rect">
                <a:avLst/>
              </a:prstGeom>
              <a:blipFill>
                <a:blip r:embed="rId2"/>
                <a:stretch>
                  <a:fillRect l="-1200" t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29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29054"/>
              </a:xfrm>
              <a:prstGeom prst="rect">
                <a:avLst/>
              </a:prstGeom>
              <a:blipFill>
                <a:blip r:embed="rId3"/>
                <a:stretch>
                  <a:fillRect l="-1067" t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721028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99131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506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positive constant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506053"/>
              </a:xfrm>
              <a:prstGeom prst="rect">
                <a:avLst/>
              </a:prstGeom>
              <a:blipFill>
                <a:blip r:embed="rId2"/>
                <a:stretch>
                  <a:fillRect l="-1200" t="-2016" b="-5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164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an appropriate substitution to show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arc</m:t>
                          </m:r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&gt;0,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164293"/>
              </a:xfrm>
              <a:prstGeom prst="rect">
                <a:avLst/>
              </a:prstGeom>
              <a:blipFill>
                <a:blip r:embed="rId3"/>
                <a:stretch>
                  <a:fillRect l="-1067" t="-3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721028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6835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sSup>
                                <m:sSup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65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49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25+9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48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90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90399"/>
              </a:xfrm>
              <a:prstGeom prst="rect">
                <a:avLst/>
              </a:prstGeom>
              <a:blipFill>
                <a:blip r:embed="rId2"/>
                <a:stretch>
                  <a:fillRect l="-1200" t="-3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22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3−4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22194"/>
              </a:xfrm>
              <a:prstGeom prst="rect">
                <a:avLst/>
              </a:prstGeom>
              <a:blipFill>
                <a:blip r:embed="rId3"/>
                <a:stretch>
                  <a:fillRect l="-1067" t="-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56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564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999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value of the improper integral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the improper integral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5546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5546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66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1−4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1−4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53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4+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(4+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05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5−4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6−5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21028"/>
                <a:ext cx="4572001" cy="9938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6−5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den>
                                  </m:f>
                                </m:e>
                              </m:rad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21028"/>
                <a:ext cx="4572001" cy="993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598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788893" cy="527222"/>
          </a:xfrm>
        </p:spPr>
        <p:txBody>
          <a:bodyPr/>
          <a:lstStyle/>
          <a:p>
            <a:r>
              <a:rPr lang="en-GB" dirty="0"/>
              <a:t>3.5) Integrating using partial fractions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385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1030"/>
              </a:xfrm>
              <a:prstGeom prst="rect">
                <a:avLst/>
              </a:prstGeom>
              <a:blipFill>
                <a:blip r:embed="rId2"/>
                <a:stretch>
                  <a:fillRect l="-1200" t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+9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51030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720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den>
                              </m:f>
                            </m:e>
                          </m:d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func>
                            <m:func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arctan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720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685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87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+9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87450"/>
              </a:xfrm>
              <a:prstGeom prst="rect">
                <a:avLst/>
              </a:prstGeom>
              <a:blipFill>
                <a:blip r:embed="rId2"/>
                <a:stretch>
                  <a:fillRect l="-1200" t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+6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+2|</m:t>
                          </m:r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645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235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blipFill>
                <a:blip r:embed="rId2"/>
                <a:stretch>
                  <a:fillRect l="-1200" t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510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den>
                              </m:f>
                            </m:e>
                          </m:d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func>
                      <m:func>
                        <m:func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func>
                      <m:func>
                        <m:funcPr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func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5109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32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14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Evaluate: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+2)(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14893"/>
              </a:xfrm>
              <a:prstGeom prst="rect">
                <a:avLst/>
              </a:prstGeom>
              <a:blipFill>
                <a:blip r:embed="rId2"/>
                <a:stretch>
                  <a:fillRect l="-1200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+1)(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135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86296"/>
              </a:xfrm>
              <a:prstGeom prst="rect">
                <a:avLst/>
              </a:prstGeom>
              <a:blipFill>
                <a:blip r:embed="rId2"/>
                <a:stretch>
                  <a:fillRect l="-1200" t="-3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6674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+2|</m:t>
                          </m:r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4(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6674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30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52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Find: </a:t>
                </a:r>
                <a:endParaRPr lang="en-GB" sz="1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52056"/>
              </a:xfrm>
              <a:prstGeom prst="rect">
                <a:avLst/>
              </a:prstGeom>
              <a:blipFill>
                <a:blip r:embed="rId2"/>
                <a:stretch>
                  <a:fillRect l="-1200" t="-3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+11</m:t>
                              </m:r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86296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99086"/>
                <a:ext cx="4572001" cy="748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  <m:d>
                                    <m:d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99086"/>
                <a:ext cx="4572001" cy="7481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889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value of the improper integral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the improper integral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55462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55462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090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value of the improper integral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 the improper integral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66931"/>
              </a:xfrm>
              <a:prstGeom prst="rect">
                <a:avLst/>
              </a:prstGeom>
              <a:blipFill>
                <a:blip r:embed="rId3"/>
                <a:stretch>
                  <a:fillRect l="-1067" t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55462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55462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49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9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does not converge: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91553"/>
              </a:xfrm>
              <a:prstGeom prst="rect">
                <a:avLst/>
              </a:prstGeom>
              <a:blipFill>
                <a:blip r:embed="rId2"/>
                <a:stretch>
                  <a:fillRect l="-1200" t="-3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does not converge: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55546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7675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does not converge: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66931"/>
              </a:xfrm>
              <a:prstGeom prst="rect">
                <a:avLst/>
              </a:prstGeom>
              <a:blipFill>
                <a:blip r:embed="rId2"/>
                <a:stretch>
                  <a:fillRect l="-1200" t="-3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does not converge: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91553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155546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0855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43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Show that the integral converges and find its value: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sup>
                          </m:sSup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43930"/>
              </a:xfrm>
              <a:prstGeom prst="rect">
                <a:avLst/>
              </a:prstGeom>
              <a:blipFill>
                <a:blip r:embed="rId2"/>
                <a:stretch>
                  <a:fillRect l="-1200" t="-2439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43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integral converges and find its value: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sup>
                          </m:sSup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43930"/>
              </a:xfrm>
              <a:prstGeom prst="rect">
                <a:avLst/>
              </a:prstGeom>
              <a:blipFill>
                <a:blip r:embed="rId3"/>
                <a:stretch>
                  <a:fillRect l="-1067" t="-2941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46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006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Evaluate the integral:</a:t>
                </a:r>
                <a:endParaRPr lang="en-GB" sz="18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g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006366"/>
              </a:xfrm>
              <a:prstGeom prst="rect">
                <a:avLst/>
              </a:prstGeom>
              <a:blipFill>
                <a:blip r:embed="rId2"/>
                <a:stretch>
                  <a:fillRect l="-1200" t="-30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92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Evaluate the integral: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92131"/>
              </a:xfrm>
              <a:prstGeom prst="rect">
                <a:avLst/>
              </a:prstGeom>
              <a:blipFill>
                <a:blip r:embed="rId3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70559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89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9914</TotalTime>
  <Words>2753</Words>
  <Application>Microsoft Office PowerPoint</Application>
  <PresentationFormat>On-screen Show (4:3)</PresentationFormat>
  <Paragraphs>270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Cambria Math</vt:lpstr>
      <vt:lpstr>Candara</vt:lpstr>
      <vt:lpstr>Office Theme</vt:lpstr>
      <vt:lpstr>3) Methods in calculus</vt:lpstr>
      <vt:lpstr>3.1) Improper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3.2) The mean value of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3.3) Differentiating inverse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3.4) Integrating with inverse trigonometric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3.5) Integrating using partial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549</cp:revision>
  <dcterms:created xsi:type="dcterms:W3CDTF">2020-05-18T02:11:06Z</dcterms:created>
  <dcterms:modified xsi:type="dcterms:W3CDTF">2021-08-29T19:19:54Z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