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0"/>
  </p:notesMasterIdLst>
  <p:sldIdLst>
    <p:sldId id="256" r:id="rId5"/>
    <p:sldId id="257" r:id="rId6"/>
    <p:sldId id="258" r:id="rId7"/>
    <p:sldId id="259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CC"/>
    <a:srgbClr val="CC00CC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18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83D495-371C-470E-AA77-44DEB6ADEF4B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64E8FD-6AD8-4497-B2BC-38BB18A19D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23127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00CC"/>
            </a:gs>
            <a:gs pos="7000">
              <a:srgbClr val="FFFFCC"/>
            </a:gs>
            <a:gs pos="95000">
              <a:srgbClr val="FFFFCC"/>
            </a:gs>
            <a:gs pos="100000">
              <a:srgbClr val="CC00CC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2.png"/><Relationship Id="rId4" Type="http://schemas.openxmlformats.org/officeDocument/2006/relationships/image" Target="../media/image17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2.png"/><Relationship Id="rId5" Type="http://schemas.openxmlformats.org/officeDocument/2006/relationships/image" Target="../media/image171.png"/><Relationship Id="rId4" Type="http://schemas.openxmlformats.org/officeDocument/2006/relationships/image" Target="../media/image59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2.png"/><Relationship Id="rId5" Type="http://schemas.openxmlformats.org/officeDocument/2006/relationships/image" Target="../media/image171.png"/><Relationship Id="rId4" Type="http://schemas.openxmlformats.org/officeDocument/2006/relationships/image" Target="../media/image59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7.png"/><Relationship Id="rId7" Type="http://schemas.openxmlformats.org/officeDocument/2006/relationships/image" Target="../media/image17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1.png"/><Relationship Id="rId5" Type="http://schemas.openxmlformats.org/officeDocument/2006/relationships/image" Target="../media/image592.png"/><Relationship Id="rId4" Type="http://schemas.openxmlformats.org/officeDocument/2006/relationships/image" Target="../media/image59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DB8E39B-EA44-453A-8CF7-C32DCB1EA9A9}"/>
              </a:ext>
            </a:extLst>
          </p:cNvPr>
          <p:cNvSpPr/>
          <p:nvPr/>
        </p:nvSpPr>
        <p:spPr>
          <a:xfrm>
            <a:off x="2036195" y="2567846"/>
            <a:ext cx="5195974" cy="210057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600" b="1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600" b="1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2F</a:t>
            </a:r>
            <a:endParaRPr lang="ja-JP" altLang="en-US" sz="6600" b="1" dirty="0">
              <a:ln w="38100">
                <a:solidFill>
                  <a:srgbClr val="7030A0"/>
                </a:solidFill>
                <a:prstDash val="solid"/>
              </a:ln>
              <a:solidFill>
                <a:srgbClr val="00B0F0"/>
              </a:solidFill>
              <a:latin typeface="Javanese Text" panose="02000000000000000000" pitchFamily="2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6802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val 19"/>
          <p:cNvSpPr>
            <a:spLocks noChangeAspect="1"/>
          </p:cNvSpPr>
          <p:nvPr/>
        </p:nvSpPr>
        <p:spPr>
          <a:xfrm>
            <a:off x="6961871" y="2210615"/>
            <a:ext cx="1080120" cy="1080120"/>
          </a:xfrm>
          <a:prstGeom prst="ellipse">
            <a:avLst/>
          </a:prstGeom>
          <a:solidFill>
            <a:schemeClr val="tx2">
              <a:lumMod val="60000"/>
              <a:lumOff val="40000"/>
              <a:alpha val="75000"/>
            </a:schemeClr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814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complex numbers to represent regions on a </a:t>
            </a:r>
            <a:r>
              <a:rPr lang="en-GB" sz="1400" b="1" dirty="0" err="1">
                <a:latin typeface="Comic Sans MS" panose="030F0702030302020204" pitchFamily="66" charset="0"/>
              </a:rPr>
              <a:t>Argand</a:t>
            </a:r>
            <a:r>
              <a:rPr lang="en-GB" sz="1400" b="1" dirty="0">
                <a:latin typeface="Comic Sans MS" panose="030F0702030302020204" pitchFamily="66" charset="0"/>
              </a:rPr>
              <a:t> diagram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This is very similar to what you have been doing with loci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The only extra part is that once you have drawn the locus representing the point, you need to indicate the area required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Shade on an </a:t>
            </a:r>
            <a:r>
              <a:rPr lang="en-GB" sz="1400" dirty="0" err="1">
                <a:latin typeface="Comic Sans MS" panose="030F0702030302020204" pitchFamily="66" charset="0"/>
              </a:rPr>
              <a:t>Argand</a:t>
            </a:r>
            <a:r>
              <a:rPr lang="en-GB" sz="1400" dirty="0">
                <a:latin typeface="Comic Sans MS" panose="030F0702030302020204" pitchFamily="66" charset="0"/>
              </a:rPr>
              <a:t> diagram the region indicated by: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 Start with a circle, centre (4,2) and radius 2 units (as 2 is the ‘limit’)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259632" y="4725144"/>
                <a:ext cx="145123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𝑧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−4−2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</m:e>
                      </m:d>
                      <m:r>
                        <a:rPr lang="en-GB" sz="1400" i="1" smtClean="0">
                          <a:latin typeface="Cambria Math"/>
                          <a:ea typeface="Cambria Math"/>
                        </a:rPr>
                        <m:t>≤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4725144"/>
                <a:ext cx="1451230" cy="30777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/>
          <p:cNvCxnSpPr/>
          <p:nvPr/>
        </p:nvCxnSpPr>
        <p:spPr>
          <a:xfrm flipV="1">
            <a:off x="6390389" y="1216325"/>
            <a:ext cx="1785" cy="342949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8554095" y="3310864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x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49646" y="1078059"/>
            <a:ext cx="2648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y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15" name="Oval 14"/>
          <p:cNvSpPr>
            <a:spLocks noChangeAspect="1"/>
          </p:cNvSpPr>
          <p:nvPr/>
        </p:nvSpPr>
        <p:spPr>
          <a:xfrm>
            <a:off x="6964746" y="2204864"/>
            <a:ext cx="1080120" cy="108012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4139952" y="4833156"/>
            <a:ext cx="48605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region we want is where the absolute value of z is </a:t>
            </a:r>
            <a:r>
              <a:rPr lang="en-GB" sz="1400" u="sng" dirty="0">
                <a:solidFill>
                  <a:srgbClr val="FF0000"/>
                </a:solidFill>
                <a:latin typeface="Comic Sans MS" panose="030F0702030302020204" pitchFamily="66" charset="0"/>
              </a:rPr>
              <a:t>less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than 2</a:t>
            </a:r>
          </a:p>
          <a:p>
            <a:pPr algn="ctr"/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This will be the region </a:t>
            </a:r>
            <a:r>
              <a:rPr lang="en-GB" sz="1400" u="sng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inside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the circle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7432798" y="2672916"/>
            <a:ext cx="152400" cy="152400"/>
            <a:chOff x="3048000" y="5410200"/>
            <a:chExt cx="152400" cy="152400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3048000" y="54102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H="1">
              <a:off x="3048000" y="54102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extBox 13"/>
          <p:cNvSpPr txBox="1"/>
          <p:nvPr/>
        </p:nvSpPr>
        <p:spPr>
          <a:xfrm>
            <a:off x="7216774" y="2420888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itchFamily="66" charset="0"/>
              </a:rPr>
              <a:t>(4,2)</a:t>
            </a:r>
            <a:endParaRPr lang="en-GB" sz="11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 rot="5400000" flipV="1">
            <a:off x="6948231" y="1584387"/>
            <a:ext cx="1785" cy="342949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48">
                <a:extLst>
                  <a:ext uri="{FF2B5EF4-FFF2-40B4-BE49-F238E27FC236}">
                    <a16:creationId xmlns:a16="http://schemas.microsoft.com/office/drawing/2014/main" id="{B1E44CA1-B150-44CD-8C5E-24FD5BE83DE6}"/>
                  </a:ext>
                </a:extLst>
              </p:cNvPr>
              <p:cNvSpPr txBox="1"/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a circle with centre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US" sz="120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21" name="TextBox 48">
                <a:extLst>
                  <a:ext uri="{FF2B5EF4-FFF2-40B4-BE49-F238E27FC236}">
                    <a16:creationId xmlns:a16="http://schemas.microsoft.com/office/drawing/2014/main" id="{B1E44CA1-B150-44CD-8C5E-24FD5BE83D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blipFill>
                <a:blip r:embed="rId4"/>
                <a:stretch>
                  <a:fillRect r="-281" b="-3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itle 1">
            <a:extLst>
              <a:ext uri="{FF2B5EF4-FFF2-40B4-BE49-F238E27FC236}">
                <a16:creationId xmlns:a16="http://schemas.microsoft.com/office/drawing/2014/main" id="{3285E3A6-9232-4319-BE52-9BA0C0E07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51">
                <a:extLst>
                  <a:ext uri="{FF2B5EF4-FFF2-40B4-BE49-F238E27FC236}">
                    <a16:creationId xmlns:a16="http://schemas.microsoft.com/office/drawing/2014/main" id="{9B66D965-2019-4B4E-8985-7AF262BF6273}"/>
                  </a:ext>
                </a:extLst>
              </p:cNvPr>
              <p:cNvSpPr txBox="1"/>
              <p:nvPr/>
            </p:nvSpPr>
            <p:spPr>
              <a:xfrm>
                <a:off x="6940731" y="0"/>
                <a:ext cx="2203269" cy="101566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the perpendicular bisector of the line segment joining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3" name="TextBox 51">
                <a:extLst>
                  <a:ext uri="{FF2B5EF4-FFF2-40B4-BE49-F238E27FC236}">
                    <a16:creationId xmlns:a16="http://schemas.microsoft.com/office/drawing/2014/main" id="{9B66D965-2019-4B4E-8985-7AF262BF62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0731" y="0"/>
                <a:ext cx="2203269" cy="1015663"/>
              </a:xfrm>
              <a:prstGeom prst="rect">
                <a:avLst/>
              </a:prstGeom>
              <a:blipFill>
                <a:blip r:embed="rId5"/>
                <a:stretch>
                  <a:fillRect r="-1644" b="-233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44">
            <a:extLst>
              <a:ext uri="{FF2B5EF4-FFF2-40B4-BE49-F238E27FC236}">
                <a16:creationId xmlns:a16="http://schemas.microsoft.com/office/drawing/2014/main" id="{B964671A-9FB0-4AD2-9FB0-D837B0D05BBB}"/>
              </a:ext>
            </a:extLst>
          </p:cNvPr>
          <p:cNvSpPr txBox="1"/>
          <p:nvPr/>
        </p:nvSpPr>
        <p:spPr>
          <a:xfrm>
            <a:off x="8724980" y="6550223"/>
            <a:ext cx="4058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2F</a:t>
            </a:r>
          </a:p>
        </p:txBody>
      </p:sp>
    </p:spTree>
    <p:extLst>
      <p:ext uri="{BB962C8B-B14F-4D97-AF65-F5344CB8AC3E}">
        <p14:creationId xmlns:p14="http://schemas.microsoft.com/office/powerpoint/2010/main" val="2302663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6" grpId="0"/>
      <p:bldP spid="9" grpId="0"/>
      <p:bldP spid="10" grpId="0"/>
      <p:bldP spid="15" grpId="0" animBg="1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/>
          <p:cNvSpPr/>
          <p:nvPr/>
        </p:nvSpPr>
        <p:spPr>
          <a:xfrm>
            <a:off x="5227608" y="1345721"/>
            <a:ext cx="2544792" cy="3381555"/>
          </a:xfrm>
          <a:prstGeom prst="rect">
            <a:avLst/>
          </a:prstGeom>
          <a:solidFill>
            <a:schemeClr val="tx2">
              <a:lumMod val="60000"/>
              <a:lumOff val="4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814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complex numbers to represent regions on a </a:t>
            </a:r>
            <a:r>
              <a:rPr lang="en-GB" sz="1400" b="1" dirty="0" err="1">
                <a:latin typeface="Comic Sans MS" panose="030F0702030302020204" pitchFamily="66" charset="0"/>
              </a:rPr>
              <a:t>Argand</a:t>
            </a:r>
            <a:r>
              <a:rPr lang="en-GB" sz="1400" b="1" dirty="0">
                <a:latin typeface="Comic Sans MS" panose="030F0702030302020204" pitchFamily="66" charset="0"/>
              </a:rPr>
              <a:t> diagram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This is very similar to what you have been doing with loci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The only extra part is that once you have drawn the locus representing the point, you need to indicate the area required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Shade on an </a:t>
            </a:r>
            <a:r>
              <a:rPr lang="en-GB" sz="1400" dirty="0" err="1">
                <a:latin typeface="Comic Sans MS" panose="030F0702030302020204" pitchFamily="66" charset="0"/>
              </a:rPr>
              <a:t>Argand</a:t>
            </a:r>
            <a:r>
              <a:rPr lang="en-GB" sz="1400" dirty="0">
                <a:latin typeface="Comic Sans MS" panose="030F0702030302020204" pitchFamily="66" charset="0"/>
              </a:rPr>
              <a:t> diagram the region indicated by: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 Start with the perpendicular bisector between (4,0) and (6,0) as this is the ‘limit’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259632" y="4725144"/>
                <a:ext cx="149329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𝑧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−4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&lt;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140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𝑧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−6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4725144"/>
                <a:ext cx="1493294" cy="30777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/>
          <p:cNvSpPr txBox="1"/>
          <p:nvPr/>
        </p:nvSpPr>
        <p:spPr>
          <a:xfrm>
            <a:off x="7242653" y="3343914"/>
            <a:ext cx="52112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itchFamily="66" charset="0"/>
              </a:rPr>
              <a:t>(4,0)</a:t>
            </a:r>
            <a:endParaRPr lang="en-GB" sz="11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789653" y="3341038"/>
            <a:ext cx="54921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itchFamily="66" charset="0"/>
              </a:rPr>
              <a:t>(6,0)</a:t>
            </a:r>
            <a:endParaRPr lang="en-GB" sz="11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32" name="Straight Connector 31"/>
          <p:cNvCxnSpPr/>
          <p:nvPr/>
        </p:nvCxnSpPr>
        <p:spPr>
          <a:xfrm flipV="1">
            <a:off x="7772400" y="1345721"/>
            <a:ext cx="0" cy="3381555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5923647" y="4903424"/>
                <a:ext cx="149329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𝑧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−4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&lt;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140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𝑧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−6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3647" y="4903424"/>
                <a:ext cx="1493294" cy="30777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extBox 34"/>
          <p:cNvSpPr txBox="1"/>
          <p:nvPr/>
        </p:nvSpPr>
        <p:spPr>
          <a:xfrm>
            <a:off x="4321833" y="5262114"/>
            <a:ext cx="460650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distance to |z – 4| must be </a:t>
            </a:r>
            <a:r>
              <a:rPr lang="en-GB" sz="1400" u="sng" dirty="0">
                <a:solidFill>
                  <a:srgbClr val="FF0000"/>
                </a:solidFill>
                <a:latin typeface="Comic Sans MS" panose="030F0702030302020204" pitchFamily="66" charset="0"/>
              </a:rPr>
              <a:t>less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than the distance to |z – 6|</a:t>
            </a:r>
          </a:p>
          <a:p>
            <a:pPr algn="ctr"/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Shade the region </a:t>
            </a:r>
            <a:r>
              <a:rPr lang="en-GB" sz="1400" u="sng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closest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to (4,0)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37" name="Straight Arrow Connector 36"/>
          <p:cNvCxnSpPr/>
          <p:nvPr/>
        </p:nvCxnSpPr>
        <p:spPr>
          <a:xfrm flipV="1">
            <a:off x="6390389" y="1216325"/>
            <a:ext cx="1785" cy="342949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8554095" y="3310864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x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049646" y="1078059"/>
            <a:ext cx="2648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y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 rot="5400000" flipV="1">
            <a:off x="6948231" y="1584387"/>
            <a:ext cx="1785" cy="342949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Group 16"/>
          <p:cNvGrpSpPr/>
          <p:nvPr/>
        </p:nvGrpSpPr>
        <p:grpSpPr>
          <a:xfrm>
            <a:off x="7432798" y="3207753"/>
            <a:ext cx="152400" cy="152400"/>
            <a:chOff x="3048000" y="5410200"/>
            <a:chExt cx="152400" cy="152400"/>
          </a:xfrm>
        </p:grpSpPr>
        <p:cxnSp>
          <p:nvCxnSpPr>
            <p:cNvPr id="18" name="Straight Connector 17"/>
            <p:cNvCxnSpPr/>
            <p:nvPr/>
          </p:nvCxnSpPr>
          <p:spPr>
            <a:xfrm>
              <a:off x="3048000" y="54102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3048000" y="54102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26"/>
          <p:cNvGrpSpPr/>
          <p:nvPr/>
        </p:nvGrpSpPr>
        <p:grpSpPr>
          <a:xfrm>
            <a:off x="7970512" y="3210629"/>
            <a:ext cx="152400" cy="152400"/>
            <a:chOff x="3048000" y="5410200"/>
            <a:chExt cx="152400" cy="152400"/>
          </a:xfrm>
        </p:grpSpPr>
        <p:cxnSp>
          <p:nvCxnSpPr>
            <p:cNvPr id="28" name="Straight Connector 27"/>
            <p:cNvCxnSpPr/>
            <p:nvPr/>
          </p:nvCxnSpPr>
          <p:spPr>
            <a:xfrm>
              <a:off x="3048000" y="54102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flipH="1">
              <a:off x="3048000" y="54102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48">
                <a:extLst>
                  <a:ext uri="{FF2B5EF4-FFF2-40B4-BE49-F238E27FC236}">
                    <a16:creationId xmlns:a16="http://schemas.microsoft.com/office/drawing/2014/main" id="{B5E31E00-70F6-4FF1-BE16-624379867A1F}"/>
                  </a:ext>
                </a:extLst>
              </p:cNvPr>
              <p:cNvSpPr txBox="1"/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a circle with centre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US" sz="120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25" name="TextBox 48">
                <a:extLst>
                  <a:ext uri="{FF2B5EF4-FFF2-40B4-BE49-F238E27FC236}">
                    <a16:creationId xmlns:a16="http://schemas.microsoft.com/office/drawing/2014/main" id="{B5E31E00-70F6-4FF1-BE16-624379867A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blipFill>
                <a:blip r:embed="rId5"/>
                <a:stretch>
                  <a:fillRect r="-281" b="-3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itle 1">
            <a:extLst>
              <a:ext uri="{FF2B5EF4-FFF2-40B4-BE49-F238E27FC236}">
                <a16:creationId xmlns:a16="http://schemas.microsoft.com/office/drawing/2014/main" id="{0F62CED5-CB05-4198-8ABA-8696DDE5A8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51">
                <a:extLst>
                  <a:ext uri="{FF2B5EF4-FFF2-40B4-BE49-F238E27FC236}">
                    <a16:creationId xmlns:a16="http://schemas.microsoft.com/office/drawing/2014/main" id="{F0506972-3E05-4D09-84F0-EE15536D87B1}"/>
                  </a:ext>
                </a:extLst>
              </p:cNvPr>
              <p:cNvSpPr txBox="1"/>
              <p:nvPr/>
            </p:nvSpPr>
            <p:spPr>
              <a:xfrm>
                <a:off x="6940731" y="0"/>
                <a:ext cx="2203269" cy="101566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the perpendicular bisector of the line segment joining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1" name="TextBox 51">
                <a:extLst>
                  <a:ext uri="{FF2B5EF4-FFF2-40B4-BE49-F238E27FC236}">
                    <a16:creationId xmlns:a16="http://schemas.microsoft.com/office/drawing/2014/main" id="{F0506972-3E05-4D09-84F0-EE15536D87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0731" y="0"/>
                <a:ext cx="2203269" cy="1015663"/>
              </a:xfrm>
              <a:prstGeom prst="rect">
                <a:avLst/>
              </a:prstGeom>
              <a:blipFill>
                <a:blip r:embed="rId6"/>
                <a:stretch>
                  <a:fillRect r="-1644" b="-233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44">
            <a:extLst>
              <a:ext uri="{FF2B5EF4-FFF2-40B4-BE49-F238E27FC236}">
                <a16:creationId xmlns:a16="http://schemas.microsoft.com/office/drawing/2014/main" id="{C28937A3-563E-46D8-BB8D-84E8BE3BCE2D}"/>
              </a:ext>
            </a:extLst>
          </p:cNvPr>
          <p:cNvSpPr txBox="1"/>
          <p:nvPr/>
        </p:nvSpPr>
        <p:spPr>
          <a:xfrm>
            <a:off x="8724980" y="6550223"/>
            <a:ext cx="4058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2F</a:t>
            </a:r>
          </a:p>
        </p:txBody>
      </p:sp>
    </p:spTree>
    <p:extLst>
      <p:ext uri="{BB962C8B-B14F-4D97-AF65-F5344CB8AC3E}">
        <p14:creationId xmlns:p14="http://schemas.microsoft.com/office/powerpoint/2010/main" val="201998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6" grpId="0"/>
      <p:bldP spid="20" grpId="0"/>
      <p:bldP spid="30" grpId="0"/>
      <p:bldP spid="34" grpId="0"/>
      <p:bldP spid="38" grpId="0"/>
      <p:bldP spid="3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Isosceles Triangle 15"/>
          <p:cNvSpPr/>
          <p:nvPr/>
        </p:nvSpPr>
        <p:spPr>
          <a:xfrm>
            <a:off x="6961171" y="1173193"/>
            <a:ext cx="1652130" cy="1578634"/>
          </a:xfrm>
          <a:custGeom>
            <a:avLst/>
            <a:gdLst>
              <a:gd name="connsiteX0" fmla="*/ 0 w 1060704"/>
              <a:gd name="connsiteY0" fmla="*/ 914400 h 914400"/>
              <a:gd name="connsiteX1" fmla="*/ 530352 w 1060704"/>
              <a:gd name="connsiteY1" fmla="*/ 0 h 914400"/>
              <a:gd name="connsiteX2" fmla="*/ 1060704 w 1060704"/>
              <a:gd name="connsiteY2" fmla="*/ 914400 h 914400"/>
              <a:gd name="connsiteX3" fmla="*/ 0 w 1060704"/>
              <a:gd name="connsiteY3" fmla="*/ 914400 h 914400"/>
              <a:gd name="connsiteX0" fmla="*/ 0 w 965813"/>
              <a:gd name="connsiteY0" fmla="*/ 914400 h 1388852"/>
              <a:gd name="connsiteX1" fmla="*/ 530352 w 965813"/>
              <a:gd name="connsiteY1" fmla="*/ 0 h 1388852"/>
              <a:gd name="connsiteX2" fmla="*/ 965813 w 965813"/>
              <a:gd name="connsiteY2" fmla="*/ 1388852 h 1388852"/>
              <a:gd name="connsiteX3" fmla="*/ 0 w 965813"/>
              <a:gd name="connsiteY3" fmla="*/ 914400 h 1388852"/>
              <a:gd name="connsiteX0" fmla="*/ 0 w 3049265"/>
              <a:gd name="connsiteY0" fmla="*/ 0 h 474453"/>
              <a:gd name="connsiteX1" fmla="*/ 3049265 w 3049265"/>
              <a:gd name="connsiteY1" fmla="*/ 474453 h 474453"/>
              <a:gd name="connsiteX2" fmla="*/ 965813 w 3049265"/>
              <a:gd name="connsiteY2" fmla="*/ 474452 h 474453"/>
              <a:gd name="connsiteX3" fmla="*/ 0 w 3049265"/>
              <a:gd name="connsiteY3" fmla="*/ 0 h 474453"/>
              <a:gd name="connsiteX0" fmla="*/ 1354692 w 2083452"/>
              <a:gd name="connsiteY0" fmla="*/ 0 h 1656272"/>
              <a:gd name="connsiteX1" fmla="*/ 2083452 w 2083452"/>
              <a:gd name="connsiteY1" fmla="*/ 1656272 h 1656272"/>
              <a:gd name="connsiteX2" fmla="*/ 0 w 2083452"/>
              <a:gd name="connsiteY2" fmla="*/ 1656271 h 1656272"/>
              <a:gd name="connsiteX3" fmla="*/ 1354692 w 2083452"/>
              <a:gd name="connsiteY3" fmla="*/ 0 h 1656272"/>
              <a:gd name="connsiteX0" fmla="*/ 1475461 w 2204221"/>
              <a:gd name="connsiteY0" fmla="*/ 0 h 1716656"/>
              <a:gd name="connsiteX1" fmla="*/ 2204221 w 2204221"/>
              <a:gd name="connsiteY1" fmla="*/ 1656272 h 1716656"/>
              <a:gd name="connsiteX2" fmla="*/ 0 w 2204221"/>
              <a:gd name="connsiteY2" fmla="*/ 1716656 h 1716656"/>
              <a:gd name="connsiteX3" fmla="*/ 1475461 w 2204221"/>
              <a:gd name="connsiteY3" fmla="*/ 0 h 1716656"/>
              <a:gd name="connsiteX0" fmla="*/ 1475461 w 2186968"/>
              <a:gd name="connsiteY0" fmla="*/ 0 h 1725283"/>
              <a:gd name="connsiteX1" fmla="*/ 2186968 w 2186968"/>
              <a:gd name="connsiteY1" fmla="*/ 1725283 h 1725283"/>
              <a:gd name="connsiteX2" fmla="*/ 0 w 2186968"/>
              <a:gd name="connsiteY2" fmla="*/ 1716656 h 1725283"/>
              <a:gd name="connsiteX3" fmla="*/ 1475461 w 2186968"/>
              <a:gd name="connsiteY3" fmla="*/ 0 h 1725283"/>
              <a:gd name="connsiteX0" fmla="*/ 1415076 w 2186968"/>
              <a:gd name="connsiteY0" fmla="*/ 0 h 1759788"/>
              <a:gd name="connsiteX1" fmla="*/ 2186968 w 2186968"/>
              <a:gd name="connsiteY1" fmla="*/ 1759788 h 1759788"/>
              <a:gd name="connsiteX2" fmla="*/ 0 w 2186968"/>
              <a:gd name="connsiteY2" fmla="*/ 1751161 h 1759788"/>
              <a:gd name="connsiteX3" fmla="*/ 1415076 w 2186968"/>
              <a:gd name="connsiteY3" fmla="*/ 0 h 1759788"/>
              <a:gd name="connsiteX0" fmla="*/ 1277053 w 2186968"/>
              <a:gd name="connsiteY0" fmla="*/ 0 h 1587260"/>
              <a:gd name="connsiteX1" fmla="*/ 2186968 w 2186968"/>
              <a:gd name="connsiteY1" fmla="*/ 1587260 h 1587260"/>
              <a:gd name="connsiteX2" fmla="*/ 0 w 2186968"/>
              <a:gd name="connsiteY2" fmla="*/ 1578633 h 1587260"/>
              <a:gd name="connsiteX3" fmla="*/ 1277053 w 2186968"/>
              <a:gd name="connsiteY3" fmla="*/ 0 h 1587260"/>
              <a:gd name="connsiteX0" fmla="*/ 1277053 w 1652130"/>
              <a:gd name="connsiteY0" fmla="*/ 0 h 1578634"/>
              <a:gd name="connsiteX1" fmla="*/ 1652130 w 1652130"/>
              <a:gd name="connsiteY1" fmla="*/ 1578634 h 1578634"/>
              <a:gd name="connsiteX2" fmla="*/ 0 w 1652130"/>
              <a:gd name="connsiteY2" fmla="*/ 1578633 h 1578634"/>
              <a:gd name="connsiteX3" fmla="*/ 1277053 w 1652130"/>
              <a:gd name="connsiteY3" fmla="*/ 0 h 15786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52130" h="1578634">
                <a:moveTo>
                  <a:pt x="1277053" y="0"/>
                </a:moveTo>
                <a:lnTo>
                  <a:pt x="1652130" y="1578634"/>
                </a:lnTo>
                <a:lnTo>
                  <a:pt x="0" y="1578633"/>
                </a:lnTo>
                <a:lnTo>
                  <a:pt x="1277053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814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complex numbers to represent regions on a </a:t>
            </a:r>
            <a:r>
              <a:rPr lang="en-GB" sz="1400" b="1" dirty="0" err="1">
                <a:latin typeface="Comic Sans MS" panose="030F0702030302020204" pitchFamily="66" charset="0"/>
              </a:rPr>
              <a:t>Argand</a:t>
            </a:r>
            <a:r>
              <a:rPr lang="en-GB" sz="1400" b="1" dirty="0">
                <a:latin typeface="Comic Sans MS" panose="030F0702030302020204" pitchFamily="66" charset="0"/>
              </a:rPr>
              <a:t> diagram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This is very similar to what you have been doing with loci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The only extra part is that once you have drawn the locus representing the point, you need to indicate the area required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Shade on an </a:t>
            </a:r>
            <a:r>
              <a:rPr lang="en-GB" sz="1400" dirty="0" err="1">
                <a:latin typeface="Comic Sans MS" panose="030F0702030302020204" pitchFamily="66" charset="0"/>
              </a:rPr>
              <a:t>Argand</a:t>
            </a:r>
            <a:r>
              <a:rPr lang="en-GB" sz="1400" dirty="0">
                <a:latin typeface="Comic Sans MS" panose="030F0702030302020204" pitchFamily="66" charset="0"/>
              </a:rPr>
              <a:t> diagram the region indicated by: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 Start by drawing the limits of the argument from the point (2,2)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931828" y="4682012"/>
                <a:ext cx="2184188" cy="4583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0</m:t>
                      </m:r>
                      <m:r>
                        <a:rPr lang="en-GB" sz="1400" i="1" smtClean="0">
                          <a:latin typeface="Cambria Math"/>
                          <a:ea typeface="Cambria Math"/>
                        </a:rPr>
                        <m:t>≤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𝑎𝑟𝑔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𝑧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−2−2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𝑖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≤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1828" y="4682012"/>
                <a:ext cx="2184188" cy="458395"/>
              </a:xfrm>
              <a:prstGeom prst="rect">
                <a:avLst/>
              </a:prstGeom>
              <a:blipFill rotWithShape="1">
                <a:blip r:embed="rId3"/>
                <a:stretch>
                  <a:fillRect b="-1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/>
          <p:cNvSpPr txBox="1"/>
          <p:nvPr/>
        </p:nvSpPr>
        <p:spPr>
          <a:xfrm>
            <a:off x="6716441" y="2826330"/>
            <a:ext cx="52112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itchFamily="66" charset="0"/>
              </a:rPr>
              <a:t>(2,2)</a:t>
            </a:r>
            <a:endParaRPr lang="en-GB" sz="11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235569" y="4822167"/>
            <a:ext cx="460650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argument must be between these two values</a:t>
            </a:r>
          </a:p>
          <a:p>
            <a:pPr algn="ctr"/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Shade the region </a:t>
            </a:r>
            <a:r>
              <a:rPr lang="en-GB" sz="1400" u="sng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between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the two arguments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6880707" y="2672915"/>
            <a:ext cx="152400" cy="152400"/>
            <a:chOff x="3048000" y="5410200"/>
            <a:chExt cx="152400" cy="152400"/>
          </a:xfrm>
        </p:grpSpPr>
        <p:cxnSp>
          <p:nvCxnSpPr>
            <p:cNvPr id="31" name="Straight Connector 30"/>
            <p:cNvCxnSpPr/>
            <p:nvPr/>
          </p:nvCxnSpPr>
          <p:spPr>
            <a:xfrm>
              <a:off x="3048000" y="54102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flipH="1">
              <a:off x="3048000" y="54102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7" name="Straight Arrow Connector 36"/>
          <p:cNvCxnSpPr/>
          <p:nvPr/>
        </p:nvCxnSpPr>
        <p:spPr>
          <a:xfrm flipV="1">
            <a:off x="6390389" y="1216325"/>
            <a:ext cx="1785" cy="342949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8554095" y="3310864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x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049646" y="1078059"/>
            <a:ext cx="2648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y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 rot="5400000" flipV="1">
            <a:off x="6948231" y="1584387"/>
            <a:ext cx="1785" cy="342949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Arc 13"/>
          <p:cNvSpPr/>
          <p:nvPr/>
        </p:nvSpPr>
        <p:spPr>
          <a:xfrm>
            <a:off x="6392174" y="2286000"/>
            <a:ext cx="914400" cy="914400"/>
          </a:xfrm>
          <a:prstGeom prst="arc">
            <a:avLst>
              <a:gd name="adj1" fmla="val 19228642"/>
              <a:gd name="adj2" fmla="val 21585748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2" name="Straight Connector 31"/>
          <p:cNvCxnSpPr/>
          <p:nvPr/>
        </p:nvCxnSpPr>
        <p:spPr>
          <a:xfrm>
            <a:off x="6961517" y="2751827"/>
            <a:ext cx="1621766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H="1">
            <a:off x="6950014" y="1199072"/>
            <a:ext cx="1245080" cy="1549879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7250501" y="2355011"/>
                <a:ext cx="312906" cy="3824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1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100" b="1" i="1" smtClean="0">
                              <a:latin typeface="Cambria Math"/>
                              <a:ea typeface="Cambria Math"/>
                            </a:rPr>
                            <m:t>𝝅</m:t>
                          </m:r>
                        </m:num>
                        <m:den>
                          <m:r>
                            <a:rPr lang="en-GB" sz="1100" b="1" i="1" smtClean="0">
                              <a:latin typeface="Cambria Math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en-GB" sz="1100" b="1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0501" y="2355011"/>
                <a:ext cx="312906" cy="38247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48">
                <a:extLst>
                  <a:ext uri="{FF2B5EF4-FFF2-40B4-BE49-F238E27FC236}">
                    <a16:creationId xmlns:a16="http://schemas.microsoft.com/office/drawing/2014/main" id="{F98CE003-7B5A-4100-BBE3-118DEA063E8E}"/>
                  </a:ext>
                </a:extLst>
              </p:cNvPr>
              <p:cNvSpPr txBox="1"/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a circle with centre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US" sz="120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23" name="TextBox 48">
                <a:extLst>
                  <a:ext uri="{FF2B5EF4-FFF2-40B4-BE49-F238E27FC236}">
                    <a16:creationId xmlns:a16="http://schemas.microsoft.com/office/drawing/2014/main" id="{F98CE003-7B5A-4100-BBE3-118DEA063E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blipFill>
                <a:blip r:embed="rId5"/>
                <a:stretch>
                  <a:fillRect r="-281" b="-3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itle 1">
            <a:extLst>
              <a:ext uri="{FF2B5EF4-FFF2-40B4-BE49-F238E27FC236}">
                <a16:creationId xmlns:a16="http://schemas.microsoft.com/office/drawing/2014/main" id="{299CD386-FFE5-4302-97D9-F19FD38E37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51">
                <a:extLst>
                  <a:ext uri="{FF2B5EF4-FFF2-40B4-BE49-F238E27FC236}">
                    <a16:creationId xmlns:a16="http://schemas.microsoft.com/office/drawing/2014/main" id="{A176F78F-3B0C-4276-8F9C-C0546BC91D84}"/>
                  </a:ext>
                </a:extLst>
              </p:cNvPr>
              <p:cNvSpPr txBox="1"/>
              <p:nvPr/>
            </p:nvSpPr>
            <p:spPr>
              <a:xfrm>
                <a:off x="6940731" y="0"/>
                <a:ext cx="2203269" cy="101566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the perpendicular bisector of the line segment joining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5" name="TextBox 51">
                <a:extLst>
                  <a:ext uri="{FF2B5EF4-FFF2-40B4-BE49-F238E27FC236}">
                    <a16:creationId xmlns:a16="http://schemas.microsoft.com/office/drawing/2014/main" id="{A176F78F-3B0C-4276-8F9C-C0546BC91D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0731" y="0"/>
                <a:ext cx="2203269" cy="1015663"/>
              </a:xfrm>
              <a:prstGeom prst="rect">
                <a:avLst/>
              </a:prstGeom>
              <a:blipFill>
                <a:blip r:embed="rId6"/>
                <a:stretch>
                  <a:fillRect r="-1644" b="-233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44">
            <a:extLst>
              <a:ext uri="{FF2B5EF4-FFF2-40B4-BE49-F238E27FC236}">
                <a16:creationId xmlns:a16="http://schemas.microsoft.com/office/drawing/2014/main" id="{F4488270-7626-486B-A7A1-50F2DEE7DC42}"/>
              </a:ext>
            </a:extLst>
          </p:cNvPr>
          <p:cNvSpPr txBox="1"/>
          <p:nvPr/>
        </p:nvSpPr>
        <p:spPr>
          <a:xfrm>
            <a:off x="8724980" y="6550223"/>
            <a:ext cx="4058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2F</a:t>
            </a:r>
          </a:p>
        </p:txBody>
      </p:sp>
    </p:spTree>
    <p:extLst>
      <p:ext uri="{BB962C8B-B14F-4D97-AF65-F5344CB8AC3E}">
        <p14:creationId xmlns:p14="http://schemas.microsoft.com/office/powerpoint/2010/main" val="899404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6" grpId="0"/>
      <p:bldP spid="20" grpId="0"/>
      <p:bldP spid="38" grpId="0"/>
      <p:bldP spid="39" grpId="0"/>
      <p:bldP spid="14" grpId="0" animBg="1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Isosceles Triangle 15"/>
          <p:cNvSpPr/>
          <p:nvPr/>
        </p:nvSpPr>
        <p:spPr>
          <a:xfrm>
            <a:off x="6961171" y="1173193"/>
            <a:ext cx="1652130" cy="1578634"/>
          </a:xfrm>
          <a:custGeom>
            <a:avLst/>
            <a:gdLst>
              <a:gd name="connsiteX0" fmla="*/ 0 w 1060704"/>
              <a:gd name="connsiteY0" fmla="*/ 914400 h 914400"/>
              <a:gd name="connsiteX1" fmla="*/ 530352 w 1060704"/>
              <a:gd name="connsiteY1" fmla="*/ 0 h 914400"/>
              <a:gd name="connsiteX2" fmla="*/ 1060704 w 1060704"/>
              <a:gd name="connsiteY2" fmla="*/ 914400 h 914400"/>
              <a:gd name="connsiteX3" fmla="*/ 0 w 1060704"/>
              <a:gd name="connsiteY3" fmla="*/ 914400 h 914400"/>
              <a:gd name="connsiteX0" fmla="*/ 0 w 965813"/>
              <a:gd name="connsiteY0" fmla="*/ 914400 h 1388852"/>
              <a:gd name="connsiteX1" fmla="*/ 530352 w 965813"/>
              <a:gd name="connsiteY1" fmla="*/ 0 h 1388852"/>
              <a:gd name="connsiteX2" fmla="*/ 965813 w 965813"/>
              <a:gd name="connsiteY2" fmla="*/ 1388852 h 1388852"/>
              <a:gd name="connsiteX3" fmla="*/ 0 w 965813"/>
              <a:gd name="connsiteY3" fmla="*/ 914400 h 1388852"/>
              <a:gd name="connsiteX0" fmla="*/ 0 w 3049265"/>
              <a:gd name="connsiteY0" fmla="*/ 0 h 474453"/>
              <a:gd name="connsiteX1" fmla="*/ 3049265 w 3049265"/>
              <a:gd name="connsiteY1" fmla="*/ 474453 h 474453"/>
              <a:gd name="connsiteX2" fmla="*/ 965813 w 3049265"/>
              <a:gd name="connsiteY2" fmla="*/ 474452 h 474453"/>
              <a:gd name="connsiteX3" fmla="*/ 0 w 3049265"/>
              <a:gd name="connsiteY3" fmla="*/ 0 h 474453"/>
              <a:gd name="connsiteX0" fmla="*/ 1354692 w 2083452"/>
              <a:gd name="connsiteY0" fmla="*/ 0 h 1656272"/>
              <a:gd name="connsiteX1" fmla="*/ 2083452 w 2083452"/>
              <a:gd name="connsiteY1" fmla="*/ 1656272 h 1656272"/>
              <a:gd name="connsiteX2" fmla="*/ 0 w 2083452"/>
              <a:gd name="connsiteY2" fmla="*/ 1656271 h 1656272"/>
              <a:gd name="connsiteX3" fmla="*/ 1354692 w 2083452"/>
              <a:gd name="connsiteY3" fmla="*/ 0 h 1656272"/>
              <a:gd name="connsiteX0" fmla="*/ 1475461 w 2204221"/>
              <a:gd name="connsiteY0" fmla="*/ 0 h 1716656"/>
              <a:gd name="connsiteX1" fmla="*/ 2204221 w 2204221"/>
              <a:gd name="connsiteY1" fmla="*/ 1656272 h 1716656"/>
              <a:gd name="connsiteX2" fmla="*/ 0 w 2204221"/>
              <a:gd name="connsiteY2" fmla="*/ 1716656 h 1716656"/>
              <a:gd name="connsiteX3" fmla="*/ 1475461 w 2204221"/>
              <a:gd name="connsiteY3" fmla="*/ 0 h 1716656"/>
              <a:gd name="connsiteX0" fmla="*/ 1475461 w 2186968"/>
              <a:gd name="connsiteY0" fmla="*/ 0 h 1725283"/>
              <a:gd name="connsiteX1" fmla="*/ 2186968 w 2186968"/>
              <a:gd name="connsiteY1" fmla="*/ 1725283 h 1725283"/>
              <a:gd name="connsiteX2" fmla="*/ 0 w 2186968"/>
              <a:gd name="connsiteY2" fmla="*/ 1716656 h 1725283"/>
              <a:gd name="connsiteX3" fmla="*/ 1475461 w 2186968"/>
              <a:gd name="connsiteY3" fmla="*/ 0 h 1725283"/>
              <a:gd name="connsiteX0" fmla="*/ 1415076 w 2186968"/>
              <a:gd name="connsiteY0" fmla="*/ 0 h 1759788"/>
              <a:gd name="connsiteX1" fmla="*/ 2186968 w 2186968"/>
              <a:gd name="connsiteY1" fmla="*/ 1759788 h 1759788"/>
              <a:gd name="connsiteX2" fmla="*/ 0 w 2186968"/>
              <a:gd name="connsiteY2" fmla="*/ 1751161 h 1759788"/>
              <a:gd name="connsiteX3" fmla="*/ 1415076 w 2186968"/>
              <a:gd name="connsiteY3" fmla="*/ 0 h 1759788"/>
              <a:gd name="connsiteX0" fmla="*/ 1277053 w 2186968"/>
              <a:gd name="connsiteY0" fmla="*/ 0 h 1587260"/>
              <a:gd name="connsiteX1" fmla="*/ 2186968 w 2186968"/>
              <a:gd name="connsiteY1" fmla="*/ 1587260 h 1587260"/>
              <a:gd name="connsiteX2" fmla="*/ 0 w 2186968"/>
              <a:gd name="connsiteY2" fmla="*/ 1578633 h 1587260"/>
              <a:gd name="connsiteX3" fmla="*/ 1277053 w 2186968"/>
              <a:gd name="connsiteY3" fmla="*/ 0 h 1587260"/>
              <a:gd name="connsiteX0" fmla="*/ 1277053 w 1652130"/>
              <a:gd name="connsiteY0" fmla="*/ 0 h 1578634"/>
              <a:gd name="connsiteX1" fmla="*/ 1652130 w 1652130"/>
              <a:gd name="connsiteY1" fmla="*/ 1578634 h 1578634"/>
              <a:gd name="connsiteX2" fmla="*/ 0 w 1652130"/>
              <a:gd name="connsiteY2" fmla="*/ 1578633 h 1578634"/>
              <a:gd name="connsiteX3" fmla="*/ 1277053 w 1652130"/>
              <a:gd name="connsiteY3" fmla="*/ 0 h 15786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52130" h="1578634">
                <a:moveTo>
                  <a:pt x="1277053" y="0"/>
                </a:moveTo>
                <a:lnTo>
                  <a:pt x="1652130" y="1578634"/>
                </a:lnTo>
                <a:lnTo>
                  <a:pt x="0" y="1578633"/>
                </a:lnTo>
                <a:lnTo>
                  <a:pt x="1277053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/>
          <p:cNvSpPr/>
          <p:nvPr/>
        </p:nvSpPr>
        <p:spPr>
          <a:xfrm>
            <a:off x="5227608" y="1345721"/>
            <a:ext cx="2544792" cy="3381555"/>
          </a:xfrm>
          <a:prstGeom prst="rect">
            <a:avLst/>
          </a:prstGeom>
          <a:solidFill>
            <a:schemeClr val="tx2">
              <a:lumMod val="60000"/>
              <a:lumOff val="4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Oval 42"/>
          <p:cNvSpPr>
            <a:spLocks noChangeAspect="1"/>
          </p:cNvSpPr>
          <p:nvPr/>
        </p:nvSpPr>
        <p:spPr>
          <a:xfrm>
            <a:off x="6961871" y="2210615"/>
            <a:ext cx="1080120" cy="1080120"/>
          </a:xfrm>
          <a:prstGeom prst="ellipse">
            <a:avLst/>
          </a:prstGeom>
          <a:solidFill>
            <a:schemeClr val="tx2">
              <a:lumMod val="60000"/>
              <a:lumOff val="40000"/>
              <a:alpha val="75000"/>
            </a:schemeClr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814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complex numbers to represent regions on a </a:t>
            </a:r>
            <a:r>
              <a:rPr lang="en-GB" sz="1400" b="1" dirty="0" err="1">
                <a:latin typeface="Comic Sans MS" panose="030F0702030302020204" pitchFamily="66" charset="0"/>
              </a:rPr>
              <a:t>Argand</a:t>
            </a:r>
            <a:r>
              <a:rPr lang="en-GB" sz="1400" b="1" dirty="0">
                <a:latin typeface="Comic Sans MS" panose="030F0702030302020204" pitchFamily="66" charset="0"/>
              </a:rPr>
              <a:t> diagram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This is very similar to what you have been doing with loci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The only extra part is that once you have drawn the locus representing the point, you need to indicate the area required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Shade on an </a:t>
            </a:r>
            <a:r>
              <a:rPr lang="en-GB" sz="1400" dirty="0" err="1">
                <a:latin typeface="Comic Sans MS" panose="030F0702030302020204" pitchFamily="66" charset="0"/>
              </a:rPr>
              <a:t>Argand</a:t>
            </a:r>
            <a:r>
              <a:rPr lang="en-GB" sz="1400" dirty="0">
                <a:latin typeface="Comic Sans MS" panose="030F0702030302020204" pitchFamily="66" charset="0"/>
              </a:rPr>
              <a:t> diagram the region indicated by: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and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905948" y="5682677"/>
                <a:ext cx="2184188" cy="4583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0</m:t>
                      </m:r>
                      <m:r>
                        <a:rPr lang="en-GB" sz="1400" i="1" smtClean="0">
                          <a:latin typeface="Cambria Math"/>
                          <a:ea typeface="Cambria Math"/>
                        </a:rPr>
                        <m:t>≤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𝑎𝑟𝑔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𝑧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−2−2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𝑖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≤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5948" y="5682677"/>
                <a:ext cx="2184188" cy="458395"/>
              </a:xfrm>
              <a:prstGeom prst="rect">
                <a:avLst/>
              </a:prstGeom>
              <a:blipFill rotWithShape="1">
                <a:blip r:embed="rId3"/>
                <a:stretch>
                  <a:fillRect b="-1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extBox 34"/>
          <p:cNvSpPr txBox="1"/>
          <p:nvPr/>
        </p:nvSpPr>
        <p:spPr>
          <a:xfrm>
            <a:off x="4235569" y="4822167"/>
            <a:ext cx="460650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Imagine all the regions were on the same diagram</a:t>
            </a:r>
          </a:p>
          <a:p>
            <a:pPr algn="ctr"/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The region we want will have to satisfy all of these at the same time!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37" name="Straight Arrow Connector 36"/>
          <p:cNvCxnSpPr/>
          <p:nvPr/>
        </p:nvCxnSpPr>
        <p:spPr>
          <a:xfrm flipV="1">
            <a:off x="6390389" y="1216325"/>
            <a:ext cx="1785" cy="342949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8554095" y="3310864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x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049646" y="1078059"/>
            <a:ext cx="2648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y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 rot="5400000" flipV="1">
            <a:off x="6948231" y="1584387"/>
            <a:ext cx="1785" cy="342949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1233753" y="5087452"/>
                <a:ext cx="149329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𝑧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−4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&lt;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140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𝑧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−6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3753" y="5087452"/>
                <a:ext cx="1493294" cy="30777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1259632" y="4725144"/>
                <a:ext cx="145123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𝑧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−4−2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</m:e>
                      </m:d>
                      <m:r>
                        <a:rPr lang="en-GB" sz="1400" i="1" smtClean="0">
                          <a:latin typeface="Cambria Math"/>
                          <a:ea typeface="Cambria Math"/>
                        </a:rPr>
                        <m:t>≤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4725144"/>
                <a:ext cx="1451230" cy="30777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Freeform 6"/>
          <p:cNvSpPr/>
          <p:nvPr/>
        </p:nvSpPr>
        <p:spPr>
          <a:xfrm>
            <a:off x="6961517" y="2199736"/>
            <a:ext cx="810883" cy="552090"/>
          </a:xfrm>
          <a:custGeom>
            <a:avLst/>
            <a:gdLst>
              <a:gd name="connsiteX0" fmla="*/ 0 w 810883"/>
              <a:gd name="connsiteY0" fmla="*/ 552090 h 552090"/>
              <a:gd name="connsiteX1" fmla="*/ 810883 w 810883"/>
              <a:gd name="connsiteY1" fmla="*/ 543464 h 552090"/>
              <a:gd name="connsiteX2" fmla="*/ 810883 w 810883"/>
              <a:gd name="connsiteY2" fmla="*/ 77638 h 552090"/>
              <a:gd name="connsiteX3" fmla="*/ 707366 w 810883"/>
              <a:gd name="connsiteY3" fmla="*/ 25879 h 552090"/>
              <a:gd name="connsiteX4" fmla="*/ 577970 w 810883"/>
              <a:gd name="connsiteY4" fmla="*/ 8626 h 552090"/>
              <a:gd name="connsiteX5" fmla="*/ 483079 w 810883"/>
              <a:gd name="connsiteY5" fmla="*/ 0 h 552090"/>
              <a:gd name="connsiteX6" fmla="*/ 414068 w 810883"/>
              <a:gd name="connsiteY6" fmla="*/ 8626 h 552090"/>
              <a:gd name="connsiteX7" fmla="*/ 0 w 810883"/>
              <a:gd name="connsiteY7" fmla="*/ 552090 h 552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0883" h="552090">
                <a:moveTo>
                  <a:pt x="0" y="552090"/>
                </a:moveTo>
                <a:lnTo>
                  <a:pt x="810883" y="543464"/>
                </a:lnTo>
                <a:lnTo>
                  <a:pt x="810883" y="77638"/>
                </a:lnTo>
                <a:lnTo>
                  <a:pt x="707366" y="25879"/>
                </a:lnTo>
                <a:lnTo>
                  <a:pt x="577970" y="8626"/>
                </a:lnTo>
                <a:lnTo>
                  <a:pt x="483079" y="0"/>
                </a:lnTo>
                <a:lnTo>
                  <a:pt x="414068" y="8626"/>
                </a:lnTo>
                <a:lnTo>
                  <a:pt x="0" y="552090"/>
                </a:lnTo>
                <a:close/>
              </a:path>
            </a:pathLst>
          </a:cu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2" name="Straight Connector 31"/>
          <p:cNvCxnSpPr/>
          <p:nvPr/>
        </p:nvCxnSpPr>
        <p:spPr>
          <a:xfrm>
            <a:off x="6961517" y="2751827"/>
            <a:ext cx="1621766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H="1">
            <a:off x="6950014" y="1199072"/>
            <a:ext cx="1245080" cy="1549879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7772400" y="1345721"/>
            <a:ext cx="0" cy="3381555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val 43"/>
          <p:cNvSpPr>
            <a:spLocks noChangeAspect="1"/>
          </p:cNvSpPr>
          <p:nvPr/>
        </p:nvSpPr>
        <p:spPr>
          <a:xfrm>
            <a:off x="6964746" y="2204864"/>
            <a:ext cx="1080120" cy="108012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48">
                <a:extLst>
                  <a:ext uri="{FF2B5EF4-FFF2-40B4-BE49-F238E27FC236}">
                    <a16:creationId xmlns:a16="http://schemas.microsoft.com/office/drawing/2014/main" id="{22134EA4-A330-4B80-AD9E-E1CCD82773DA}"/>
                  </a:ext>
                </a:extLst>
              </p:cNvPr>
              <p:cNvSpPr txBox="1"/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a circle with centre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US" sz="120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24" name="TextBox 48">
                <a:extLst>
                  <a:ext uri="{FF2B5EF4-FFF2-40B4-BE49-F238E27FC236}">
                    <a16:creationId xmlns:a16="http://schemas.microsoft.com/office/drawing/2014/main" id="{22134EA4-A330-4B80-AD9E-E1CCD82773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blipFill>
                <a:blip r:embed="rId6"/>
                <a:stretch>
                  <a:fillRect r="-281" b="-3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itle 1">
            <a:extLst>
              <a:ext uri="{FF2B5EF4-FFF2-40B4-BE49-F238E27FC236}">
                <a16:creationId xmlns:a16="http://schemas.microsoft.com/office/drawing/2014/main" id="{948688BD-7319-43F8-9FB9-7FD3DCC840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51">
                <a:extLst>
                  <a:ext uri="{FF2B5EF4-FFF2-40B4-BE49-F238E27FC236}">
                    <a16:creationId xmlns:a16="http://schemas.microsoft.com/office/drawing/2014/main" id="{803BEB62-3623-4735-A3A0-36B7A53D86FD}"/>
                  </a:ext>
                </a:extLst>
              </p:cNvPr>
              <p:cNvSpPr txBox="1"/>
              <p:nvPr/>
            </p:nvSpPr>
            <p:spPr>
              <a:xfrm>
                <a:off x="6940731" y="0"/>
                <a:ext cx="2203269" cy="101566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the perpendicular bisector of the line segment joining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6" name="TextBox 51">
                <a:extLst>
                  <a:ext uri="{FF2B5EF4-FFF2-40B4-BE49-F238E27FC236}">
                    <a16:creationId xmlns:a16="http://schemas.microsoft.com/office/drawing/2014/main" id="{803BEB62-3623-4735-A3A0-36B7A53D86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0731" y="0"/>
                <a:ext cx="2203269" cy="1015663"/>
              </a:xfrm>
              <a:prstGeom prst="rect">
                <a:avLst/>
              </a:prstGeom>
              <a:blipFill>
                <a:blip r:embed="rId7"/>
                <a:stretch>
                  <a:fillRect r="-1644" b="-233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44">
            <a:extLst>
              <a:ext uri="{FF2B5EF4-FFF2-40B4-BE49-F238E27FC236}">
                <a16:creationId xmlns:a16="http://schemas.microsoft.com/office/drawing/2014/main" id="{27F1B3FE-9020-4BF1-B2E5-251B42362D8F}"/>
              </a:ext>
            </a:extLst>
          </p:cNvPr>
          <p:cNvSpPr txBox="1"/>
          <p:nvPr/>
        </p:nvSpPr>
        <p:spPr>
          <a:xfrm>
            <a:off x="8724980" y="6550223"/>
            <a:ext cx="4058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2F</a:t>
            </a:r>
          </a:p>
        </p:txBody>
      </p:sp>
    </p:spTree>
    <p:extLst>
      <p:ext uri="{BB962C8B-B14F-4D97-AF65-F5344CB8AC3E}">
        <p14:creationId xmlns:p14="http://schemas.microsoft.com/office/powerpoint/2010/main" val="716245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3" grpId="0" animBg="1"/>
      <p:bldP spid="43" grpId="0" animBg="1"/>
      <p:bldP spid="6" grpId="0"/>
      <p:bldP spid="38" grpId="0"/>
      <p:bldP spid="39" grpId="0"/>
      <p:bldP spid="21" grpId="0"/>
      <p:bldP spid="22" grpId="0"/>
      <p:bldP spid="7" grpId="0" animBg="1"/>
      <p:bldP spid="44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B939C77-D4C4-4CEC-8DA8-4D6EB3EA716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ED5F795-61EF-4CFA-A9C1-954C38245C9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7FBFB6F-E75B-4944-AD15-0B3156F99D7B}">
  <ds:schemaRefs>
    <ds:schemaRef ds:uri="http://purl.org/dc/terms/"/>
    <ds:schemaRef ds:uri="http://schemas.microsoft.com/office/2006/documentManagement/type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583</TotalTime>
  <Words>858</Words>
  <Application>Microsoft Office PowerPoint</Application>
  <PresentationFormat>On-screen Show (4:3)</PresentationFormat>
  <Paragraphs>92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7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HGGyoshotai</vt:lpstr>
      <vt:lpstr>Javanese Text</vt:lpstr>
      <vt:lpstr>Segoe UI Black</vt:lpstr>
      <vt:lpstr>Wingdings</vt:lpstr>
      <vt:lpstr>Office テーマ</vt:lpstr>
      <vt:lpstr>PowerPoint Presentation</vt:lpstr>
      <vt:lpstr>Argand Diagrams</vt:lpstr>
      <vt:lpstr>Argand Diagrams</vt:lpstr>
      <vt:lpstr>Argand Diagrams</vt:lpstr>
      <vt:lpstr>Argand Diagrams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159</cp:revision>
  <dcterms:created xsi:type="dcterms:W3CDTF">2017-08-14T15:35:38Z</dcterms:created>
  <dcterms:modified xsi:type="dcterms:W3CDTF">2021-08-26T15:32:32Z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