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7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484.png"/><Relationship Id="rId9" Type="http://schemas.openxmlformats.org/officeDocument/2006/relationships/image" Target="../media/image10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2.png"/><Relationship Id="rId7" Type="http://schemas.openxmlformats.org/officeDocument/2006/relationships/image" Target="../media/image4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11" Type="http://schemas.openxmlformats.org/officeDocument/2006/relationships/image" Target="../media/image77.png"/><Relationship Id="rId10" Type="http://schemas.openxmlformats.org/officeDocument/2006/relationships/image" Target="../media/image494.png"/><Relationship Id="rId4" Type="http://schemas.openxmlformats.org/officeDocument/2006/relationships/image" Target="../media/image484.png"/><Relationship Id="rId9" Type="http://schemas.openxmlformats.org/officeDocument/2006/relationships/image" Target="../media/image493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590.png"/><Relationship Id="rId4" Type="http://schemas.openxmlformats.org/officeDocument/2006/relationships/image" Target="../media/image58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7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9.png"/><Relationship Id="rId5" Type="http://schemas.openxmlformats.org/officeDocument/2006/relationships/image" Target="../media/image498.png"/><Relationship Id="rId4" Type="http://schemas.openxmlformats.org/officeDocument/2006/relationships/image" Target="../media/image497.png"/><Relationship Id="rId9" Type="http://schemas.openxmlformats.org/officeDocument/2006/relationships/image" Target="../media/image10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28.png"/><Relationship Id="rId7" Type="http://schemas.openxmlformats.org/officeDocument/2006/relationships/image" Target="../media/image105.png"/><Relationship Id="rId12" Type="http://schemas.openxmlformats.org/officeDocument/2006/relationships/image" Target="../media/image127.png"/><Relationship Id="rId17" Type="http://schemas.openxmlformats.org/officeDocument/2006/relationships/image" Target="../media/image1020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26.png"/><Relationship Id="rId5" Type="http://schemas.openxmlformats.org/officeDocument/2006/relationships/image" Target="../media/image1030.png"/><Relationship Id="rId15" Type="http://schemas.openxmlformats.org/officeDocument/2006/relationships/image" Target="../media/image130.png"/><Relationship Id="rId10" Type="http://schemas.openxmlformats.org/officeDocument/2006/relationships/image" Target="../media/image108.png"/><Relationship Id="rId4" Type="http://schemas.openxmlformats.org/officeDocument/2006/relationships/image" Target="../media/image497.png"/><Relationship Id="rId9" Type="http://schemas.openxmlformats.org/officeDocument/2006/relationships/image" Target="../media/image107.png"/><Relationship Id="rId14" Type="http://schemas.openxmlformats.org/officeDocument/2006/relationships/image" Target="../media/image12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39.png"/><Relationship Id="rId18" Type="http://schemas.openxmlformats.org/officeDocument/2006/relationships/image" Target="../media/image77.png"/><Relationship Id="rId7" Type="http://schemas.openxmlformats.org/officeDocument/2006/relationships/image" Target="../media/image133.png"/><Relationship Id="rId12" Type="http://schemas.openxmlformats.org/officeDocument/2006/relationships/image" Target="../media/image138.png"/><Relationship Id="rId17" Type="http://schemas.openxmlformats.org/officeDocument/2006/relationships/image" Target="../media/image5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11" Type="http://schemas.openxmlformats.org/officeDocument/2006/relationships/image" Target="../media/image137.png"/><Relationship Id="rId5" Type="http://schemas.openxmlformats.org/officeDocument/2006/relationships/image" Target="../media/image131.png"/><Relationship Id="rId15" Type="http://schemas.openxmlformats.org/officeDocument/2006/relationships/image" Target="../media/image163.png"/><Relationship Id="rId10" Type="http://schemas.openxmlformats.org/officeDocument/2006/relationships/image" Target="../media/image136.png"/><Relationship Id="rId19" Type="http://schemas.openxmlformats.org/officeDocument/2006/relationships/image" Target="../media/image1020.png"/><Relationship Id="rId4" Type="http://schemas.openxmlformats.org/officeDocument/2006/relationships/image" Target="../media/image515.png"/><Relationship Id="rId9" Type="http://schemas.openxmlformats.org/officeDocument/2006/relationships/image" Target="../media/image135.png"/><Relationship Id="rId14" Type="http://schemas.openxmlformats.org/officeDocument/2006/relationships/image" Target="../media/image1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0.png"/><Relationship Id="rId7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6.png"/><Relationship Id="rId5" Type="http://schemas.openxmlformats.org/officeDocument/2006/relationships/image" Target="../media/image525.png"/><Relationship Id="rId4" Type="http://schemas.openxmlformats.org/officeDocument/2006/relationships/image" Target="../media/image5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7" Type="http://schemas.openxmlformats.org/officeDocument/2006/relationships/image" Target="../media/image10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552.png"/><Relationship Id="rId4" Type="http://schemas.openxmlformats.org/officeDocument/2006/relationships/image" Target="../media/image551.png"/><Relationship Id="rId9" Type="http://schemas.openxmlformats.org/officeDocument/2006/relationships/image" Target="../media/image16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6.png"/><Relationship Id="rId13" Type="http://schemas.openxmlformats.org/officeDocument/2006/relationships/image" Target="../media/image1020.png"/><Relationship Id="rId7" Type="http://schemas.openxmlformats.org/officeDocument/2006/relationships/image" Target="../media/image555.png"/><Relationship Id="rId1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4.png"/><Relationship Id="rId11" Type="http://schemas.openxmlformats.org/officeDocument/2006/relationships/image" Target="../media/image559.png"/><Relationship Id="rId5" Type="http://schemas.openxmlformats.org/officeDocument/2006/relationships/image" Target="../media/image553.png"/><Relationship Id="rId10" Type="http://schemas.openxmlformats.org/officeDocument/2006/relationships/image" Target="../media/image558.png"/><Relationship Id="rId4" Type="http://schemas.openxmlformats.org/officeDocument/2006/relationships/image" Target="../media/image551.png"/><Relationship Id="rId9" Type="http://schemas.openxmlformats.org/officeDocument/2006/relationships/image" Target="../media/image55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7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0.png"/><Relationship Id="rId5" Type="http://schemas.openxmlformats.org/officeDocument/2006/relationships/image" Target="../media/image77.png"/><Relationship Id="rId4" Type="http://schemas.openxmlformats.org/officeDocument/2006/relationships/image" Target="../media/image56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5.png"/><Relationship Id="rId3" Type="http://schemas.openxmlformats.org/officeDocument/2006/relationships/image" Target="../media/image560.png"/><Relationship Id="rId7" Type="http://schemas.openxmlformats.org/officeDocument/2006/relationships/image" Target="../media/image564.png"/><Relationship Id="rId12" Type="http://schemas.openxmlformats.org/officeDocument/2006/relationships/image" Target="../media/image10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3.png"/><Relationship Id="rId11" Type="http://schemas.openxmlformats.org/officeDocument/2006/relationships/image" Target="../media/image77.png"/><Relationship Id="rId5" Type="http://schemas.openxmlformats.org/officeDocument/2006/relationships/image" Target="../media/image562.png"/><Relationship Id="rId10" Type="http://schemas.openxmlformats.org/officeDocument/2006/relationships/image" Target="../media/image567.png"/><Relationship Id="rId4" Type="http://schemas.openxmlformats.org/officeDocument/2006/relationships/image" Target="../media/image561.png"/><Relationship Id="rId9" Type="http://schemas.openxmlformats.org/officeDocument/2006/relationships/image" Target="../media/image56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3" Type="http://schemas.openxmlformats.org/officeDocument/2006/relationships/image" Target="../media/image568.png"/><Relationship Id="rId7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0.png"/><Relationship Id="rId5" Type="http://schemas.openxmlformats.org/officeDocument/2006/relationships/image" Target="../media/image77.png"/><Relationship Id="rId4" Type="http://schemas.openxmlformats.org/officeDocument/2006/relationships/image" Target="../media/image56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3.png"/><Relationship Id="rId13" Type="http://schemas.openxmlformats.org/officeDocument/2006/relationships/image" Target="../media/image1020.png"/><Relationship Id="rId7" Type="http://schemas.openxmlformats.org/officeDocument/2006/relationships/image" Target="../media/image572.png"/><Relationship Id="rId1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1.png"/><Relationship Id="rId11" Type="http://schemas.openxmlformats.org/officeDocument/2006/relationships/image" Target="../media/image169.png"/><Relationship Id="rId5" Type="http://schemas.openxmlformats.org/officeDocument/2006/relationships/image" Target="../media/image570.png"/><Relationship Id="rId15" Type="http://schemas.openxmlformats.org/officeDocument/2006/relationships/image" Target="../media/image170.png"/><Relationship Id="rId10" Type="http://schemas.openxmlformats.org/officeDocument/2006/relationships/image" Target="../media/image575.png"/><Relationship Id="rId4" Type="http://schemas.openxmlformats.org/officeDocument/2006/relationships/image" Target="../media/image569.png"/><Relationship Id="rId9" Type="http://schemas.openxmlformats.org/officeDocument/2006/relationships/image" Target="../media/image574.png"/><Relationship Id="rId14" Type="http://schemas.openxmlformats.org/officeDocument/2006/relationships/image" Target="../media/image169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4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5.png"/><Relationship Id="rId7" Type="http://schemas.openxmlformats.org/officeDocument/2006/relationships/image" Target="../media/image66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8.png"/><Relationship Id="rId4" Type="http://schemas.openxmlformats.org/officeDocument/2006/relationships/image" Target="../media/image63.png"/><Relationship Id="rId9" Type="http://schemas.openxmlformats.org/officeDocument/2006/relationships/image" Target="../media/image6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5.png"/><Relationship Id="rId7" Type="http://schemas.openxmlformats.org/officeDocument/2006/relationships/image" Target="../media/image66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72.png"/><Relationship Id="rId3" Type="http://schemas.openxmlformats.org/officeDocument/2006/relationships/image" Target="../media/image45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" Type="http://schemas.openxmlformats.org/officeDocument/2006/relationships/image" Target="../media/image54.png"/><Relationship Id="rId16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6.png"/><Relationship Id="rId5" Type="http://schemas.openxmlformats.org/officeDocument/2006/relationships/image" Target="../media/image485.png"/><Relationship Id="rId4" Type="http://schemas.openxmlformats.org/officeDocument/2006/relationships/image" Target="../media/image4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2E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09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96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maximum value of </a:t>
            </a:r>
            <a:r>
              <a:rPr lang="en-US" sz="1400" dirty="0" err="1">
                <a:latin typeface="Comic Sans MS" panose="030F0702030302020204" pitchFamily="66" charset="0"/>
              </a:rPr>
              <a:t>argz</a:t>
            </a:r>
            <a:r>
              <a:rPr lang="en-US" sz="1400" dirty="0">
                <a:latin typeface="Comic Sans MS" panose="030F0702030302020204" pitchFamily="66" charset="0"/>
              </a:rPr>
              <a:t> in the interval (-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,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Sketch this on the diagram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can use the ‘tangents to a circle’ rule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can then find the angle in the lower triangle, and double it!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6592614" y="1447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69014" y="30480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0214" y="11430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V="1">
            <a:off x="6592614" y="15240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543800" y="2438400"/>
            <a:ext cx="152400" cy="152400"/>
            <a:chOff x="5791200" y="29718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>
            <a:spLocks noChangeAspect="1"/>
          </p:cNvSpPr>
          <p:nvPr/>
        </p:nvSpPr>
        <p:spPr>
          <a:xfrm>
            <a:off x="6934200" y="1828800"/>
            <a:ext cx="1371600" cy="1371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592389" y="1123406"/>
            <a:ext cx="853440" cy="208134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592389" y="3204754"/>
            <a:ext cx="2124892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592389" y="2529840"/>
            <a:ext cx="1023258" cy="67491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36526" y="2133600"/>
            <a:ext cx="583474" cy="39188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5" idx="4"/>
          </p:cNvCxnSpPr>
          <p:nvPr/>
        </p:nvCxnSpPr>
        <p:spPr>
          <a:xfrm>
            <a:off x="7620000" y="2499360"/>
            <a:ext cx="0" cy="70104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49980" y="2381794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(5,3)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95515" y="1733203"/>
            <a:ext cx="591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P(</a:t>
            </a:r>
            <a:r>
              <a:rPr lang="en-GB" sz="1200" dirty="0" err="1">
                <a:latin typeface="Comic Sans MS" pitchFamily="66" charset="0"/>
              </a:rPr>
              <a:t>x,y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7962009" y="1868979"/>
            <a:ext cx="152400" cy="152400"/>
            <a:chOff x="5791200" y="2971800"/>
            <a:chExt cx="152400" cy="1524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c 48"/>
          <p:cNvSpPr/>
          <p:nvPr/>
        </p:nvSpPr>
        <p:spPr>
          <a:xfrm>
            <a:off x="5982789" y="2812869"/>
            <a:ext cx="914400" cy="914400"/>
          </a:xfrm>
          <a:prstGeom prst="arc">
            <a:avLst>
              <a:gd name="adj1" fmla="val 18516566"/>
              <a:gd name="adj2" fmla="val 211102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801394" y="2943498"/>
                <a:ext cx="3309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394" y="2943498"/>
                <a:ext cx="33098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50229" y="4950822"/>
                <a:ext cx="828304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9" y="4950822"/>
                <a:ext cx="828304" cy="484043"/>
              </a:xfrm>
              <a:prstGeom prst="rect">
                <a:avLst/>
              </a:prstGeom>
              <a:blipFill>
                <a:blip r:embed="rId7"/>
                <a:stretch>
                  <a:fillRect l="-3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58789" y="5599610"/>
                <a:ext cx="8939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0.54 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89" y="5599610"/>
                <a:ext cx="893963" cy="215444"/>
              </a:xfrm>
              <a:prstGeom prst="rect">
                <a:avLst/>
              </a:prstGeom>
              <a:blipFill>
                <a:blip r:embed="rId8"/>
                <a:stretch>
                  <a:fillRect l="-1361" r="-40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71852" y="6048100"/>
                <a:ext cx="8939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1.08 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52" y="6048100"/>
                <a:ext cx="893963" cy="215444"/>
              </a:xfrm>
              <a:prstGeom prst="rect">
                <a:avLst/>
              </a:prstGeom>
              <a:blipFill>
                <a:blip r:embed="rId9"/>
                <a:stretch>
                  <a:fillRect l="-2055" r="-411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5377742" y="5207131"/>
            <a:ext cx="239288" cy="47085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443653" y="5275811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5390805" y="5690457"/>
            <a:ext cx="239288" cy="47085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474133" y="5767845"/>
            <a:ext cx="970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Double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19905" y="3220588"/>
            <a:ext cx="338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5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55482" y="2737263"/>
            <a:ext cx="338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5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/>
      <p:bldP spid="53" grpId="0"/>
      <p:bldP spid="54" grpId="0" animBg="1"/>
      <p:bldP spid="55" grpId="0"/>
      <p:bldP spid="56" grpId="0" animBg="1"/>
      <p:bldP spid="57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Use an algebraic method to find a Cartesian equation of the locus of 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72000" y="2057400"/>
                <a:ext cx="14512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57400"/>
                <a:ext cx="145123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91000" y="2581275"/>
                <a:ext cx="1837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81275"/>
                <a:ext cx="1837811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962400" y="3124200"/>
                <a:ext cx="2078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124200"/>
                <a:ext cx="2078198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790950" y="3667125"/>
                <a:ext cx="22860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50" y="3667125"/>
                <a:ext cx="2286000" cy="353238"/>
              </a:xfrm>
              <a:prstGeom prst="rect">
                <a:avLst/>
              </a:prstGeom>
              <a:blipFill rotWithShape="1">
                <a:blip r:embed="rId9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62400" y="42672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−5)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2133600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5867400" y="22098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172200" y="2209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58" name="Arc 57"/>
          <p:cNvSpPr/>
          <p:nvPr/>
        </p:nvSpPr>
        <p:spPr>
          <a:xfrm>
            <a:off x="5867400" y="27432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5867400" y="32766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5867400" y="38862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248400" y="2819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the real and imaginary terms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72200" y="3352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rule above to remove the modulus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48400" y="40386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48200" y="4953000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You (hopefully) recognise that this is the equation of a circle, radius 3 and with centre (5,3)!</a:t>
            </a:r>
          </a:p>
        </p:txBody>
      </p:sp>
      <p:sp>
        <p:nvSpPr>
          <p:cNvPr id="9" name="Rectangle 8"/>
          <p:cNvSpPr/>
          <p:nvPr/>
        </p:nvSpPr>
        <p:spPr>
          <a:xfrm>
            <a:off x="4705350" y="2124075"/>
            <a:ext cx="200025" cy="2000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333875" y="2647950"/>
            <a:ext cx="533400" cy="219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1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110564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9" grpId="0" animBg="1"/>
      <p:bldP spid="9" grpId="1" animBg="1"/>
      <p:bldP spid="65" grpId="0" animBg="1"/>
      <p:bldP spid="6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 the complex number             z =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 satisfies the equation:</a:t>
            </a:r>
          </a:p>
          <a:p>
            <a:pPr marL="0" indent="0" algn="ctr">
              <a:buNone/>
            </a:pPr>
            <a:endParaRPr lang="en-US" sz="1400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minimum and maximum values of |z|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this on an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Argand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diagram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It is a circle,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(12,5) radius 3 units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9612" y="2891407"/>
                <a:ext cx="17495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−12−5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2891407"/>
                <a:ext cx="1749517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5220072" y="1232756"/>
            <a:ext cx="0" cy="30976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6516853" y="2564267"/>
            <a:ext cx="0" cy="30976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56376" y="414908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6036" y="1124744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04348" y="2744924"/>
            <a:ext cx="152400" cy="152400"/>
            <a:chOff x="3048000" y="54102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488324" y="288894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(12,5)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6912260" y="1988840"/>
            <a:ext cx="1728192" cy="17281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20072" y="2456892"/>
            <a:ext cx="3276364" cy="16561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99892" y="4401108"/>
            <a:ext cx="5472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smallest and largest values for |z| will be on the same straight line through the circle’s centre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mark the size of the radius on the diagram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Find the distance from (0,0) to (12,5), then add/subtract 3 to find the largest and smallest values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largest value of |z| will be 16 and the smallest will be 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6296" y="270892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20372" y="234888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40221" y="5773391"/>
                <a:ext cx="1036181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221" y="5773391"/>
                <a:ext cx="1036181" cy="3592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66201" y="5818022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201" y="5818022"/>
                <a:ext cx="60805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5227608" y="2820838"/>
            <a:ext cx="2562045" cy="1293962"/>
          </a:xfrm>
          <a:prstGeom prst="straightConnector1">
            <a:avLst/>
          </a:prstGeom>
          <a:ln w="508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12944" y="3381554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4">
                <a:extLst>
                  <a:ext uri="{FF2B5EF4-FFF2-40B4-BE49-F238E27FC236}">
                    <a16:creationId xmlns:a16="http://schemas.microsoft.com/office/drawing/2014/main" id="{865EBA4D-85DC-4E26-8792-86C0ECDF11C6}"/>
                  </a:ext>
                </a:extLst>
              </p:cNvPr>
              <p:cNvSpPr txBox="1"/>
              <p:nvPr/>
            </p:nvSpPr>
            <p:spPr>
              <a:xfrm>
                <a:off x="912416" y="3247993"/>
                <a:ext cx="19194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−(12+5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4">
                <a:extLst>
                  <a:ext uri="{FF2B5EF4-FFF2-40B4-BE49-F238E27FC236}">
                    <a16:creationId xmlns:a16="http://schemas.microsoft.com/office/drawing/2014/main" id="{865EBA4D-85DC-4E26-8792-86C0ECDF1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16" y="3247993"/>
                <a:ext cx="1919436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49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4" grpId="0"/>
      <p:bldP spid="15" grpId="0" animBg="1"/>
      <p:bldP spid="17" grpId="0"/>
      <p:bldP spid="20" grpId="0"/>
      <p:bldP spid="18" grpId="0"/>
      <p:bldP spid="23" grpId="0"/>
      <p:bldP spid="25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24794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diagram, 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therefore need the set of points that are the same distance from (0,0) and (0,6)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will be the bisector of the line joining the two co-ordinates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see that it is the equivalent of the line with equation y = 3 (z = 3i)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1524000"/>
                <a:ext cx="463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524000"/>
                <a:ext cx="46397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2133600"/>
                <a:ext cx="8951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33600"/>
                <a:ext cx="89511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4648200" y="1676400"/>
            <a:ext cx="685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029200" y="2514600"/>
            <a:ext cx="533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34000" y="1447800"/>
            <a:ext cx="309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distance of the variable point P(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x,y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from the origin (0,0)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8104" y="2276872"/>
            <a:ext cx="301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distance of the variable point P(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x,y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from the fixed point (0,6)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0" y="2590800"/>
                <a:ext cx="106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−(6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90800"/>
                <a:ext cx="1065035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 flipV="1">
            <a:off x="6172200" y="31242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48600" y="47244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9800" y="28194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 flipV="1">
            <a:off x="6172200" y="32004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6096000" y="3581400"/>
            <a:ext cx="152400" cy="152400"/>
            <a:chOff x="3048000" y="5410200"/>
            <a:chExt cx="152400" cy="152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6096000" y="4800600"/>
            <a:ext cx="152400" cy="152400"/>
            <a:chOff x="3048000" y="5410200"/>
            <a:chExt cx="152400" cy="1524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638800" y="48768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(0,0)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38800" y="3505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(0,6)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4572000" y="4267200"/>
            <a:ext cx="32004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772400" y="4114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 = 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295400" y="3276600"/>
            <a:ext cx="1371600" cy="381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8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9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69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8" grpId="0"/>
      <p:bldP spid="39" grpId="0"/>
      <p:bldP spid="43" grpId="0"/>
      <p:bldP spid="44" grpId="0"/>
      <p:bldP spid="45" grpId="0"/>
      <p:bldP spid="47" grpId="0"/>
      <p:bldP spid="48" grpId="0"/>
      <p:bldP spid="57" grpId="0"/>
      <p:bldP spid="58" grpId="0"/>
      <p:bldP spid="61" grpId="0"/>
      <p:bldP spid="62" grpId="0" animBg="1"/>
      <p:bldP spid="62" grpId="1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diagram, 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Show that the locus is y = 3 using an algebraic method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60817" y="1719943"/>
                <a:ext cx="1241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817" y="1719943"/>
                <a:ext cx="124130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03617" y="2243818"/>
                <a:ext cx="21467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617" y="2243818"/>
                <a:ext cx="2146767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37042" y="3262993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42" y="3262993"/>
                <a:ext cx="3048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94092" y="2739118"/>
                <a:ext cx="2286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092" y="2739118"/>
                <a:ext cx="2286000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89442" y="3234418"/>
                <a:ext cx="15240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442" y="3234418"/>
                <a:ext cx="1524000" cy="353238"/>
              </a:xfrm>
              <a:prstGeom prst="rect">
                <a:avLst/>
              </a:prstGeom>
              <a:blipFill>
                <a:blip r:embed="rId9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79792" y="3243943"/>
                <a:ext cx="9906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792" y="3243943"/>
                <a:ext cx="990600" cy="353238"/>
              </a:xfrm>
              <a:prstGeom prst="rect">
                <a:avLst/>
              </a:prstGeom>
              <a:blipFill>
                <a:blip r:embed="rId10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0767" y="3786868"/>
                <a:ext cx="21240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767" y="3786868"/>
                <a:ext cx="2124076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60767" y="4329793"/>
                <a:ext cx="2590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767" y="4329793"/>
                <a:ext cx="2590800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65592" y="4815568"/>
                <a:ext cx="14287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0=−12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592" y="4815568"/>
                <a:ext cx="1428750" cy="307777"/>
              </a:xfrm>
              <a:prstGeom prst="rect">
                <a:avLst/>
              </a:prstGeom>
              <a:blipFill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89367" y="5272768"/>
                <a:ext cx="11144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367" y="5272768"/>
                <a:ext cx="1114425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27492" y="5710918"/>
                <a:ext cx="7524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492" y="5710918"/>
                <a:ext cx="752475" cy="307777"/>
              </a:xfrm>
              <a:prstGeom prst="rect">
                <a:avLst/>
              </a:prstGeom>
              <a:blipFill>
                <a:blip r:embed="rId1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884817" y="18723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265817" y="202474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5884817" y="24057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189617" y="2939143"/>
            <a:ext cx="3810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037217" y="33963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342017" y="39297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6342017" y="44631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656217" y="4996543"/>
            <a:ext cx="3810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046617" y="5453743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265817" y="240574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the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terms on the right side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70617" y="293914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rule for moduli (to remove the moduli!)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18217" y="3548743"/>
            <a:ext cx="147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723017" y="408214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705599" y="4585063"/>
            <a:ext cx="870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37217" y="507274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12y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27617" y="552994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12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4167" y="1758043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922792" y="1758043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113167" y="2281918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932317" y="2272393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094117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932317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484642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5322842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7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04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  <p:bldP spid="37" grpId="0"/>
      <p:bldP spid="38" grpId="0"/>
      <p:bldP spid="39" grpId="0"/>
      <p:bldP spid="42" grpId="0"/>
      <p:bldP spid="44" grpId="0"/>
      <p:bldP spid="45" grpId="0"/>
      <p:bldP spid="46" grpId="0"/>
      <p:bldP spid="47" grpId="0"/>
      <p:bldP spid="48" grpId="0"/>
      <p:bldP spid="49" grpId="0" animBg="1"/>
      <p:bldP spid="51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/>
      <p:bldP spid="61" grpId="0"/>
      <p:bldP spid="62" grpId="0"/>
      <p:bldP spid="68" grpId="0"/>
      <p:bldP spid="69" grpId="0"/>
      <p:bldP spid="70" grpId="0"/>
      <p:bldP spid="71" grpId="0"/>
      <p:bldP spid="7" grpId="0" animBg="1"/>
      <p:bldP spid="7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Use an algebraic method to find the Cartesian equation of the locus of z if:</a:t>
            </a: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Represent the locus of z on a cartesian set of axes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69699" y="1751784"/>
                <a:ext cx="14557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699" y="1751784"/>
                <a:ext cx="14557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88699" y="2285184"/>
                <a:ext cx="2228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699" y="2285184"/>
                <a:ext cx="2228880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36299" y="2818584"/>
                <a:ext cx="25686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299" y="2818584"/>
                <a:ext cx="2568652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93424" y="3285309"/>
                <a:ext cx="2832827" cy="353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424" y="3285309"/>
                <a:ext cx="2832827" cy="353238"/>
              </a:xfrm>
              <a:prstGeom prst="rect">
                <a:avLst/>
              </a:prstGeom>
              <a:blipFill>
                <a:blip r:embed="rId8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45826" y="3809184"/>
                <a:ext cx="25241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26" y="3809184"/>
                <a:ext cx="2524124" cy="307777"/>
              </a:xfrm>
              <a:prstGeom prst="rect">
                <a:avLst/>
              </a:prstGeom>
              <a:blipFill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60074" y="4285434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+9+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074" y="4285434"/>
                <a:ext cx="1524000" cy="307777"/>
              </a:xfrm>
              <a:prstGeom prst="rect">
                <a:avLst/>
              </a:prstGeom>
              <a:blipFill>
                <a:blip r:embed="rId10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22149" y="4294959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49" y="4294959"/>
                <a:ext cx="38100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69799" y="4285434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799" y="4285434"/>
                <a:ext cx="1524000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88723" y="4761684"/>
                <a:ext cx="16859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+9=2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723" y="4761684"/>
                <a:ext cx="1685925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50623" y="5199834"/>
                <a:ext cx="14668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+8=2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623" y="5199834"/>
                <a:ext cx="1466851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69674" y="5609409"/>
                <a:ext cx="13430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+4=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674" y="5609409"/>
                <a:ext cx="1343026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blipFill rotWithShape="1">
                <a:blip r:embed="rId1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6327049" y="1913709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641374" y="201848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Arc 24"/>
          <p:cNvSpPr/>
          <p:nvPr/>
        </p:nvSpPr>
        <p:spPr>
          <a:xfrm>
            <a:off x="6517549" y="2437584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688999" y="2961459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593748" y="3466284"/>
            <a:ext cx="390525" cy="5048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6812823" y="3952059"/>
            <a:ext cx="390525" cy="5048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6755673" y="4447359"/>
            <a:ext cx="390526" cy="4667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5888898" y="4904559"/>
            <a:ext cx="390526" cy="4667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622198" y="5352234"/>
            <a:ext cx="381001" cy="44767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860449" y="2485209"/>
            <a:ext cx="1323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real and imaginary parts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53943" y="3027318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rule for moduli (to remove the moduli!)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17599" y="3580584"/>
            <a:ext cx="1666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84300" y="4075884"/>
            <a:ext cx="150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89050" y="4561659"/>
            <a:ext cx="1152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12574" y="1799409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422049" y="2332809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39838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31800" y="5018859"/>
            <a:ext cx="1152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36525" y="5447484"/>
            <a:ext cx="1152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0506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5840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9650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555524" y="1799409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545999" y="2332809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8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9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28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 animBg="1"/>
      <p:bldP spid="38" grpId="1" animBg="1"/>
      <p:bldP spid="39" grpId="0" animBg="1"/>
      <p:bldP spid="39" grpId="1" animBg="1"/>
      <p:bldP spid="41" grpId="0"/>
      <p:bldP spid="42" grpId="0"/>
      <p:bldP spid="46" grpId="0" animBg="1"/>
      <p:bldP spid="46" grpId="1" animBg="1"/>
      <p:bldP spid="47" grpId="0" animBg="1"/>
      <p:bldP spid="4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Use an algebraic method to find the Cartesian equation of the locus of z if:</a:t>
            </a: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Represent the locus of z on a cartesian set of axes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V="1">
            <a:off x="6172200" y="21336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848600" y="37338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9800" y="18288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V="1">
            <a:off x="6172200" y="2209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239000" y="3810000"/>
            <a:ext cx="152400" cy="152400"/>
            <a:chOff x="3048000" y="5410200"/>
            <a:chExt cx="152400" cy="1524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6096000" y="4267200"/>
            <a:ext cx="152400" cy="152400"/>
            <a:chOff x="3048000" y="5410200"/>
            <a:chExt cx="152400" cy="1524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562600" y="43434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(0,-1)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15200" y="39624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(3,0)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58000" y="5486400"/>
            <a:ext cx="1066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 = -3x + 4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219200" y="5105400"/>
                <a:ext cx="1640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64089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1295400" y="5486400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0629" y="5867400"/>
            <a:ext cx="1881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Distance of the variable point z from the fixed point (3,0)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2438400" y="5486400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153195" y="5858691"/>
            <a:ext cx="1844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Distance of the variable point x from the fixed point (0,-1)</a:t>
            </a:r>
          </a:p>
        </p:txBody>
      </p:sp>
      <p:cxnSp>
        <p:nvCxnSpPr>
          <p:cNvPr id="71" name="Straight Connector 70"/>
          <p:cNvCxnSpPr>
            <a:stCxn id="50" idx="1"/>
          </p:cNvCxnSpPr>
          <p:nvPr/>
        </p:nvCxnSpPr>
        <p:spPr>
          <a:xfrm>
            <a:off x="6019800" y="1967300"/>
            <a:ext cx="1219200" cy="35191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638800" y="22860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7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8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7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8" grpId="0"/>
      <p:bldP spid="59" grpId="0"/>
      <p:bldP spid="61" grpId="0"/>
      <p:bldP spid="62" grpId="0"/>
      <p:bldP spid="64" grpId="0"/>
      <p:bldP spid="66" grpId="0"/>
      <p:bldP spid="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 The locus will be the set of points which start at (0,0) and make an argument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  <a:sym typeface="Wingdings" pitchFamily="2" charset="2"/>
              </a:rPr>
              <a:t>4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with the positive x-axis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𝑎𝑟𝑔𝑧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6477000" y="1447800"/>
            <a:ext cx="0" cy="4038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34400" y="34290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12192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V="1">
            <a:off x="6591301" y="1562101"/>
            <a:ext cx="0" cy="4038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5911702" y="3104707"/>
            <a:ext cx="914400" cy="914400"/>
          </a:xfrm>
          <a:prstGeom prst="arc">
            <a:avLst>
              <a:gd name="adj1" fmla="val 19515909"/>
              <a:gd name="adj2" fmla="val 61810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82759" y="1499191"/>
            <a:ext cx="1927594" cy="2071576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10153" y="3189767"/>
                <a:ext cx="325730" cy="408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153" y="3189767"/>
                <a:ext cx="325730" cy="408830"/>
              </a:xfrm>
              <a:prstGeom prst="rect">
                <a:avLst/>
              </a:prstGeom>
              <a:blipFill rotWithShape="1">
                <a:blip r:embed="rId5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061638" y="1924494"/>
            <a:ext cx="22966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line is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extended back downwards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It is known as a ‘half-line’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7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2525486" y="3178629"/>
            <a:ext cx="1645920" cy="653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87953" y="3935006"/>
                <a:ext cx="2553049" cy="2317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this means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‘The angle of the variable point z, from the fixed point (0,0)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radians’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point is (0,0) since there is no fixed point stated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953" y="3935006"/>
                <a:ext cx="2553049" cy="2317109"/>
              </a:xfrm>
              <a:prstGeom prst="rect">
                <a:avLst/>
              </a:prstGeom>
              <a:blipFill>
                <a:blip r:embed="rId8"/>
                <a:stretch>
                  <a:fillRect l="-716" t="-526" r="-477" b="-1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19361" y="1846414"/>
                <a:ext cx="3075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361" y="1846414"/>
                <a:ext cx="30752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7683334" y="2104110"/>
            <a:ext cx="152400" cy="152400"/>
            <a:chOff x="5791200" y="2971800"/>
            <a:chExt cx="152400" cy="152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38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5" grpId="0" animBg="1"/>
      <p:bldP spid="17" grpId="0"/>
      <p:bldP spid="22" grpId="0" build="allAtOnce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 The locus will be the set of points which start at (0,0) and make an argument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  <a:sym typeface="Wingdings" pitchFamily="2" charset="2"/>
              </a:rPr>
              <a:t>4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with the positive x-axis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𝑎𝑟𝑔𝑧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6475228" y="1447801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88102" y="247207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12192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72128" y="1477926"/>
            <a:ext cx="1108886" cy="1146544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25093" y="2254102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093" y="2254102"/>
                <a:ext cx="312906" cy="3824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rot="5400000" flipV="1">
            <a:off x="6510670" y="1504508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5847906" y="2158411"/>
            <a:ext cx="914400" cy="914400"/>
          </a:xfrm>
          <a:prstGeom prst="arc">
            <a:avLst>
              <a:gd name="adj1" fmla="val 19749906"/>
              <a:gd name="adj2" fmla="val 61810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409785" y="2547384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6464595" y="2626241"/>
            <a:ext cx="103135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>
            <a:off x="6957237" y="2098157"/>
            <a:ext cx="103135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58000" y="260497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88865" y="193867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9600" y="3429000"/>
                <a:ext cx="845231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429000"/>
                <a:ext cx="845231" cy="4060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400" y="3962400"/>
                <a:ext cx="1307217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𝑖𝑦</m:t>
                      </m:r>
                      <m:r>
                        <a:rPr lang="en-GB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307217" cy="4060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90109" y="4495800"/>
                <a:ext cx="1353787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09" y="4495800"/>
                <a:ext cx="1353787" cy="4085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00748" y="5017325"/>
                <a:ext cx="1371600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𝑇𝑎𝑛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748" y="5017325"/>
                <a:ext cx="1371600" cy="4085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48200" y="5562600"/>
                <a:ext cx="609600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609600" cy="4085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48200" y="6096000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609600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105400" y="36576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34000" y="3810000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33" name="Arc 32"/>
          <p:cNvSpPr/>
          <p:nvPr/>
        </p:nvSpPr>
        <p:spPr>
          <a:xfrm>
            <a:off x="5105400" y="41910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5638800" y="47244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5638800" y="5257800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105400" y="57150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334000" y="4191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 of the argument is tan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adjacent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7400" y="4800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‘Normal tan’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67400" y="5334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tan part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4000" y="5867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97684" y="6044541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(x &gt; 0)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2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3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29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will be the set of values that, </a:t>
            </a:r>
            <a:r>
              <a:rPr lang="en-US" sz="1400" u="sng" dirty="0">
                <a:latin typeface="Comic Sans MS" panose="030F0702030302020204" pitchFamily="66" charset="0"/>
                <a:sym typeface="Wingdings" pitchFamily="2" charset="2"/>
              </a:rPr>
              <a:t>when we subtract 2 from them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make an angle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itchFamily="2" charset="2"/>
              </a:rPr>
              <a:t>3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with the origin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must therefore start at (2,0) rather than (0,0)!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arg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−2)=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771168" y="1339702"/>
            <a:ext cx="597196" cy="1212111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113721" y="2174358"/>
            <a:ext cx="914400" cy="914400"/>
          </a:xfrm>
          <a:prstGeom prst="arc">
            <a:avLst>
              <a:gd name="adj1" fmla="val 18891135"/>
              <a:gd name="adj2" fmla="val 21088592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320848" y="2264321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(2,0)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 flipV="1">
            <a:off x="2943497" y="3126377"/>
            <a:ext cx="1645920" cy="653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05964" y="3882754"/>
                <a:ext cx="2553049" cy="1456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this means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‘The angle of the variable point z, from the fixed point (2,0)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radians’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64" y="3882754"/>
                <a:ext cx="2553049" cy="1456424"/>
              </a:xfrm>
              <a:prstGeom prst="rect">
                <a:avLst/>
              </a:prstGeom>
              <a:blipFill>
                <a:blip r:embed="rId7"/>
                <a:stretch>
                  <a:fillRect l="-718" t="-837" r="-718" b="-2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38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12" grpId="0"/>
      <p:bldP spid="14" grpId="0" animBg="1"/>
      <p:bldP spid="21" grpId="0"/>
      <p:bldP spid="2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two complex numbers,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value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represents the distance between the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on an Argand diagram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l="-814" t="-789" r="-5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66560" y="1175657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6736080" y="1249680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7354390" y="1332412"/>
            <a:ext cx="126274" cy="126273"/>
            <a:chOff x="7380515" y="3683726"/>
            <a:chExt cx="126274" cy="12627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142515" y="2416629"/>
            <a:ext cx="126274" cy="126273"/>
            <a:chOff x="7380515" y="3683726"/>
            <a:chExt cx="126274" cy="12627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67005" y="1031966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𝒊𝒚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005" y="1031966"/>
                <a:ext cx="958596" cy="184666"/>
              </a:xfrm>
              <a:prstGeom prst="rect">
                <a:avLst/>
              </a:prstGeom>
              <a:blipFill>
                <a:blip r:embed="rId3"/>
                <a:stretch>
                  <a:fillRect l="-1266" r="-633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159930" y="2569029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𝒊𝒚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930" y="2569029"/>
                <a:ext cx="958596" cy="184666"/>
              </a:xfrm>
              <a:prstGeom prst="rect">
                <a:avLst/>
              </a:prstGeom>
              <a:blipFill>
                <a:blip r:embed="rId4"/>
                <a:stretch>
                  <a:fillRect l="-1911" r="-637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50181" y="2695303"/>
                <a:ext cx="1891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181" y="2695303"/>
                <a:ext cx="189154" cy="184666"/>
              </a:xfrm>
              <a:prstGeom prst="rect">
                <a:avLst/>
              </a:prstGeom>
              <a:blipFill>
                <a:blip r:embed="rId5"/>
                <a:stretch>
                  <a:fillRect l="-9677" r="-9677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86942" y="1870996"/>
                <a:ext cx="1891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942" y="1870996"/>
                <a:ext cx="189154" cy="184666"/>
              </a:xfrm>
              <a:prstGeom prst="rect">
                <a:avLst/>
              </a:prstGeom>
              <a:blipFill>
                <a:blip r:embed="rId6"/>
                <a:stretch>
                  <a:fillRect l="-12903" r="-6452"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65091" y="1734071"/>
                <a:ext cx="52681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5091" y="1734071"/>
                <a:ext cx="526811" cy="184666"/>
              </a:xfrm>
              <a:prstGeom prst="rect">
                <a:avLst/>
              </a:prstGeom>
              <a:blipFill>
                <a:blip r:embed="rId7"/>
                <a:stretch>
                  <a:fillRect l="-3448" r="-2299" b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6766560" y="2481943"/>
            <a:ext cx="1436914" cy="452846"/>
            <a:chOff x="6766560" y="2481943"/>
            <a:chExt cx="1436914" cy="452846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6766560" y="2481943"/>
              <a:ext cx="1436914" cy="45284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476373" y="2660970"/>
              <a:ext cx="161169" cy="52627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762206" y="1384663"/>
            <a:ext cx="657497" cy="1545772"/>
            <a:chOff x="6762206" y="1384663"/>
            <a:chExt cx="657497" cy="154577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6762206" y="1384663"/>
              <a:ext cx="657497" cy="154577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059743" y="2072201"/>
              <a:ext cx="64683" cy="165558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428411" y="1384663"/>
            <a:ext cx="796835" cy="1084217"/>
            <a:chOff x="7428411" y="1384663"/>
            <a:chExt cx="796835" cy="1084217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7428411" y="1384663"/>
              <a:ext cx="796835" cy="108421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769110" y="1858403"/>
              <a:ext cx="107453" cy="140341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</p:spTree>
    <p:extLst>
      <p:ext uri="{BB962C8B-B14F-4D97-AF65-F5344CB8AC3E}">
        <p14:creationId xmlns:p14="http://schemas.microsoft.com/office/powerpoint/2010/main" val="417152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  <p:bldP spid="24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will be the set of values that, </a:t>
            </a:r>
            <a:r>
              <a:rPr lang="en-US" sz="1400" u="sng" dirty="0">
                <a:latin typeface="Comic Sans MS" panose="030F0702030302020204" pitchFamily="66" charset="0"/>
                <a:sym typeface="Wingdings" pitchFamily="2" charset="2"/>
              </a:rPr>
              <a:t>when we subtract 2 from them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make an angle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itchFamily="2" charset="2"/>
              </a:rPr>
              <a:t>3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with the origin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must therefore start at (2,0) rather than (0,0)!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arg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−2)=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771168" y="1339702"/>
            <a:ext cx="597196" cy="1212111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113721" y="2174358"/>
            <a:ext cx="914400" cy="914400"/>
          </a:xfrm>
          <a:prstGeom prst="arc">
            <a:avLst>
              <a:gd name="adj1" fmla="val 18891135"/>
              <a:gd name="adj2" fmla="val 21088592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320848" y="2264321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(2,0)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3531" y="2499882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761478" y="2565070"/>
            <a:ext cx="589348" cy="179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315200" y="1472540"/>
            <a:ext cx="3337" cy="110567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62998" y="2593102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- 2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10735" y="1867417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14602" y="3333998"/>
                <a:ext cx="1203727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b="0" i="0" smtClean="0">
                          <a:latin typeface="Cambria Math"/>
                        </a:rPr>
                        <m:t>arg</m:t>
                      </m:r>
                      <m:r>
                        <a:rPr lang="en-US" sz="1200" b="0" i="1" smtClean="0">
                          <a:latin typeface="Cambria Math"/>
                        </a:rPr>
                        <m:t>⁡(</m:t>
                      </m:r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US" sz="1200" b="0" i="1" smtClean="0">
                          <a:latin typeface="Cambria Math"/>
                        </a:rPr>
                        <m:t>−2)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602" y="3333998"/>
                <a:ext cx="1203727" cy="4060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52405" y="3855521"/>
                <a:ext cx="1575944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𝑖𝑦</m:t>
                      </m:r>
                      <m:r>
                        <a:rPr lang="en-US" sz="1200" b="0" i="1" smtClean="0">
                          <a:latin typeface="Cambria Math"/>
                        </a:rPr>
                        <m:t>−2</m:t>
                      </m:r>
                      <m:r>
                        <a:rPr lang="en-GB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05" y="3855521"/>
                <a:ext cx="1575944" cy="4060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80114" y="4424548"/>
                <a:ext cx="1600199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4" y="4424548"/>
                <a:ext cx="1600199" cy="4085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55127" y="4922322"/>
                <a:ext cx="1739734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𝑇𝑎𝑛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127" y="4922322"/>
                <a:ext cx="1739734" cy="4085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45132" y="5455722"/>
                <a:ext cx="1009403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132" y="5455722"/>
                <a:ext cx="1009403" cy="4085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47012" y="6036623"/>
                <a:ext cx="1401289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12" y="6036623"/>
                <a:ext cx="1401289" cy="2987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5568537" y="35625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797137" y="3714997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30" name="Arc 29"/>
          <p:cNvSpPr/>
          <p:nvPr/>
        </p:nvSpPr>
        <p:spPr>
          <a:xfrm>
            <a:off x="5568537" y="40959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6101937" y="46293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101937" y="5162797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174178" y="5643748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797137" y="40959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 of the argument is tan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adjacent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30537" y="470559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‘Normal tan’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30537" y="52389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tan part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55276" y="5784272"/>
            <a:ext cx="1648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(x – 2)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92095" y="6008915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(x &gt; 2)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1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2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1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Sketch the locus of z on an </a:t>
            </a:r>
            <a:r>
              <a:rPr lang="en-US" sz="1400" dirty="0" err="1">
                <a:latin typeface="Comic Sans MS" panose="030F0702030302020204" pitchFamily="66" charset="0"/>
              </a:rPr>
              <a:t>Argand</a:t>
            </a:r>
            <a:r>
              <a:rPr lang="en-US" sz="1400" dirty="0">
                <a:latin typeface="Comic Sans MS" panose="030F0702030302020204" pitchFamily="66" charset="0"/>
              </a:rPr>
              <a:t> diagram and use an algebraic method to find the equation of the line.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by writing the argument as a subtraction…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So the line will have to start at      (-3,-2)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+3+2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36374" y="1567543"/>
            <a:ext cx="1332268" cy="139990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282448" y="2732499"/>
            <a:ext cx="914400" cy="914400"/>
          </a:xfrm>
          <a:prstGeom prst="arc">
            <a:avLst>
              <a:gd name="adj1" fmla="val 15523421"/>
              <a:gd name="adj2" fmla="val 19813251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65825" y="3024343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(-3,-2)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868367" y="2954124"/>
            <a:ext cx="1624963" cy="28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5787241" y="2868881"/>
            <a:ext cx="152400" cy="152400"/>
            <a:chOff x="3048000" y="5410200"/>
            <a:chExt cx="152400" cy="152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H="1" flipV="1">
            <a:off x="3056707" y="3657601"/>
            <a:ext cx="1645920" cy="653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50398" y="4196263"/>
                <a:ext cx="2553049" cy="1475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this means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‘The angle of the variable point z, from the fixed point (-3,-2)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radians’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398" y="4196263"/>
                <a:ext cx="2553049" cy="1475276"/>
              </a:xfrm>
              <a:prstGeom prst="rect">
                <a:avLst/>
              </a:prstGeom>
              <a:blipFill>
                <a:blip r:embed="rId7"/>
                <a:stretch>
                  <a:fillRect l="-716" t="-413" r="-477" b="-33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−(−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19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3" grpId="0" animBg="1"/>
      <p:bldP spid="14" grpId="0"/>
      <p:bldP spid="29" grpId="0" build="allAtOnce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36374" y="1567543"/>
            <a:ext cx="1332268" cy="139990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282448" y="2732499"/>
            <a:ext cx="914400" cy="914400"/>
          </a:xfrm>
          <a:prstGeom prst="arc">
            <a:avLst>
              <a:gd name="adj1" fmla="val 15523421"/>
              <a:gd name="adj2" fmla="val 19813251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65825" y="3024343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(-3,-2)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868367" y="2954124"/>
            <a:ext cx="1624963" cy="28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5787241" y="2868881"/>
            <a:ext cx="152400" cy="152400"/>
            <a:chOff x="3048000" y="5410200"/>
            <a:chExt cx="152400" cy="152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27715" y="3333998"/>
                <a:ext cx="1651478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𝑎𝑟𝑔</m:t>
                      </m:r>
                      <m:r>
                        <a:rPr lang="en-US" sz="1200" b="0" i="1" smtClean="0">
                          <a:latin typeface="Cambria Math"/>
                        </a:rPr>
                        <m:t>⁡(</m:t>
                      </m:r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US" sz="1200" b="0" i="1" smtClean="0">
                          <a:latin typeface="Cambria Math"/>
                        </a:rPr>
                        <m:t>+3+2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15" y="3333998"/>
                <a:ext cx="1651478" cy="4380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01143" y="3855521"/>
                <a:ext cx="1982594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𝑖𝑦</m:t>
                      </m:r>
                      <m:r>
                        <a:rPr lang="en-US" sz="1200" b="0" i="1" smtClean="0">
                          <a:latin typeface="Cambria Math"/>
                        </a:rPr>
                        <m:t>+3+2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r>
                        <a:rPr lang="en-GB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3" y="3855521"/>
                <a:ext cx="1982594" cy="4392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08863" y="4424548"/>
                <a:ext cx="1600199" cy="507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63" y="4424548"/>
                <a:ext cx="1600199" cy="5073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02630" y="4922322"/>
                <a:ext cx="1496289" cy="507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𝑇𝑎𝑛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30" y="4922322"/>
                <a:ext cx="1496289" cy="50731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14504" y="5455722"/>
                <a:ext cx="1009403" cy="439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504" y="5455722"/>
                <a:ext cx="1009403" cy="439223"/>
              </a:xfrm>
              <a:prstGeom prst="rect">
                <a:avLst/>
              </a:prstGeom>
              <a:blipFill rotWithShape="1">
                <a:blip r:embed="rId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26380" y="5973288"/>
                <a:ext cx="1270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+2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380" y="5973288"/>
                <a:ext cx="127065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521037" y="35625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749637" y="3714997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31" name="Arc 30"/>
          <p:cNvSpPr/>
          <p:nvPr/>
        </p:nvSpPr>
        <p:spPr>
          <a:xfrm>
            <a:off x="5521037" y="40959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971309" y="46293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5971309" y="5162797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043550" y="5643748"/>
            <a:ext cx="262247" cy="47204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749637" y="40959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 of the argument is tan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adjacent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99909" y="470559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‘Normal tan’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9909" y="52389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tan part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89022" y="5748646"/>
            <a:ext cx="1648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(x + 3)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97093" y="6103918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(x &lt; -3)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14087" y="2879893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>
            <a:off x="4702629" y="2956956"/>
            <a:ext cx="1163781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714504" y="1757547"/>
            <a:ext cx="3338" cy="120067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981700" y="2949362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+ 3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24697" y="2211113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 + 2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95158" y="6314505"/>
                <a:ext cx="9876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=−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158" y="6314505"/>
                <a:ext cx="987629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839690" y="6092042"/>
            <a:ext cx="264227" cy="37803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080166" y="6139543"/>
            <a:ext cx="973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2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3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F3299AB1-74CB-45DA-8D6C-D6B189F7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Sketch the locus of z on an </a:t>
            </a:r>
            <a:r>
              <a:rPr lang="en-US" sz="1400" dirty="0" err="1">
                <a:latin typeface="Comic Sans MS" panose="030F0702030302020204" pitchFamily="66" charset="0"/>
              </a:rPr>
              <a:t>Argand</a:t>
            </a:r>
            <a:r>
              <a:rPr lang="en-US" sz="1400" dirty="0">
                <a:latin typeface="Comic Sans MS" panose="030F0702030302020204" pitchFamily="66" charset="0"/>
              </a:rPr>
              <a:t> diagram and use an algebraic method to find the equation of the line.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by writing the argument as a subtraction…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So the line will have to start at      (-3,-2)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">
                <a:extLst>
                  <a:ext uri="{FF2B5EF4-FFF2-40B4-BE49-F238E27FC236}">
                    <a16:creationId xmlns:a16="http://schemas.microsoft.com/office/drawing/2014/main" id="{AA372A65-1062-413F-B2A7-D9B09B0A4E97}"/>
                  </a:ext>
                </a:extLst>
              </p:cNvPr>
              <p:cNvSpPr txBox="1"/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+3+2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">
                <a:extLst>
                  <a:ext uri="{FF2B5EF4-FFF2-40B4-BE49-F238E27FC236}">
                    <a16:creationId xmlns:a16="http://schemas.microsoft.com/office/drawing/2014/main" id="{AA372A65-1062-413F-B2A7-D9B09B0A4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blipFill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DFF5D0AD-4F0A-4775-B68A-917D09F1CDCC}"/>
                  </a:ext>
                </a:extLst>
              </p:cNvPr>
              <p:cNvSpPr txBox="1"/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−(−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DFF5D0AD-4F0A-4775-B68A-917D09F1C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blipFill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4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1" grpId="0" animBg="1"/>
      <p:bldP spid="44" grpId="0"/>
      <p:bldP spid="46" grpId="0"/>
      <p:bldP spid="47" grpId="0"/>
      <p:bldP spid="48" grpId="0" animBg="1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two complex numbers,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value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represents the distance between the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on an Argand diagram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Using the result above, we can replace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with the </a:t>
                </a:r>
                <a:r>
                  <a:rPr lang="en-GB" sz="1600" u="sng" dirty="0">
                    <a:latin typeface="Comic Sans MS" panose="030F0702030302020204" pitchFamily="66" charset="0"/>
                  </a:rPr>
                  <a:t>variable</a:t>
                </a:r>
                <a:r>
                  <a:rPr lang="en-GB" sz="1600" dirty="0">
                    <a:latin typeface="Comic Sans MS" panose="030F0702030302020204" pitchFamily="66" charset="0"/>
                  </a:rPr>
                  <a:t> point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l="-814" t="-789" r="-5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766560" y="1175657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V="1">
            <a:off x="6736080" y="1249680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7600254" y="1906266"/>
            <a:ext cx="126274" cy="126273"/>
            <a:chOff x="7380515" y="3683726"/>
            <a:chExt cx="126274" cy="126273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341223" y="2037401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𝒊𝒚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223" y="2037401"/>
                <a:ext cx="958596" cy="184666"/>
              </a:xfrm>
              <a:prstGeom prst="rect">
                <a:avLst/>
              </a:prstGeom>
              <a:blipFill>
                <a:blip r:embed="rId3"/>
                <a:stretch>
                  <a:fillRect l="-1266" r="-633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>
            <a:spLocks noChangeAspect="1"/>
          </p:cNvSpPr>
          <p:nvPr/>
        </p:nvSpPr>
        <p:spPr>
          <a:xfrm>
            <a:off x="6847367" y="11376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163474" y="1020220"/>
                <a:ext cx="7373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474" y="1020220"/>
                <a:ext cx="737381" cy="184666"/>
              </a:xfrm>
              <a:prstGeom prst="rect">
                <a:avLst/>
              </a:prstGeom>
              <a:blipFill>
                <a:blip r:embed="rId4"/>
                <a:stretch>
                  <a:fillRect l="-2479" r="-6612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/>
          <p:cNvGrpSpPr/>
          <p:nvPr/>
        </p:nvGrpSpPr>
        <p:grpSpPr>
          <a:xfrm>
            <a:off x="8082263" y="1218694"/>
            <a:ext cx="126274" cy="126273"/>
            <a:chOff x="7380515" y="3683726"/>
            <a:chExt cx="126274" cy="126273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777" y="4667693"/>
                <a:ext cx="4710223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It is really important for your understanding of this topic that you recognize that the point represented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en-US" sz="1400" b="1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variable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point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en-GB" sz="1400" b="1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fixed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– you could start questions by plotting it and then thinking about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could be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777" y="4667693"/>
                <a:ext cx="4710223" cy="1600438"/>
              </a:xfrm>
              <a:prstGeom prst="rect">
                <a:avLst/>
              </a:prstGeom>
              <a:blipFill>
                <a:blip r:embed="rId5"/>
                <a:stretch>
                  <a:fillRect t="-763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3838353" y="4667693"/>
            <a:ext cx="627322" cy="2764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05176" y="1483242"/>
                <a:ext cx="10792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𝑧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176" y="1483242"/>
                <a:ext cx="1079270" cy="246221"/>
              </a:xfrm>
              <a:prstGeom prst="rect">
                <a:avLst/>
              </a:prstGeom>
              <a:blipFill>
                <a:blip r:embed="rId6"/>
                <a:stretch>
                  <a:fillRect r="-1695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25703" y="1775637"/>
                <a:ext cx="212651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distance between the fixed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variable point z, is a constant value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703" y="1775637"/>
                <a:ext cx="2126511" cy="954107"/>
              </a:xfrm>
              <a:prstGeom prst="rect">
                <a:avLst/>
              </a:prstGeom>
              <a:blipFill>
                <a:blip r:embed="rId7"/>
                <a:stretch>
                  <a:fillRect t="-637" r="-860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2" grpId="0" animBg="1"/>
      <p:bldP spid="61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is possible to show this rule using algebra…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the following for calculating the modulus…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82045" y="1502229"/>
                <a:ext cx="12148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045" y="1502229"/>
                <a:ext cx="1214884" cy="276999"/>
              </a:xfrm>
              <a:prstGeom prst="rect">
                <a:avLst/>
              </a:prstGeom>
              <a:blipFill>
                <a:blip r:embed="rId4"/>
                <a:stretch>
                  <a:fillRect r="-1500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23360" y="2046515"/>
                <a:ext cx="26860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)−(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0" y="2046515"/>
                <a:ext cx="2686056" cy="276999"/>
              </a:xfrm>
              <a:prstGeom prst="rect">
                <a:avLst/>
              </a:prstGeom>
              <a:blipFill>
                <a:blip r:embed="rId5"/>
                <a:stretch>
                  <a:fillRect t="-4444" r="-68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97382" y="2608216"/>
                <a:ext cx="2618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2" y="2608216"/>
                <a:ext cx="2618857" cy="276999"/>
              </a:xfrm>
              <a:prstGeom prst="rect">
                <a:avLst/>
              </a:prstGeom>
              <a:blipFill>
                <a:blip r:embed="rId6"/>
                <a:stretch>
                  <a:fillRect t="-2222" r="-698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44982" y="3143792"/>
                <a:ext cx="2777107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2" y="3143792"/>
                <a:ext cx="2777107" cy="335413"/>
              </a:xfrm>
              <a:prstGeom prst="rect">
                <a:avLst/>
              </a:prstGeom>
              <a:blipFill>
                <a:blip r:embed="rId7"/>
                <a:stretch>
                  <a:fillRect r="-439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23508" y="3731622"/>
                <a:ext cx="27192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08" y="3731622"/>
                <a:ext cx="2719206" cy="276999"/>
              </a:xfrm>
              <a:prstGeom prst="rect">
                <a:avLst/>
              </a:prstGeom>
              <a:blipFill>
                <a:blip r:embed="rId8"/>
                <a:stretch>
                  <a:fillRect t="-4348" r="-67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99532" y="5328828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1957" y="5290728"/>
                <a:ext cx="11469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𝑖𝑦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57" y="5290728"/>
                <a:ext cx="1146916" cy="338554"/>
              </a:xfrm>
              <a:prstGeom prst="rect">
                <a:avLst/>
              </a:prstGeom>
              <a:blipFill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99532" y="5725068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04357" y="5639343"/>
                <a:ext cx="2507994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57" y="5639343"/>
                <a:ext cx="2507994" cy="390492"/>
              </a:xfrm>
              <a:prstGeom prst="rect">
                <a:avLst/>
              </a:prstGeom>
              <a:blipFill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94956" y="6085113"/>
            <a:ext cx="2324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(By Pythagoras’ Theorem)</a:t>
            </a:r>
          </a:p>
        </p:txBody>
      </p:sp>
      <p:sp>
        <p:nvSpPr>
          <p:cNvPr id="16" name="Arc 15"/>
          <p:cNvSpPr/>
          <p:nvPr/>
        </p:nvSpPr>
        <p:spPr>
          <a:xfrm>
            <a:off x="6688381" y="1671451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84920" y="1696588"/>
                <a:ext cx="2163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with the x and y notation </a:t>
                </a:r>
                <a:r>
                  <a:rPr lang="en-US" sz="1200" dirty="0" err="1">
                    <a:solidFill>
                      <a:srgbClr val="FF0000"/>
                    </a:solidFill>
                    <a:latin typeface="Comic Sans MS" pitchFamily="66" charset="0"/>
                  </a:rPr>
                  <a:t>eg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920" y="1696588"/>
                <a:ext cx="2163286" cy="461665"/>
              </a:xfrm>
              <a:prstGeom prst="rect">
                <a:avLst/>
              </a:prstGeom>
              <a:blipFill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6692735" y="2215736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679672" y="2768731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797238" y="3347851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863148" y="2249583"/>
            <a:ext cx="2163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Rearrange to collect real and imaginary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11" y="2802578"/>
            <a:ext cx="1780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modulus can be rewritten…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58942" y="3451366"/>
            <a:ext cx="1780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07479" y="4387538"/>
            <a:ext cx="3835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This is a circle with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centre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(x</a:t>
            </a:r>
            <a:r>
              <a:rPr lang="en-US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, y</a:t>
            </a:r>
            <a:r>
              <a:rPr lang="en-US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) and radius r!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4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33416" y="1441268"/>
                <a:ext cx="11647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416" y="1441268"/>
                <a:ext cx="1164741" cy="276999"/>
              </a:xfrm>
              <a:prstGeom prst="rect">
                <a:avLst/>
              </a:prstGeom>
              <a:blipFill>
                <a:blip r:embed="rId4"/>
                <a:stretch>
                  <a:fillRect r="-4188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5294811" y="1802673"/>
            <a:ext cx="531223" cy="4789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736080" y="1798319"/>
            <a:ext cx="531223" cy="4789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23314" y="2325188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Radius = 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07279" y="2303417"/>
                <a:ext cx="7321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279" y="2303417"/>
                <a:ext cx="73218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589417" y="2621279"/>
            <a:ext cx="1350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= (4,0)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59484" y="3086047"/>
                <a:ext cx="46205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words, ‘The distance of the variable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from the fixed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is equal to 5’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484" y="3086047"/>
                <a:ext cx="4620531" cy="523220"/>
              </a:xfrm>
              <a:prstGeom prst="rect">
                <a:avLst/>
              </a:prstGeom>
              <a:blipFill>
                <a:blip r:embed="rId6"/>
                <a:stretch>
                  <a:fillRect t="-2326" r="-528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596109" y="371974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567405" y="355787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245147" y="519100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110404" y="531326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404" y="5313262"/>
                <a:ext cx="403957" cy="184666"/>
              </a:xfrm>
              <a:prstGeom prst="rect">
                <a:avLst/>
              </a:prstGeom>
              <a:blipFill>
                <a:blip r:embed="rId7"/>
                <a:stretch>
                  <a:fillRect l="-13433" t="-6667" r="-134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501138" y="441354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906022" y="440261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022" y="4402613"/>
                <a:ext cx="860812" cy="215444"/>
              </a:xfrm>
              <a:prstGeom prst="rect">
                <a:avLst/>
              </a:prstGeom>
              <a:blipFill>
                <a:blip r:embed="rId8"/>
                <a:stretch>
                  <a:fillRect l="-2837" r="-638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717144" y="448227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75503" y="500700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503" y="5007006"/>
                <a:ext cx="200889" cy="215444"/>
              </a:xfrm>
              <a:prstGeom prst="rect">
                <a:avLst/>
              </a:prstGeom>
              <a:blipFill>
                <a:blip r:embed="rId9"/>
                <a:stretch>
                  <a:fillRect l="-15152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04987" y="363984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987" y="3639845"/>
                <a:ext cx="44582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213325" y="510614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325" y="5106141"/>
                <a:ext cx="43229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98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  <p:bldP spid="14" grpId="0"/>
      <p:bldP spid="11" grpId="0"/>
      <p:bldP spid="21" grpId="0"/>
      <p:bldP spid="22" grpId="0" animBg="1"/>
      <p:bldP spid="23" grpId="0"/>
      <p:bldP spid="27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482898" y="122038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454194" y="105851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31936" y="269164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blipFill>
                <a:blip r:embed="rId4"/>
                <a:stretch>
                  <a:fillRect l="-15152" t="-6667" r="-1363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387927" y="19141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blipFill>
                <a:blip r:embed="rId5"/>
                <a:stretch>
                  <a:fillRect l="-2113" r="-633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603933" y="198291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blipFill>
                <a:blip r:embed="rId6"/>
                <a:stretch>
                  <a:fillRect l="-12121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99712" y="4331373"/>
                <a:ext cx="3678231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imaginary part needs to be equal to 0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These must therefore lie on the real axis only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the radius is 5, and the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centre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at (4,0) these will be where: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712" y="4331373"/>
                <a:ext cx="3678231" cy="2031325"/>
              </a:xfrm>
              <a:prstGeom prst="rect">
                <a:avLst/>
              </a:prstGeom>
              <a:blipFill>
                <a:blip r:embed="rId9"/>
                <a:stretch>
                  <a:fillRect t="-6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3448594" y="4484914"/>
            <a:ext cx="1419497" cy="2525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317684" y="2687291"/>
            <a:ext cx="126274" cy="126273"/>
            <a:chOff x="7380515" y="3683726"/>
            <a:chExt cx="126274" cy="1262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976666" y="2682937"/>
            <a:ext cx="126274" cy="126273"/>
            <a:chOff x="7380515" y="3683726"/>
            <a:chExt cx="126274" cy="12627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092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482898" y="122038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454194" y="105851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31936" y="269164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blipFill>
                <a:blip r:embed="rId4"/>
                <a:stretch>
                  <a:fillRect l="-15152" t="-6667" r="-1363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387927" y="19141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blipFill>
                <a:blip r:embed="rId5"/>
                <a:stretch>
                  <a:fillRect l="-2113" r="-633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603933" y="198291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blipFill>
                <a:blip r:embed="rId6"/>
                <a:stretch>
                  <a:fillRect l="-12121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812626" y="4287830"/>
            <a:ext cx="36782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real part needs to be equal to 0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These must therefore lie on the imaginary axis only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can use the equation of the circle to find these…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405052" y="4493623"/>
            <a:ext cx="1532708" cy="9318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413479" y="2312823"/>
            <a:ext cx="126274" cy="126273"/>
            <a:chOff x="7380515" y="3683726"/>
            <a:chExt cx="126274" cy="1262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417832" y="3057405"/>
            <a:ext cx="126274" cy="126273"/>
            <a:chOff x="7380515" y="3683726"/>
            <a:chExt cx="126274" cy="12627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2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482898" y="122038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454194" y="105851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31936" y="269164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blipFill>
                <a:blip r:embed="rId4"/>
                <a:stretch>
                  <a:fillRect l="-15152" t="-6667" r="-1363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387927" y="19141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blipFill>
                <a:blip r:embed="rId5"/>
                <a:stretch>
                  <a:fillRect l="-2113" r="-633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603933" y="198291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blipFill>
                <a:blip r:embed="rId6"/>
                <a:stretch>
                  <a:fillRect l="-12121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6413479" y="2312823"/>
            <a:ext cx="126274" cy="126273"/>
            <a:chOff x="7380515" y="3683726"/>
            <a:chExt cx="126274" cy="1262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417832" y="3057405"/>
            <a:ext cx="126274" cy="126273"/>
            <a:chOff x="7380515" y="3683726"/>
            <a:chExt cx="126274" cy="12627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80561" y="4193177"/>
                <a:ext cx="17471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1" y="4193177"/>
                <a:ext cx="1747145" cy="246221"/>
              </a:xfrm>
              <a:prstGeom prst="rect">
                <a:avLst/>
              </a:prstGeom>
              <a:blipFill>
                <a:blip r:embed="rId10"/>
                <a:stretch>
                  <a:fillRect r="-174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85212" y="4580709"/>
                <a:ext cx="15407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12" y="4580709"/>
                <a:ext cx="1540743" cy="246221"/>
              </a:xfrm>
              <a:prstGeom prst="rect">
                <a:avLst/>
              </a:prstGeom>
              <a:blipFill>
                <a:blip r:embed="rId11"/>
                <a:stretch>
                  <a:fillRect r="-277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985659" y="4968241"/>
                <a:ext cx="1235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659" y="4968241"/>
                <a:ext cx="1235275" cy="246221"/>
              </a:xfrm>
              <a:prstGeom prst="rect">
                <a:avLst/>
              </a:prstGeom>
              <a:blipFill>
                <a:blip r:embed="rId12"/>
                <a:stretch>
                  <a:fillRect l="-3465" r="-346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60275" y="5373189"/>
                <a:ext cx="6487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275" y="5373189"/>
                <a:ext cx="648767" cy="246221"/>
              </a:xfrm>
              <a:prstGeom prst="rect">
                <a:avLst/>
              </a:prstGeom>
              <a:blipFill>
                <a:blip r:embed="rId13"/>
                <a:stretch>
                  <a:fillRect l="-7547" r="-6604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60424" y="5760720"/>
                <a:ext cx="7010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=±3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24" y="5760720"/>
                <a:ext cx="701026" cy="246221"/>
              </a:xfrm>
              <a:prstGeom prst="rect">
                <a:avLst/>
              </a:prstGeom>
              <a:blipFill>
                <a:blip r:embed="rId14"/>
                <a:stretch>
                  <a:fillRect l="-6957" r="-608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165867" y="4314503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344990" y="4348349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x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Arc 43"/>
          <p:cNvSpPr/>
          <p:nvPr/>
        </p:nvSpPr>
        <p:spPr>
          <a:xfrm>
            <a:off x="6178930" y="4702034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191993" y="5098274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213764" y="5511931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297092" y="4753297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97241" y="5140828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16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84179" y="5571902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85903" y="5638799"/>
                <a:ext cx="21230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03" y="5638799"/>
                <a:ext cx="212308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235193" y="2226073"/>
                <a:ext cx="12663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193" y="2226073"/>
                <a:ext cx="126637" cy="184666"/>
              </a:xfrm>
              <a:prstGeom prst="rect">
                <a:avLst/>
              </a:prstGeom>
              <a:blipFill>
                <a:blip r:embed="rId16"/>
                <a:stretch>
                  <a:fillRect l="-28571" r="-28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126336" y="3092576"/>
                <a:ext cx="2420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336" y="3092576"/>
                <a:ext cx="242054" cy="184666"/>
              </a:xfrm>
              <a:prstGeom prst="rect">
                <a:avLst/>
              </a:prstGeom>
              <a:blipFill>
                <a:blip r:embed="rId17"/>
                <a:stretch>
                  <a:fillRect l="-5000" r="-15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7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39" grpId="0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Sketch the locus of P(</a:t>
            </a:r>
            <a:r>
              <a:rPr lang="en-US" sz="1400" dirty="0" err="1">
                <a:latin typeface="Comic Sans MS" panose="030F0702030302020204" pitchFamily="66" charset="0"/>
              </a:rPr>
              <a:t>x,y</a:t>
            </a:r>
            <a:r>
              <a:rPr lang="en-US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US" sz="1400" dirty="0" err="1">
                <a:latin typeface="Comic Sans MS" panose="030F0702030302020204" pitchFamily="66" charset="0"/>
              </a:rPr>
              <a:t>Argand</a:t>
            </a:r>
            <a:r>
              <a:rPr lang="en-US" sz="1400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1852" y="4495800"/>
                <a:ext cx="1805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−(5+3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52" y="4495800"/>
                <a:ext cx="1805623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38052" y="41148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052" y="4114800"/>
                <a:ext cx="1635704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1061852" y="4876800"/>
            <a:ext cx="228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3652" y="5257800"/>
            <a:ext cx="1339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Leave z as it is – this is the variable point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052452" y="4876800"/>
            <a:ext cx="228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95252" y="5257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Put this part in a bracket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- This is the fixed point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40874" y="4974772"/>
            <a:ext cx="2496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we want the locus where the distance between the variable point z and the fixed point (5,3) is equal to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592614" y="1447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69014" y="30480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0214" y="11430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V="1">
            <a:off x="6592614" y="15240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543800" y="2438400"/>
            <a:ext cx="152400" cy="152400"/>
            <a:chOff x="5791200" y="29718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>
            <a:spLocks noChangeAspect="1"/>
          </p:cNvSpPr>
          <p:nvPr/>
        </p:nvSpPr>
        <p:spPr>
          <a:xfrm>
            <a:off x="6934200" y="1828800"/>
            <a:ext cx="1371600" cy="1371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649980" y="2381794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(5,3)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95515" y="1733203"/>
            <a:ext cx="591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P(</a:t>
            </a:r>
            <a:r>
              <a:rPr lang="en-GB" sz="1200" dirty="0" err="1">
                <a:latin typeface="Comic Sans MS" pitchFamily="66" charset="0"/>
              </a:rPr>
              <a:t>x,y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962009" y="1868979"/>
            <a:ext cx="152400" cy="152400"/>
            <a:chOff x="5791200" y="2971800"/>
            <a:chExt cx="152400" cy="1524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151418" y="5213268"/>
            <a:ext cx="2129236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This will be a circle of radius 3 units, centre (5,3)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7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</p:spTree>
    <p:extLst>
      <p:ext uri="{BB962C8B-B14F-4D97-AF65-F5344CB8AC3E}">
        <p14:creationId xmlns:p14="http://schemas.microsoft.com/office/powerpoint/2010/main" val="303619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  <p:bldP spid="16" grpId="0"/>
      <p:bldP spid="17" grpId="0"/>
      <p:bldP spid="19" grpId="0"/>
      <p:bldP spid="20" grpId="0"/>
      <p:bldP spid="25" grpId="0" animBg="1"/>
      <p:bldP spid="26" grpId="0"/>
      <p:bldP spid="27" grpId="0"/>
      <p:bldP spid="3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939C77-D4C4-4CEC-8DA8-4D6EB3EA7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5F795-61EF-4CFA-A9C1-954C38245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FBFB6F-E75B-4944-AD15-0B3156F99D7B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8db98b4-7c56-4667-9532-fea666d1edab"/>
    <ds:schemaRef ds:uri="http://schemas.openxmlformats.org/package/2006/metadata/core-properties"/>
    <ds:schemaRef ds:uri="00eee050-7eda-4a68-8825-514e694f5f09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</TotalTime>
  <Words>4972</Words>
  <Application>Microsoft Office PowerPoint</Application>
  <PresentationFormat>On-screen Show (4:3)</PresentationFormat>
  <Paragraphs>563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158</cp:revision>
  <dcterms:created xsi:type="dcterms:W3CDTF">2017-08-14T15:35:38Z</dcterms:created>
  <dcterms:modified xsi:type="dcterms:W3CDTF">2021-08-26T15:31:56Z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