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7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1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83D495-371C-470E-AA77-44DEB6ADEF4B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4E8FD-6AD8-4497-B2BC-38BB18A19D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312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00CC"/>
            </a:gs>
            <a:gs pos="7000">
              <a:srgbClr val="FFFFCC"/>
            </a:gs>
            <a:gs pos="95000">
              <a:srgbClr val="FFFFCC"/>
            </a:gs>
            <a:gs pos="100000">
              <a:srgbClr val="CC00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png"/><Relationship Id="rId7" Type="http://schemas.openxmlformats.org/officeDocument/2006/relationships/image" Target="../media/image7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8.png"/><Relationship Id="rId5" Type="http://schemas.openxmlformats.org/officeDocument/2006/relationships/image" Target="../media/image77.png"/><Relationship Id="rId4" Type="http://schemas.openxmlformats.org/officeDocument/2006/relationships/image" Target="../media/image484.png"/><Relationship Id="rId9" Type="http://schemas.openxmlformats.org/officeDocument/2006/relationships/image" Target="../media/image10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2.png"/><Relationship Id="rId7" Type="http://schemas.openxmlformats.org/officeDocument/2006/relationships/image" Target="../media/image49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0.png"/><Relationship Id="rId11" Type="http://schemas.openxmlformats.org/officeDocument/2006/relationships/image" Target="../media/image77.png"/><Relationship Id="rId10" Type="http://schemas.openxmlformats.org/officeDocument/2006/relationships/image" Target="../media/image494.png"/><Relationship Id="rId4" Type="http://schemas.openxmlformats.org/officeDocument/2006/relationships/image" Target="../media/image484.png"/><Relationship Id="rId9" Type="http://schemas.openxmlformats.org/officeDocument/2006/relationships/image" Target="../media/image493.png"/></Relationships>
</file>

<file path=ppt/slides/_rels/slide12.xml.rels><?xml version="1.0" encoding="UTF-8" standalone="yes"?>
<Relationships xmlns="http://schemas.openxmlformats.org/package/2006/relationships"><Relationship Id="rId7" Type="http://schemas.openxmlformats.org/officeDocument/2006/relationships/image" Target="../media/image103.png"/><Relationship Id="rId2" Type="http://schemas.openxmlformats.org/officeDocument/2006/relationships/image" Target="../media/image10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7.png"/><Relationship Id="rId5" Type="http://schemas.openxmlformats.org/officeDocument/2006/relationships/image" Target="../media/image590.png"/><Relationship Id="rId4" Type="http://schemas.openxmlformats.org/officeDocument/2006/relationships/image" Target="../media/image58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png"/><Relationship Id="rId7" Type="http://schemas.openxmlformats.org/officeDocument/2006/relationships/image" Target="../media/image5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9.png"/><Relationship Id="rId5" Type="http://schemas.openxmlformats.org/officeDocument/2006/relationships/image" Target="../media/image498.png"/><Relationship Id="rId4" Type="http://schemas.openxmlformats.org/officeDocument/2006/relationships/image" Target="../media/image497.png"/><Relationship Id="rId9" Type="http://schemas.openxmlformats.org/officeDocument/2006/relationships/image" Target="../media/image102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6.png"/><Relationship Id="rId13" Type="http://schemas.openxmlformats.org/officeDocument/2006/relationships/image" Target="../media/image128.png"/><Relationship Id="rId7" Type="http://schemas.openxmlformats.org/officeDocument/2006/relationships/image" Target="../media/image105.png"/><Relationship Id="rId12" Type="http://schemas.openxmlformats.org/officeDocument/2006/relationships/image" Target="../media/image127.png"/><Relationship Id="rId17" Type="http://schemas.openxmlformats.org/officeDocument/2006/relationships/image" Target="../media/image1020.png"/><Relationship Id="rId16" Type="http://schemas.openxmlformats.org/officeDocument/2006/relationships/image" Target="../media/image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4.png"/><Relationship Id="rId11" Type="http://schemas.openxmlformats.org/officeDocument/2006/relationships/image" Target="../media/image126.png"/><Relationship Id="rId5" Type="http://schemas.openxmlformats.org/officeDocument/2006/relationships/image" Target="../media/image1030.png"/><Relationship Id="rId15" Type="http://schemas.openxmlformats.org/officeDocument/2006/relationships/image" Target="../media/image130.png"/><Relationship Id="rId10" Type="http://schemas.openxmlformats.org/officeDocument/2006/relationships/image" Target="../media/image108.png"/><Relationship Id="rId4" Type="http://schemas.openxmlformats.org/officeDocument/2006/relationships/image" Target="../media/image497.png"/><Relationship Id="rId9" Type="http://schemas.openxmlformats.org/officeDocument/2006/relationships/image" Target="../media/image107.png"/><Relationship Id="rId14" Type="http://schemas.openxmlformats.org/officeDocument/2006/relationships/image" Target="../media/image129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4.png"/><Relationship Id="rId13" Type="http://schemas.openxmlformats.org/officeDocument/2006/relationships/image" Target="../media/image139.png"/><Relationship Id="rId18" Type="http://schemas.openxmlformats.org/officeDocument/2006/relationships/image" Target="../media/image77.png"/><Relationship Id="rId7" Type="http://schemas.openxmlformats.org/officeDocument/2006/relationships/image" Target="../media/image133.png"/><Relationship Id="rId12" Type="http://schemas.openxmlformats.org/officeDocument/2006/relationships/image" Target="../media/image138.png"/><Relationship Id="rId17" Type="http://schemas.openxmlformats.org/officeDocument/2006/relationships/image" Target="../media/image5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2.png"/><Relationship Id="rId11" Type="http://schemas.openxmlformats.org/officeDocument/2006/relationships/image" Target="../media/image137.png"/><Relationship Id="rId5" Type="http://schemas.openxmlformats.org/officeDocument/2006/relationships/image" Target="../media/image131.png"/><Relationship Id="rId15" Type="http://schemas.openxmlformats.org/officeDocument/2006/relationships/image" Target="../media/image163.png"/><Relationship Id="rId10" Type="http://schemas.openxmlformats.org/officeDocument/2006/relationships/image" Target="../media/image136.png"/><Relationship Id="rId19" Type="http://schemas.openxmlformats.org/officeDocument/2006/relationships/image" Target="../media/image1020.png"/><Relationship Id="rId4" Type="http://schemas.openxmlformats.org/officeDocument/2006/relationships/image" Target="../media/image515.png"/><Relationship Id="rId9" Type="http://schemas.openxmlformats.org/officeDocument/2006/relationships/image" Target="../media/image135.png"/><Relationship Id="rId14" Type="http://schemas.openxmlformats.org/officeDocument/2006/relationships/image" Target="../media/image140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20.png"/><Relationship Id="rId7" Type="http://schemas.openxmlformats.org/officeDocument/2006/relationships/image" Target="../media/image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6.png"/><Relationship Id="rId5" Type="http://schemas.openxmlformats.org/officeDocument/2006/relationships/image" Target="../media/image525.png"/><Relationship Id="rId4" Type="http://schemas.openxmlformats.org/officeDocument/2006/relationships/image" Target="../media/image515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4.png"/><Relationship Id="rId7" Type="http://schemas.openxmlformats.org/officeDocument/2006/relationships/image" Target="../media/image10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7.png"/><Relationship Id="rId5" Type="http://schemas.openxmlformats.org/officeDocument/2006/relationships/image" Target="../media/image552.png"/><Relationship Id="rId4" Type="http://schemas.openxmlformats.org/officeDocument/2006/relationships/image" Target="../media/image551.png"/><Relationship Id="rId9" Type="http://schemas.openxmlformats.org/officeDocument/2006/relationships/image" Target="../media/image165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6.png"/><Relationship Id="rId13" Type="http://schemas.openxmlformats.org/officeDocument/2006/relationships/image" Target="../media/image1020.png"/><Relationship Id="rId7" Type="http://schemas.openxmlformats.org/officeDocument/2006/relationships/image" Target="../media/image555.png"/><Relationship Id="rId12" Type="http://schemas.openxmlformats.org/officeDocument/2006/relationships/image" Target="../media/image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4.png"/><Relationship Id="rId11" Type="http://schemas.openxmlformats.org/officeDocument/2006/relationships/image" Target="../media/image559.png"/><Relationship Id="rId5" Type="http://schemas.openxmlformats.org/officeDocument/2006/relationships/image" Target="../media/image553.png"/><Relationship Id="rId10" Type="http://schemas.openxmlformats.org/officeDocument/2006/relationships/image" Target="../media/image558.png"/><Relationship Id="rId4" Type="http://schemas.openxmlformats.org/officeDocument/2006/relationships/image" Target="../media/image551.png"/><Relationship Id="rId9" Type="http://schemas.openxmlformats.org/officeDocument/2006/relationships/image" Target="../media/image55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0.png"/><Relationship Id="rId7" Type="http://schemas.openxmlformats.org/officeDocument/2006/relationships/image" Target="../media/image16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20.png"/><Relationship Id="rId5" Type="http://schemas.openxmlformats.org/officeDocument/2006/relationships/image" Target="../media/image77.png"/><Relationship Id="rId4" Type="http://schemas.openxmlformats.org/officeDocument/2006/relationships/image" Target="../media/image56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5.png"/><Relationship Id="rId3" Type="http://schemas.openxmlformats.org/officeDocument/2006/relationships/image" Target="../media/image560.png"/><Relationship Id="rId7" Type="http://schemas.openxmlformats.org/officeDocument/2006/relationships/image" Target="../media/image564.png"/><Relationship Id="rId12" Type="http://schemas.openxmlformats.org/officeDocument/2006/relationships/image" Target="../media/image10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3.png"/><Relationship Id="rId11" Type="http://schemas.openxmlformats.org/officeDocument/2006/relationships/image" Target="../media/image77.png"/><Relationship Id="rId5" Type="http://schemas.openxmlformats.org/officeDocument/2006/relationships/image" Target="../media/image562.png"/><Relationship Id="rId10" Type="http://schemas.openxmlformats.org/officeDocument/2006/relationships/image" Target="../media/image567.png"/><Relationship Id="rId4" Type="http://schemas.openxmlformats.org/officeDocument/2006/relationships/image" Target="../media/image561.png"/><Relationship Id="rId9" Type="http://schemas.openxmlformats.org/officeDocument/2006/relationships/image" Target="../media/image566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8.png"/><Relationship Id="rId3" Type="http://schemas.openxmlformats.org/officeDocument/2006/relationships/image" Target="../media/image568.png"/><Relationship Id="rId7" Type="http://schemas.openxmlformats.org/officeDocument/2006/relationships/image" Target="../media/image16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20.png"/><Relationship Id="rId5" Type="http://schemas.openxmlformats.org/officeDocument/2006/relationships/image" Target="../media/image77.png"/><Relationship Id="rId4" Type="http://schemas.openxmlformats.org/officeDocument/2006/relationships/image" Target="../media/image569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3.png"/><Relationship Id="rId13" Type="http://schemas.openxmlformats.org/officeDocument/2006/relationships/image" Target="../media/image1020.png"/><Relationship Id="rId7" Type="http://schemas.openxmlformats.org/officeDocument/2006/relationships/image" Target="../media/image572.png"/><Relationship Id="rId12" Type="http://schemas.openxmlformats.org/officeDocument/2006/relationships/image" Target="../media/image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1.png"/><Relationship Id="rId11" Type="http://schemas.openxmlformats.org/officeDocument/2006/relationships/image" Target="../media/image169.png"/><Relationship Id="rId5" Type="http://schemas.openxmlformats.org/officeDocument/2006/relationships/image" Target="../media/image570.png"/><Relationship Id="rId15" Type="http://schemas.openxmlformats.org/officeDocument/2006/relationships/image" Target="../media/image170.png"/><Relationship Id="rId10" Type="http://schemas.openxmlformats.org/officeDocument/2006/relationships/image" Target="../media/image575.png"/><Relationship Id="rId4" Type="http://schemas.openxmlformats.org/officeDocument/2006/relationships/image" Target="../media/image569.png"/><Relationship Id="rId9" Type="http://schemas.openxmlformats.org/officeDocument/2006/relationships/image" Target="../media/image574.png"/><Relationship Id="rId14" Type="http://schemas.openxmlformats.org/officeDocument/2006/relationships/image" Target="../media/image169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11" Type="http://schemas.openxmlformats.org/officeDocument/2006/relationships/image" Target="../media/image53.png"/><Relationship Id="rId5" Type="http://schemas.openxmlformats.org/officeDocument/2006/relationships/image" Target="../media/image47.png"/><Relationship Id="rId10" Type="http://schemas.openxmlformats.org/officeDocument/2006/relationships/image" Target="../media/image52.png"/><Relationship Id="rId4" Type="http://schemas.openxmlformats.org/officeDocument/2006/relationships/image" Target="../media/image46.png"/><Relationship Id="rId9" Type="http://schemas.openxmlformats.org/officeDocument/2006/relationships/image" Target="../media/image5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3" Type="http://schemas.openxmlformats.org/officeDocument/2006/relationships/image" Target="../media/image45.png"/><Relationship Id="rId7" Type="http://schemas.openxmlformats.org/officeDocument/2006/relationships/image" Target="../media/image58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11" Type="http://schemas.openxmlformats.org/officeDocument/2006/relationships/image" Target="../media/image62.png"/><Relationship Id="rId5" Type="http://schemas.openxmlformats.org/officeDocument/2006/relationships/image" Target="../media/image56.png"/><Relationship Id="rId10" Type="http://schemas.openxmlformats.org/officeDocument/2006/relationships/image" Target="../media/image61.png"/><Relationship Id="rId4" Type="http://schemas.openxmlformats.org/officeDocument/2006/relationships/image" Target="../media/image55.png"/><Relationship Id="rId9" Type="http://schemas.openxmlformats.org/officeDocument/2006/relationships/image" Target="../media/image6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3" Type="http://schemas.openxmlformats.org/officeDocument/2006/relationships/image" Target="../media/image45.png"/><Relationship Id="rId7" Type="http://schemas.openxmlformats.org/officeDocument/2006/relationships/image" Target="../media/image66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.png"/><Relationship Id="rId5" Type="http://schemas.openxmlformats.org/officeDocument/2006/relationships/image" Target="../media/image64.png"/><Relationship Id="rId10" Type="http://schemas.openxmlformats.org/officeDocument/2006/relationships/image" Target="../media/image68.png"/><Relationship Id="rId4" Type="http://schemas.openxmlformats.org/officeDocument/2006/relationships/image" Target="../media/image63.png"/><Relationship Id="rId9" Type="http://schemas.openxmlformats.org/officeDocument/2006/relationships/image" Target="../media/image6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3" Type="http://schemas.openxmlformats.org/officeDocument/2006/relationships/image" Target="../media/image45.png"/><Relationship Id="rId7" Type="http://schemas.openxmlformats.org/officeDocument/2006/relationships/image" Target="../media/image66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.png"/><Relationship Id="rId5" Type="http://schemas.openxmlformats.org/officeDocument/2006/relationships/image" Target="../media/image64.png"/><Relationship Id="rId4" Type="http://schemas.openxmlformats.org/officeDocument/2006/relationships/image" Target="../media/image63.png"/><Relationship Id="rId9" Type="http://schemas.openxmlformats.org/officeDocument/2006/relationships/image" Target="../media/image6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13" Type="http://schemas.openxmlformats.org/officeDocument/2006/relationships/image" Target="../media/image72.png"/><Relationship Id="rId3" Type="http://schemas.openxmlformats.org/officeDocument/2006/relationships/image" Target="../media/image45.png"/><Relationship Id="rId7" Type="http://schemas.openxmlformats.org/officeDocument/2006/relationships/image" Target="../media/image66.png"/><Relationship Id="rId12" Type="http://schemas.openxmlformats.org/officeDocument/2006/relationships/image" Target="../media/image71.png"/><Relationship Id="rId17" Type="http://schemas.openxmlformats.org/officeDocument/2006/relationships/image" Target="../media/image76.png"/><Relationship Id="rId2" Type="http://schemas.openxmlformats.org/officeDocument/2006/relationships/image" Target="../media/image54.png"/><Relationship Id="rId16" Type="http://schemas.openxmlformats.org/officeDocument/2006/relationships/image" Target="../media/image7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.png"/><Relationship Id="rId11" Type="http://schemas.openxmlformats.org/officeDocument/2006/relationships/image" Target="../media/image70.png"/><Relationship Id="rId5" Type="http://schemas.openxmlformats.org/officeDocument/2006/relationships/image" Target="../media/image64.png"/><Relationship Id="rId15" Type="http://schemas.openxmlformats.org/officeDocument/2006/relationships/image" Target="../media/image74.png"/><Relationship Id="rId10" Type="http://schemas.openxmlformats.org/officeDocument/2006/relationships/image" Target="../media/image69.png"/><Relationship Id="rId4" Type="http://schemas.openxmlformats.org/officeDocument/2006/relationships/image" Target="../media/image63.png"/><Relationship Id="rId9" Type="http://schemas.openxmlformats.org/officeDocument/2006/relationships/image" Target="../media/image68.png"/><Relationship Id="rId14" Type="http://schemas.openxmlformats.org/officeDocument/2006/relationships/image" Target="../media/image73.png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image" Target="../media/image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6.png"/><Relationship Id="rId5" Type="http://schemas.openxmlformats.org/officeDocument/2006/relationships/image" Target="../media/image485.png"/><Relationship Id="rId4" Type="http://schemas.openxmlformats.org/officeDocument/2006/relationships/image" Target="../media/image48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6195" y="2567846"/>
            <a:ext cx="519597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2E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709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8963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Complex numbers can be used to represent Loci on a Argand Diagram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If: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maximum value of </a:t>
            </a:r>
            <a:r>
              <a:rPr lang="en-US" sz="1400" dirty="0" err="1">
                <a:latin typeface="Comic Sans MS" panose="030F0702030302020204" pitchFamily="66" charset="0"/>
              </a:rPr>
              <a:t>argz</a:t>
            </a:r>
            <a:r>
              <a:rPr lang="en-US" sz="1400" dirty="0">
                <a:latin typeface="Comic Sans MS" panose="030F0702030302020204" pitchFamily="66" charset="0"/>
              </a:rPr>
              <a:t> in the interval (-</a:t>
            </a:r>
            <a:r>
              <a:rPr lang="el-GR" sz="1400" dirty="0">
                <a:latin typeface="Comic Sans MS" panose="030F0702030302020204" pitchFamily="66" charset="0"/>
              </a:rPr>
              <a:t>π</a:t>
            </a:r>
            <a:r>
              <a:rPr lang="en-US" sz="1400" dirty="0">
                <a:latin typeface="Comic Sans MS" panose="030F0702030302020204" pitchFamily="66" charset="0"/>
              </a:rPr>
              <a:t>,</a:t>
            </a:r>
            <a:r>
              <a:rPr lang="el-GR" sz="1400" dirty="0">
                <a:latin typeface="Comic Sans MS" panose="030F0702030302020204" pitchFamily="66" charset="0"/>
              </a:rPr>
              <a:t>π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Sketch this on the diagram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We can use the ‘tangents to a circle’ rule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We can then find the angle in the lower triangle, and double it!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143000" y="2819400"/>
                <a:ext cx="16357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−5−3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2819400"/>
                <a:ext cx="1635704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/>
          <p:cNvCxnSpPr/>
          <p:nvPr/>
        </p:nvCxnSpPr>
        <p:spPr>
          <a:xfrm flipV="1">
            <a:off x="6592614" y="1447800"/>
            <a:ext cx="0" cy="3352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269014" y="3048000"/>
            <a:ext cx="365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Re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440214" y="1143000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latin typeface="Comic Sans MS" pitchFamily="66" charset="0"/>
              </a:rPr>
              <a:t>Im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rot="5400000" flipV="1">
            <a:off x="6592614" y="1524000"/>
            <a:ext cx="0" cy="3352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7543800" y="2438400"/>
            <a:ext cx="152400" cy="152400"/>
            <a:chOff x="5791200" y="2971800"/>
            <a:chExt cx="152400" cy="152400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5791200" y="29718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5791200" y="29718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Oval 24"/>
          <p:cNvSpPr>
            <a:spLocks noChangeAspect="1"/>
          </p:cNvSpPr>
          <p:nvPr/>
        </p:nvSpPr>
        <p:spPr>
          <a:xfrm>
            <a:off x="6934200" y="1828800"/>
            <a:ext cx="1371600" cy="13716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5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6592389" y="1123406"/>
            <a:ext cx="853440" cy="2081348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6592389" y="3204754"/>
            <a:ext cx="2124892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6592389" y="2529840"/>
            <a:ext cx="1023258" cy="674914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036526" y="2133600"/>
            <a:ext cx="583474" cy="391886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endCxn id="25" idx="4"/>
          </p:cNvCxnSpPr>
          <p:nvPr/>
        </p:nvCxnSpPr>
        <p:spPr>
          <a:xfrm>
            <a:off x="7620000" y="2499360"/>
            <a:ext cx="0" cy="70104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649980" y="2381794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(5,3)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095515" y="1733203"/>
            <a:ext cx="5918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P(</a:t>
            </a:r>
            <a:r>
              <a:rPr lang="en-GB" sz="1200" dirty="0" err="1">
                <a:latin typeface="Comic Sans MS" pitchFamily="66" charset="0"/>
              </a:rPr>
              <a:t>x,y</a:t>
            </a:r>
            <a:r>
              <a:rPr lang="en-GB" sz="1200" dirty="0">
                <a:latin typeface="Comic Sans MS" pitchFamily="66" charset="0"/>
              </a:rPr>
              <a:t>)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7962009" y="1868979"/>
            <a:ext cx="152400" cy="152400"/>
            <a:chOff x="5791200" y="2971800"/>
            <a:chExt cx="152400" cy="152400"/>
          </a:xfrm>
        </p:grpSpPr>
        <p:cxnSp>
          <p:nvCxnSpPr>
            <p:cNvPr id="47" name="Straight Connector 46"/>
            <p:cNvCxnSpPr/>
            <p:nvPr/>
          </p:nvCxnSpPr>
          <p:spPr>
            <a:xfrm>
              <a:off x="5791200" y="29718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H="1">
              <a:off x="5791200" y="29718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Arc 48"/>
          <p:cNvSpPr/>
          <p:nvPr/>
        </p:nvSpPr>
        <p:spPr>
          <a:xfrm>
            <a:off x="5982789" y="2812869"/>
            <a:ext cx="914400" cy="914400"/>
          </a:xfrm>
          <a:prstGeom prst="arc">
            <a:avLst>
              <a:gd name="adj1" fmla="val 18516566"/>
              <a:gd name="adj2" fmla="val 2111023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801394" y="2943498"/>
                <a:ext cx="33098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1394" y="2943498"/>
                <a:ext cx="330988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550229" y="4950822"/>
                <a:ext cx="828304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0229" y="4950822"/>
                <a:ext cx="828304" cy="484043"/>
              </a:xfrm>
              <a:prstGeom prst="rect">
                <a:avLst/>
              </a:prstGeom>
              <a:blipFill>
                <a:blip r:embed="rId7"/>
                <a:stretch>
                  <a:fillRect l="-36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458789" y="5599610"/>
                <a:ext cx="89396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0.54 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𝑟𝑎𝑑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8789" y="5599610"/>
                <a:ext cx="893963" cy="215444"/>
              </a:xfrm>
              <a:prstGeom prst="rect">
                <a:avLst/>
              </a:prstGeom>
              <a:blipFill>
                <a:blip r:embed="rId8"/>
                <a:stretch>
                  <a:fillRect l="-1361" r="-408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471852" y="6048100"/>
                <a:ext cx="89396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1.08 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𝑟𝑎𝑑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1852" y="6048100"/>
                <a:ext cx="893963" cy="215444"/>
              </a:xfrm>
              <a:prstGeom prst="rect">
                <a:avLst/>
              </a:prstGeom>
              <a:blipFill>
                <a:blip r:embed="rId9"/>
                <a:stretch>
                  <a:fillRect l="-2055" r="-4110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Arc 53"/>
          <p:cNvSpPr/>
          <p:nvPr/>
        </p:nvSpPr>
        <p:spPr>
          <a:xfrm>
            <a:off x="5377742" y="5207131"/>
            <a:ext cx="239288" cy="470858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/>
          <p:cNvSpPr txBox="1"/>
          <p:nvPr/>
        </p:nvSpPr>
        <p:spPr>
          <a:xfrm>
            <a:off x="5443653" y="5275811"/>
            <a:ext cx="116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6" name="Arc 55"/>
          <p:cNvSpPr/>
          <p:nvPr/>
        </p:nvSpPr>
        <p:spPr>
          <a:xfrm>
            <a:off x="5390805" y="5690457"/>
            <a:ext cx="239288" cy="470858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5474133" y="5767845"/>
            <a:ext cx="9702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Double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019905" y="3220588"/>
            <a:ext cx="3388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itchFamily="66" charset="0"/>
              </a:rPr>
              <a:t>5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555482" y="2737263"/>
            <a:ext cx="3388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itchFamily="66" charset="0"/>
              </a:rPr>
              <a:t>3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156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/>
      <p:bldP spid="51" grpId="0"/>
      <p:bldP spid="52" grpId="0"/>
      <p:bldP spid="53" grpId="0"/>
      <p:bldP spid="54" grpId="0" animBg="1"/>
      <p:bldP spid="55" grpId="0"/>
      <p:bldP spid="56" grpId="0" animBg="1"/>
      <p:bldP spid="57" grpId="0"/>
      <p:bldP spid="58" grpId="0"/>
      <p:bldP spid="5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724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Complex numbers can be used to represent Loci on a Argand Diagram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If: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Use an algebraic method to find a Cartesian equation of the locus of z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143000" y="2819400"/>
                <a:ext cx="16357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−5−3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2819400"/>
                <a:ext cx="1635704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572000" y="2057400"/>
                <a:ext cx="14512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−5−3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057400"/>
                <a:ext cx="1451230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191000" y="2581275"/>
                <a:ext cx="183781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𝑖𝑦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−5−3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581275"/>
                <a:ext cx="1837811" cy="307777"/>
              </a:xfrm>
              <a:prstGeom prst="rect">
                <a:avLst/>
              </a:prstGeom>
              <a:blipFill rotWithShape="1">
                <a:blip r:embed="rId7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962400" y="3124200"/>
                <a:ext cx="20781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−5</m:t>
                              </m:r>
                            </m:e>
                          </m:d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−3)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124200"/>
                <a:ext cx="2078198" cy="307777"/>
              </a:xfrm>
              <a:prstGeom prst="rect">
                <a:avLst/>
              </a:prstGeom>
              <a:blipFill rotWithShape="1">
                <a:blip r:embed="rId8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3790950" y="3667125"/>
                <a:ext cx="2286000" cy="3532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−5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𝑦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−3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sz="14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0950" y="3667125"/>
                <a:ext cx="2286000" cy="353238"/>
              </a:xfrm>
              <a:prstGeom prst="rect">
                <a:avLst/>
              </a:prstGeom>
              <a:blipFill rotWithShape="1">
                <a:blip r:embed="rId9"/>
                <a:stretch>
                  <a:fillRect b="-17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3962400" y="4267200"/>
                <a:ext cx="2133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−5)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9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267200"/>
                <a:ext cx="2133600" cy="307777"/>
              </a:xfrm>
              <a:prstGeom prst="rect">
                <a:avLst/>
              </a:prstGeom>
              <a:blipFill rotWithShape="1">
                <a:blip r:embed="rId10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Arc 55"/>
          <p:cNvSpPr/>
          <p:nvPr/>
        </p:nvSpPr>
        <p:spPr>
          <a:xfrm>
            <a:off x="5867400" y="2209800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6172200" y="22098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z with ‘x + 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iy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’</a:t>
            </a:r>
          </a:p>
        </p:txBody>
      </p:sp>
      <p:sp>
        <p:nvSpPr>
          <p:cNvPr id="58" name="Arc 57"/>
          <p:cNvSpPr/>
          <p:nvPr/>
        </p:nvSpPr>
        <p:spPr>
          <a:xfrm>
            <a:off x="5867400" y="2743200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Arc 58"/>
          <p:cNvSpPr/>
          <p:nvPr/>
        </p:nvSpPr>
        <p:spPr>
          <a:xfrm>
            <a:off x="5867400" y="3276600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Arc 59"/>
          <p:cNvSpPr/>
          <p:nvPr/>
        </p:nvSpPr>
        <p:spPr>
          <a:xfrm>
            <a:off x="5867400" y="3886200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6248400" y="28194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Group the real and imaginary terms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172200" y="33528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Use the rule above to remove the modulus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248400" y="4038600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Square both sides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648200" y="4953000"/>
            <a:ext cx="3429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You (hopefully) recognise that this is the equation of a circle, radius 3 and with centre (5,3)!</a:t>
            </a:r>
          </a:p>
        </p:txBody>
      </p:sp>
      <p:sp>
        <p:nvSpPr>
          <p:cNvPr id="9" name="Rectangle 8"/>
          <p:cNvSpPr/>
          <p:nvPr/>
        </p:nvSpPr>
        <p:spPr>
          <a:xfrm>
            <a:off x="4705350" y="2124075"/>
            <a:ext cx="200025" cy="20002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4333875" y="2647950"/>
            <a:ext cx="533400" cy="2190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11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extLst>
      <p:ext uri="{BB962C8B-B14F-4D97-AF65-F5344CB8AC3E}">
        <p14:creationId xmlns:p14="http://schemas.microsoft.com/office/powerpoint/2010/main" val="1105640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53" grpId="0"/>
      <p:bldP spid="54" grpId="0"/>
      <p:bldP spid="55" grpId="0"/>
      <p:bldP spid="56" grpId="0" animBg="1"/>
      <p:bldP spid="57" grpId="0"/>
      <p:bldP spid="58" grpId="0" animBg="1"/>
      <p:bldP spid="59" grpId="0" animBg="1"/>
      <p:bldP spid="60" grpId="0" animBg="1"/>
      <p:bldP spid="61" grpId="0"/>
      <p:bldP spid="62" grpId="0"/>
      <p:bldP spid="63" grpId="0"/>
      <p:bldP spid="64" grpId="0"/>
      <p:bldP spid="9" grpId="0" animBg="1"/>
      <p:bldP spid="9" grpId="1" animBg="1"/>
      <p:bldP spid="65" grpId="0" animBg="1"/>
      <p:bldP spid="65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Complex numbers can be used to represent Loci on a Argand Diagram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Given that the complex number             z = x + </a:t>
            </a:r>
            <a:r>
              <a:rPr lang="en-US" sz="1400" dirty="0" err="1">
                <a:latin typeface="Comic Sans MS" panose="030F0702030302020204" pitchFamily="66" charset="0"/>
              </a:rPr>
              <a:t>iy</a:t>
            </a:r>
            <a:r>
              <a:rPr lang="en-US" sz="1400" dirty="0">
                <a:latin typeface="Comic Sans MS" panose="030F0702030302020204" pitchFamily="66" charset="0"/>
              </a:rPr>
              <a:t> satisfies the equation:</a:t>
            </a:r>
          </a:p>
          <a:p>
            <a:pPr marL="0" indent="0" algn="ctr">
              <a:buNone/>
            </a:pPr>
            <a:endParaRPr lang="en-US" sz="1400" u="sng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u="sng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minimum and maximum values of |z|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Start by drawing this on an </a:t>
            </a:r>
            <a:r>
              <a:rPr lang="en-US" sz="14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Argand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 diagram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It is a circle, </a:t>
            </a:r>
            <a:r>
              <a:rPr lang="en-US" sz="14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centre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 (12,5) radius 3 units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79612" y="2891407"/>
                <a:ext cx="174951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−12−5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612" y="2891407"/>
                <a:ext cx="1749517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V="1">
            <a:off x="5220072" y="1232756"/>
            <a:ext cx="0" cy="309761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 flipV="1">
            <a:off x="6516853" y="2564267"/>
            <a:ext cx="0" cy="309761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956376" y="4149080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96036" y="1124744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7704348" y="2744924"/>
            <a:ext cx="152400" cy="152400"/>
            <a:chOff x="3048000" y="5410200"/>
            <a:chExt cx="152400" cy="15240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7488324" y="2888940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(12,5)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>
            <a:off x="6912260" y="1988840"/>
            <a:ext cx="1728192" cy="1728192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5220072" y="2456892"/>
            <a:ext cx="3276364" cy="1656184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599892" y="4401108"/>
            <a:ext cx="547260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smallest and largest values for |z| will be on the same straight line through the circle’s centre</a:t>
            </a:r>
          </a:p>
          <a:p>
            <a:pPr marL="171450" indent="-171450" algn="ctr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You can mark the size of the radius on the diagram</a:t>
            </a:r>
          </a:p>
          <a:p>
            <a:pPr marL="171450" indent="-171450" algn="ctr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Find the distance from (0,0) to (12,5), then add/subtract 3 to find the largest and smallest values</a:t>
            </a:r>
          </a:p>
          <a:p>
            <a:pPr marL="171450" indent="-171450" algn="ctr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171450" indent="-171450" algn="ctr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171450" indent="-171450" algn="ctr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So the largest value of |z| will be 16 and the smallest will be 10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236296" y="270892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920372" y="234888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640221" y="5773391"/>
                <a:ext cx="1036181" cy="3592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5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12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0221" y="5773391"/>
                <a:ext cx="1036181" cy="35920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566201" y="5818022"/>
                <a:ext cx="608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13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6201" y="5818022"/>
                <a:ext cx="608052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/>
          <p:cNvCxnSpPr/>
          <p:nvPr/>
        </p:nvCxnSpPr>
        <p:spPr>
          <a:xfrm flipV="1">
            <a:off x="5227608" y="2820838"/>
            <a:ext cx="2562045" cy="1293962"/>
          </a:xfrm>
          <a:prstGeom prst="straightConnector1">
            <a:avLst/>
          </a:prstGeom>
          <a:ln w="50800"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512944" y="3381554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0000FF"/>
                </a:solidFill>
                <a:latin typeface="Comic Sans MS" panose="030F0702030302020204" pitchFamily="66" charset="0"/>
              </a:rPr>
              <a:t>13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6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4">
                <a:extLst>
                  <a:ext uri="{FF2B5EF4-FFF2-40B4-BE49-F238E27FC236}">
                    <a16:creationId xmlns:a16="http://schemas.microsoft.com/office/drawing/2014/main" id="{865EBA4D-85DC-4E26-8792-86C0ECDF11C6}"/>
                  </a:ext>
                </a:extLst>
              </p:cNvPr>
              <p:cNvSpPr txBox="1"/>
              <p:nvPr/>
            </p:nvSpPr>
            <p:spPr>
              <a:xfrm>
                <a:off x="912416" y="3247993"/>
                <a:ext cx="191943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−(12+5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4">
                <a:extLst>
                  <a:ext uri="{FF2B5EF4-FFF2-40B4-BE49-F238E27FC236}">
                    <a16:creationId xmlns:a16="http://schemas.microsoft.com/office/drawing/2014/main" id="{865EBA4D-85DC-4E26-8792-86C0ECDF11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416" y="3247993"/>
                <a:ext cx="1919436" cy="338554"/>
              </a:xfrm>
              <a:prstGeom prst="rect">
                <a:avLst/>
              </a:prstGeom>
              <a:blipFill>
                <a:blip r:embed="rId7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5497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  <p:bldP spid="14" grpId="0"/>
      <p:bldP spid="15" grpId="0" animBg="1"/>
      <p:bldP spid="17" grpId="0"/>
      <p:bldP spid="20" grpId="0"/>
      <p:bldP spid="18" grpId="0"/>
      <p:bldP spid="23" grpId="0"/>
      <p:bldP spid="25" grpId="0"/>
      <p:bldP spid="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24794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a locus of points on an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Sketch the locus of P(</a:t>
            </a:r>
            <a:r>
              <a:rPr lang="en-GB" sz="1400" dirty="0" err="1">
                <a:latin typeface="Comic Sans MS" panose="030F0702030302020204" pitchFamily="66" charset="0"/>
              </a:rPr>
              <a:t>x,y</a:t>
            </a:r>
            <a:r>
              <a:rPr lang="en-GB" sz="1400" dirty="0">
                <a:latin typeface="Comic Sans MS" panose="030F0702030302020204" pitchFamily="66" charset="0"/>
              </a:rPr>
              <a:t>) which is represented by z on an </a:t>
            </a:r>
            <a:r>
              <a:rPr lang="en-GB" sz="1400" dirty="0" err="1">
                <a:latin typeface="Comic Sans MS" panose="030F0702030302020204" pitchFamily="66" charset="0"/>
              </a:rPr>
              <a:t>Argand</a:t>
            </a:r>
            <a:r>
              <a:rPr lang="en-GB" sz="1400" dirty="0">
                <a:latin typeface="Comic Sans MS" panose="030F0702030302020204" pitchFamily="66" charset="0"/>
              </a:rPr>
              <a:t> diagram, if: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We therefore need the set of points that are the same distance from (0,0) and (0,6)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This will be the bisector of the line joining the two co-ordinates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You can see that it is the equivalent of the line with equation y = 3 (z = 3i)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aseline="-25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295400" y="3276600"/>
                <a:ext cx="13958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−6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3276600"/>
                <a:ext cx="1395831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114800" y="1524000"/>
                <a:ext cx="4639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1524000"/>
                <a:ext cx="463973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886200" y="2133600"/>
                <a:ext cx="89511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−6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133600"/>
                <a:ext cx="895117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/>
          <p:cNvCxnSpPr/>
          <p:nvPr/>
        </p:nvCxnSpPr>
        <p:spPr>
          <a:xfrm>
            <a:off x="4648200" y="1676400"/>
            <a:ext cx="6858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5029200" y="2514600"/>
            <a:ext cx="5334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5334000" y="1447800"/>
            <a:ext cx="3090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the distance of the variable point P(</a:t>
            </a:r>
            <a:r>
              <a:rPr lang="en-GB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x,y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) from the origin (0,0)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508104" y="2276872"/>
            <a:ext cx="3014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the distance of the variable point P(</a:t>
            </a:r>
            <a:r>
              <a:rPr lang="en-GB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x,y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) from the fixed point (0,6)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810000" y="2590800"/>
                <a:ext cx="106503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−(6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590800"/>
                <a:ext cx="1065035" cy="338554"/>
              </a:xfrm>
              <a:prstGeom prst="rect">
                <a:avLst/>
              </a:prstGeom>
              <a:blipFill rotWithShape="1">
                <a:blip r:embed="rId7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Arrow Connector 45"/>
          <p:cNvCxnSpPr/>
          <p:nvPr/>
        </p:nvCxnSpPr>
        <p:spPr>
          <a:xfrm flipV="1">
            <a:off x="6172200" y="3124200"/>
            <a:ext cx="0" cy="3352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7848600" y="4724400"/>
            <a:ext cx="365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Re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019800" y="2819400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latin typeface="Comic Sans MS" pitchFamily="66" charset="0"/>
              </a:rPr>
              <a:t>Im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 rot="5400000" flipV="1">
            <a:off x="6172200" y="3200400"/>
            <a:ext cx="0" cy="3352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" name="Group 52"/>
          <p:cNvGrpSpPr/>
          <p:nvPr/>
        </p:nvGrpSpPr>
        <p:grpSpPr>
          <a:xfrm>
            <a:off x="6096000" y="3581400"/>
            <a:ext cx="152400" cy="152400"/>
            <a:chOff x="3048000" y="5410200"/>
            <a:chExt cx="152400" cy="152400"/>
          </a:xfrm>
        </p:grpSpPr>
        <p:cxnSp>
          <p:nvCxnSpPr>
            <p:cNvPr id="51" name="Straight Connector 50"/>
            <p:cNvCxnSpPr/>
            <p:nvPr/>
          </p:nvCxnSpPr>
          <p:spPr>
            <a:xfrm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 53"/>
          <p:cNvGrpSpPr/>
          <p:nvPr/>
        </p:nvGrpSpPr>
        <p:grpSpPr>
          <a:xfrm>
            <a:off x="6096000" y="4800600"/>
            <a:ext cx="152400" cy="152400"/>
            <a:chOff x="3048000" y="5410200"/>
            <a:chExt cx="152400" cy="152400"/>
          </a:xfrm>
        </p:grpSpPr>
        <p:cxnSp>
          <p:nvCxnSpPr>
            <p:cNvPr id="55" name="Straight Connector 54"/>
            <p:cNvCxnSpPr/>
            <p:nvPr/>
          </p:nvCxnSpPr>
          <p:spPr>
            <a:xfrm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H="1"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TextBox 56"/>
          <p:cNvSpPr txBox="1"/>
          <p:nvPr/>
        </p:nvSpPr>
        <p:spPr>
          <a:xfrm>
            <a:off x="5638800" y="4876800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(0,0)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638800" y="3505200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(0,6)</a:t>
            </a:r>
          </a:p>
        </p:txBody>
      </p:sp>
      <p:cxnSp>
        <p:nvCxnSpPr>
          <p:cNvPr id="60" name="Straight Connector 59"/>
          <p:cNvCxnSpPr/>
          <p:nvPr/>
        </p:nvCxnSpPr>
        <p:spPr>
          <a:xfrm>
            <a:off x="4572000" y="4267200"/>
            <a:ext cx="3200400" cy="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7772400" y="4114800"/>
            <a:ext cx="583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 = 3</a:t>
            </a:r>
          </a:p>
        </p:txBody>
      </p:sp>
      <p:sp>
        <p:nvSpPr>
          <p:cNvPr id="62" name="Rectangle 61"/>
          <p:cNvSpPr/>
          <p:nvPr/>
        </p:nvSpPr>
        <p:spPr>
          <a:xfrm>
            <a:off x="1295400" y="3276600"/>
            <a:ext cx="1371600" cy="3810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8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blipFill>
                <a:blip r:embed="rId9"/>
                <a:stretch>
                  <a:fillRect r="-1644" b="-23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2696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8" grpId="0"/>
      <p:bldP spid="39" grpId="0"/>
      <p:bldP spid="43" grpId="0"/>
      <p:bldP spid="44" grpId="0"/>
      <p:bldP spid="45" grpId="0"/>
      <p:bldP spid="47" grpId="0"/>
      <p:bldP spid="48" grpId="0"/>
      <p:bldP spid="57" grpId="0"/>
      <p:bldP spid="58" grpId="0"/>
      <p:bldP spid="61" grpId="0"/>
      <p:bldP spid="62" grpId="0" animBg="1"/>
      <p:bldP spid="62" grpId="1" animBg="1"/>
      <p:bldP spid="3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a locus of points on an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Sketch the locus of P(</a:t>
            </a:r>
            <a:r>
              <a:rPr lang="en-GB" sz="1400" dirty="0" err="1">
                <a:latin typeface="Comic Sans MS" panose="030F0702030302020204" pitchFamily="66" charset="0"/>
              </a:rPr>
              <a:t>x,y</a:t>
            </a:r>
            <a:r>
              <a:rPr lang="en-GB" sz="1400" dirty="0">
                <a:latin typeface="Comic Sans MS" panose="030F0702030302020204" pitchFamily="66" charset="0"/>
              </a:rPr>
              <a:t>) which is represented by z on an </a:t>
            </a:r>
            <a:r>
              <a:rPr lang="en-GB" sz="1400" dirty="0" err="1">
                <a:latin typeface="Comic Sans MS" panose="030F0702030302020204" pitchFamily="66" charset="0"/>
              </a:rPr>
              <a:t>Argand</a:t>
            </a:r>
            <a:r>
              <a:rPr lang="en-GB" sz="1400" dirty="0">
                <a:latin typeface="Comic Sans MS" panose="030F0702030302020204" pitchFamily="66" charset="0"/>
              </a:rPr>
              <a:t> diagram, if: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Show that the locus is y = 3 using an algebraic method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aseline="-25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295400" y="3276600"/>
                <a:ext cx="13958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−6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3276600"/>
                <a:ext cx="1395831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360817" y="1719943"/>
                <a:ext cx="124130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−6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0817" y="1719943"/>
                <a:ext cx="1241301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903617" y="2243818"/>
                <a:ext cx="214676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𝑖𝑦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𝑖𝑦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−6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3617" y="2243818"/>
                <a:ext cx="2146767" cy="307777"/>
              </a:xfrm>
              <a:prstGeom prst="rect">
                <a:avLst/>
              </a:prstGeom>
              <a:blipFill>
                <a:blip r:embed="rId6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637042" y="3262993"/>
                <a:ext cx="304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7042" y="3262993"/>
                <a:ext cx="304800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894092" y="2739118"/>
                <a:ext cx="2286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𝑖𝑦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−6)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4092" y="2739118"/>
                <a:ext cx="2286000" cy="307777"/>
              </a:xfrm>
              <a:prstGeom prst="rect">
                <a:avLst/>
              </a:prstGeom>
              <a:blipFill>
                <a:blip r:embed="rId8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789442" y="3234418"/>
                <a:ext cx="1524000" cy="3532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𝑦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−6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9442" y="3234418"/>
                <a:ext cx="1524000" cy="353238"/>
              </a:xfrm>
              <a:prstGeom prst="rect">
                <a:avLst/>
              </a:prstGeom>
              <a:blipFill>
                <a:blip r:embed="rId9"/>
                <a:stretch>
                  <a:fillRect b="-17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779792" y="3243943"/>
                <a:ext cx="990600" cy="3532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792" y="3243943"/>
                <a:ext cx="990600" cy="353238"/>
              </a:xfrm>
              <a:prstGeom prst="rect">
                <a:avLst/>
              </a:prstGeom>
              <a:blipFill>
                <a:blip r:embed="rId10"/>
                <a:stretch>
                  <a:fillRect b="-17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960767" y="3786868"/>
                <a:ext cx="21240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−6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0767" y="3786868"/>
                <a:ext cx="2124076" cy="307777"/>
              </a:xfrm>
              <a:prstGeom prst="rect">
                <a:avLst/>
              </a:prstGeom>
              <a:blipFill>
                <a:blip r:embed="rId11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960767" y="4329793"/>
                <a:ext cx="2590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−12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+36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0767" y="4329793"/>
                <a:ext cx="2590800" cy="307777"/>
              </a:xfrm>
              <a:prstGeom prst="rect">
                <a:avLst/>
              </a:prstGeom>
              <a:blipFill>
                <a:blip r:embed="rId12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465592" y="4815568"/>
                <a:ext cx="14287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0=−12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+36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5592" y="4815568"/>
                <a:ext cx="1428750" cy="307777"/>
              </a:xfrm>
              <a:prstGeom prst="rect">
                <a:avLst/>
              </a:prstGeom>
              <a:blipFill>
                <a:blip r:embed="rId13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189367" y="5272768"/>
                <a:ext cx="111442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12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=36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9367" y="5272768"/>
                <a:ext cx="1114425" cy="307777"/>
              </a:xfrm>
              <a:prstGeom prst="rect">
                <a:avLst/>
              </a:prstGeom>
              <a:blipFill>
                <a:blip r:embed="rId14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427492" y="5710918"/>
                <a:ext cx="75247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492" y="5710918"/>
                <a:ext cx="752475" cy="307777"/>
              </a:xfrm>
              <a:prstGeom prst="rect">
                <a:avLst/>
              </a:prstGeom>
              <a:blipFill>
                <a:blip r:embed="rId15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48"/>
          <p:cNvSpPr/>
          <p:nvPr/>
        </p:nvSpPr>
        <p:spPr>
          <a:xfrm>
            <a:off x="5884817" y="1872343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6265817" y="2024743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z with x + 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iy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2" name="Arc 51"/>
          <p:cNvSpPr/>
          <p:nvPr/>
        </p:nvSpPr>
        <p:spPr>
          <a:xfrm>
            <a:off x="5884817" y="2405743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Arc 52"/>
          <p:cNvSpPr/>
          <p:nvPr/>
        </p:nvSpPr>
        <p:spPr>
          <a:xfrm>
            <a:off x="6189617" y="2939143"/>
            <a:ext cx="381000" cy="4572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Arc 53"/>
          <p:cNvSpPr/>
          <p:nvPr/>
        </p:nvSpPr>
        <p:spPr>
          <a:xfrm>
            <a:off x="6037217" y="3396343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Arc 54"/>
          <p:cNvSpPr/>
          <p:nvPr/>
        </p:nvSpPr>
        <p:spPr>
          <a:xfrm>
            <a:off x="6342017" y="3929743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c 55"/>
          <p:cNvSpPr/>
          <p:nvPr/>
        </p:nvSpPr>
        <p:spPr>
          <a:xfrm>
            <a:off x="6342017" y="4463143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Arc 56"/>
          <p:cNvSpPr/>
          <p:nvPr/>
        </p:nvSpPr>
        <p:spPr>
          <a:xfrm>
            <a:off x="5656217" y="4996543"/>
            <a:ext cx="381000" cy="4572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Arc 57"/>
          <p:cNvSpPr/>
          <p:nvPr/>
        </p:nvSpPr>
        <p:spPr>
          <a:xfrm>
            <a:off x="5046617" y="5453743"/>
            <a:ext cx="381000" cy="3810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6265817" y="2405743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Factorise the ‘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’ terms on the right side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570617" y="2939143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Use the rule for moduli (to remove the moduli!)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418217" y="3548743"/>
            <a:ext cx="1476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Square both sides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723017" y="4082143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Expand the bracket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705599" y="4585063"/>
            <a:ext cx="8708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037217" y="5072743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Add 12y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5427617" y="5529943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12</a:t>
            </a:r>
          </a:p>
        </p:txBody>
      </p:sp>
      <p:sp>
        <p:nvSpPr>
          <p:cNvPr id="7" name="Rectangle 6"/>
          <p:cNvSpPr/>
          <p:nvPr/>
        </p:nvSpPr>
        <p:spPr>
          <a:xfrm>
            <a:off x="4494167" y="1758043"/>
            <a:ext cx="161925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/>
          <p:cNvSpPr/>
          <p:nvPr/>
        </p:nvSpPr>
        <p:spPr>
          <a:xfrm>
            <a:off x="4922792" y="1758043"/>
            <a:ext cx="161925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4113167" y="2281918"/>
            <a:ext cx="5334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73"/>
          <p:cNvSpPr/>
          <p:nvPr/>
        </p:nvSpPr>
        <p:spPr>
          <a:xfrm>
            <a:off x="4932317" y="2272393"/>
            <a:ext cx="5334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4094117" y="4358368"/>
            <a:ext cx="152400" cy="238125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4932317" y="4358368"/>
            <a:ext cx="152400" cy="238125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H="1">
            <a:off x="4484642" y="4358368"/>
            <a:ext cx="152400" cy="238125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>
            <a:off x="5322842" y="4358368"/>
            <a:ext cx="152400" cy="238125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16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blipFill>
                <a:blip r:embed="rId17"/>
                <a:stretch>
                  <a:fillRect r="-1644" b="-23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0040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5" grpId="0"/>
      <p:bldP spid="37" grpId="0"/>
      <p:bldP spid="38" grpId="0"/>
      <p:bldP spid="39" grpId="0"/>
      <p:bldP spid="42" grpId="0"/>
      <p:bldP spid="44" grpId="0"/>
      <p:bldP spid="45" grpId="0"/>
      <p:bldP spid="46" grpId="0"/>
      <p:bldP spid="47" grpId="0"/>
      <p:bldP spid="48" grpId="0"/>
      <p:bldP spid="49" grpId="0" animBg="1"/>
      <p:bldP spid="51" grpId="0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60" grpId="0"/>
      <p:bldP spid="61" grpId="0"/>
      <p:bldP spid="62" grpId="0"/>
      <p:bldP spid="68" grpId="0"/>
      <p:bldP spid="69" grpId="0"/>
      <p:bldP spid="70" grpId="0"/>
      <p:bldP spid="71" grpId="0"/>
      <p:bldP spid="7" grpId="0" animBg="1"/>
      <p:bldP spid="7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a locus of points on an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anose="030F0702030302020204" pitchFamily="66" charset="0"/>
              </a:rPr>
              <a:t>Use an algebraic method to find the Cartesian equation of the locus of z if:</a:t>
            </a:r>
          </a:p>
          <a:p>
            <a:pPr algn="ctr">
              <a:buAutoNum type="alphaLcParenR"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anose="030F0702030302020204" pitchFamily="66" charset="0"/>
              </a:rPr>
              <a:t>Represent the locus of z on a cartesian set of axes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aseline="-25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219200" y="3276600"/>
                <a:ext cx="164089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−3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3276600"/>
                <a:ext cx="1640897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669699" y="1751784"/>
                <a:ext cx="14557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−3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9699" y="1751784"/>
                <a:ext cx="145572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288699" y="2285184"/>
                <a:ext cx="222888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𝑖𝑦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−3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𝑖𝑦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8699" y="2285184"/>
                <a:ext cx="2228880" cy="307777"/>
              </a:xfrm>
              <a:prstGeom prst="rect">
                <a:avLst/>
              </a:prstGeom>
              <a:blipFill>
                <a:blip r:embed="rId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136299" y="2818584"/>
                <a:ext cx="25686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𝑖𝑦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+1)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6299" y="2818584"/>
                <a:ext cx="2568652" cy="307777"/>
              </a:xfrm>
              <a:prstGeom prst="rect">
                <a:avLst/>
              </a:prstGeom>
              <a:blipFill>
                <a:blip r:embed="rId7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993424" y="3285309"/>
                <a:ext cx="2832827" cy="3532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−3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𝑦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3424" y="3285309"/>
                <a:ext cx="2832827" cy="353238"/>
              </a:xfrm>
              <a:prstGeom prst="rect">
                <a:avLst/>
              </a:prstGeom>
              <a:blipFill>
                <a:blip r:embed="rId8"/>
                <a:stretch>
                  <a:fillRect b="-17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145826" y="3809184"/>
                <a:ext cx="25241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5826" y="3809184"/>
                <a:ext cx="2524124" cy="307777"/>
              </a:xfrm>
              <a:prstGeom prst="rect">
                <a:avLst/>
              </a:prstGeom>
              <a:blipFill>
                <a:blip r:embed="rId9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860074" y="4285434"/>
                <a:ext cx="1524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−6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+9+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0074" y="4285434"/>
                <a:ext cx="1524000" cy="307777"/>
              </a:xfrm>
              <a:prstGeom prst="rect">
                <a:avLst/>
              </a:prstGeom>
              <a:blipFill>
                <a:blip r:embed="rId10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222149" y="4294959"/>
                <a:ext cx="381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2149" y="4294959"/>
                <a:ext cx="381000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469799" y="4285434"/>
                <a:ext cx="1524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+2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+1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9799" y="4285434"/>
                <a:ext cx="1524000" cy="307777"/>
              </a:xfrm>
              <a:prstGeom prst="rect">
                <a:avLst/>
              </a:prstGeom>
              <a:blipFill>
                <a:blip r:embed="rId12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488723" y="4761684"/>
                <a:ext cx="168592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−6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+9=2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+1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8723" y="4761684"/>
                <a:ext cx="1685925" cy="307777"/>
              </a:xfrm>
              <a:prstGeom prst="rect">
                <a:avLst/>
              </a:prstGeom>
              <a:blipFill>
                <a:blip r:embed="rId13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450623" y="5199834"/>
                <a:ext cx="146685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−6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+8=2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0623" y="5199834"/>
                <a:ext cx="1466851" cy="307777"/>
              </a:xfrm>
              <a:prstGeom prst="rect">
                <a:avLst/>
              </a:prstGeom>
              <a:blipFill>
                <a:blip r:embed="rId14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469674" y="5609409"/>
                <a:ext cx="134302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−3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+4=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9674" y="5609409"/>
                <a:ext cx="1343026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390650" y="3733800"/>
                <a:ext cx="134302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𝒚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=−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𝟑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𝒙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𝟒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0650" y="3733800"/>
                <a:ext cx="1343026" cy="338554"/>
              </a:xfrm>
              <a:prstGeom prst="rect">
                <a:avLst/>
              </a:prstGeom>
              <a:blipFill rotWithShape="1">
                <a:blip r:embed="rId17"/>
                <a:stretch>
                  <a:fillRect b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/>
          <p:cNvSpPr/>
          <p:nvPr/>
        </p:nvSpPr>
        <p:spPr>
          <a:xfrm>
            <a:off x="6327049" y="1913709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6641374" y="2018484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z with x + 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iy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Arc 24"/>
          <p:cNvSpPr/>
          <p:nvPr/>
        </p:nvSpPr>
        <p:spPr>
          <a:xfrm>
            <a:off x="6517549" y="2437584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6688999" y="2961459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6593748" y="3466284"/>
            <a:ext cx="390525" cy="504825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Arc 28"/>
          <p:cNvSpPr/>
          <p:nvPr/>
        </p:nvSpPr>
        <p:spPr>
          <a:xfrm>
            <a:off x="6812823" y="3952059"/>
            <a:ext cx="390525" cy="504825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rc 29"/>
          <p:cNvSpPr/>
          <p:nvPr/>
        </p:nvSpPr>
        <p:spPr>
          <a:xfrm>
            <a:off x="6755673" y="4447359"/>
            <a:ext cx="390526" cy="466725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Arc 30"/>
          <p:cNvSpPr/>
          <p:nvPr/>
        </p:nvSpPr>
        <p:spPr>
          <a:xfrm>
            <a:off x="5888898" y="4904559"/>
            <a:ext cx="390526" cy="466725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Arc 31"/>
          <p:cNvSpPr/>
          <p:nvPr/>
        </p:nvSpPr>
        <p:spPr>
          <a:xfrm>
            <a:off x="5622198" y="5352234"/>
            <a:ext cx="381001" cy="447675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6860449" y="2485209"/>
            <a:ext cx="1323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Group real and imaginary parts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053943" y="3027318"/>
            <a:ext cx="1866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Use the rule for moduli (to remove the moduli!)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917599" y="3580584"/>
            <a:ext cx="16668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Square both sides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184300" y="4075884"/>
            <a:ext cx="1504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Expand brackets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089050" y="4561659"/>
            <a:ext cx="11525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38" name="Rectangle 37"/>
          <p:cNvSpPr/>
          <p:nvPr/>
        </p:nvSpPr>
        <p:spPr>
          <a:xfrm>
            <a:off x="4812574" y="1799409"/>
            <a:ext cx="161925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4422049" y="2332809"/>
            <a:ext cx="5334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0" name="Straight Connector 39"/>
          <p:cNvCxnSpPr/>
          <p:nvPr/>
        </p:nvCxnSpPr>
        <p:spPr>
          <a:xfrm flipH="1">
            <a:off x="3983899" y="4342584"/>
            <a:ext cx="152400" cy="238125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231800" y="5018859"/>
            <a:ext cx="11525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Subtract 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936525" y="5447484"/>
            <a:ext cx="11525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2</a:t>
            </a:r>
          </a:p>
        </p:txBody>
      </p:sp>
      <p:cxnSp>
        <p:nvCxnSpPr>
          <p:cNvPr id="43" name="Straight Connector 42"/>
          <p:cNvCxnSpPr/>
          <p:nvPr/>
        </p:nvCxnSpPr>
        <p:spPr>
          <a:xfrm flipH="1">
            <a:off x="5050699" y="4342584"/>
            <a:ext cx="152400" cy="238125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5584099" y="4342584"/>
            <a:ext cx="152400" cy="238125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5965099" y="4342584"/>
            <a:ext cx="152400" cy="238125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5555524" y="1799409"/>
            <a:ext cx="161925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5545999" y="2332809"/>
            <a:ext cx="5334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18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blipFill>
                <a:blip r:embed="rId19"/>
                <a:stretch>
                  <a:fillRect r="-1644" b="-23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5287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 animBg="1"/>
      <p:bldP spid="24" grpId="0"/>
      <p:bldP spid="25" grpId="0" animBg="1"/>
      <p:bldP spid="26" grpId="0" animBg="1"/>
      <p:bldP spid="27" grpId="0" animBg="1"/>
      <p:bldP spid="29" grpId="0" animBg="1"/>
      <p:bldP spid="30" grpId="0" animBg="1"/>
      <p:bldP spid="31" grpId="0" animBg="1"/>
      <p:bldP spid="32" grpId="0" animBg="1"/>
      <p:bldP spid="33" grpId="0"/>
      <p:bldP spid="34" grpId="0"/>
      <p:bldP spid="35" grpId="0"/>
      <p:bldP spid="36" grpId="0"/>
      <p:bldP spid="37" grpId="0"/>
      <p:bldP spid="38" grpId="0" animBg="1"/>
      <p:bldP spid="38" grpId="1" animBg="1"/>
      <p:bldP spid="39" grpId="0" animBg="1"/>
      <p:bldP spid="39" grpId="1" animBg="1"/>
      <p:bldP spid="41" grpId="0"/>
      <p:bldP spid="42" grpId="0"/>
      <p:bldP spid="46" grpId="0" animBg="1"/>
      <p:bldP spid="46" grpId="1" animBg="1"/>
      <p:bldP spid="47" grpId="0" animBg="1"/>
      <p:bldP spid="47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a locus of points on an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anose="030F0702030302020204" pitchFamily="66" charset="0"/>
              </a:rPr>
              <a:t>Use an algebraic method to find the Cartesian equation of the locus of z if:</a:t>
            </a:r>
          </a:p>
          <a:p>
            <a:pPr algn="ctr">
              <a:buAutoNum type="alphaLcParenR"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anose="030F0702030302020204" pitchFamily="66" charset="0"/>
              </a:rPr>
              <a:t>Represent the locus of z on a cartesian set of axes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aseline="-25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219200" y="3276600"/>
                <a:ext cx="164089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−3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3276600"/>
                <a:ext cx="1640897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390650" y="3733800"/>
                <a:ext cx="134302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𝒚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=−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𝟑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𝒙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𝟒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0650" y="3733800"/>
                <a:ext cx="1343026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Arrow Connector 47"/>
          <p:cNvCxnSpPr/>
          <p:nvPr/>
        </p:nvCxnSpPr>
        <p:spPr>
          <a:xfrm flipV="1">
            <a:off x="6172200" y="2133600"/>
            <a:ext cx="0" cy="3352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7848600" y="3733800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019800" y="1828800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51" name="Straight Arrow Connector 50"/>
          <p:cNvCxnSpPr/>
          <p:nvPr/>
        </p:nvCxnSpPr>
        <p:spPr>
          <a:xfrm rot="5400000" flipV="1">
            <a:off x="6172200" y="2209800"/>
            <a:ext cx="0" cy="3352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oup 51"/>
          <p:cNvGrpSpPr/>
          <p:nvPr/>
        </p:nvGrpSpPr>
        <p:grpSpPr>
          <a:xfrm>
            <a:off x="7239000" y="3810000"/>
            <a:ext cx="152400" cy="152400"/>
            <a:chOff x="3048000" y="5410200"/>
            <a:chExt cx="152400" cy="152400"/>
          </a:xfrm>
        </p:grpSpPr>
        <p:cxnSp>
          <p:nvCxnSpPr>
            <p:cNvPr id="53" name="Straight Connector 52"/>
            <p:cNvCxnSpPr/>
            <p:nvPr/>
          </p:nvCxnSpPr>
          <p:spPr>
            <a:xfrm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H="1"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54"/>
          <p:cNvGrpSpPr/>
          <p:nvPr/>
        </p:nvGrpSpPr>
        <p:grpSpPr>
          <a:xfrm>
            <a:off x="6096000" y="4267200"/>
            <a:ext cx="152400" cy="152400"/>
            <a:chOff x="3048000" y="5410200"/>
            <a:chExt cx="152400" cy="152400"/>
          </a:xfrm>
        </p:grpSpPr>
        <p:cxnSp>
          <p:nvCxnSpPr>
            <p:cNvPr id="56" name="Straight Connector 55"/>
            <p:cNvCxnSpPr/>
            <p:nvPr/>
          </p:nvCxnSpPr>
          <p:spPr>
            <a:xfrm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H="1"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TextBox 57"/>
          <p:cNvSpPr txBox="1"/>
          <p:nvPr/>
        </p:nvSpPr>
        <p:spPr>
          <a:xfrm>
            <a:off x="5562600" y="4343400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(0,-1)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315200" y="3962400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(3,0)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858000" y="5486400"/>
            <a:ext cx="10663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 = -3x + 4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1219200" y="5105400"/>
                <a:ext cx="164089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−3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5105400"/>
                <a:ext cx="1640897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27"/>
          <p:cNvCxnSpPr/>
          <p:nvPr/>
        </p:nvCxnSpPr>
        <p:spPr>
          <a:xfrm flipV="1">
            <a:off x="1295400" y="5486400"/>
            <a:ext cx="3048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130629" y="5867400"/>
            <a:ext cx="18810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Distance of the variable point z from the fixed point (3,0)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 flipH="1" flipV="1">
            <a:off x="2438400" y="5486400"/>
            <a:ext cx="3048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2153195" y="5858691"/>
            <a:ext cx="1844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Distance of the variable point x from the fixed point (0,-1)</a:t>
            </a:r>
          </a:p>
        </p:txBody>
      </p:sp>
      <p:cxnSp>
        <p:nvCxnSpPr>
          <p:cNvPr id="71" name="Straight Connector 70"/>
          <p:cNvCxnSpPr>
            <a:stCxn id="50" idx="1"/>
          </p:cNvCxnSpPr>
          <p:nvPr/>
        </p:nvCxnSpPr>
        <p:spPr>
          <a:xfrm>
            <a:off x="6019800" y="1967300"/>
            <a:ext cx="1219200" cy="351910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5638800" y="2286000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(0,4)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7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blipFill>
                <a:blip r:embed="rId8"/>
                <a:stretch>
                  <a:fillRect r="-1644" b="-23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6748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58" grpId="0"/>
      <p:bldP spid="59" grpId="0"/>
      <p:bldP spid="61" grpId="0"/>
      <p:bldP spid="62" grpId="0"/>
      <p:bldP spid="64" grpId="0"/>
      <p:bldP spid="66" grpId="0"/>
      <p:bldP spid="7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a locus of points on an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If: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Sketch the locus of P(</a:t>
            </a:r>
            <a:r>
              <a:rPr lang="en-GB" sz="1400" dirty="0" err="1">
                <a:latin typeface="Comic Sans MS" panose="030F0702030302020204" pitchFamily="66" charset="0"/>
              </a:rPr>
              <a:t>x,y</a:t>
            </a:r>
            <a:r>
              <a:rPr lang="en-GB" sz="1400" dirty="0">
                <a:latin typeface="Comic Sans MS" panose="030F0702030302020204" pitchFamily="66" charset="0"/>
              </a:rPr>
              <a:t>) which is represented by z on an </a:t>
            </a:r>
            <a:r>
              <a:rPr lang="en-GB" sz="1400" dirty="0" err="1">
                <a:latin typeface="Comic Sans MS" panose="030F0702030302020204" pitchFamily="66" charset="0"/>
              </a:rPr>
              <a:t>Argand</a:t>
            </a:r>
            <a:r>
              <a:rPr lang="en-GB" sz="1400" dirty="0">
                <a:latin typeface="Comic Sans MS" panose="030F0702030302020204" pitchFamily="66" charset="0"/>
              </a:rPr>
              <a:t> diagram. Then find the Cartesian equation of this locus algebraically.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 The locus will be the set of points which start at (0,0) and make an argument of </a:t>
            </a:r>
            <a:r>
              <a:rPr lang="el-GR" sz="1400" baseline="30000" dirty="0">
                <a:latin typeface="Comic Sans MS" panose="030F0702030302020204" pitchFamily="66" charset="0"/>
                <a:sym typeface="Wingdings" pitchFamily="2" charset="2"/>
              </a:rPr>
              <a:t>π</a:t>
            </a: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/</a:t>
            </a:r>
            <a:r>
              <a:rPr lang="en-GB" sz="1400" baseline="-25000" dirty="0">
                <a:latin typeface="Comic Sans MS" panose="030F0702030302020204" pitchFamily="66" charset="0"/>
                <a:sym typeface="Wingdings" pitchFamily="2" charset="2"/>
              </a:rPr>
              <a:t>4</a:t>
            </a: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 with the positive x-axis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aseline="-25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447800" y="2819400"/>
                <a:ext cx="953402" cy="4583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𝑎𝑟𝑔𝑧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2819400"/>
                <a:ext cx="953402" cy="45839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 flipV="1">
            <a:off x="6477000" y="1447800"/>
            <a:ext cx="0" cy="403860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534400" y="3429000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24600" y="1219200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5400000" flipV="1">
            <a:off x="6591301" y="1562101"/>
            <a:ext cx="0" cy="403860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c 14"/>
          <p:cNvSpPr/>
          <p:nvPr/>
        </p:nvSpPr>
        <p:spPr>
          <a:xfrm>
            <a:off x="5911702" y="3104707"/>
            <a:ext cx="914400" cy="914400"/>
          </a:xfrm>
          <a:prstGeom prst="arc">
            <a:avLst>
              <a:gd name="adj1" fmla="val 19515909"/>
              <a:gd name="adj2" fmla="val 61810"/>
            </a:avLst>
          </a:prstGeom>
          <a:ln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6482759" y="1499191"/>
            <a:ext cx="1927594" cy="2071576"/>
          </a:xfrm>
          <a:prstGeom prst="line">
            <a:avLst/>
          </a:prstGeom>
          <a:ln w="317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810153" y="3189767"/>
                <a:ext cx="325730" cy="4088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GB" sz="12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1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0153" y="3189767"/>
                <a:ext cx="325730" cy="408830"/>
              </a:xfrm>
              <a:prstGeom prst="rect">
                <a:avLst/>
              </a:prstGeom>
              <a:blipFill rotWithShape="1">
                <a:blip r:embed="rId5"/>
                <a:stretch>
                  <a:fillRect b="-14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4061638" y="1924494"/>
            <a:ext cx="229663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The line is </a:t>
            </a:r>
            <a:r>
              <a:rPr lang="en-GB" sz="1400" u="sng" dirty="0">
                <a:solidFill>
                  <a:srgbClr val="FF0000"/>
                </a:solidFill>
                <a:latin typeface="Comic Sans MS" pitchFamily="66" charset="0"/>
              </a:rPr>
              <a:t>not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extended back downwards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It is known as a ‘half-line’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6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blipFill>
                <a:blip r:embed="rId7"/>
                <a:stretch>
                  <a:fillRect r="-1644" b="-23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 flipH="1" flipV="1">
            <a:off x="2525486" y="3178629"/>
            <a:ext cx="1645920" cy="65314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687953" y="3935006"/>
                <a:ext cx="2553049" cy="23171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Think about what this means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‘The angle of the variable point z, from the fixed point (0,0) is equal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radians’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 point is (0,0) since there is no fixed point stated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7953" y="3935006"/>
                <a:ext cx="2553049" cy="2317109"/>
              </a:xfrm>
              <a:prstGeom prst="rect">
                <a:avLst/>
              </a:prstGeom>
              <a:blipFill>
                <a:blip r:embed="rId8"/>
                <a:stretch>
                  <a:fillRect l="-716" t="-526" r="-477" b="-15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619361" y="1846414"/>
                <a:ext cx="30752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dirty="0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9361" y="1846414"/>
                <a:ext cx="307520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Group 23"/>
          <p:cNvGrpSpPr/>
          <p:nvPr/>
        </p:nvGrpSpPr>
        <p:grpSpPr>
          <a:xfrm>
            <a:off x="7683334" y="2104110"/>
            <a:ext cx="152400" cy="152400"/>
            <a:chOff x="5791200" y="2971800"/>
            <a:chExt cx="152400" cy="152400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5791200" y="29718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5791200" y="29718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1386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5" grpId="0" animBg="1"/>
      <p:bldP spid="17" grpId="0"/>
      <p:bldP spid="22" grpId="0" build="allAtOnce"/>
      <p:bldP spid="2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a locus of points on an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If: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Sketch the locus of P(</a:t>
            </a:r>
            <a:r>
              <a:rPr lang="en-GB" sz="1400" dirty="0" err="1">
                <a:latin typeface="Comic Sans MS" panose="030F0702030302020204" pitchFamily="66" charset="0"/>
              </a:rPr>
              <a:t>x,y</a:t>
            </a:r>
            <a:r>
              <a:rPr lang="en-GB" sz="1400" dirty="0">
                <a:latin typeface="Comic Sans MS" panose="030F0702030302020204" pitchFamily="66" charset="0"/>
              </a:rPr>
              <a:t>) which is represented by z on an </a:t>
            </a:r>
            <a:r>
              <a:rPr lang="en-GB" sz="1400" dirty="0" err="1">
                <a:latin typeface="Comic Sans MS" panose="030F0702030302020204" pitchFamily="66" charset="0"/>
              </a:rPr>
              <a:t>Argand</a:t>
            </a:r>
            <a:r>
              <a:rPr lang="en-GB" sz="1400" dirty="0">
                <a:latin typeface="Comic Sans MS" panose="030F0702030302020204" pitchFamily="66" charset="0"/>
              </a:rPr>
              <a:t> diagram. Then find the Cartesian equation of this locus algebraically.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 The locus will be the set of points which start at (0,0) and make an argument of </a:t>
            </a:r>
            <a:r>
              <a:rPr lang="el-GR" sz="1400" baseline="30000" dirty="0">
                <a:latin typeface="Comic Sans MS" panose="030F0702030302020204" pitchFamily="66" charset="0"/>
                <a:sym typeface="Wingdings" pitchFamily="2" charset="2"/>
              </a:rPr>
              <a:t>π</a:t>
            </a: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/</a:t>
            </a:r>
            <a:r>
              <a:rPr lang="en-GB" sz="1400" baseline="-25000" dirty="0">
                <a:latin typeface="Comic Sans MS" panose="030F0702030302020204" pitchFamily="66" charset="0"/>
                <a:sym typeface="Wingdings" pitchFamily="2" charset="2"/>
              </a:rPr>
              <a:t>4</a:t>
            </a: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 with the positive x-axis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aseline="-25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447800" y="2819400"/>
                <a:ext cx="953402" cy="4583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𝑎𝑟𝑔𝑧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2819400"/>
                <a:ext cx="953402" cy="45839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 flipV="1">
            <a:off x="6475228" y="1447801"/>
            <a:ext cx="1772" cy="22735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588102" y="2472070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24600" y="1219200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6472128" y="1477926"/>
            <a:ext cx="1108886" cy="1146544"/>
          </a:xfrm>
          <a:prstGeom prst="line">
            <a:avLst/>
          </a:prstGeom>
          <a:ln w="317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725093" y="2254102"/>
                <a:ext cx="312906" cy="3824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1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GB" sz="11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11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5093" y="2254102"/>
                <a:ext cx="312906" cy="3824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/>
          <p:nvPr/>
        </p:nvCxnSpPr>
        <p:spPr>
          <a:xfrm rot="5400000" flipV="1">
            <a:off x="6510670" y="1504508"/>
            <a:ext cx="1772" cy="22735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c 14"/>
          <p:cNvSpPr/>
          <p:nvPr/>
        </p:nvSpPr>
        <p:spPr>
          <a:xfrm>
            <a:off x="5847906" y="2158411"/>
            <a:ext cx="914400" cy="914400"/>
          </a:xfrm>
          <a:prstGeom prst="arc">
            <a:avLst>
              <a:gd name="adj1" fmla="val 19749906"/>
              <a:gd name="adj2" fmla="val 61810"/>
            </a:avLst>
          </a:prstGeom>
          <a:ln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7409785" y="2547384"/>
            <a:ext cx="76200" cy="76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" name="Straight Connector 18"/>
          <p:cNvCxnSpPr/>
          <p:nvPr/>
        </p:nvCxnSpPr>
        <p:spPr>
          <a:xfrm>
            <a:off x="6464595" y="2626241"/>
            <a:ext cx="1031358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>
            <a:off x="6957237" y="2098157"/>
            <a:ext cx="1031358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858000" y="2604977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488865" y="193867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419600" y="3429000"/>
                <a:ext cx="845231" cy="4060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𝑎𝑟𝑔𝑧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429000"/>
                <a:ext cx="845231" cy="40607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62400" y="3962400"/>
                <a:ext cx="1307217" cy="4060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𝑎𝑟𝑔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𝑖𝑦</m:t>
                      </m:r>
                      <m:r>
                        <a:rPr lang="en-GB" sz="1200" b="0" i="1" smtClean="0">
                          <a:latin typeface="Cambria Math"/>
                        </a:rPr>
                        <m:t>)=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962400"/>
                <a:ext cx="1307217" cy="40607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990109" y="4495800"/>
                <a:ext cx="1353787" cy="4085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𝑇𝑎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0109" y="4495800"/>
                <a:ext cx="1353787" cy="40851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500748" y="5017325"/>
                <a:ext cx="1371600" cy="4085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𝑇𝑎𝑛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200" i="1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0748" y="5017325"/>
                <a:ext cx="1371600" cy="40851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648200" y="5562600"/>
                <a:ext cx="609600" cy="4085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5562600"/>
                <a:ext cx="609600" cy="40851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648200" y="6096000"/>
                <a:ext cx="609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6096000"/>
                <a:ext cx="609600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30"/>
          <p:cNvSpPr/>
          <p:nvPr/>
        </p:nvSpPr>
        <p:spPr>
          <a:xfrm>
            <a:off x="5105400" y="3657600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5334000" y="3810000"/>
            <a:ext cx="1943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z with ‘x + 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iy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’</a:t>
            </a:r>
          </a:p>
        </p:txBody>
      </p:sp>
      <p:sp>
        <p:nvSpPr>
          <p:cNvPr id="33" name="Arc 32"/>
          <p:cNvSpPr/>
          <p:nvPr/>
        </p:nvSpPr>
        <p:spPr>
          <a:xfrm>
            <a:off x="5105400" y="4191000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Arc 33"/>
          <p:cNvSpPr/>
          <p:nvPr/>
        </p:nvSpPr>
        <p:spPr>
          <a:xfrm>
            <a:off x="5638800" y="4724400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5638800" y="5257800"/>
            <a:ext cx="304800" cy="4572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>
            <a:off x="5105400" y="5715000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5334000" y="41910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value of the argument is tan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(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opposite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adjacent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867400" y="48006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‘Normal tan’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867400" y="5334000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 the tan part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334000" y="58674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Multiply by x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97684" y="6044541"/>
            <a:ext cx="7825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(x &gt; 0)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12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blipFill>
                <a:blip r:embed="rId13"/>
                <a:stretch>
                  <a:fillRect r="-1644" b="-23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5291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 animBg="1"/>
      <p:bldP spid="32" grpId="0"/>
      <p:bldP spid="33" grpId="0" animBg="1"/>
      <p:bldP spid="34" grpId="0" animBg="1"/>
      <p:bldP spid="35" grpId="0" animBg="1"/>
      <p:bldP spid="36" grpId="0" animBg="1"/>
      <p:bldP spid="37" grpId="0"/>
      <p:bldP spid="38" grpId="0"/>
      <p:bldP spid="39" grpId="0"/>
      <p:bldP spid="40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8006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a locus of points on an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If: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Sketch the locus of P(</a:t>
            </a:r>
            <a:r>
              <a:rPr lang="en-GB" sz="1400" dirty="0" err="1">
                <a:latin typeface="Comic Sans MS" panose="030F0702030302020204" pitchFamily="66" charset="0"/>
              </a:rPr>
              <a:t>x,y</a:t>
            </a:r>
            <a:r>
              <a:rPr lang="en-GB" sz="1400" dirty="0">
                <a:latin typeface="Comic Sans MS" panose="030F0702030302020204" pitchFamily="66" charset="0"/>
              </a:rPr>
              <a:t>) which is represented by z on an </a:t>
            </a:r>
            <a:r>
              <a:rPr lang="en-GB" sz="1400" dirty="0" err="1">
                <a:latin typeface="Comic Sans MS" panose="030F0702030302020204" pitchFamily="66" charset="0"/>
              </a:rPr>
              <a:t>Argand</a:t>
            </a:r>
            <a:r>
              <a:rPr lang="en-GB" sz="1400" dirty="0">
                <a:latin typeface="Comic Sans MS" panose="030F0702030302020204" pitchFamily="66" charset="0"/>
              </a:rPr>
              <a:t> diagram. Then find the Cartesian equation of this locus algebraically.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The locus will be the set of values that, </a:t>
            </a:r>
            <a:r>
              <a:rPr lang="en-US" sz="1400" u="sng" dirty="0">
                <a:latin typeface="Comic Sans MS" panose="030F0702030302020204" pitchFamily="66" charset="0"/>
                <a:sym typeface="Wingdings" pitchFamily="2" charset="2"/>
              </a:rPr>
              <a:t>when we subtract 2 from them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, make an angle of </a:t>
            </a:r>
            <a:r>
              <a:rPr lang="el-GR" sz="1400" baseline="30000" dirty="0">
                <a:latin typeface="Comic Sans MS" panose="030F0702030302020204" pitchFamily="66" charset="0"/>
                <a:sym typeface="Wingdings" pitchFamily="2" charset="2"/>
              </a:rPr>
              <a:t>π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/</a:t>
            </a:r>
            <a:r>
              <a:rPr lang="en-US" sz="1400" baseline="-25000" dirty="0">
                <a:latin typeface="Comic Sans MS" panose="030F0702030302020204" pitchFamily="66" charset="0"/>
                <a:sym typeface="Wingdings" pitchFamily="2" charset="2"/>
              </a:rPr>
              <a:t>3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 with the origin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The locus must therefore start at (2,0) rather than (0,0)!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aseline="-25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295400" y="2819400"/>
                <a:ext cx="1369799" cy="4598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1400" b="0" i="0" smtClean="0">
                          <a:latin typeface="Cambria Math"/>
                        </a:rPr>
                        <m:t>arg</m:t>
                      </m:r>
                      <m:r>
                        <a:rPr lang="en-GB" sz="1400" b="0" i="1" smtClean="0">
                          <a:latin typeface="Cambria Math"/>
                        </a:rPr>
                        <m:t>⁡(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−2)=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2819400"/>
                <a:ext cx="1369799" cy="45980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V="1">
            <a:off x="6400800" y="1371600"/>
            <a:ext cx="1772" cy="22735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513674" y="2395869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50172" y="1142999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928884" y="2176130"/>
                <a:ext cx="312906" cy="3824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1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US" sz="11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11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8884" y="2176130"/>
                <a:ext cx="312906" cy="3824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 rot="5400000" flipV="1">
            <a:off x="6436242" y="1428307"/>
            <a:ext cx="1772" cy="22735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6771168" y="1339702"/>
            <a:ext cx="597196" cy="1212111"/>
          </a:xfrm>
          <a:prstGeom prst="line">
            <a:avLst/>
          </a:prstGeom>
          <a:ln w="317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rc 13"/>
          <p:cNvSpPr/>
          <p:nvPr/>
        </p:nvSpPr>
        <p:spPr>
          <a:xfrm>
            <a:off x="6113721" y="2174358"/>
            <a:ext cx="914400" cy="914400"/>
          </a:xfrm>
          <a:prstGeom prst="arc">
            <a:avLst>
              <a:gd name="adj1" fmla="val 18891135"/>
              <a:gd name="adj2" fmla="val 21088592"/>
            </a:avLst>
          </a:prstGeom>
          <a:ln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6320848" y="2264321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(2,0)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5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blipFill>
                <a:blip r:embed="rId6"/>
                <a:stretch>
                  <a:fillRect r="-1644" b="-23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/>
          <p:cNvCxnSpPr/>
          <p:nvPr/>
        </p:nvCxnSpPr>
        <p:spPr>
          <a:xfrm flipH="1" flipV="1">
            <a:off x="2943497" y="3126377"/>
            <a:ext cx="1645920" cy="65314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105964" y="3882754"/>
                <a:ext cx="2553049" cy="14564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Think about what this means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‘The angle of the variable point z, from the fixed point (2,0) is equal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radians’</a:t>
                </a: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5964" y="3882754"/>
                <a:ext cx="2553049" cy="1456424"/>
              </a:xfrm>
              <a:prstGeom prst="rect">
                <a:avLst/>
              </a:prstGeom>
              <a:blipFill>
                <a:blip r:embed="rId7"/>
                <a:stretch>
                  <a:fillRect l="-718" t="-837" r="-718" b="-2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0386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8" grpId="0"/>
      <p:bldP spid="10" grpId="0"/>
      <p:bldP spid="12" grpId="0"/>
      <p:bldP spid="14" grpId="0" animBg="1"/>
      <p:bldP spid="21" grpId="0"/>
      <p:bldP spid="22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65463" y="1541417"/>
                <a:ext cx="3744685" cy="463554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Complex numbers can be used to represent Loci on a Argand Diagram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For two complex numbers,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𝑖𝑦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𝑖𝑦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the value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represents the distance between the points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on an Argand diagram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5463" y="1541417"/>
                <a:ext cx="3744685" cy="4635546"/>
              </a:xfrm>
              <a:blipFill>
                <a:blip r:embed="rId2"/>
                <a:stretch>
                  <a:fillRect l="-814" t="-789" r="-58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766560" y="1175657"/>
            <a:ext cx="0" cy="338763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V="1">
            <a:off x="6736080" y="1249680"/>
            <a:ext cx="0" cy="338763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7354390" y="1332412"/>
            <a:ext cx="126274" cy="126273"/>
            <a:chOff x="7380515" y="3683726"/>
            <a:chExt cx="126274" cy="126273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8142515" y="2416629"/>
            <a:ext cx="126274" cy="126273"/>
            <a:chOff x="7380515" y="3683726"/>
            <a:chExt cx="126274" cy="126273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067005" y="1031966"/>
                <a:ext cx="95859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𝒊𝒚</m:t>
                          </m:r>
                        </m:e>
                        <m:sub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7005" y="1031966"/>
                <a:ext cx="958596" cy="184666"/>
              </a:xfrm>
              <a:prstGeom prst="rect">
                <a:avLst/>
              </a:prstGeom>
              <a:blipFill>
                <a:blip r:embed="rId3"/>
                <a:stretch>
                  <a:fillRect l="-1266" r="-633" b="-290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8159930" y="2569029"/>
                <a:ext cx="95859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𝒊𝒚</m:t>
                          </m:r>
                        </m:e>
                        <m:sub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9930" y="2569029"/>
                <a:ext cx="958596" cy="184666"/>
              </a:xfrm>
              <a:prstGeom prst="rect">
                <a:avLst/>
              </a:prstGeom>
              <a:blipFill>
                <a:blip r:embed="rId4"/>
                <a:stretch>
                  <a:fillRect l="-1911" r="-637" b="-290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450181" y="2695303"/>
                <a:ext cx="18915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0181" y="2695303"/>
                <a:ext cx="189154" cy="184666"/>
              </a:xfrm>
              <a:prstGeom prst="rect">
                <a:avLst/>
              </a:prstGeom>
              <a:blipFill>
                <a:blip r:embed="rId5"/>
                <a:stretch>
                  <a:fillRect l="-9677" r="-9677"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886942" y="1870996"/>
                <a:ext cx="18915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6942" y="1870996"/>
                <a:ext cx="189154" cy="184666"/>
              </a:xfrm>
              <a:prstGeom prst="rect">
                <a:avLst/>
              </a:prstGeom>
              <a:blipFill>
                <a:blip r:embed="rId6"/>
                <a:stretch>
                  <a:fillRect l="-12903" r="-6452"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865091" y="1734071"/>
                <a:ext cx="526811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5091" y="1734071"/>
                <a:ext cx="526811" cy="184666"/>
              </a:xfrm>
              <a:prstGeom prst="rect">
                <a:avLst/>
              </a:prstGeom>
              <a:blipFill>
                <a:blip r:embed="rId7"/>
                <a:stretch>
                  <a:fillRect l="-3448" r="-2299" b="-129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9" name="Group 38"/>
          <p:cNvGrpSpPr/>
          <p:nvPr/>
        </p:nvGrpSpPr>
        <p:grpSpPr>
          <a:xfrm>
            <a:off x="6766560" y="2481943"/>
            <a:ext cx="1436914" cy="452846"/>
            <a:chOff x="6766560" y="2481943"/>
            <a:chExt cx="1436914" cy="452846"/>
          </a:xfrm>
        </p:grpSpPr>
        <p:cxnSp>
          <p:nvCxnSpPr>
            <p:cNvPr id="20" name="Straight Connector 19"/>
            <p:cNvCxnSpPr/>
            <p:nvPr/>
          </p:nvCxnSpPr>
          <p:spPr>
            <a:xfrm flipV="1">
              <a:off x="6766560" y="2481943"/>
              <a:ext cx="1436914" cy="45284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H="1">
              <a:off x="7476373" y="2660970"/>
              <a:ext cx="161169" cy="52627"/>
            </a:xfrm>
            <a:prstGeom prst="line">
              <a:avLst/>
            </a:prstGeom>
            <a:ln w="25400">
              <a:solidFill>
                <a:srgbClr val="FF0000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6762206" y="1384663"/>
            <a:ext cx="657497" cy="1545772"/>
            <a:chOff x="6762206" y="1384663"/>
            <a:chExt cx="657497" cy="1545772"/>
          </a:xfrm>
        </p:grpSpPr>
        <p:cxnSp>
          <p:nvCxnSpPr>
            <p:cNvPr id="21" name="Straight Connector 20"/>
            <p:cNvCxnSpPr/>
            <p:nvPr/>
          </p:nvCxnSpPr>
          <p:spPr>
            <a:xfrm flipV="1">
              <a:off x="6762206" y="1384663"/>
              <a:ext cx="657497" cy="1545772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7059743" y="2072201"/>
              <a:ext cx="64683" cy="165558"/>
            </a:xfrm>
            <a:prstGeom prst="line">
              <a:avLst/>
            </a:prstGeom>
            <a:ln w="25400">
              <a:solidFill>
                <a:srgbClr val="FF0000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7428411" y="1384663"/>
            <a:ext cx="796835" cy="1084217"/>
            <a:chOff x="7428411" y="1384663"/>
            <a:chExt cx="796835" cy="1084217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7428411" y="1384663"/>
              <a:ext cx="796835" cy="108421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7769110" y="1858403"/>
              <a:ext cx="107453" cy="140341"/>
            </a:xfrm>
            <a:prstGeom prst="line">
              <a:avLst/>
            </a:prstGeom>
            <a:ln w="25400">
              <a:solidFill>
                <a:srgbClr val="FF0000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</p:spTree>
    <p:extLst>
      <p:ext uri="{BB962C8B-B14F-4D97-AF65-F5344CB8AC3E}">
        <p14:creationId xmlns:p14="http://schemas.microsoft.com/office/powerpoint/2010/main" val="4171529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3" grpId="0"/>
      <p:bldP spid="24" grpId="0"/>
      <p:bldP spid="2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8006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a locus of points on an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If: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Sketch the locus of P(</a:t>
            </a:r>
            <a:r>
              <a:rPr lang="en-GB" sz="1400" dirty="0" err="1">
                <a:latin typeface="Comic Sans MS" panose="030F0702030302020204" pitchFamily="66" charset="0"/>
              </a:rPr>
              <a:t>x,y</a:t>
            </a:r>
            <a:r>
              <a:rPr lang="en-GB" sz="1400" dirty="0">
                <a:latin typeface="Comic Sans MS" panose="030F0702030302020204" pitchFamily="66" charset="0"/>
              </a:rPr>
              <a:t>) which is represented by z on an </a:t>
            </a:r>
            <a:r>
              <a:rPr lang="en-GB" sz="1400" dirty="0" err="1">
                <a:latin typeface="Comic Sans MS" panose="030F0702030302020204" pitchFamily="66" charset="0"/>
              </a:rPr>
              <a:t>Argand</a:t>
            </a:r>
            <a:r>
              <a:rPr lang="en-GB" sz="1400" dirty="0">
                <a:latin typeface="Comic Sans MS" panose="030F0702030302020204" pitchFamily="66" charset="0"/>
              </a:rPr>
              <a:t> diagram. Then find the Cartesian equation of this locus algebraically.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The locus will be the set of values that, </a:t>
            </a:r>
            <a:r>
              <a:rPr lang="en-US" sz="1400" u="sng" dirty="0">
                <a:latin typeface="Comic Sans MS" panose="030F0702030302020204" pitchFamily="66" charset="0"/>
                <a:sym typeface="Wingdings" pitchFamily="2" charset="2"/>
              </a:rPr>
              <a:t>when we subtract 2 from them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, make an angle of </a:t>
            </a:r>
            <a:r>
              <a:rPr lang="el-GR" sz="1400" baseline="30000" dirty="0">
                <a:latin typeface="Comic Sans MS" panose="030F0702030302020204" pitchFamily="66" charset="0"/>
                <a:sym typeface="Wingdings" pitchFamily="2" charset="2"/>
              </a:rPr>
              <a:t>π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/</a:t>
            </a:r>
            <a:r>
              <a:rPr lang="en-US" sz="1400" baseline="-25000" dirty="0">
                <a:latin typeface="Comic Sans MS" panose="030F0702030302020204" pitchFamily="66" charset="0"/>
                <a:sym typeface="Wingdings" pitchFamily="2" charset="2"/>
              </a:rPr>
              <a:t>3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 with the origin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The locus must therefore start at (2,0) rather than (0,0)!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aseline="-25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295400" y="2819400"/>
                <a:ext cx="1369799" cy="4598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1400" b="0" i="0" smtClean="0">
                          <a:latin typeface="Cambria Math"/>
                        </a:rPr>
                        <m:t>arg</m:t>
                      </m:r>
                      <m:r>
                        <a:rPr lang="en-GB" sz="1400" b="0" i="1" smtClean="0">
                          <a:latin typeface="Cambria Math"/>
                        </a:rPr>
                        <m:t>⁡(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−2)=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2819400"/>
                <a:ext cx="1369799" cy="45980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V="1">
            <a:off x="6400800" y="1371600"/>
            <a:ext cx="1772" cy="22735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513674" y="2395869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50172" y="1142999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928884" y="2176130"/>
                <a:ext cx="312906" cy="3824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1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US" sz="11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11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8884" y="2176130"/>
                <a:ext cx="312906" cy="3824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 rot="5400000" flipV="1">
            <a:off x="6436242" y="1428307"/>
            <a:ext cx="1772" cy="22735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6771168" y="1339702"/>
            <a:ext cx="597196" cy="1212111"/>
          </a:xfrm>
          <a:prstGeom prst="line">
            <a:avLst/>
          </a:prstGeom>
          <a:ln w="317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rc 13"/>
          <p:cNvSpPr/>
          <p:nvPr/>
        </p:nvSpPr>
        <p:spPr>
          <a:xfrm>
            <a:off x="6113721" y="2174358"/>
            <a:ext cx="914400" cy="914400"/>
          </a:xfrm>
          <a:prstGeom prst="arc">
            <a:avLst>
              <a:gd name="adj1" fmla="val 18891135"/>
              <a:gd name="adj2" fmla="val 21088592"/>
            </a:avLst>
          </a:prstGeom>
          <a:ln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6320848" y="2264321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(2,0)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243531" y="2499882"/>
            <a:ext cx="76200" cy="76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6761478" y="2565070"/>
            <a:ext cx="589348" cy="179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 flipV="1">
            <a:off x="7315200" y="1472540"/>
            <a:ext cx="3337" cy="110567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762998" y="2593102"/>
            <a:ext cx="5806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x - 2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310735" y="1867417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514602" y="3333998"/>
                <a:ext cx="1203727" cy="4060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1200" b="0" i="0" smtClean="0">
                          <a:latin typeface="Cambria Math"/>
                        </a:rPr>
                        <m:t>arg</m:t>
                      </m:r>
                      <m:r>
                        <a:rPr lang="en-US" sz="1200" b="0" i="1" smtClean="0">
                          <a:latin typeface="Cambria Math"/>
                        </a:rPr>
                        <m:t>⁡(</m:t>
                      </m:r>
                      <m:r>
                        <a:rPr lang="en-GB" sz="1200" b="0" i="1" smtClean="0">
                          <a:latin typeface="Cambria Math"/>
                        </a:rPr>
                        <m:t>𝑧</m:t>
                      </m:r>
                      <m:r>
                        <a:rPr lang="en-US" sz="1200" b="0" i="1" smtClean="0">
                          <a:latin typeface="Cambria Math"/>
                        </a:rPr>
                        <m:t>−2)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4602" y="3333998"/>
                <a:ext cx="1203727" cy="40607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152405" y="3855521"/>
                <a:ext cx="1575944" cy="4060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𝑎𝑟𝑔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𝑖𝑦</m:t>
                      </m:r>
                      <m:r>
                        <a:rPr lang="en-US" sz="1200" b="0" i="1" smtClean="0">
                          <a:latin typeface="Cambria Math"/>
                        </a:rPr>
                        <m:t>−2</m:t>
                      </m:r>
                      <m:r>
                        <a:rPr lang="en-GB" sz="1200" b="0" i="1" smtClean="0">
                          <a:latin typeface="Cambria Math"/>
                        </a:rPr>
                        <m:t>)=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2405" y="3855521"/>
                <a:ext cx="1575944" cy="40607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180114" y="4424548"/>
                <a:ext cx="1600199" cy="4085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𝑇𝑎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−2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114" y="4424548"/>
                <a:ext cx="1600199" cy="40851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655127" y="4922322"/>
                <a:ext cx="1739734" cy="4085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−2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𝑇𝑎𝑛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5127" y="4922322"/>
                <a:ext cx="1739734" cy="40851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845132" y="5455722"/>
                <a:ext cx="1009403" cy="4085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−2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5132" y="5455722"/>
                <a:ext cx="1009403" cy="40851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047012" y="6036623"/>
                <a:ext cx="1401289" cy="298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e>
                      </m:rad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−2</m:t>
                      </m:r>
                      <m:rad>
                        <m:radPr>
                          <m:deg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7012" y="6036623"/>
                <a:ext cx="1401289" cy="29873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c 27"/>
          <p:cNvSpPr/>
          <p:nvPr/>
        </p:nvSpPr>
        <p:spPr>
          <a:xfrm>
            <a:off x="5568537" y="3562597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5797137" y="3714997"/>
            <a:ext cx="1943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z with ‘x + 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iy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’</a:t>
            </a:r>
          </a:p>
        </p:txBody>
      </p:sp>
      <p:sp>
        <p:nvSpPr>
          <p:cNvPr id="30" name="Arc 29"/>
          <p:cNvSpPr/>
          <p:nvPr/>
        </p:nvSpPr>
        <p:spPr>
          <a:xfrm>
            <a:off x="5568537" y="4095997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Arc 30"/>
          <p:cNvSpPr/>
          <p:nvPr/>
        </p:nvSpPr>
        <p:spPr>
          <a:xfrm>
            <a:off x="6101937" y="4629397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Arc 31"/>
          <p:cNvSpPr/>
          <p:nvPr/>
        </p:nvSpPr>
        <p:spPr>
          <a:xfrm>
            <a:off x="6101937" y="5162797"/>
            <a:ext cx="304800" cy="4572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Arc 32"/>
          <p:cNvSpPr/>
          <p:nvPr/>
        </p:nvSpPr>
        <p:spPr>
          <a:xfrm>
            <a:off x="6174178" y="5643748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5797137" y="4095997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value of the argument is tan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(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opposite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adjacent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330537" y="4705597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‘Normal tan’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330537" y="5238997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 the tan part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355276" y="5784272"/>
            <a:ext cx="16486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Multiply by (x – 2)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992095" y="6008915"/>
            <a:ext cx="7825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(x &gt; 2)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11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blipFill>
                <a:blip r:embed="rId12"/>
                <a:stretch>
                  <a:fillRect r="-1644" b="-23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412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8" grpId="0"/>
      <p:bldP spid="19" grpId="0"/>
      <p:bldP spid="22" grpId="0"/>
      <p:bldP spid="23" grpId="0"/>
      <p:bldP spid="24" grpId="0"/>
      <p:bldP spid="25" grpId="0"/>
      <p:bldP spid="26" grpId="0"/>
      <p:bldP spid="27" grpId="0"/>
      <p:bldP spid="28" grpId="0" animBg="1"/>
      <p:bldP spid="29" grpId="0"/>
      <p:bldP spid="30" grpId="0" animBg="1"/>
      <p:bldP spid="31" grpId="0" animBg="1"/>
      <p:bldP spid="32" grpId="0" animBg="1"/>
      <p:bldP spid="33" grpId="0" animBg="1"/>
      <p:bldP spid="34" grpId="0"/>
      <p:bldP spid="35" grpId="0"/>
      <p:bldP spid="36" grpId="0"/>
      <p:bldP spid="37" grpId="0"/>
      <p:bldP spid="3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a locus of points on an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If: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Sketch the locus of z on an </a:t>
            </a:r>
            <a:r>
              <a:rPr lang="en-US" sz="1400" dirty="0" err="1">
                <a:latin typeface="Comic Sans MS" panose="030F0702030302020204" pitchFamily="66" charset="0"/>
              </a:rPr>
              <a:t>Argand</a:t>
            </a:r>
            <a:r>
              <a:rPr lang="en-US" sz="1400" dirty="0">
                <a:latin typeface="Comic Sans MS" panose="030F0702030302020204" pitchFamily="66" charset="0"/>
              </a:rPr>
              <a:t> diagram and use an algebraic method to find the equation of the line.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Start by writing the argument as a subtraction…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</a:rPr>
              <a:t>So the line will have to start at      (-3,-2)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aseline="-25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022267" y="2831276"/>
                <a:ext cx="1892762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𝑎𝑟𝑔</m:t>
                      </m:r>
                      <m:r>
                        <a:rPr lang="en-GB" sz="1400" b="0" i="1" smtClean="0">
                          <a:latin typeface="Cambria Math"/>
                        </a:rPr>
                        <m:t>⁡(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+3+2</m:t>
                      </m:r>
                      <m:r>
                        <a:rPr lang="en-US" sz="1400" b="0" i="1" smtClean="0">
                          <a:latin typeface="Cambria Math"/>
                        </a:rPr>
                        <m:t>𝑖</m:t>
                      </m:r>
                      <m:r>
                        <a:rPr lang="en-GB" sz="1400" b="0" i="1" smtClean="0">
                          <a:latin typeface="Cambria Math"/>
                        </a:rPr>
                        <m:t>)=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2267" y="2831276"/>
                <a:ext cx="1892762" cy="49705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V="1">
            <a:off x="6400800" y="1371600"/>
            <a:ext cx="1772" cy="22735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513674" y="2395869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50172" y="1142999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990734" y="2544265"/>
                <a:ext cx="397866" cy="4103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𝟑</m:t>
                          </m:r>
                          <m:r>
                            <a:rPr lang="en-GB" sz="11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US" sz="11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11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0734" y="2544265"/>
                <a:ext cx="397866" cy="41036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 rot="5400000" flipV="1">
            <a:off x="6436242" y="1428307"/>
            <a:ext cx="1772" cy="22735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36374" y="1567543"/>
            <a:ext cx="1332268" cy="1399907"/>
          </a:xfrm>
          <a:prstGeom prst="line">
            <a:avLst/>
          </a:prstGeom>
          <a:ln w="317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Arc 12"/>
          <p:cNvSpPr/>
          <p:nvPr/>
        </p:nvSpPr>
        <p:spPr>
          <a:xfrm>
            <a:off x="5282448" y="2732499"/>
            <a:ext cx="914400" cy="914400"/>
          </a:xfrm>
          <a:prstGeom prst="arc">
            <a:avLst>
              <a:gd name="adj1" fmla="val 15523421"/>
              <a:gd name="adj2" fmla="val 19813251"/>
            </a:avLst>
          </a:prstGeom>
          <a:ln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465825" y="3024343"/>
            <a:ext cx="7425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(-3,-2)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5868367" y="2954124"/>
            <a:ext cx="1624963" cy="2832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5787241" y="2868881"/>
            <a:ext cx="152400" cy="152400"/>
            <a:chOff x="3048000" y="5410200"/>
            <a:chExt cx="152400" cy="152400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5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blipFill>
                <a:blip r:embed="rId6"/>
                <a:stretch>
                  <a:fillRect r="-1644" b="-23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27"/>
          <p:cNvCxnSpPr/>
          <p:nvPr/>
        </p:nvCxnSpPr>
        <p:spPr>
          <a:xfrm flipH="1" flipV="1">
            <a:off x="3056707" y="3657601"/>
            <a:ext cx="1645920" cy="65314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750398" y="4196263"/>
                <a:ext cx="2553049" cy="14752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Think about what this means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‘The angle of the variable point z, from the fixed point (-3,-2) is equal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radians’</a:t>
                </a: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0398" y="4196263"/>
                <a:ext cx="2553049" cy="1475276"/>
              </a:xfrm>
              <a:prstGeom prst="rect">
                <a:avLst/>
              </a:prstGeom>
              <a:blipFill>
                <a:blip r:embed="rId7"/>
                <a:stretch>
                  <a:fillRect l="-716" t="-413" r="-477" b="-33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47947" y="3358145"/>
                <a:ext cx="2174891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𝑎𝑟𝑔</m:t>
                      </m:r>
                      <m:r>
                        <a:rPr lang="en-GB" sz="1400" b="0" i="1" smtClean="0">
                          <a:latin typeface="Cambria Math"/>
                        </a:rPr>
                        <m:t>⁡(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−(−</m:t>
                      </m:r>
                      <m:r>
                        <a:rPr lang="en-US" sz="1400" b="0" i="1" smtClean="0">
                          <a:latin typeface="Cambria Math"/>
                        </a:rPr>
                        <m:t>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</a:rPr>
                        <m:t>𝑖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GB" sz="1400" b="0" i="1" smtClean="0">
                          <a:latin typeface="Cambria Math"/>
                        </a:rPr>
                        <m:t>)=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947" y="3358145"/>
                <a:ext cx="2174891" cy="495649"/>
              </a:xfrm>
              <a:prstGeom prst="rect">
                <a:avLst/>
              </a:prstGeom>
              <a:blipFill>
                <a:blip r:embed="rId8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91191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3" grpId="0" animBg="1"/>
      <p:bldP spid="14" grpId="0"/>
      <p:bldP spid="29" grpId="0" build="allAtOnce"/>
      <p:bldP spid="3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/>
          <p:cNvCxnSpPr/>
          <p:nvPr/>
        </p:nvCxnSpPr>
        <p:spPr>
          <a:xfrm flipV="1">
            <a:off x="6400800" y="1371600"/>
            <a:ext cx="1772" cy="22735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513674" y="2395869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50172" y="1142999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990734" y="2544265"/>
                <a:ext cx="397866" cy="4103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𝟑</m:t>
                          </m:r>
                          <m:r>
                            <a:rPr lang="en-GB" sz="11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US" sz="11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11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0734" y="2544265"/>
                <a:ext cx="397866" cy="41036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 rot="5400000" flipV="1">
            <a:off x="6436242" y="1428307"/>
            <a:ext cx="1772" cy="22735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36374" y="1567543"/>
            <a:ext cx="1332268" cy="1399907"/>
          </a:xfrm>
          <a:prstGeom prst="line">
            <a:avLst/>
          </a:prstGeom>
          <a:ln w="317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Arc 12"/>
          <p:cNvSpPr/>
          <p:nvPr/>
        </p:nvSpPr>
        <p:spPr>
          <a:xfrm>
            <a:off x="5282448" y="2732499"/>
            <a:ext cx="914400" cy="914400"/>
          </a:xfrm>
          <a:prstGeom prst="arc">
            <a:avLst>
              <a:gd name="adj1" fmla="val 15523421"/>
              <a:gd name="adj2" fmla="val 19813251"/>
            </a:avLst>
          </a:prstGeom>
          <a:ln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465825" y="3024343"/>
            <a:ext cx="7425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(-3,-2)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5868367" y="2954124"/>
            <a:ext cx="1624963" cy="2832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5787241" y="2868881"/>
            <a:ext cx="152400" cy="152400"/>
            <a:chOff x="3048000" y="5410200"/>
            <a:chExt cx="152400" cy="152400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027715" y="3333998"/>
                <a:ext cx="1651478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𝑎𝑟𝑔</m:t>
                      </m:r>
                      <m:r>
                        <a:rPr lang="en-US" sz="1200" b="0" i="1" smtClean="0">
                          <a:latin typeface="Cambria Math"/>
                        </a:rPr>
                        <m:t>⁡(</m:t>
                      </m:r>
                      <m:r>
                        <a:rPr lang="en-GB" sz="1200" b="0" i="1" smtClean="0">
                          <a:latin typeface="Cambria Math"/>
                        </a:rPr>
                        <m:t>𝑧</m:t>
                      </m:r>
                      <m:r>
                        <a:rPr lang="en-US" sz="1200" b="0" i="1" smtClean="0">
                          <a:latin typeface="Cambria Math"/>
                        </a:rPr>
                        <m:t>+3+2</m:t>
                      </m:r>
                      <m:r>
                        <a:rPr lang="en-US" sz="1200" b="0" i="1" smtClean="0">
                          <a:latin typeface="Cambria Math"/>
                        </a:rPr>
                        <m:t>𝑖</m:t>
                      </m:r>
                      <m:r>
                        <a:rPr lang="en-US" sz="1200" b="0" i="1" smtClean="0">
                          <a:latin typeface="Cambria Math"/>
                        </a:rPr>
                        <m:t>)=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7715" y="3333998"/>
                <a:ext cx="1651478" cy="43800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701143" y="3855521"/>
                <a:ext cx="1982594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𝑎𝑟𝑔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𝑖𝑦</m:t>
                      </m:r>
                      <m:r>
                        <a:rPr lang="en-US" sz="1200" b="0" i="1" smtClean="0">
                          <a:latin typeface="Cambria Math"/>
                        </a:rPr>
                        <m:t>+3+2</m:t>
                      </m:r>
                      <m:r>
                        <a:rPr lang="en-US" sz="1200" b="0" i="1" smtClean="0">
                          <a:latin typeface="Cambria Math"/>
                        </a:rPr>
                        <m:t>𝑖</m:t>
                      </m:r>
                      <m:r>
                        <a:rPr lang="en-GB" sz="1200" b="0" i="1" smtClean="0">
                          <a:latin typeface="Cambria Math"/>
                        </a:rPr>
                        <m:t>)=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1143" y="3855521"/>
                <a:ext cx="1982594" cy="43922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108863" y="4424548"/>
                <a:ext cx="1600199" cy="507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𝑇𝑎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+2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+3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8863" y="4424548"/>
                <a:ext cx="1600199" cy="50731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702630" y="4922322"/>
                <a:ext cx="1496289" cy="507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+2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+3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𝑇𝑎𝑛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  <m:r>
                                <a:rPr lang="en-GB" sz="12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2630" y="4922322"/>
                <a:ext cx="1496289" cy="50731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714504" y="5455722"/>
                <a:ext cx="1009403" cy="4392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+2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+3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−1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4504" y="5455722"/>
                <a:ext cx="1009403" cy="439223"/>
              </a:xfrm>
              <a:prstGeom prst="rect">
                <a:avLst/>
              </a:prstGeom>
              <a:blipFill rotWithShape="1">
                <a:blip r:embed="rId9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726380" y="5973288"/>
                <a:ext cx="127065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US" sz="1200" b="0" i="1" smtClean="0">
                          <a:latin typeface="Cambria Math"/>
                        </a:rPr>
                        <m:t>+2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−3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6380" y="5973288"/>
                <a:ext cx="1270659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5521037" y="3562597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5749637" y="3714997"/>
            <a:ext cx="1943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z with ‘x + 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iy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’</a:t>
            </a:r>
          </a:p>
        </p:txBody>
      </p:sp>
      <p:sp>
        <p:nvSpPr>
          <p:cNvPr id="31" name="Arc 30"/>
          <p:cNvSpPr/>
          <p:nvPr/>
        </p:nvSpPr>
        <p:spPr>
          <a:xfrm>
            <a:off x="5521037" y="4095997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Arc 31"/>
          <p:cNvSpPr/>
          <p:nvPr/>
        </p:nvSpPr>
        <p:spPr>
          <a:xfrm>
            <a:off x="5971309" y="4629397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Arc 32"/>
          <p:cNvSpPr/>
          <p:nvPr/>
        </p:nvSpPr>
        <p:spPr>
          <a:xfrm>
            <a:off x="5971309" y="5162797"/>
            <a:ext cx="304800" cy="4572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Arc 33"/>
          <p:cNvSpPr/>
          <p:nvPr/>
        </p:nvSpPr>
        <p:spPr>
          <a:xfrm>
            <a:off x="6043550" y="5643748"/>
            <a:ext cx="262247" cy="472044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5749637" y="4095997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value of the argument is tan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(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opposite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adjacent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199909" y="4705597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‘Normal tan’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199909" y="5238997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 the tan part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189022" y="5748646"/>
            <a:ext cx="16486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Multiply by (x + 3)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897093" y="6103918"/>
            <a:ext cx="8675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(x &lt; -3)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714087" y="2879893"/>
            <a:ext cx="76200" cy="76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2" name="Straight Connector 41"/>
          <p:cNvCxnSpPr/>
          <p:nvPr/>
        </p:nvCxnSpPr>
        <p:spPr>
          <a:xfrm>
            <a:off x="4702629" y="2956956"/>
            <a:ext cx="1163781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 flipV="1">
            <a:off x="4714504" y="1757547"/>
            <a:ext cx="3338" cy="1200673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981700" y="2949362"/>
            <a:ext cx="5918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x + 3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124697" y="2211113"/>
            <a:ext cx="5998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y + 2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995158" y="6314505"/>
                <a:ext cx="98762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=−</m:t>
                      </m:r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r>
                        <a:rPr lang="en-US" sz="1200" b="0" i="0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5158" y="6314505"/>
                <a:ext cx="987629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Arc 47"/>
          <p:cNvSpPr/>
          <p:nvPr/>
        </p:nvSpPr>
        <p:spPr>
          <a:xfrm>
            <a:off x="5839690" y="6092042"/>
            <a:ext cx="264227" cy="37803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6080166" y="6139543"/>
            <a:ext cx="9737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Subtract 2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12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blipFill>
                <a:blip r:embed="rId13"/>
                <a:stretch>
                  <a:fillRect r="-1644" b="-23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Content Placeholder 2">
            <a:extLst>
              <a:ext uri="{FF2B5EF4-FFF2-40B4-BE49-F238E27FC236}">
                <a16:creationId xmlns:a16="http://schemas.microsoft.com/office/drawing/2014/main" id="{F3299AB1-74CB-45DA-8D6C-D6B189F75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a locus of points on an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If: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Sketch the locus of z on an </a:t>
            </a:r>
            <a:r>
              <a:rPr lang="en-US" sz="1400" dirty="0" err="1">
                <a:latin typeface="Comic Sans MS" panose="030F0702030302020204" pitchFamily="66" charset="0"/>
              </a:rPr>
              <a:t>Argand</a:t>
            </a:r>
            <a:r>
              <a:rPr lang="en-US" sz="1400" dirty="0">
                <a:latin typeface="Comic Sans MS" panose="030F0702030302020204" pitchFamily="66" charset="0"/>
              </a:rPr>
              <a:t> diagram and use an algebraic method to find the equation of the line.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Start by writing the argument as a subtraction…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</a:rPr>
              <a:t>So the line will have to start at      (-3,-2)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aseline="-25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">
                <a:extLst>
                  <a:ext uri="{FF2B5EF4-FFF2-40B4-BE49-F238E27FC236}">
                    <a16:creationId xmlns:a16="http://schemas.microsoft.com/office/drawing/2014/main" id="{AA372A65-1062-413F-B2A7-D9B09B0A4E97}"/>
                  </a:ext>
                </a:extLst>
              </p:cNvPr>
              <p:cNvSpPr txBox="1"/>
              <p:nvPr/>
            </p:nvSpPr>
            <p:spPr>
              <a:xfrm>
                <a:off x="1022267" y="2831276"/>
                <a:ext cx="1892762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𝑎𝑟𝑔</m:t>
                      </m:r>
                      <m:r>
                        <a:rPr lang="en-GB" sz="1400" b="0" i="1" smtClean="0">
                          <a:latin typeface="Cambria Math"/>
                        </a:rPr>
                        <m:t>⁡(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+3+2</m:t>
                      </m:r>
                      <m:r>
                        <a:rPr lang="en-US" sz="1400" b="0" i="1" smtClean="0">
                          <a:latin typeface="Cambria Math"/>
                        </a:rPr>
                        <m:t>𝑖</m:t>
                      </m:r>
                      <m:r>
                        <a:rPr lang="en-GB" sz="1400" b="0" i="1" smtClean="0">
                          <a:latin typeface="Cambria Math"/>
                        </a:rPr>
                        <m:t>)=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">
                <a:extLst>
                  <a:ext uri="{FF2B5EF4-FFF2-40B4-BE49-F238E27FC236}">
                    <a16:creationId xmlns:a16="http://schemas.microsoft.com/office/drawing/2014/main" id="{AA372A65-1062-413F-B2A7-D9B09B0A4E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2267" y="2831276"/>
                <a:ext cx="1892762" cy="497059"/>
              </a:xfrm>
              <a:prstGeom prst="rect">
                <a:avLst/>
              </a:prstGeom>
              <a:blipFill>
                <a:blip r:embed="rId14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29">
                <a:extLst>
                  <a:ext uri="{FF2B5EF4-FFF2-40B4-BE49-F238E27FC236}">
                    <a16:creationId xmlns:a16="http://schemas.microsoft.com/office/drawing/2014/main" id="{DFF5D0AD-4F0A-4775-B68A-917D09F1CDCC}"/>
                  </a:ext>
                </a:extLst>
              </p:cNvPr>
              <p:cNvSpPr txBox="1"/>
              <p:nvPr/>
            </p:nvSpPr>
            <p:spPr>
              <a:xfrm>
                <a:off x="747947" y="3358145"/>
                <a:ext cx="2174891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𝑎𝑟𝑔</m:t>
                      </m:r>
                      <m:r>
                        <a:rPr lang="en-GB" sz="1400" b="0" i="1" smtClean="0">
                          <a:latin typeface="Cambria Math"/>
                        </a:rPr>
                        <m:t>⁡(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−(−</m:t>
                      </m:r>
                      <m:r>
                        <a:rPr lang="en-US" sz="1400" b="0" i="1" smtClean="0">
                          <a:latin typeface="Cambria Math"/>
                        </a:rPr>
                        <m:t>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</a:rPr>
                        <m:t>𝑖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GB" sz="1400" b="0" i="1" smtClean="0">
                          <a:latin typeface="Cambria Math"/>
                        </a:rPr>
                        <m:t>)=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29">
                <a:extLst>
                  <a:ext uri="{FF2B5EF4-FFF2-40B4-BE49-F238E27FC236}">
                    <a16:creationId xmlns:a16="http://schemas.microsoft.com/office/drawing/2014/main" id="{DFF5D0AD-4F0A-4775-B68A-917D09F1CD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947" y="3358145"/>
                <a:ext cx="2174891" cy="495649"/>
              </a:xfrm>
              <a:prstGeom prst="rect">
                <a:avLst/>
              </a:prstGeom>
              <a:blipFill>
                <a:blip r:embed="rId15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5454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3" grpId="0"/>
      <p:bldP spid="27" grpId="0"/>
      <p:bldP spid="28" grpId="0"/>
      <p:bldP spid="29" grpId="0" animBg="1"/>
      <p:bldP spid="30" grpId="0"/>
      <p:bldP spid="31" grpId="0" animBg="1"/>
      <p:bldP spid="32" grpId="0" animBg="1"/>
      <p:bldP spid="33" grpId="0" animBg="1"/>
      <p:bldP spid="34" grpId="0" animBg="1"/>
      <p:bldP spid="35" grpId="0"/>
      <p:bldP spid="36" grpId="0"/>
      <p:bldP spid="37" grpId="0"/>
      <p:bldP spid="38" grpId="0"/>
      <p:bldP spid="39" grpId="0"/>
      <p:bldP spid="41" grpId="0" animBg="1"/>
      <p:bldP spid="44" grpId="0"/>
      <p:bldP spid="46" grpId="0"/>
      <p:bldP spid="47" grpId="0"/>
      <p:bldP spid="48" grpId="0" animBg="1"/>
      <p:bldP spid="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65463" y="1541417"/>
                <a:ext cx="3744685" cy="463554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Complex numbers can be used to represent Loci on a Argand Diagram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For two complex numbers,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𝑖𝑦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𝑖𝑦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the value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represents the distance between the points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on an Argand diagram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Using the result above, we can replace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with the </a:t>
                </a:r>
                <a:r>
                  <a:rPr lang="en-GB" sz="1600" u="sng" dirty="0">
                    <a:latin typeface="Comic Sans MS" panose="030F0702030302020204" pitchFamily="66" charset="0"/>
                  </a:rPr>
                  <a:t>variable</a:t>
                </a:r>
                <a:r>
                  <a:rPr lang="en-GB" sz="1600" dirty="0">
                    <a:latin typeface="Comic Sans MS" panose="030F0702030302020204" pitchFamily="66" charset="0"/>
                  </a:rPr>
                  <a:t> point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5463" y="1541417"/>
                <a:ext cx="3744685" cy="4635546"/>
              </a:xfrm>
              <a:blipFill>
                <a:blip r:embed="rId2"/>
                <a:stretch>
                  <a:fillRect l="-814" t="-789" r="-58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6766560" y="1175657"/>
            <a:ext cx="0" cy="338763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5400000" flipV="1">
            <a:off x="6736080" y="1249680"/>
            <a:ext cx="0" cy="338763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Group 56"/>
          <p:cNvGrpSpPr/>
          <p:nvPr/>
        </p:nvGrpSpPr>
        <p:grpSpPr>
          <a:xfrm>
            <a:off x="7600254" y="1906266"/>
            <a:ext cx="126274" cy="126273"/>
            <a:chOff x="7380515" y="3683726"/>
            <a:chExt cx="126274" cy="126273"/>
          </a:xfrm>
        </p:grpSpPr>
        <p:cxnSp>
          <p:nvCxnSpPr>
            <p:cNvPr id="58" name="Straight Connector 57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7341223" y="2037401"/>
                <a:ext cx="95859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𝒊𝒚</m:t>
                          </m:r>
                        </m:e>
                        <m:sub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1223" y="2037401"/>
                <a:ext cx="958596" cy="184666"/>
              </a:xfrm>
              <a:prstGeom prst="rect">
                <a:avLst/>
              </a:prstGeom>
              <a:blipFill>
                <a:blip r:embed="rId3"/>
                <a:stretch>
                  <a:fillRect l="-1266" r="-633" b="-290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val 1"/>
          <p:cNvSpPr>
            <a:spLocks noChangeAspect="1"/>
          </p:cNvSpPr>
          <p:nvPr/>
        </p:nvSpPr>
        <p:spPr>
          <a:xfrm>
            <a:off x="6847367" y="1137684"/>
            <a:ext cx="1658679" cy="1658679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8163474" y="1020220"/>
                <a:ext cx="737381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𝒛</m:t>
                      </m:r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𝒊𝒚</m:t>
                      </m:r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3474" y="1020220"/>
                <a:ext cx="737381" cy="184666"/>
              </a:xfrm>
              <a:prstGeom prst="rect">
                <a:avLst/>
              </a:prstGeom>
              <a:blipFill>
                <a:blip r:embed="rId4"/>
                <a:stretch>
                  <a:fillRect l="-2479" r="-6612" b="-290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2" name="Group 61"/>
          <p:cNvGrpSpPr/>
          <p:nvPr/>
        </p:nvGrpSpPr>
        <p:grpSpPr>
          <a:xfrm>
            <a:off x="8082263" y="1218694"/>
            <a:ext cx="126274" cy="126273"/>
            <a:chOff x="7380515" y="3683726"/>
            <a:chExt cx="126274" cy="126273"/>
          </a:xfrm>
        </p:grpSpPr>
        <p:cxnSp>
          <p:nvCxnSpPr>
            <p:cNvPr id="63" name="Straight Connector 62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433777" y="4667693"/>
                <a:ext cx="4710223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It is really important for your understanding of this topic that you recognize that the point represented by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</a:t>
                </a:r>
                <a:r>
                  <a:rPr lang="en-US" sz="1400" b="1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variable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 point represented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</a:t>
                </a:r>
                <a:r>
                  <a:rPr lang="en-GB" sz="1400" b="1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fixed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– you could start questions by plotting it and then thinking about where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could be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3777" y="4667693"/>
                <a:ext cx="4710223" cy="1600438"/>
              </a:xfrm>
              <a:prstGeom prst="rect">
                <a:avLst/>
              </a:prstGeom>
              <a:blipFill>
                <a:blip r:embed="rId5"/>
                <a:stretch>
                  <a:fillRect t="-763" b="-30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 flipH="1" flipV="1">
            <a:off x="3838353" y="4667693"/>
            <a:ext cx="627322" cy="27644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205176" y="1483242"/>
                <a:ext cx="107927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𝑧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𝑟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5176" y="1483242"/>
                <a:ext cx="1079270" cy="246221"/>
              </a:xfrm>
              <a:prstGeom prst="rect">
                <a:avLst/>
              </a:prstGeom>
              <a:blipFill>
                <a:blip r:embed="rId6"/>
                <a:stretch>
                  <a:fillRect r="-1695" b="-12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625703" y="1775637"/>
                <a:ext cx="2126511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distance between the fixed point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the variable point z, is a constant value</a:t>
                </a: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5703" y="1775637"/>
                <a:ext cx="2126511" cy="954107"/>
              </a:xfrm>
              <a:prstGeom prst="rect">
                <a:avLst/>
              </a:prstGeom>
              <a:blipFill>
                <a:blip r:embed="rId7"/>
                <a:stretch>
                  <a:fillRect t="-637" r="-860" b="-57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929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2" grpId="0" animBg="1"/>
      <p:bldP spid="61" grpId="0"/>
      <p:bldP spid="19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65463" y="1541417"/>
                <a:ext cx="3744685" cy="463554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Complex numbers can be used to represent Loci on a Argand Diagram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It is possible to show this rule using algebra…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Remember the following for calculating the modulus…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5463" y="1541417"/>
                <a:ext cx="3744685" cy="4635546"/>
              </a:xfrm>
              <a:blipFill>
                <a:blip r:embed="rId2"/>
                <a:stretch>
                  <a:fillRect t="-7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3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482045" y="1502229"/>
                <a:ext cx="12148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2045" y="1502229"/>
                <a:ext cx="1214884" cy="276999"/>
              </a:xfrm>
              <a:prstGeom prst="rect">
                <a:avLst/>
              </a:prstGeom>
              <a:blipFill>
                <a:blip r:embed="rId4"/>
                <a:stretch>
                  <a:fillRect r="-1500"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023360" y="2046515"/>
                <a:ext cx="268605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)−(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3360" y="2046515"/>
                <a:ext cx="2686056" cy="276999"/>
              </a:xfrm>
              <a:prstGeom prst="rect">
                <a:avLst/>
              </a:prstGeom>
              <a:blipFill>
                <a:blip r:embed="rId5"/>
                <a:stretch>
                  <a:fillRect t="-4444" r="-680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097382" y="2608216"/>
                <a:ext cx="261885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7382" y="2608216"/>
                <a:ext cx="2618857" cy="276999"/>
              </a:xfrm>
              <a:prstGeom prst="rect">
                <a:avLst/>
              </a:prstGeom>
              <a:blipFill>
                <a:blip r:embed="rId6"/>
                <a:stretch>
                  <a:fillRect t="-2222" r="-698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944982" y="3143792"/>
                <a:ext cx="2777107" cy="3354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982" y="3143792"/>
                <a:ext cx="2777107" cy="335413"/>
              </a:xfrm>
              <a:prstGeom prst="rect">
                <a:avLst/>
              </a:prstGeom>
              <a:blipFill>
                <a:blip r:embed="rId7"/>
                <a:stretch>
                  <a:fillRect r="-439" b="-2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123508" y="3731622"/>
                <a:ext cx="271920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3508" y="3731622"/>
                <a:ext cx="2719206" cy="276999"/>
              </a:xfrm>
              <a:prstGeom prst="rect">
                <a:avLst/>
              </a:prstGeom>
              <a:blipFill>
                <a:blip r:embed="rId8"/>
                <a:stretch>
                  <a:fillRect t="-4348" r="-673" b="-23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599532" y="5328828"/>
            <a:ext cx="426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If: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951957" y="5290728"/>
                <a:ext cx="11469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𝑧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𝑖𝑦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957" y="5290728"/>
                <a:ext cx="1146916" cy="338554"/>
              </a:xfrm>
              <a:prstGeom prst="rect">
                <a:avLst/>
              </a:prstGeom>
              <a:blipFill>
                <a:blip r:embed="rId9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599532" y="5725068"/>
            <a:ext cx="655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Then: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104357" y="5639343"/>
                <a:ext cx="2507994" cy="3904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𝑖𝑦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4357" y="5639343"/>
                <a:ext cx="2507994" cy="390492"/>
              </a:xfrm>
              <a:prstGeom prst="rect">
                <a:avLst/>
              </a:prstGeom>
              <a:blipFill>
                <a:blip r:embed="rId10"/>
                <a:stretch>
                  <a:fillRect b="-9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994956" y="6085113"/>
            <a:ext cx="2324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(By Pythagoras’ Theorem)</a:t>
            </a:r>
          </a:p>
        </p:txBody>
      </p:sp>
      <p:sp>
        <p:nvSpPr>
          <p:cNvPr id="16" name="Arc 15"/>
          <p:cNvSpPr/>
          <p:nvPr/>
        </p:nvSpPr>
        <p:spPr>
          <a:xfrm>
            <a:off x="6688381" y="1671451"/>
            <a:ext cx="295893" cy="557943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884920" y="1696588"/>
                <a:ext cx="21632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Replace with the x and y notation </a:t>
                </a:r>
                <a:r>
                  <a:rPr lang="en-US" sz="1200" dirty="0" err="1">
                    <a:solidFill>
                      <a:srgbClr val="FF0000"/>
                    </a:solidFill>
                    <a:latin typeface="Comic Sans MS" pitchFamily="66" charset="0"/>
                  </a:rPr>
                  <a:t>eg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𝑖𝑦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4920" y="1696588"/>
                <a:ext cx="2163286" cy="461665"/>
              </a:xfrm>
              <a:prstGeom prst="rect">
                <a:avLst/>
              </a:prstGeom>
              <a:blipFill>
                <a:blip r:embed="rId11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c 17"/>
          <p:cNvSpPr/>
          <p:nvPr/>
        </p:nvSpPr>
        <p:spPr>
          <a:xfrm>
            <a:off x="6692735" y="2215736"/>
            <a:ext cx="295893" cy="557943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6679672" y="2768731"/>
            <a:ext cx="295893" cy="557943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c 19"/>
          <p:cNvSpPr/>
          <p:nvPr/>
        </p:nvSpPr>
        <p:spPr>
          <a:xfrm>
            <a:off x="6797238" y="3347851"/>
            <a:ext cx="295893" cy="557943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6863148" y="2249583"/>
            <a:ext cx="21632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Rearrange to collect real and imaginary terms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76211" y="2802578"/>
            <a:ext cx="1780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The modulus can be rewritten…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958942" y="3451366"/>
            <a:ext cx="17801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Square both sides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07479" y="4387538"/>
            <a:ext cx="3835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This is a circle with </a:t>
            </a:r>
            <a:r>
              <a:rPr lang="en-US" dirty="0" err="1">
                <a:solidFill>
                  <a:srgbClr val="FF0000"/>
                </a:solidFill>
                <a:latin typeface="Comic Sans MS" pitchFamily="66" charset="0"/>
              </a:rPr>
              <a:t>centre</a:t>
            </a: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 (x</a:t>
            </a:r>
            <a:r>
              <a:rPr lang="en-US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, y</a:t>
            </a:r>
            <a:r>
              <a:rPr lang="en-US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) and radius r!</a:t>
            </a:r>
            <a:endParaRPr lang="en-GB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641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 animBg="1"/>
      <p:bldP spid="17" grpId="0"/>
      <p:bldP spid="18" grpId="0" animBg="1"/>
      <p:bldP spid="19" grpId="0" animBg="1"/>
      <p:bldP spid="20" grpId="0" animBg="1"/>
      <p:bldP spid="21" grpId="0"/>
      <p:bldP spid="22" grpId="0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65463" y="1541417"/>
                <a:ext cx="3744685" cy="463554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Complex numbers can be used to represent Loci on a Argand Diagram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b="0" dirty="0">
                    <a:latin typeface="Comic Sans MS" panose="030F0702030302020204" pitchFamily="66" charset="0"/>
                  </a:rPr>
                  <a:t>Sketch the locus of z on an Argand diagram</a:t>
                </a: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b="0" dirty="0">
                    <a:latin typeface="Comic Sans MS" panose="030F0702030302020204" pitchFamily="66" charset="0"/>
                  </a:rPr>
                  <a:t>Find the values of z that satisfy:</a:t>
                </a:r>
              </a:p>
              <a:p>
                <a:pPr marL="0" indent="0" algn="ctr">
                  <a:buNone/>
                </a:pPr>
                <a:r>
                  <a:rPr lang="en-US" sz="1600" dirty="0" err="1">
                    <a:latin typeface="Comic Sans MS" panose="030F0702030302020204" pitchFamily="66" charset="0"/>
                  </a:rPr>
                  <a:t>i</a:t>
                </a:r>
                <a:r>
                  <a:rPr lang="en-US" sz="1600" dirty="0">
                    <a:latin typeface="Comic Sans MS" panose="030F0702030302020204" pitchFamily="66" charset="0"/>
                  </a:rPr>
                  <a:t>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𝐼𝑚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ii)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𝑅𝑒</m:t>
                    </m:r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5463" y="1541417"/>
                <a:ext cx="3744685" cy="4635546"/>
              </a:xfrm>
              <a:blipFill>
                <a:blip r:embed="rId2"/>
                <a:stretch>
                  <a:fillRect t="-7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3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533416" y="1441268"/>
                <a:ext cx="116474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US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3416" y="1441268"/>
                <a:ext cx="1164741" cy="276999"/>
              </a:xfrm>
              <a:prstGeom prst="rect">
                <a:avLst/>
              </a:prstGeom>
              <a:blipFill>
                <a:blip r:embed="rId4"/>
                <a:stretch>
                  <a:fillRect r="-4188"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V="1">
            <a:off x="5294811" y="1802673"/>
            <a:ext cx="531223" cy="47897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6736080" y="1798319"/>
            <a:ext cx="531223" cy="47897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923314" y="2325188"/>
            <a:ext cx="10310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Radius = 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907279" y="2303417"/>
                <a:ext cx="73218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7279" y="2303417"/>
                <a:ext cx="732188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4589417" y="2621279"/>
            <a:ext cx="13500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Centre = (4,0)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159484" y="3086047"/>
                <a:ext cx="462053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In words, ‘The distance of the variable point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from the fixed point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is equal to 5’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9484" y="3086047"/>
                <a:ext cx="4620531" cy="523220"/>
              </a:xfrm>
              <a:prstGeom prst="rect">
                <a:avLst/>
              </a:prstGeom>
              <a:blipFill>
                <a:blip r:embed="rId6"/>
                <a:stretch>
                  <a:fillRect t="-2326" r="-528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/>
          <p:nvPr/>
        </p:nvCxnSpPr>
        <p:spPr>
          <a:xfrm flipH="1" flipV="1">
            <a:off x="6596109" y="3719744"/>
            <a:ext cx="1776" cy="296531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 flipV="1">
            <a:off x="6567405" y="3557874"/>
            <a:ext cx="0" cy="338763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7245147" y="5191005"/>
            <a:ext cx="126274" cy="126273"/>
            <a:chOff x="7380515" y="3683726"/>
            <a:chExt cx="126274" cy="126273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110404" y="5313262"/>
                <a:ext cx="403957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0404" y="5313262"/>
                <a:ext cx="403957" cy="184666"/>
              </a:xfrm>
              <a:prstGeom prst="rect">
                <a:avLst/>
              </a:prstGeom>
              <a:blipFill>
                <a:blip r:embed="rId7"/>
                <a:stretch>
                  <a:fillRect l="-13433" t="-6667" r="-13433" b="-3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Oval 21"/>
          <p:cNvSpPr>
            <a:spLocks noChangeAspect="1"/>
          </p:cNvSpPr>
          <p:nvPr/>
        </p:nvSpPr>
        <p:spPr>
          <a:xfrm>
            <a:off x="6501138" y="4413544"/>
            <a:ext cx="1658679" cy="1658679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906022" y="4402613"/>
                <a:ext cx="86081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𝒛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𝒊𝒚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6022" y="4402613"/>
                <a:ext cx="860812" cy="215444"/>
              </a:xfrm>
              <a:prstGeom prst="rect">
                <a:avLst/>
              </a:prstGeom>
              <a:blipFill>
                <a:blip r:embed="rId8"/>
                <a:stretch>
                  <a:fillRect l="-2837" r="-6383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Group 27"/>
          <p:cNvGrpSpPr/>
          <p:nvPr/>
        </p:nvGrpSpPr>
        <p:grpSpPr>
          <a:xfrm>
            <a:off x="7717144" y="4482271"/>
            <a:ext cx="126274" cy="126273"/>
            <a:chOff x="7380515" y="3683726"/>
            <a:chExt cx="126274" cy="126273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075503" y="5007006"/>
                <a:ext cx="2008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5503" y="5007006"/>
                <a:ext cx="200889" cy="215444"/>
              </a:xfrm>
              <a:prstGeom prst="rect">
                <a:avLst/>
              </a:prstGeom>
              <a:blipFill>
                <a:blip r:embed="rId9"/>
                <a:stretch>
                  <a:fillRect l="-15152" r="-3030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604987" y="3639845"/>
                <a:ext cx="4458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𝐼𝑚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4987" y="3639845"/>
                <a:ext cx="445827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8213325" y="5106141"/>
                <a:ext cx="4322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𝑅𝑒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3325" y="5106141"/>
                <a:ext cx="432298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0983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2" grpId="0"/>
      <p:bldP spid="14" grpId="0"/>
      <p:bldP spid="11" grpId="0"/>
      <p:bldP spid="21" grpId="0"/>
      <p:bldP spid="22" grpId="0" animBg="1"/>
      <p:bldP spid="23" grpId="0"/>
      <p:bldP spid="27" grpId="0"/>
      <p:bldP spid="31" grpId="0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65463" y="1541417"/>
                <a:ext cx="3744685" cy="463554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Complex numbers can be used to represent Loci on a Argand Diagram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b="0" dirty="0">
                    <a:latin typeface="Comic Sans MS" panose="030F0702030302020204" pitchFamily="66" charset="0"/>
                  </a:rPr>
                  <a:t>Sketch the locus of z on an Argand diagram</a:t>
                </a: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b="0" dirty="0">
                    <a:latin typeface="Comic Sans MS" panose="030F0702030302020204" pitchFamily="66" charset="0"/>
                  </a:rPr>
                  <a:t>Find the values of z that satisfy:</a:t>
                </a:r>
              </a:p>
              <a:p>
                <a:pPr marL="0" indent="0" algn="ctr">
                  <a:buNone/>
                </a:pPr>
                <a:r>
                  <a:rPr lang="en-US" sz="1600" dirty="0" err="1">
                    <a:latin typeface="Comic Sans MS" panose="030F0702030302020204" pitchFamily="66" charset="0"/>
                  </a:rPr>
                  <a:t>i</a:t>
                </a:r>
                <a:r>
                  <a:rPr lang="en-US" sz="1600" dirty="0">
                    <a:latin typeface="Comic Sans MS" panose="030F0702030302020204" pitchFamily="66" charset="0"/>
                  </a:rPr>
                  <a:t>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𝐼𝑚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ii)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𝑅𝑒</m:t>
                    </m:r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5463" y="1541417"/>
                <a:ext cx="3744685" cy="4635546"/>
              </a:xfrm>
              <a:blipFill>
                <a:blip r:embed="rId2"/>
                <a:stretch>
                  <a:fillRect t="-7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3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/>
          <p:nvPr/>
        </p:nvCxnSpPr>
        <p:spPr>
          <a:xfrm flipH="1" flipV="1">
            <a:off x="6482898" y="1220384"/>
            <a:ext cx="1776" cy="296531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 flipV="1">
            <a:off x="6454194" y="1058514"/>
            <a:ext cx="0" cy="338763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7131936" y="2691645"/>
            <a:ext cx="126274" cy="126273"/>
            <a:chOff x="7380515" y="3683726"/>
            <a:chExt cx="126274" cy="126273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997193" y="2813902"/>
                <a:ext cx="403957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7193" y="2813902"/>
                <a:ext cx="403957" cy="184666"/>
              </a:xfrm>
              <a:prstGeom prst="rect">
                <a:avLst/>
              </a:prstGeom>
              <a:blipFill>
                <a:blip r:embed="rId4"/>
                <a:stretch>
                  <a:fillRect l="-15152" t="-6667" r="-13636" b="-3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Oval 21"/>
          <p:cNvSpPr>
            <a:spLocks noChangeAspect="1"/>
          </p:cNvSpPr>
          <p:nvPr/>
        </p:nvSpPr>
        <p:spPr>
          <a:xfrm>
            <a:off x="6387927" y="1914184"/>
            <a:ext cx="1658679" cy="1658679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792811" y="1903253"/>
                <a:ext cx="86081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𝒛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𝒊𝒚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2811" y="1903253"/>
                <a:ext cx="860812" cy="215444"/>
              </a:xfrm>
              <a:prstGeom prst="rect">
                <a:avLst/>
              </a:prstGeom>
              <a:blipFill>
                <a:blip r:embed="rId5"/>
                <a:stretch>
                  <a:fillRect l="-2113" r="-6338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Group 27"/>
          <p:cNvGrpSpPr/>
          <p:nvPr/>
        </p:nvGrpSpPr>
        <p:grpSpPr>
          <a:xfrm>
            <a:off x="7603933" y="1982911"/>
            <a:ext cx="126274" cy="126273"/>
            <a:chOff x="7380515" y="3683726"/>
            <a:chExt cx="126274" cy="126273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962292" y="2507646"/>
                <a:ext cx="2008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2292" y="2507646"/>
                <a:ext cx="200889" cy="215444"/>
              </a:xfrm>
              <a:prstGeom prst="rect">
                <a:avLst/>
              </a:prstGeom>
              <a:blipFill>
                <a:blip r:embed="rId6"/>
                <a:stretch>
                  <a:fillRect l="-12121" r="-3030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491776" y="1140485"/>
                <a:ext cx="4458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𝐼𝑚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1776" y="1140485"/>
                <a:ext cx="445827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8100114" y="2606781"/>
                <a:ext cx="4322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𝑅𝑒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0114" y="2606781"/>
                <a:ext cx="432298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899712" y="4331373"/>
                <a:ext cx="3678231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imaginary part needs to be equal to 0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These must therefore lie on the real axis only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Since the radius is 5, and the </a:t>
                </a:r>
                <a:r>
                  <a:rPr lang="en-US" sz="1400" dirty="0" err="1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centre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is at (4,0) these will be where: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9712" y="4331373"/>
                <a:ext cx="3678231" cy="2031325"/>
              </a:xfrm>
              <a:prstGeom prst="rect">
                <a:avLst/>
              </a:prstGeom>
              <a:blipFill>
                <a:blip r:embed="rId9"/>
                <a:stretch>
                  <a:fillRect t="-6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/>
          <p:nvPr/>
        </p:nvCxnSpPr>
        <p:spPr>
          <a:xfrm flipV="1">
            <a:off x="3448594" y="4484914"/>
            <a:ext cx="1419497" cy="25255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6317684" y="2687291"/>
            <a:ext cx="126274" cy="126273"/>
            <a:chOff x="7380515" y="3683726"/>
            <a:chExt cx="126274" cy="126273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7976666" y="2682937"/>
            <a:ext cx="126274" cy="126273"/>
            <a:chOff x="7380515" y="3683726"/>
            <a:chExt cx="126274" cy="126273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173114" y="4920342"/>
                <a:ext cx="17747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     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3114" y="4920342"/>
                <a:ext cx="1774780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0921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65463" y="1541417"/>
                <a:ext cx="3744685" cy="463554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Complex numbers can be used to represent Loci on a Argand Diagram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b="0" dirty="0">
                    <a:latin typeface="Comic Sans MS" panose="030F0702030302020204" pitchFamily="66" charset="0"/>
                  </a:rPr>
                  <a:t>Sketch the locus of z on an Argand diagram</a:t>
                </a: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b="0" dirty="0">
                    <a:latin typeface="Comic Sans MS" panose="030F0702030302020204" pitchFamily="66" charset="0"/>
                  </a:rPr>
                  <a:t>Find the values of z that satisfy:</a:t>
                </a:r>
              </a:p>
              <a:p>
                <a:pPr marL="0" indent="0" algn="ctr">
                  <a:buNone/>
                </a:pPr>
                <a:r>
                  <a:rPr lang="en-US" sz="1600" dirty="0" err="1">
                    <a:latin typeface="Comic Sans MS" panose="030F0702030302020204" pitchFamily="66" charset="0"/>
                  </a:rPr>
                  <a:t>i</a:t>
                </a:r>
                <a:r>
                  <a:rPr lang="en-US" sz="1600" dirty="0">
                    <a:latin typeface="Comic Sans MS" panose="030F0702030302020204" pitchFamily="66" charset="0"/>
                  </a:rPr>
                  <a:t>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𝐼𝑚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ii)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𝑅𝑒</m:t>
                    </m:r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5463" y="1541417"/>
                <a:ext cx="3744685" cy="4635546"/>
              </a:xfrm>
              <a:blipFill>
                <a:blip r:embed="rId2"/>
                <a:stretch>
                  <a:fillRect t="-7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3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/>
          <p:nvPr/>
        </p:nvCxnSpPr>
        <p:spPr>
          <a:xfrm flipH="1" flipV="1">
            <a:off x="6482898" y="1220384"/>
            <a:ext cx="1776" cy="296531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 flipV="1">
            <a:off x="6454194" y="1058514"/>
            <a:ext cx="0" cy="338763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7131936" y="2691645"/>
            <a:ext cx="126274" cy="126273"/>
            <a:chOff x="7380515" y="3683726"/>
            <a:chExt cx="126274" cy="126273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997193" y="2813902"/>
                <a:ext cx="403957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7193" y="2813902"/>
                <a:ext cx="403957" cy="184666"/>
              </a:xfrm>
              <a:prstGeom prst="rect">
                <a:avLst/>
              </a:prstGeom>
              <a:blipFill>
                <a:blip r:embed="rId4"/>
                <a:stretch>
                  <a:fillRect l="-15152" t="-6667" r="-13636" b="-3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Oval 21"/>
          <p:cNvSpPr>
            <a:spLocks noChangeAspect="1"/>
          </p:cNvSpPr>
          <p:nvPr/>
        </p:nvSpPr>
        <p:spPr>
          <a:xfrm>
            <a:off x="6387927" y="1914184"/>
            <a:ext cx="1658679" cy="1658679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792811" y="1903253"/>
                <a:ext cx="86081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𝒛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𝒊𝒚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2811" y="1903253"/>
                <a:ext cx="860812" cy="215444"/>
              </a:xfrm>
              <a:prstGeom prst="rect">
                <a:avLst/>
              </a:prstGeom>
              <a:blipFill>
                <a:blip r:embed="rId5"/>
                <a:stretch>
                  <a:fillRect l="-2113" r="-6338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Group 27"/>
          <p:cNvGrpSpPr/>
          <p:nvPr/>
        </p:nvGrpSpPr>
        <p:grpSpPr>
          <a:xfrm>
            <a:off x="7603933" y="1982911"/>
            <a:ext cx="126274" cy="126273"/>
            <a:chOff x="7380515" y="3683726"/>
            <a:chExt cx="126274" cy="126273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962292" y="2507646"/>
                <a:ext cx="2008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2292" y="2507646"/>
                <a:ext cx="200889" cy="215444"/>
              </a:xfrm>
              <a:prstGeom prst="rect">
                <a:avLst/>
              </a:prstGeom>
              <a:blipFill>
                <a:blip r:embed="rId6"/>
                <a:stretch>
                  <a:fillRect l="-12121" r="-3030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491776" y="1140485"/>
                <a:ext cx="4458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𝐼𝑚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1776" y="1140485"/>
                <a:ext cx="445827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8100114" y="2606781"/>
                <a:ext cx="4322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𝑅𝑒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0114" y="2606781"/>
                <a:ext cx="432298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4812626" y="4287830"/>
            <a:ext cx="367823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real part needs to be equal to 0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These must therefore lie on the imaginary axis only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We can use the equation of the circle to find these…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3405052" y="4493623"/>
            <a:ext cx="1532708" cy="93181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6413479" y="2312823"/>
            <a:ext cx="126274" cy="126273"/>
            <a:chOff x="7380515" y="3683726"/>
            <a:chExt cx="126274" cy="126273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6417832" y="3057405"/>
            <a:ext cx="126274" cy="126273"/>
            <a:chOff x="7380515" y="3683726"/>
            <a:chExt cx="126274" cy="126273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173114" y="4920342"/>
                <a:ext cx="17747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     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3114" y="4920342"/>
                <a:ext cx="177478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1229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65463" y="1541417"/>
                <a:ext cx="3744685" cy="463554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Complex numbers can be used to represent Loci on a Argand Diagram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b="0" dirty="0">
                    <a:latin typeface="Comic Sans MS" panose="030F0702030302020204" pitchFamily="66" charset="0"/>
                  </a:rPr>
                  <a:t>Sketch the locus of z on an Argand diagram</a:t>
                </a: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b="0" dirty="0">
                    <a:latin typeface="Comic Sans MS" panose="030F0702030302020204" pitchFamily="66" charset="0"/>
                  </a:rPr>
                  <a:t>Find the values of z that satisfy:</a:t>
                </a:r>
              </a:p>
              <a:p>
                <a:pPr marL="0" indent="0" algn="ctr">
                  <a:buNone/>
                </a:pPr>
                <a:r>
                  <a:rPr lang="en-US" sz="1600" dirty="0" err="1">
                    <a:latin typeface="Comic Sans MS" panose="030F0702030302020204" pitchFamily="66" charset="0"/>
                  </a:rPr>
                  <a:t>i</a:t>
                </a:r>
                <a:r>
                  <a:rPr lang="en-US" sz="1600" dirty="0">
                    <a:latin typeface="Comic Sans MS" panose="030F0702030302020204" pitchFamily="66" charset="0"/>
                  </a:rPr>
                  <a:t>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𝐼𝑚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ii)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𝑅𝑒</m:t>
                    </m:r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5463" y="1541417"/>
                <a:ext cx="3744685" cy="4635546"/>
              </a:xfrm>
              <a:blipFill>
                <a:blip r:embed="rId2"/>
                <a:stretch>
                  <a:fillRect t="-7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3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/>
          <p:nvPr/>
        </p:nvCxnSpPr>
        <p:spPr>
          <a:xfrm flipH="1" flipV="1">
            <a:off x="6482898" y="1220384"/>
            <a:ext cx="1776" cy="296531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 flipV="1">
            <a:off x="6454194" y="1058514"/>
            <a:ext cx="0" cy="338763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7131936" y="2691645"/>
            <a:ext cx="126274" cy="126273"/>
            <a:chOff x="7380515" y="3683726"/>
            <a:chExt cx="126274" cy="126273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997193" y="2813902"/>
                <a:ext cx="403957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7193" y="2813902"/>
                <a:ext cx="403957" cy="184666"/>
              </a:xfrm>
              <a:prstGeom prst="rect">
                <a:avLst/>
              </a:prstGeom>
              <a:blipFill>
                <a:blip r:embed="rId4"/>
                <a:stretch>
                  <a:fillRect l="-15152" t="-6667" r="-13636" b="-3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Oval 21"/>
          <p:cNvSpPr>
            <a:spLocks noChangeAspect="1"/>
          </p:cNvSpPr>
          <p:nvPr/>
        </p:nvSpPr>
        <p:spPr>
          <a:xfrm>
            <a:off x="6387927" y="1914184"/>
            <a:ext cx="1658679" cy="1658679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792811" y="1903253"/>
                <a:ext cx="86081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𝒛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𝒊𝒚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2811" y="1903253"/>
                <a:ext cx="860812" cy="215444"/>
              </a:xfrm>
              <a:prstGeom prst="rect">
                <a:avLst/>
              </a:prstGeom>
              <a:blipFill>
                <a:blip r:embed="rId5"/>
                <a:stretch>
                  <a:fillRect l="-2113" r="-6338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Group 27"/>
          <p:cNvGrpSpPr/>
          <p:nvPr/>
        </p:nvGrpSpPr>
        <p:grpSpPr>
          <a:xfrm>
            <a:off x="7603933" y="1982911"/>
            <a:ext cx="126274" cy="126273"/>
            <a:chOff x="7380515" y="3683726"/>
            <a:chExt cx="126274" cy="126273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962292" y="2507646"/>
                <a:ext cx="2008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2292" y="2507646"/>
                <a:ext cx="200889" cy="215444"/>
              </a:xfrm>
              <a:prstGeom prst="rect">
                <a:avLst/>
              </a:prstGeom>
              <a:blipFill>
                <a:blip r:embed="rId6"/>
                <a:stretch>
                  <a:fillRect l="-12121" r="-3030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491776" y="1140485"/>
                <a:ext cx="4458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𝐼𝑚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1776" y="1140485"/>
                <a:ext cx="445827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8100114" y="2606781"/>
                <a:ext cx="4322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𝑅𝑒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0114" y="2606781"/>
                <a:ext cx="432298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Group 24"/>
          <p:cNvGrpSpPr/>
          <p:nvPr/>
        </p:nvGrpSpPr>
        <p:grpSpPr>
          <a:xfrm>
            <a:off x="6413479" y="2312823"/>
            <a:ext cx="126274" cy="126273"/>
            <a:chOff x="7380515" y="3683726"/>
            <a:chExt cx="126274" cy="126273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6417832" y="3057405"/>
            <a:ext cx="126274" cy="126273"/>
            <a:chOff x="7380515" y="3683726"/>
            <a:chExt cx="126274" cy="126273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173114" y="4920342"/>
                <a:ext cx="17747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     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3114" y="4920342"/>
                <a:ext cx="177478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480561" y="4193177"/>
                <a:ext cx="174714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0561" y="4193177"/>
                <a:ext cx="1747145" cy="246221"/>
              </a:xfrm>
              <a:prstGeom prst="rect">
                <a:avLst/>
              </a:prstGeom>
              <a:blipFill>
                <a:blip r:embed="rId10"/>
                <a:stretch>
                  <a:fillRect r="-1742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685212" y="4580709"/>
                <a:ext cx="154074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5212" y="4580709"/>
                <a:ext cx="1540743" cy="246221"/>
              </a:xfrm>
              <a:prstGeom prst="rect">
                <a:avLst/>
              </a:prstGeom>
              <a:blipFill>
                <a:blip r:embed="rId11"/>
                <a:stretch>
                  <a:fillRect r="-2778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985659" y="4968241"/>
                <a:ext cx="123527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6+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5659" y="4968241"/>
                <a:ext cx="1235275" cy="246221"/>
              </a:xfrm>
              <a:prstGeom prst="rect">
                <a:avLst/>
              </a:prstGeom>
              <a:blipFill>
                <a:blip r:embed="rId12"/>
                <a:stretch>
                  <a:fillRect l="-3465" r="-3465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460275" y="5373189"/>
                <a:ext cx="64876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0275" y="5373189"/>
                <a:ext cx="648767" cy="246221"/>
              </a:xfrm>
              <a:prstGeom prst="rect">
                <a:avLst/>
              </a:prstGeom>
              <a:blipFill>
                <a:blip r:embed="rId13"/>
                <a:stretch>
                  <a:fillRect l="-7547" r="-6604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560424" y="5760720"/>
                <a:ext cx="70102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=±3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0424" y="5760720"/>
                <a:ext cx="701026" cy="246221"/>
              </a:xfrm>
              <a:prstGeom prst="rect">
                <a:avLst/>
              </a:prstGeom>
              <a:blipFill>
                <a:blip r:embed="rId14"/>
                <a:stretch>
                  <a:fillRect l="-6957" r="-6087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41"/>
          <p:cNvSpPr/>
          <p:nvPr/>
        </p:nvSpPr>
        <p:spPr>
          <a:xfrm>
            <a:off x="6165867" y="4314503"/>
            <a:ext cx="261059" cy="396834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6344990" y="4348349"/>
            <a:ext cx="116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x = 0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4" name="Arc 43"/>
          <p:cNvSpPr/>
          <p:nvPr/>
        </p:nvSpPr>
        <p:spPr>
          <a:xfrm>
            <a:off x="6178930" y="4702034"/>
            <a:ext cx="261059" cy="396834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>
            <a:off x="6191993" y="5098274"/>
            <a:ext cx="261059" cy="396834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c 45"/>
          <p:cNvSpPr/>
          <p:nvPr/>
        </p:nvSpPr>
        <p:spPr>
          <a:xfrm>
            <a:off x="6213764" y="5511931"/>
            <a:ext cx="261059" cy="396834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6297092" y="4753297"/>
            <a:ext cx="116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397241" y="5140828"/>
            <a:ext cx="116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Subtract 16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384179" y="5571902"/>
            <a:ext cx="116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Square root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985903" y="5638799"/>
                <a:ext cx="21230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=−3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903" y="5638799"/>
                <a:ext cx="2123081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6235193" y="2226073"/>
                <a:ext cx="126637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sz="12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5193" y="2226073"/>
                <a:ext cx="126637" cy="184666"/>
              </a:xfrm>
              <a:prstGeom prst="rect">
                <a:avLst/>
              </a:prstGeom>
              <a:blipFill>
                <a:blip r:embed="rId16"/>
                <a:stretch>
                  <a:fillRect l="-28571" r="-28571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126336" y="3092576"/>
                <a:ext cx="24205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sz="12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6336" y="3092576"/>
                <a:ext cx="242054" cy="184666"/>
              </a:xfrm>
              <a:prstGeom prst="rect">
                <a:avLst/>
              </a:prstGeom>
              <a:blipFill>
                <a:blip r:embed="rId17"/>
                <a:stretch>
                  <a:fillRect l="-5000" r="-15000" b="-3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774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7" grpId="0"/>
      <p:bldP spid="38" grpId="0"/>
      <p:bldP spid="39" grpId="0"/>
      <p:bldP spid="41" grpId="0"/>
      <p:bldP spid="42" grpId="0" animBg="1"/>
      <p:bldP spid="43" grpId="0"/>
      <p:bldP spid="44" grpId="0" animBg="1"/>
      <p:bldP spid="45" grpId="0" animBg="1"/>
      <p:bldP spid="46" grpId="0" animBg="1"/>
      <p:bldP spid="47" grpId="0"/>
      <p:bldP spid="48" grpId="0"/>
      <p:bldP spid="49" grpId="0"/>
      <p:bldP spid="50" grpId="0"/>
      <p:bldP spid="51" grpId="0"/>
      <p:bldP spid="5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Complex numbers can be used to represent Loci on a Argand Diagram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If: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Sketch the locus of P(</a:t>
            </a:r>
            <a:r>
              <a:rPr lang="en-US" sz="1400" dirty="0" err="1">
                <a:latin typeface="Comic Sans MS" panose="030F0702030302020204" pitchFamily="66" charset="0"/>
              </a:rPr>
              <a:t>x,y</a:t>
            </a:r>
            <a:r>
              <a:rPr lang="en-US" sz="1400" dirty="0">
                <a:latin typeface="Comic Sans MS" panose="030F0702030302020204" pitchFamily="66" charset="0"/>
              </a:rPr>
              <a:t>) which is represented by z on an </a:t>
            </a:r>
            <a:r>
              <a:rPr lang="en-US" sz="1400" dirty="0" err="1">
                <a:latin typeface="Comic Sans MS" panose="030F0702030302020204" pitchFamily="66" charset="0"/>
              </a:rPr>
              <a:t>Argand</a:t>
            </a:r>
            <a:r>
              <a:rPr lang="en-US" sz="1400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143000" y="2819400"/>
                <a:ext cx="16357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−5−3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2819400"/>
                <a:ext cx="1635704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061852" y="4495800"/>
                <a:ext cx="18056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−(5+3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)</m:t>
                          </m:r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1852" y="4495800"/>
                <a:ext cx="1805623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138052" y="4114800"/>
                <a:ext cx="16357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−5−3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8052" y="4114800"/>
                <a:ext cx="1635704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>
          <a:xfrm flipV="1">
            <a:off x="1061852" y="4876800"/>
            <a:ext cx="2286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23652" y="5257800"/>
            <a:ext cx="1339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Leave z as it is – this is the variable point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2052452" y="4876800"/>
            <a:ext cx="2286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595252" y="5257800"/>
            <a:ext cx="167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Put this part in a bracket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- This is the fixed point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440874" y="4974772"/>
            <a:ext cx="24967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So we want the locus where the distance between the variable point z and the fixed point (5,3) is equal to 3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6592614" y="1447800"/>
            <a:ext cx="0" cy="3352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269014" y="3048000"/>
            <a:ext cx="365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Re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440214" y="1143000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latin typeface="Comic Sans MS" pitchFamily="66" charset="0"/>
              </a:rPr>
              <a:t>Im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rot="5400000" flipV="1">
            <a:off x="6592614" y="1524000"/>
            <a:ext cx="0" cy="3352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7543800" y="2438400"/>
            <a:ext cx="152400" cy="152400"/>
            <a:chOff x="5791200" y="2971800"/>
            <a:chExt cx="152400" cy="152400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5791200" y="29718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5791200" y="29718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Oval 24"/>
          <p:cNvSpPr>
            <a:spLocks noChangeAspect="1"/>
          </p:cNvSpPr>
          <p:nvPr/>
        </p:nvSpPr>
        <p:spPr>
          <a:xfrm>
            <a:off x="6934200" y="1828800"/>
            <a:ext cx="1371600" cy="13716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7649980" y="2381794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(5,3)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095515" y="1733203"/>
            <a:ext cx="5918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P(</a:t>
            </a:r>
            <a:r>
              <a:rPr lang="en-GB" sz="1200" dirty="0" err="1">
                <a:latin typeface="Comic Sans MS" pitchFamily="66" charset="0"/>
              </a:rPr>
              <a:t>x,y</a:t>
            </a:r>
            <a:r>
              <a:rPr lang="en-GB" sz="1200" dirty="0">
                <a:latin typeface="Comic Sans MS" pitchFamily="66" charset="0"/>
              </a:rPr>
              <a:t>)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7962009" y="1868979"/>
            <a:ext cx="152400" cy="152400"/>
            <a:chOff x="5791200" y="2971800"/>
            <a:chExt cx="152400" cy="152400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5791200" y="29718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>
              <a:off x="5791200" y="29718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/>
          <p:cNvSpPr txBox="1"/>
          <p:nvPr/>
        </p:nvSpPr>
        <p:spPr>
          <a:xfrm>
            <a:off x="6151418" y="5213268"/>
            <a:ext cx="2129236" cy="83099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This will be a circle of radius 3 units, centre (5,3)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7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</p:spTree>
    <p:extLst>
      <p:ext uri="{BB962C8B-B14F-4D97-AF65-F5344CB8AC3E}">
        <p14:creationId xmlns:p14="http://schemas.microsoft.com/office/powerpoint/2010/main" val="3036191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4" grpId="0"/>
      <p:bldP spid="16" grpId="0"/>
      <p:bldP spid="17" grpId="0"/>
      <p:bldP spid="19" grpId="0"/>
      <p:bldP spid="20" grpId="0"/>
      <p:bldP spid="25" grpId="0" animBg="1"/>
      <p:bldP spid="26" grpId="0"/>
      <p:bldP spid="27" grpId="0"/>
      <p:bldP spid="31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B939C77-D4C4-4CEC-8DA8-4D6EB3EA71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ED5F795-61EF-4CFA-A9C1-954C38245C9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FBFB6F-E75B-4944-AD15-0B3156F99D7B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78db98b4-7c56-4667-9532-fea666d1edab"/>
    <ds:schemaRef ds:uri="http://schemas.openxmlformats.org/package/2006/metadata/core-properties"/>
    <ds:schemaRef ds:uri="00eee050-7eda-4a68-8825-514e694f5f09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582</TotalTime>
  <Words>4972</Words>
  <Application>Microsoft Office PowerPoint</Application>
  <PresentationFormat>On-screen Show (4:3)</PresentationFormat>
  <Paragraphs>563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4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Javanese Text</vt:lpstr>
      <vt:lpstr>Segoe UI Black</vt:lpstr>
      <vt:lpstr>Wingdings</vt:lpstr>
      <vt:lpstr>Office テーマ</vt:lpstr>
      <vt:lpstr>PowerPoint Presentation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158</cp:revision>
  <dcterms:created xsi:type="dcterms:W3CDTF">2017-08-14T15:35:38Z</dcterms:created>
  <dcterms:modified xsi:type="dcterms:W3CDTF">2021-08-26T15:31:56Z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