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55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2.4) Loci in the Argand diagram</a:t>
            </a:r>
          </a:p>
        </p:txBody>
      </p:sp>
    </p:spTree>
    <p:extLst>
      <p:ext uri="{BB962C8B-B14F-4D97-AF65-F5344CB8AC3E}">
        <p14:creationId xmlns:p14="http://schemas.microsoft.com/office/powerpoint/2010/main" val="265200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05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05401"/>
              </a:xfrm>
              <a:prstGeom prst="rect">
                <a:avLst/>
              </a:prstGeom>
              <a:blipFill>
                <a:blip r:embed="rId2"/>
                <a:stretch>
                  <a:fillRect l="-1067" t="-962" b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18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18768"/>
              </a:xfrm>
              <a:prstGeom prst="rect">
                <a:avLst/>
              </a:prstGeom>
              <a:blipFill>
                <a:blip r:embed="rId3"/>
                <a:stretch>
                  <a:fillRect l="-1067" t="-2717" b="-7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9731CF-F321-4669-AFBA-A84EE7B30EED}"/>
                  </a:ext>
                </a:extLst>
              </p:cNvPr>
              <p:cNvSpPr txBox="1"/>
              <p:nvPr/>
            </p:nvSpPr>
            <p:spPr>
              <a:xfrm>
                <a:off x="4577019" y="1829496"/>
                <a:ext cx="4572000" cy="941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Half-line from origin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9731CF-F321-4669-AFBA-A84EE7B30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29496"/>
                <a:ext cx="4572000" cy="941604"/>
              </a:xfrm>
              <a:prstGeom prst="rect">
                <a:avLst/>
              </a:prstGeom>
              <a:blipFill>
                <a:blip r:embed="rId4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4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1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16972"/>
              </a:xfrm>
              <a:prstGeom prst="rect">
                <a:avLst/>
              </a:prstGeom>
              <a:blipFill>
                <a:blip r:embed="rId2"/>
                <a:stretch>
                  <a:fillRect l="-1067" t="-327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+3+2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4934"/>
              </a:xfrm>
              <a:prstGeom prst="rect">
                <a:avLst/>
              </a:prstGeom>
              <a:blipFill>
                <a:blip r:embed="rId3"/>
                <a:stretch>
                  <a:fillRect l="-1067" t="-2618" b="-7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51342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Half-line from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−3, −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b="0" i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−5,    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&lt;−3,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&gt;−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1342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1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which satisfies both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+3−2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:r>
                  <a:rPr lang="en-GB" sz="20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43133"/>
              </a:xfrm>
              <a:prstGeom prst="rect">
                <a:avLst/>
              </a:prstGeom>
              <a:blipFill>
                <a:blip r:embed="rId2"/>
                <a:stretch>
                  <a:fillRect l="-1333" t="-32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which satisfies both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+3+2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+3+2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43133"/>
              </a:xfrm>
              <a:prstGeom prst="rect">
                <a:avLst/>
              </a:prstGeom>
              <a:blipFill>
                <a:blip r:embed="rId3"/>
                <a:stretch>
                  <a:fillRect l="-1333" t="-2660" b="-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51342"/>
                <a:ext cx="4572000" cy="424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−3−5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(−2+5</m:t>
                      </m:r>
                      <m:rad>
                        <m:radPr>
                          <m:degHide m:val="on"/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1342"/>
                <a:ext cx="4572000" cy="424219"/>
              </a:xfrm>
              <a:prstGeom prst="rect">
                <a:avLst/>
              </a:prstGeom>
              <a:blipFill>
                <a:blip r:embed="rId4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62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2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satisfies both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sz="2000" b="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Hence,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25583"/>
              </a:xfrm>
              <a:prstGeom prst="rect">
                <a:avLst/>
              </a:prstGeom>
              <a:blipFill>
                <a:blip r:embed="rId2"/>
                <a:stretch>
                  <a:fillRect l="-1467" t="-2575" b="-6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2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satisfies both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Hence,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25583"/>
              </a:xfrm>
              <a:prstGeom prst="rect">
                <a:avLst/>
              </a:prstGeom>
              <a:blipFill>
                <a:blip r:embed="rId3"/>
                <a:stretch>
                  <a:fillRect l="-1467" t="-2137" b="-7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86853"/>
                <a:ext cx="4572000" cy="8659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=4+4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86853"/>
                <a:ext cx="4572000" cy="865943"/>
              </a:xfrm>
              <a:prstGeom prst="rect">
                <a:avLst/>
              </a:prstGeom>
              <a:blipFill>
                <a:blip r:embed="rId4"/>
                <a:stretch>
                  <a:fillRect l="-133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6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76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+4−8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 show that the maximum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+12−5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73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76797"/>
              </a:xfrm>
              <a:prstGeom prst="rect">
                <a:avLst/>
              </a:prstGeom>
              <a:blipFill>
                <a:blip r:embed="rId2"/>
                <a:stretch>
                  <a:fillRect l="-1333" t="-3109" b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6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+8−4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show that the maximum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+15−2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6797"/>
              </a:xfrm>
              <a:prstGeom prst="rect">
                <a:avLst/>
              </a:prstGeom>
              <a:blipFill>
                <a:blip r:embed="rId3"/>
                <a:stretch>
                  <a:fillRect l="-1333" t="-2591" b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C562BBC-F18C-4242-B9C8-A8367AE4229C}"/>
              </a:ext>
            </a:extLst>
          </p:cNvPr>
          <p:cNvSpPr txBox="1"/>
          <p:nvPr/>
        </p:nvSpPr>
        <p:spPr>
          <a:xfrm>
            <a:off x="4572000" y="16732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0375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680ABE-41A1-40F9-BFFB-CBB4E167423A}"/>
                  </a:ext>
                </a:extLst>
              </p:cNvPr>
              <p:cNvSpPr txBox="1"/>
              <p:nvPr/>
            </p:nvSpPr>
            <p:spPr>
              <a:xfrm>
                <a:off x="4572000" y="1082808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b="0" i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Cartesian equation: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680ABE-41A1-40F9-BFFB-CBB4E167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82808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2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+3−5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Draw the locus of points that satisfy: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−5−3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(5, 3)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3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and </a:t>
                </a:r>
                <a:r>
                  <a:rPr lang="en-GB" sz="1600" dirty="0">
                    <a:latin typeface="Candara" panose="020E0502030303020204" pitchFamily="34" charset="0"/>
                  </a:rPr>
                  <a:t>find its Cartesian equation</a:t>
                </a:r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and </a:t>
                </a:r>
                <a:r>
                  <a:rPr lang="en-GB" sz="1600" dirty="0">
                    <a:latin typeface="Candara" panose="020E0502030303020204" pitchFamily="34" charset="0"/>
                  </a:rPr>
                  <a:t>find its Cartesian equation</a:t>
                </a: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70537"/>
              </a:xfrm>
              <a:prstGeom prst="rect">
                <a:avLst/>
              </a:prstGeom>
              <a:blipFill>
                <a:blip r:embed="rId2"/>
                <a:stretch>
                  <a:fillRect l="-667" t="-384" b="-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locus of points that satisfy: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61774"/>
              </a:xfrm>
              <a:prstGeom prst="rect">
                <a:avLst/>
              </a:prstGeom>
              <a:blipFill>
                <a:blip r:embed="rId3"/>
                <a:stretch>
                  <a:fillRect l="-667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−2)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5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represented by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Cartesian equation of the locus.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maximum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minimum and maximum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r="-26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represented by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−5−3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Cartesian equation of the locus.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maximum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minimum and maximum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067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55DED3-397D-46C6-B295-F9B81DB827DE}"/>
                  </a:ext>
                </a:extLst>
              </p:cNvPr>
              <p:cNvSpPr txBox="1"/>
              <p:nvPr/>
            </p:nvSpPr>
            <p:spPr>
              <a:xfrm>
                <a:off x="4566983" y="2765524"/>
                <a:ext cx="4609784" cy="1529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Circle centre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(5, 3)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1.08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Max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Min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55DED3-397D-46C6-B295-F9B81DB82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765524"/>
                <a:ext cx="4609784" cy="1529521"/>
              </a:xfrm>
              <a:prstGeom prst="rect">
                <a:avLst/>
              </a:prstGeom>
              <a:blipFill>
                <a:blip r:embed="rId4"/>
                <a:stretch>
                  <a:fillRect l="-1058" t="-2390" b="-55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2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602434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Perpendicular bisector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r>
                  <a:rPr lang="en-GB" b="0" i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(0, 6)</m:t>
                    </m:r>
                  </m:oMath>
                </a14:m>
                <a:endParaRPr lang="en-GB" b="0" i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02434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9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66983" y="1606898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(3, 0)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−1)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606898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5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6097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Cartesian equation of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Argand diagram.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Hence, find the least possible value of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609783" cy="1200329"/>
              </a:xfrm>
              <a:prstGeom prst="rect">
                <a:avLst/>
              </a:prstGeom>
              <a:blipFill>
                <a:blip r:embed="rId2"/>
                <a:stretch>
                  <a:fillRect l="-1058" t="-3046" r="-1852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Cartesian equation of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Argand diagram.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Hence, find the least possible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/>
              <p:nvPr/>
            </p:nvSpPr>
            <p:spPr>
              <a:xfrm>
                <a:off x="4566983" y="1736469"/>
                <a:ext cx="4609784" cy="673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36469"/>
                <a:ext cx="4609784" cy="673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−8+6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minimum value of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maximum.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−12−5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minimum value of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maximum.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/>
              <p:nvPr/>
            </p:nvSpPr>
            <p:spPr>
              <a:xfrm>
                <a:off x="4566983" y="1472863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472863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39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9856</TotalTime>
  <Words>1347</Words>
  <Application>Microsoft Office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2.4) Loci in the Argand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2021-08-28T15:33:10Z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