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55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png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png"/><Relationship Id="rId2" Type="http://schemas.openxmlformats.org/officeDocument/2006/relationships/image" Target="../media/image1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7.png"/><Relationship Id="rId2" Type="http://schemas.openxmlformats.org/officeDocument/2006/relationships/image" Target="../media/image1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png"/><Relationship Id="rId2" Type="http://schemas.openxmlformats.org/officeDocument/2006/relationships/image" Target="../media/image12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png"/><Relationship Id="rId2" Type="http://schemas.openxmlformats.org/officeDocument/2006/relationships/image" Target="../media/image1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png"/><Relationship Id="rId2" Type="http://schemas.openxmlformats.org/officeDocument/2006/relationships/image" Target="../media/image14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2.4) Loci in the Argand diagram</a:t>
            </a:r>
          </a:p>
        </p:txBody>
      </p:sp>
    </p:spTree>
    <p:extLst>
      <p:ext uri="{BB962C8B-B14F-4D97-AF65-F5344CB8AC3E}">
        <p14:creationId xmlns:p14="http://schemas.microsoft.com/office/powerpoint/2010/main" val="2652008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805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</a:p>
              <a:p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805401"/>
              </a:xfrm>
              <a:prstGeom prst="rect">
                <a:avLst/>
              </a:prstGeom>
              <a:blipFill>
                <a:blip r:embed="rId2"/>
                <a:stretch>
                  <a:fillRect l="-1067" t="-962" b="-1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18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18768"/>
              </a:xfrm>
              <a:prstGeom prst="rect">
                <a:avLst/>
              </a:prstGeom>
              <a:blipFill>
                <a:blip r:embed="rId3"/>
                <a:stretch>
                  <a:fillRect l="-1067" t="-2717" b="-7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C9731CF-F321-4669-AFBA-A84EE7B30EED}"/>
                  </a:ext>
                </a:extLst>
              </p:cNvPr>
              <p:cNvSpPr txBox="1"/>
              <p:nvPr/>
            </p:nvSpPr>
            <p:spPr>
              <a:xfrm>
                <a:off x="4577019" y="1829496"/>
                <a:ext cx="4572000" cy="941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Half-line from origin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&gt;0,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C9731CF-F321-4669-AFBA-A84EE7B30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829496"/>
                <a:ext cx="4572000" cy="941604"/>
              </a:xfrm>
              <a:prstGeom prst="rect">
                <a:avLst/>
              </a:prstGeom>
              <a:blipFill>
                <a:blip r:embed="rId4"/>
                <a:stretch>
                  <a:fillRect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545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116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116972"/>
              </a:xfrm>
              <a:prstGeom prst="rect">
                <a:avLst/>
              </a:prstGeom>
              <a:blipFill>
                <a:blip r:embed="rId2"/>
                <a:stretch>
                  <a:fillRect l="-1067" t="-3279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4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+3+2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4934"/>
              </a:xfrm>
              <a:prstGeom prst="rect">
                <a:avLst/>
              </a:prstGeom>
              <a:blipFill>
                <a:blip r:embed="rId3"/>
                <a:stretch>
                  <a:fillRect l="-1067" t="-2618" b="-73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562BBC-F18C-4242-B9C8-A8367AE4229C}"/>
                  </a:ext>
                </a:extLst>
              </p:cNvPr>
              <p:cNvSpPr txBox="1"/>
              <p:nvPr/>
            </p:nvSpPr>
            <p:spPr>
              <a:xfrm>
                <a:off x="4572000" y="1751342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Half-line from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−3, −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GB" b="0" i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−5,    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&lt;−3,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&gt;−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562BBC-F18C-4242-B9C8-A8367AE42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1342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t="-4717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914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complex number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which satisfies both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+3−2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and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:r>
                  <a:rPr lang="en-GB" sz="2000" b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+3−2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143133"/>
              </a:xfrm>
              <a:prstGeom prst="rect">
                <a:avLst/>
              </a:prstGeom>
              <a:blipFill>
                <a:blip r:embed="rId2"/>
                <a:stretch>
                  <a:fillRect l="-1333" t="-32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complex number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which satisfies both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+3+2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+3+2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43133"/>
              </a:xfrm>
              <a:prstGeom prst="rect">
                <a:avLst/>
              </a:prstGeom>
              <a:blipFill>
                <a:blip r:embed="rId3"/>
                <a:stretch>
                  <a:fillRect l="-1333" t="-2660" b="-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562BBC-F18C-4242-B9C8-A8367AE4229C}"/>
                  </a:ext>
                </a:extLst>
              </p:cNvPr>
              <p:cNvSpPr txBox="1"/>
              <p:nvPr/>
            </p:nvSpPr>
            <p:spPr>
              <a:xfrm>
                <a:off x="4572000" y="1751342"/>
                <a:ext cx="4572000" cy="4242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−3−5</m:t>
                          </m:r>
                          <m:rad>
                            <m:radPr>
                              <m:degHide m:val="on"/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(−2+5</m:t>
                      </m:r>
                      <m:rad>
                        <m:radPr>
                          <m:degHide m:val="on"/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562BBC-F18C-4242-B9C8-A8367AE42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1342"/>
                <a:ext cx="4572000" cy="424219"/>
              </a:xfrm>
              <a:prstGeom prst="rect">
                <a:avLst/>
              </a:prstGeom>
              <a:blipFill>
                <a:blip r:embed="rId4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862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425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the complex number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satisfies both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,</a:t>
                </a:r>
              </a:p>
              <a:p>
                <a:pPr marL="457200" indent="-457200">
                  <a:buAutoNum type="alphaLcParenBoth"/>
                </a:pPr>
                <a:r>
                  <a:rPr lang="en-GB" sz="2000" b="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sz="2000" dirty="0">
                    <a:latin typeface="Candara" panose="020E0502030303020204" pitchFamily="34" charset="0"/>
                  </a:rPr>
                  <a:t>Hence,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−6</m:t>
                            </m:r>
                          </m:e>
                        </m:d>
                      </m:e>
                    </m:func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425583"/>
              </a:xfrm>
              <a:prstGeom prst="rect">
                <a:avLst/>
              </a:prstGeom>
              <a:blipFill>
                <a:blip r:embed="rId2"/>
                <a:stretch>
                  <a:fillRect l="-1467" t="-2575" b="-6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25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the complex number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satisfies both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</a:t>
                </a:r>
              </a:p>
              <a:p>
                <a:pPr marL="457200" indent="-457200">
                  <a:buAutoNum type="alphaLcParenBoth"/>
                </a:pPr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sz="2000" dirty="0">
                    <a:latin typeface="Candara" panose="020E0502030303020204" pitchFamily="34" charset="0"/>
                  </a:rPr>
                  <a:t>Hence,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−8</m:t>
                            </m:r>
                          </m:e>
                        </m:d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25583"/>
              </a:xfrm>
              <a:prstGeom prst="rect">
                <a:avLst/>
              </a:prstGeom>
              <a:blipFill>
                <a:blip r:embed="rId3"/>
                <a:stretch>
                  <a:fillRect l="-1467" t="-2137" b="-72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562BBC-F18C-4242-B9C8-A8367AE4229C}"/>
                  </a:ext>
                </a:extLst>
              </p:cNvPr>
              <p:cNvSpPr txBox="1"/>
              <p:nvPr/>
            </p:nvSpPr>
            <p:spPr>
              <a:xfrm>
                <a:off x="4572000" y="1786853"/>
                <a:ext cx="4572000" cy="8659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=4+4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562BBC-F18C-4242-B9C8-A8367AE42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86853"/>
                <a:ext cx="4572000" cy="865943"/>
              </a:xfrm>
              <a:prstGeom prst="rect">
                <a:avLst/>
              </a:prstGeom>
              <a:blipFill>
                <a:blip r:embed="rId4"/>
                <a:stretch>
                  <a:fillRect l="-1333" b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63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176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+4−8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, show that the maximum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 b="0" i="0" smtClean="0">
                        <a:latin typeface="Cambria Math" panose="02040503050406030204" pitchFamily="18" charset="0"/>
                      </a:rPr>
                      <m:t>arg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+12−5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73</m:t>
                                    </m:r>
                                  </m:e>
                                </m:rad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176797"/>
              </a:xfrm>
              <a:prstGeom prst="rect">
                <a:avLst/>
              </a:prstGeom>
              <a:blipFill>
                <a:blip r:embed="rId2"/>
                <a:stretch>
                  <a:fillRect l="-1333" t="-3109" b="-15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76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+8−4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show that the maximum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>
                        <a:latin typeface="Cambria Math" panose="02040503050406030204" pitchFamily="18" charset="0"/>
                      </a:rPr>
                      <m:t>arg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+15−2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53</m:t>
                                    </m:r>
                                  </m:e>
                                </m:rad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76797"/>
              </a:xfrm>
              <a:prstGeom prst="rect">
                <a:avLst/>
              </a:prstGeom>
              <a:blipFill>
                <a:blip r:embed="rId3"/>
                <a:stretch>
                  <a:fillRect l="-1333" t="-2591" b="-15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0C562BBC-F18C-4242-B9C8-A8367AE4229C}"/>
              </a:ext>
            </a:extLst>
          </p:cNvPr>
          <p:cNvSpPr txBox="1"/>
          <p:nvPr/>
        </p:nvSpPr>
        <p:spPr>
          <a:xfrm>
            <a:off x="4572000" y="167322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303752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680ABE-41A1-40F9-BFFB-CBB4E167423A}"/>
                  </a:ext>
                </a:extLst>
              </p:cNvPr>
              <p:cNvSpPr txBox="1"/>
              <p:nvPr/>
            </p:nvSpPr>
            <p:spPr>
              <a:xfrm>
                <a:off x="4572000" y="1082808"/>
                <a:ext cx="460978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Circle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b="0" i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Cartesian equation: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680ABE-41A1-40F9-BFFB-CBB4E1674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82808"/>
                <a:ext cx="4609784" cy="646331"/>
              </a:xfrm>
              <a:prstGeom prst="rect">
                <a:avLst/>
              </a:prstGeom>
              <a:blipFill>
                <a:blip r:embed="rId4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221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+3−5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−3+5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t="-992"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Draw the locus of points that satisfy: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−5−3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/>
              <p:nvPr/>
            </p:nvSpPr>
            <p:spPr>
              <a:xfrm>
                <a:off x="4577019" y="1560732"/>
                <a:ext cx="460978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Circle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(5, 3)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560732"/>
                <a:ext cx="4609784" cy="646331"/>
              </a:xfrm>
              <a:prstGeom prst="rect">
                <a:avLst/>
              </a:prstGeom>
              <a:blipFill>
                <a:blip r:embed="rId4"/>
                <a:stretch>
                  <a:fillRect t="-4717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3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77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sz="1600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latin typeface="Candara" panose="020E0502030303020204" pitchFamily="34" charset="0"/>
                  </a:rPr>
                  <a:t>and </a:t>
                </a:r>
                <a:r>
                  <a:rPr lang="en-GB" sz="1600" dirty="0">
                    <a:latin typeface="Candara" panose="020E0502030303020204" pitchFamily="34" charset="0"/>
                  </a:rPr>
                  <a:t>find its Cartesian equation</a:t>
                </a:r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sz="1600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latin typeface="Candara" panose="020E0502030303020204" pitchFamily="34" charset="0"/>
                  </a:rPr>
                  <a:t>and </a:t>
                </a:r>
                <a:r>
                  <a:rPr lang="en-GB" sz="1600" dirty="0">
                    <a:latin typeface="Candara" panose="020E0502030303020204" pitchFamily="34" charset="0"/>
                  </a:rPr>
                  <a:t>find its Cartesian equation</a:t>
                </a: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sz="160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770537"/>
              </a:xfrm>
              <a:prstGeom prst="rect">
                <a:avLst/>
              </a:prstGeom>
              <a:blipFill>
                <a:blip r:embed="rId2"/>
                <a:stretch>
                  <a:fillRect l="-667" t="-384" b="-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Draw the locus of points that satisfy: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3−2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61774"/>
              </a:xfrm>
              <a:prstGeom prst="rect">
                <a:avLst/>
              </a:prstGeom>
              <a:blipFill>
                <a:blip r:embed="rId3"/>
                <a:stretch>
                  <a:fillRect l="-667" t="-2113" b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/>
              <p:nvPr/>
            </p:nvSpPr>
            <p:spPr>
              <a:xfrm>
                <a:off x="4577019" y="1560732"/>
                <a:ext cx="460978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Circle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(3, −2)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560732"/>
                <a:ext cx="4609784" cy="646331"/>
              </a:xfrm>
              <a:prstGeom prst="rect">
                <a:avLst/>
              </a:prstGeom>
              <a:blipFill>
                <a:blip r:embed="rId4"/>
                <a:stretch>
                  <a:fillRect t="-4717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51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complex number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represented by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−3+5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Sketch the locus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Cartesian equation of the locus.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maximum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minimum and maximum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1067" t="-1587" r="-267" b="-3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complex number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represented by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−5−3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Sketch the locus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Cartesian equation of the locus.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maximum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minimum and maximum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1067" t="-1319" b="-31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55DED3-397D-46C6-B295-F9B81DB827DE}"/>
                  </a:ext>
                </a:extLst>
              </p:cNvPr>
              <p:cNvSpPr txBox="1"/>
              <p:nvPr/>
            </p:nvSpPr>
            <p:spPr>
              <a:xfrm>
                <a:off x="4566983" y="2765524"/>
                <a:ext cx="4609784" cy="15295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Circle centre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(5, 3)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1.08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(d) Max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</m:e>
                    </m:ra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Min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</m:e>
                    </m:ra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55DED3-397D-46C6-B295-F9B81DB827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765524"/>
                <a:ext cx="4609784" cy="1529521"/>
              </a:xfrm>
              <a:prstGeom prst="rect">
                <a:avLst/>
              </a:prstGeom>
              <a:blipFill>
                <a:blip r:embed="rId4"/>
                <a:stretch>
                  <a:fillRect l="-1058" t="-2390" b="-55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524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t="-992"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/>
              <p:nvPr/>
            </p:nvSpPr>
            <p:spPr>
              <a:xfrm>
                <a:off x="4577019" y="1602434"/>
                <a:ext cx="460978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Perpendicular bisector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0, 0</m:t>
                        </m:r>
                      </m:e>
                    </m:d>
                  </m:oMath>
                </a14:m>
                <a:r>
                  <a:rPr lang="en-GB" b="0" i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(0, 6)</m:t>
                    </m:r>
                  </m:oMath>
                </a14:m>
                <a:endParaRPr lang="en-GB" b="0" i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602434"/>
                <a:ext cx="4609784" cy="646331"/>
              </a:xfrm>
              <a:prstGeom prst="rect">
                <a:avLst/>
              </a:prstGeom>
              <a:blipFill>
                <a:blip r:embed="rId4"/>
                <a:stretch>
                  <a:fillRect t="-566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397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/>
              <p:nvPr/>
            </p:nvSpPr>
            <p:spPr>
              <a:xfrm>
                <a:off x="4566983" y="1606898"/>
                <a:ext cx="460978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Perpendicular bisector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(3, 0)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−1)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606898"/>
                <a:ext cx="4609784" cy="646331"/>
              </a:xfrm>
              <a:prstGeom prst="rect">
                <a:avLst/>
              </a:prstGeom>
              <a:blipFill>
                <a:blip r:embed="rId4"/>
                <a:stretch>
                  <a:fillRect t="-566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559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61665"/>
                <a:ext cx="46097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Cartesian equation of the locus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+1|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sketch the locus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an Argand diagram.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Hence, find the least possible value of </a:t>
                </a:r>
                <a14:m>
                  <m:oMath xmlns:m="http://schemas.openxmlformats.org/officeDocument/2006/math">
                    <m:r>
                      <a:rPr lang="en-GB" b="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b="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b="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609783" cy="1200329"/>
              </a:xfrm>
              <a:prstGeom prst="rect">
                <a:avLst/>
              </a:prstGeom>
              <a:blipFill>
                <a:blip r:embed="rId2"/>
                <a:stretch>
                  <a:fillRect l="-1058" t="-3046" r="-1852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Cartesian equation of the locus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sketch the locus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an Argand diagram.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Hence, find the least possible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EAE4C1C-A1FE-4E20-854E-A830CE3A6FFA}"/>
                  </a:ext>
                </a:extLst>
              </p:cNvPr>
              <p:cNvSpPr txBox="1"/>
              <p:nvPr/>
            </p:nvSpPr>
            <p:spPr>
              <a:xfrm>
                <a:off x="4566983" y="1736469"/>
                <a:ext cx="4609784" cy="673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EAE4C1C-A1FE-4E20-854E-A830CE3A6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736469"/>
                <a:ext cx="4609784" cy="6732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101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the complex number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satisfies the equation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−8+6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minimum value of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maximum.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the complex number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satisfies the equation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−12−5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minimum value of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maximum.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EAE4C1C-A1FE-4E20-854E-A830CE3A6FFA}"/>
                  </a:ext>
                </a:extLst>
              </p:cNvPr>
              <p:cNvSpPr txBox="1"/>
              <p:nvPr/>
            </p:nvSpPr>
            <p:spPr>
              <a:xfrm>
                <a:off x="4566983" y="1472863"/>
                <a:ext cx="460978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Minimum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Maximum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EAE4C1C-A1FE-4E20-854E-A830CE3A6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472863"/>
                <a:ext cx="4609784" cy="646331"/>
              </a:xfrm>
              <a:prstGeom prst="rect">
                <a:avLst/>
              </a:prstGeom>
              <a:blipFill>
                <a:blip r:embed="rId4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639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9856</TotalTime>
  <Words>1347</Words>
  <Application>Microsoft Office PowerPoint</Application>
  <PresentationFormat>On-screen Show (4:3)</PresentationFormat>
  <Paragraphs>174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Candara</vt:lpstr>
      <vt:lpstr>Office Theme</vt:lpstr>
      <vt:lpstr>2.4) Loci in the Argand diagram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545</cp:revision>
  <dcterms:created xsi:type="dcterms:W3CDTF">2020-05-18T02:11:06Z</dcterms:created>
  <dcterms:modified xsi:type="dcterms:W3CDTF">2021-08-28T15:33:10Z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