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1AEB3-DDD5-4558-B57B-8DB1E450333B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EC01F-2950-4CDA-973D-5F46D8101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5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.png"/><Relationship Id="rId12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11" Type="http://schemas.openxmlformats.org/officeDocument/2006/relationships/image" Target="../media/image44.png"/><Relationship Id="rId15" Type="http://schemas.openxmlformats.org/officeDocument/2006/relationships/image" Target="../media/image78.png"/><Relationship Id="rId10" Type="http://schemas.openxmlformats.org/officeDocument/2006/relationships/image" Target="../media/image43.png"/><Relationship Id="rId9" Type="http://schemas.openxmlformats.org/officeDocument/2006/relationships/image" Target="../media/image145.png"/><Relationship Id="rId14" Type="http://schemas.openxmlformats.org/officeDocument/2006/relationships/image" Target="../media/image77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5.png"/><Relationship Id="rId18" Type="http://schemas.openxmlformats.org/officeDocument/2006/relationships/image" Target="../media/image77.png"/><Relationship Id="rId12" Type="http://schemas.openxmlformats.org/officeDocument/2006/relationships/image" Target="../media/image154.png"/><Relationship Id="rId17" Type="http://schemas.openxmlformats.org/officeDocument/2006/relationships/image" Target="../media/image7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png"/><Relationship Id="rId1" Type="http://schemas.openxmlformats.org/officeDocument/2006/relationships/tags" Target="../tags/tag2.xml"/><Relationship Id="rId11" Type="http://schemas.openxmlformats.org/officeDocument/2006/relationships/image" Target="../media/image153.png"/><Relationship Id="rId15" Type="http://schemas.openxmlformats.org/officeDocument/2006/relationships/image" Target="../media/image44.png"/><Relationship Id="rId10" Type="http://schemas.openxmlformats.org/officeDocument/2006/relationships/image" Target="../media/image152.png"/><Relationship Id="rId19" Type="http://schemas.openxmlformats.org/officeDocument/2006/relationships/image" Target="../media/image78.png"/><Relationship Id="rId14" Type="http://schemas.openxmlformats.org/officeDocument/2006/relationships/image" Target="../media/image43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8.png"/><Relationship Id="rId18" Type="http://schemas.openxmlformats.org/officeDocument/2006/relationships/image" Target="../media/image43.png"/><Relationship Id="rId3" Type="http://schemas.openxmlformats.org/officeDocument/2006/relationships/image" Target="../media/image1.wmf"/><Relationship Id="rId21" Type="http://schemas.openxmlformats.org/officeDocument/2006/relationships/image" Target="../media/image76.png"/><Relationship Id="rId12" Type="http://schemas.openxmlformats.org/officeDocument/2006/relationships/image" Target="../media/image157.png"/><Relationship Id="rId17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1.png"/><Relationship Id="rId20" Type="http://schemas.openxmlformats.org/officeDocument/2006/relationships/image" Target="../media/image67.png"/><Relationship Id="rId1" Type="http://schemas.openxmlformats.org/officeDocument/2006/relationships/tags" Target="../tags/tag3.xml"/><Relationship Id="rId11" Type="http://schemas.openxmlformats.org/officeDocument/2006/relationships/image" Target="../media/image156.png"/><Relationship Id="rId15" Type="http://schemas.openxmlformats.org/officeDocument/2006/relationships/image" Target="../media/image160.png"/><Relationship Id="rId23" Type="http://schemas.openxmlformats.org/officeDocument/2006/relationships/image" Target="../media/image78.png"/><Relationship Id="rId19" Type="http://schemas.openxmlformats.org/officeDocument/2006/relationships/image" Target="../media/image44.png"/><Relationship Id="rId14" Type="http://schemas.openxmlformats.org/officeDocument/2006/relationships/image" Target="../media/image159.png"/><Relationship Id="rId22" Type="http://schemas.openxmlformats.org/officeDocument/2006/relationships/image" Target="../media/image77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4.png"/><Relationship Id="rId18" Type="http://schemas.openxmlformats.org/officeDocument/2006/relationships/image" Target="../media/image76.png"/><Relationship Id="rId3" Type="http://schemas.openxmlformats.org/officeDocument/2006/relationships/image" Target="../media/image1.wmf"/><Relationship Id="rId21" Type="http://schemas.openxmlformats.org/officeDocument/2006/relationships/image" Target="../media/image80.png"/><Relationship Id="rId12" Type="http://schemas.openxmlformats.org/officeDocument/2006/relationships/image" Target="../media/image163.png"/><Relationship Id="rId1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png"/><Relationship Id="rId20" Type="http://schemas.openxmlformats.org/officeDocument/2006/relationships/image" Target="../media/image78.png"/><Relationship Id="rId1" Type="http://schemas.openxmlformats.org/officeDocument/2006/relationships/tags" Target="../tags/tag4.xml"/><Relationship Id="rId15" Type="http://schemas.openxmlformats.org/officeDocument/2006/relationships/image" Target="../media/image43.png"/><Relationship Id="rId19" Type="http://schemas.openxmlformats.org/officeDocument/2006/relationships/image" Target="../media/image77.png"/><Relationship Id="rId14" Type="http://schemas.openxmlformats.org/officeDocument/2006/relationships/image" Target="../media/image165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8.png"/><Relationship Id="rId18" Type="http://schemas.openxmlformats.org/officeDocument/2006/relationships/image" Target="../media/image77.png"/><Relationship Id="rId3" Type="http://schemas.openxmlformats.org/officeDocument/2006/relationships/image" Target="../media/image1.wmf"/><Relationship Id="rId12" Type="http://schemas.openxmlformats.org/officeDocument/2006/relationships/image" Target="../media/image167.png"/><Relationship Id="rId17" Type="http://schemas.openxmlformats.org/officeDocument/2006/relationships/image" Target="../media/image7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png"/><Relationship Id="rId1" Type="http://schemas.openxmlformats.org/officeDocument/2006/relationships/tags" Target="../tags/tag5.xml"/><Relationship Id="rId11" Type="http://schemas.openxmlformats.org/officeDocument/2006/relationships/image" Target="../media/image166.png"/><Relationship Id="rId15" Type="http://schemas.openxmlformats.org/officeDocument/2006/relationships/image" Target="../media/image44.png"/><Relationship Id="rId19" Type="http://schemas.openxmlformats.org/officeDocument/2006/relationships/image" Target="../media/image78.png"/><Relationship Id="rId14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1.png"/><Relationship Id="rId18" Type="http://schemas.openxmlformats.org/officeDocument/2006/relationships/image" Target="../media/image67.png"/><Relationship Id="rId3" Type="http://schemas.openxmlformats.org/officeDocument/2006/relationships/image" Target="../media/image1.wmf"/><Relationship Id="rId21" Type="http://schemas.openxmlformats.org/officeDocument/2006/relationships/image" Target="../media/image78.png"/><Relationship Id="rId12" Type="http://schemas.openxmlformats.org/officeDocument/2006/relationships/image" Target="../media/image170.png"/><Relationship Id="rId17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png"/><Relationship Id="rId20" Type="http://schemas.openxmlformats.org/officeDocument/2006/relationships/image" Target="../media/image77.png"/><Relationship Id="rId1" Type="http://schemas.openxmlformats.org/officeDocument/2006/relationships/tags" Target="../tags/tag6.xml"/><Relationship Id="rId11" Type="http://schemas.openxmlformats.org/officeDocument/2006/relationships/image" Target="../media/image169.png"/><Relationship Id="rId15" Type="http://schemas.openxmlformats.org/officeDocument/2006/relationships/image" Target="../media/image81.png"/><Relationship Id="rId19" Type="http://schemas.openxmlformats.org/officeDocument/2006/relationships/image" Target="../media/image76.png"/><Relationship Id="rId14" Type="http://schemas.openxmlformats.org/officeDocument/2006/relationships/image" Target="../media/image172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5.png"/><Relationship Id="rId18" Type="http://schemas.openxmlformats.org/officeDocument/2006/relationships/image" Target="../media/image76.png"/><Relationship Id="rId3" Type="http://schemas.openxmlformats.org/officeDocument/2006/relationships/image" Target="../media/image1.wmf"/><Relationship Id="rId21" Type="http://schemas.openxmlformats.org/officeDocument/2006/relationships/image" Target="../media/image81.png"/><Relationship Id="rId12" Type="http://schemas.openxmlformats.org/officeDocument/2006/relationships/image" Target="../media/image174.png"/><Relationship Id="rId1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png"/><Relationship Id="rId20" Type="http://schemas.openxmlformats.org/officeDocument/2006/relationships/image" Target="../media/image78.png"/><Relationship Id="rId1" Type="http://schemas.openxmlformats.org/officeDocument/2006/relationships/tags" Target="../tags/tag7.xml"/><Relationship Id="rId15" Type="http://schemas.openxmlformats.org/officeDocument/2006/relationships/image" Target="../media/image43.png"/><Relationship Id="rId19" Type="http://schemas.openxmlformats.org/officeDocument/2006/relationships/image" Target="../media/image77.png"/><Relationship Id="rId14" Type="http://schemas.openxmlformats.org/officeDocument/2006/relationships/image" Target="../media/image176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7.png"/><Relationship Id="rId18" Type="http://schemas.openxmlformats.org/officeDocument/2006/relationships/image" Target="../media/image76.png"/><Relationship Id="rId3" Type="http://schemas.openxmlformats.org/officeDocument/2006/relationships/image" Target="../media/image1.wmf"/><Relationship Id="rId21" Type="http://schemas.openxmlformats.org/officeDocument/2006/relationships/image" Target="../media/image81.png"/><Relationship Id="rId12" Type="http://schemas.openxmlformats.org/officeDocument/2006/relationships/image" Target="../media/image169.png"/><Relationship Id="rId1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png"/><Relationship Id="rId20" Type="http://schemas.openxmlformats.org/officeDocument/2006/relationships/image" Target="../media/image78.png"/><Relationship Id="rId1" Type="http://schemas.openxmlformats.org/officeDocument/2006/relationships/tags" Target="../tags/tag8.xml"/><Relationship Id="rId15" Type="http://schemas.openxmlformats.org/officeDocument/2006/relationships/image" Target="../media/image43.png"/><Relationship Id="rId19" Type="http://schemas.openxmlformats.org/officeDocument/2006/relationships/image" Target="../media/image77.png"/><Relationship Id="rId14" Type="http://schemas.openxmlformats.org/officeDocument/2006/relationships/image" Target="../media/image17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2D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51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Power is the </a:t>
            </a:r>
            <a:r>
              <a:rPr lang="en-GB" sz="1400" u="sng" dirty="0">
                <a:latin typeface="Comic Sans MS" pitchFamily="66" charset="0"/>
              </a:rPr>
              <a:t>rate</a:t>
            </a:r>
            <a:r>
              <a:rPr lang="en-GB" sz="1400" dirty="0">
                <a:latin typeface="Comic Sans MS" pitchFamily="66" charset="0"/>
              </a:rPr>
              <a:t> of doing work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It is measured in Watts (W), where 1 watt = 1 joule per second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Often an engine’s power will be given in kilowatts (kW) where 1kW = 1000W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power developed by an engine is given by the following formula: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P = power (W)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F = the driving force of the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engine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(N)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v = velocity (ms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-1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24000" y="525780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257800"/>
                <a:ext cx="98296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5401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truck is being pulled up a slope at a constant speed of 8ms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by a force of magnitude 2000N acting parallel to the direction of motion of the truck. Calculate the power developed in kilowatts.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3400" y="152400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524000"/>
                <a:ext cx="98296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43400" y="2057400"/>
                <a:ext cx="1713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  <m:r>
                        <a:rPr lang="en-GB" b="0" i="1" smtClean="0">
                          <a:latin typeface="Cambria Math"/>
                        </a:rPr>
                        <m:t>=(2000)(8)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057400"/>
                <a:ext cx="1713161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43400" y="2590800"/>
                <a:ext cx="15570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  <m:r>
                        <a:rPr lang="en-GB" b="0" i="1" smtClean="0">
                          <a:latin typeface="Cambria Math"/>
                        </a:rPr>
                        <m:t>=16000</m:t>
                      </m:r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590800"/>
                <a:ext cx="1557093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43400" y="3124200"/>
                <a:ext cx="1299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  <m:r>
                        <a:rPr lang="en-GB" b="0" i="1" smtClean="0">
                          <a:latin typeface="Cambria Math"/>
                        </a:rPr>
                        <m:t>=16</m:t>
                      </m:r>
                      <m:r>
                        <a:rPr lang="en-GB" b="0" i="1" smtClean="0">
                          <a:latin typeface="Cambria Math"/>
                        </a:rPr>
                        <m:t>𝑘𝑊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124200"/>
                <a:ext cx="129901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943600" y="17526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172200" y="1828800"/>
            <a:ext cx="1676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6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5943600" y="22860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5943600" y="28194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172200" y="23622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6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8400" y="28956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Change to kilowatts</a:t>
            </a:r>
            <a:endParaRPr lang="en-GB" sz="16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6348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 animBg="1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car of mass 1250kg is travelling along a horizontal road. The car’s engine is working at 24kW. The resistance to motion is constant and has magnitude 600N. 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acceleration of the car when it is travelling at 6ms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maximum speed of the car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0" y="1447800"/>
            <a:ext cx="2884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Draw a diagram and show forces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77000" y="2362200"/>
            <a:ext cx="1752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724400" y="2362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mpye\Local Settings\Temporary Internet Files\Content.IE5\JWSAG22J\MC90038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6400" y="2057400"/>
            <a:ext cx="1981200" cy="60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229600" y="2209800"/>
            <a:ext cx="324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38600" y="2209800"/>
            <a:ext cx="7232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600N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4800" y="2895600"/>
            <a:ext cx="635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v = 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53000" y="2895600"/>
            <a:ext cx="1356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P = 24000W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5105400"/>
            <a:ext cx="3657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To calculate the acceleration we can use the formula F = ma. However, we do not know the driving force from the engine yet.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We can calculate the driving force from the information given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95800" y="3352800"/>
                <a:ext cx="990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𝑃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352800"/>
                <a:ext cx="9906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14800" y="3886200"/>
                <a:ext cx="14848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24000=</m:t>
                      </m:r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(6)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86200"/>
                <a:ext cx="1484894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38600" y="44196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4000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19600"/>
                <a:ext cx="129540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5486400" y="35052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867400" y="3581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Arc 27"/>
          <p:cNvSpPr/>
          <p:nvPr/>
        </p:nvSpPr>
        <p:spPr>
          <a:xfrm>
            <a:off x="5486400" y="40386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791200" y="4114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6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1" y="2819400"/>
            <a:ext cx="2362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 is often used as the ‘tractive’ force of the engine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74669" y="2209800"/>
            <a:ext cx="848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4000N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962400" y="4876800"/>
            <a:ext cx="50292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24400" y="5029200"/>
                <a:ext cx="1066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029200"/>
                <a:ext cx="10668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5562600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4000−600=(1250)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562600"/>
                <a:ext cx="2286000" cy="338554"/>
              </a:xfrm>
              <a:prstGeom prst="rect">
                <a:avLst/>
              </a:prstGeom>
              <a:blipFill rotWithShape="1">
                <a:blip r:embed="rId1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19600" y="6096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2.72=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096000"/>
                <a:ext cx="1219200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019800" y="51816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400800" y="5181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Resolve horizontally and 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6019800" y="57150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324600" y="5867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a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6537085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At a velocity of 6ms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, the acceleration is 2.72ms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45475" y="446532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=2.72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475" y="4465320"/>
                <a:ext cx="14478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2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8626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6" grpId="1"/>
      <p:bldP spid="19" grpId="0"/>
      <p:bldP spid="19" grpId="1"/>
      <p:bldP spid="18" grpId="0"/>
      <p:bldP spid="21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30" grpId="0"/>
      <p:bldP spid="31" grpId="0"/>
      <p:bldP spid="31" grpId="1"/>
      <p:bldP spid="37" grpId="0"/>
      <p:bldP spid="38" grpId="0"/>
      <p:bldP spid="39" grpId="0"/>
      <p:bldP spid="40" grpId="0" animBg="1"/>
      <p:bldP spid="41" grpId="0"/>
      <p:bldP spid="42" grpId="0" animBg="1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car of mass 1250kg is travelling along a horizontal road. The car’s engine is working at 24kW. The resistance to motion is constant and has magnitude 600N. 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acceleration of the car when it is travelling at 6ms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maximum speed of the car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0" y="1447800"/>
            <a:ext cx="2884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Draw a diagram and show forces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77000" y="2362200"/>
            <a:ext cx="1752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724400" y="2362200"/>
            <a:ext cx="1447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mpye\Local Settings\Temporary Internet Files\Content.IE5\JWSAG22J\MC90038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6400" y="2057400"/>
            <a:ext cx="1981200" cy="60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038600" y="2209800"/>
            <a:ext cx="7232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600N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5105400"/>
            <a:ext cx="3657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When the car is at its maximum speed, the resultant force will be 0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driving force  must be 600N!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We can use this to calculate the velocity at this point…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74669" y="2209800"/>
            <a:ext cx="848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4000N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95800" y="2819400"/>
                <a:ext cx="8739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𝑃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19400"/>
                <a:ext cx="873957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8229600" y="2209800"/>
            <a:ext cx="7232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600N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38600" y="3352800"/>
                <a:ext cx="175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24000=(600)</m:t>
                      </m:r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1752600" cy="338554"/>
              </a:xfrm>
              <a:prstGeom prst="rect">
                <a:avLst/>
              </a:prstGeom>
              <a:blipFill rotWithShape="1">
                <a:blip r:embed="rId1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67200" y="38862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40=</m:t>
                      </m:r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886200"/>
                <a:ext cx="11430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5562600" y="29718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943600" y="3048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5562600" y="35052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867400" y="3581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v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19600" y="42672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maximum speed of the car is 40ms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57600" y="4572000"/>
            <a:ext cx="548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Important points to note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the velocity of the car increases, the driving force falls (it is harder for a car to accelerate more if it is already at a high speed)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the maximum speed for the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given power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level. It is possible to increase the power in an engine (for example by changing gear), and hence the top speed will increase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45475" y="446532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=2.72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475" y="4465320"/>
                <a:ext cx="1447800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9201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6" grpId="0"/>
      <p:bldP spid="47" grpId="0"/>
      <p:bldP spid="48" grpId="0"/>
      <p:bldP spid="49" grpId="0"/>
      <p:bldP spid="50" grpId="0" animBg="1"/>
      <p:bldP spid="51" grpId="0"/>
      <p:bldP spid="52" grpId="0" animBg="1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car of mass 1100kg is travelling at a constant speed of 15ms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along a straight road which is inclined at 7˚ to the horizontal. The engine is working at a rate of 24kW.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Calculate the magnitude of the non-gravitational resistances to motion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rate of working of the engine is now increased to 28kW. Assuming the resistances to motion are unchanged: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Calculate the initial acceleration of the car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181600" y="3032234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81600" y="1676400"/>
            <a:ext cx="2674883" cy="135583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4724400" y="2514600"/>
            <a:ext cx="914400" cy="914400"/>
          </a:xfrm>
          <a:prstGeom prst="arc">
            <a:avLst>
              <a:gd name="adj1" fmla="val 20341958"/>
              <a:gd name="adj2" fmla="val 4306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7162800" y="1277007"/>
            <a:ext cx="1035269" cy="5517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565228" y="2057400"/>
            <a:ext cx="1064172" cy="5596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781800" y="2057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705600" y="2819400"/>
            <a:ext cx="4572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81800" y="2057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400800" y="1295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C:\Documents and Settings\mpye\Local Settings\Temporary Internet Files\Content.IE5\JWSAG22J\MC90038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4136" flipH="1">
            <a:off x="6042728" y="1759576"/>
            <a:ext cx="1508230" cy="45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638800" y="2743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59" name="Arc 58"/>
          <p:cNvSpPr/>
          <p:nvPr/>
        </p:nvSpPr>
        <p:spPr>
          <a:xfrm rot="15396979">
            <a:off x="6265612" y="1541211"/>
            <a:ext cx="914400" cy="914400"/>
          </a:xfrm>
          <a:prstGeom prst="arc">
            <a:avLst>
              <a:gd name="adj1" fmla="val 9772988"/>
              <a:gd name="adj2" fmla="val 110527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05600" y="24384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72200" y="2514600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010400" y="2286000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1100gCos7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086600" y="2743200"/>
            <a:ext cx="1035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1100gSin7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57800" y="2514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153400" y="10668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19800" y="1219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599" y="3200400"/>
            <a:ext cx="5105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As the speed is constant, the driving force must be equal to the forces opposing motion (gravity and anything else)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u="sng" dirty="0">
                <a:latin typeface="Comic Sans MS" pitchFamily="66" charset="0"/>
              </a:rPr>
              <a:t>Find the driving force first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419600" y="4267200"/>
                <a:ext cx="7861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267200"/>
                <a:ext cx="786177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038600" y="4724400"/>
                <a:ext cx="1418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24000=</m:t>
                      </m:r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(15)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724400"/>
                <a:ext cx="1418337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419600" y="5181600"/>
                <a:ext cx="11085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=1600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81600"/>
                <a:ext cx="1108509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rc 67"/>
          <p:cNvSpPr/>
          <p:nvPr/>
        </p:nvSpPr>
        <p:spPr>
          <a:xfrm>
            <a:off x="5334000" y="44196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5715000" y="4495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Arc 70"/>
          <p:cNvSpPr/>
          <p:nvPr/>
        </p:nvSpPr>
        <p:spPr>
          <a:xfrm>
            <a:off x="5334000" y="48768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715000" y="4953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F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153400" y="106680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1600N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9209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4" grpId="0"/>
      <p:bldP spid="59" grpId="0" animBg="1"/>
      <p:bldP spid="60" grpId="0"/>
      <p:bldP spid="35" grpId="0"/>
      <p:bldP spid="61" grpId="0"/>
      <p:bldP spid="62" grpId="0"/>
      <p:bldP spid="39" grpId="0"/>
      <p:bldP spid="63" grpId="0"/>
      <p:bldP spid="63" grpId="1"/>
      <p:bldP spid="64" grpId="0"/>
      <p:bldP spid="65" grpId="0"/>
      <p:bldP spid="66" grpId="0"/>
      <p:bldP spid="67" grpId="0"/>
      <p:bldP spid="68" grpId="0" animBg="1"/>
      <p:bldP spid="69" grpId="0"/>
      <p:bldP spid="71" grpId="0" animBg="1"/>
      <p:bldP spid="72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car of mass 1100kg is travelling at a constant speed of 15ms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along a straight road which is inclined at 7˚ to the horizontal. The engine is working at a rate of 24kW.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Calculate the magnitude of the non-gravitational resistances to motion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rate of working of the engine is now increased to 28kW. Assuming the resistances to motion are unchanged: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Calculate the initial acceleration of the car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181600" y="3032234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81600" y="1676400"/>
            <a:ext cx="2674883" cy="135583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4724400" y="2514600"/>
            <a:ext cx="914400" cy="914400"/>
          </a:xfrm>
          <a:prstGeom prst="arc">
            <a:avLst>
              <a:gd name="adj1" fmla="val 20341958"/>
              <a:gd name="adj2" fmla="val 4306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7162800" y="1277007"/>
            <a:ext cx="1035269" cy="5517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565228" y="2057400"/>
            <a:ext cx="1064172" cy="5596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781800" y="2057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81800" y="2057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400800" y="1295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C:\Documents and Settings\mpye\Local Settings\Temporary Internet Files\Content.IE5\JWSAG22J\MC90038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4136" flipH="1">
            <a:off x="6042728" y="1759576"/>
            <a:ext cx="1508230" cy="45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638800" y="2743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59" name="Arc 58"/>
          <p:cNvSpPr/>
          <p:nvPr/>
        </p:nvSpPr>
        <p:spPr>
          <a:xfrm rot="15396979">
            <a:off x="6265612" y="1541211"/>
            <a:ext cx="914400" cy="914400"/>
          </a:xfrm>
          <a:prstGeom prst="arc">
            <a:avLst>
              <a:gd name="adj1" fmla="val 9772988"/>
              <a:gd name="adj2" fmla="val 110527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05600" y="24384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72200" y="2514600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010400" y="2286000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1100gCos7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086600" y="2743200"/>
            <a:ext cx="1035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1100gSin7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57800" y="2514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19800" y="1219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599" y="3200400"/>
            <a:ext cx="51054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As the speed is constant, the driving force must be equal to the forces opposing motion (gravity and anything else)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u="sng" dirty="0">
                <a:latin typeface="Comic Sans MS" pitchFamily="66" charset="0"/>
              </a:rPr>
              <a:t>Now you have the driving force, resolve parallel to the plane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153400" y="106680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1600N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15000" y="44958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495800"/>
                <a:ext cx="9144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038600" y="4953000"/>
                <a:ext cx="23648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1600−</m:t>
                      </m:r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−1100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7=0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953000"/>
                <a:ext cx="2364815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343400" y="5410200"/>
                <a:ext cx="2057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1600−1100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7=</m:t>
                      </m:r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410200"/>
                <a:ext cx="2057400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715000" y="5867400"/>
                <a:ext cx="11484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=286.2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867400"/>
                <a:ext cx="1148456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629400" y="46482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930788" y="4648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values. Remember acceleration is 0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6629400" y="51054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629400" y="55626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934200" y="5181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to find R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10400" y="5638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00600" y="2514600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268.2N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406434" y="4526280"/>
                <a:ext cx="11484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=286.2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434" y="4526280"/>
                <a:ext cx="1148456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56"/>
          <p:cNvCxnSpPr/>
          <p:nvPr/>
        </p:nvCxnSpPr>
        <p:spPr>
          <a:xfrm flipH="1">
            <a:off x="6705600" y="2819400"/>
            <a:ext cx="4572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9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4061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39" grpId="0"/>
      <p:bldP spid="39" grpId="1"/>
      <p:bldP spid="73" grpId="0"/>
      <p:bldP spid="11" grpId="0"/>
      <p:bldP spid="42" grpId="0"/>
      <p:bldP spid="45" grpId="0"/>
      <p:bldP spid="46" grpId="0"/>
      <p:bldP spid="47" grpId="0" animBg="1"/>
      <p:bldP spid="48" grpId="0"/>
      <p:bldP spid="49" grpId="0" animBg="1"/>
      <p:bldP spid="50" grpId="0" animBg="1"/>
      <p:bldP spid="51" grpId="0"/>
      <p:bldP spid="52" grpId="0"/>
      <p:bldP spid="53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car of mass 1100kg is travelling at a constant speed of 15ms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along a straight road which is inclined at 7˚ to the horizontal. The engine is working at a rate of 24kW.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Calculate the magnitude of the non-gravitational resistances to motion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rate of working of the engine is now increased to 28kW. Assuming the resistances to motion are unchanged: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Calculate the initial acceleration of the car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181600" y="3032234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81600" y="1676400"/>
            <a:ext cx="2674883" cy="135583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4724400" y="2514600"/>
            <a:ext cx="914400" cy="914400"/>
          </a:xfrm>
          <a:prstGeom prst="arc">
            <a:avLst>
              <a:gd name="adj1" fmla="val 20341958"/>
              <a:gd name="adj2" fmla="val 4306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7162800" y="1277007"/>
            <a:ext cx="1035269" cy="55179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565228" y="2057400"/>
            <a:ext cx="1064172" cy="5596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781800" y="2057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81800" y="2057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400800" y="1295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C:\Documents and Settings\mpye\Local Settings\Temporary Internet Files\Content.IE5\JWSAG22J\MC90038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4136" flipH="1">
            <a:off x="6042728" y="1759576"/>
            <a:ext cx="1508230" cy="45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638800" y="2743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59" name="Arc 58"/>
          <p:cNvSpPr/>
          <p:nvPr/>
        </p:nvSpPr>
        <p:spPr>
          <a:xfrm rot="15396979">
            <a:off x="6265612" y="1541211"/>
            <a:ext cx="914400" cy="914400"/>
          </a:xfrm>
          <a:prstGeom prst="arc">
            <a:avLst>
              <a:gd name="adj1" fmla="val 9772988"/>
              <a:gd name="adj2" fmla="val 110527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05600" y="24384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72200" y="2514600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010400" y="2286000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1100gCos7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086600" y="2743200"/>
            <a:ext cx="1035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1100gSin7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19800" y="1219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599" y="3200400"/>
            <a:ext cx="51054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As the speed is constant, the driving force must be equal to the forces opposing motion (gravity and anything else)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u="sng" dirty="0">
                <a:latin typeface="Comic Sans MS" pitchFamily="66" charset="0"/>
              </a:rPr>
              <a:t>For part b), we need to start again by calculating the tractive force of the vehicle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153400" y="106680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1600N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00600" y="2514600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268.2N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705600" y="28194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19600" y="4495800"/>
                <a:ext cx="7861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495800"/>
                <a:ext cx="786176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038600" y="4876800"/>
                <a:ext cx="1418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28000=</m:t>
                      </m:r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(15)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76800"/>
                <a:ext cx="1418337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419600" y="5257800"/>
                <a:ext cx="11085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=1867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257800"/>
                <a:ext cx="1108509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5334000" y="46482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5715000" y="4648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Arc 67"/>
          <p:cNvSpPr/>
          <p:nvPr/>
        </p:nvSpPr>
        <p:spPr>
          <a:xfrm>
            <a:off x="5334000" y="50292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5715000" y="4953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(remember to use the exact value later on)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153400" y="106680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1867N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406434" y="4526280"/>
                <a:ext cx="11484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=286.2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434" y="4526280"/>
                <a:ext cx="1148456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1031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54" grpId="0"/>
      <p:bldP spid="63" grpId="0"/>
      <p:bldP spid="65" grpId="0"/>
      <p:bldP spid="66" grpId="0" animBg="1"/>
      <p:bldP spid="67" grpId="0"/>
      <p:bldP spid="68" grpId="0" animBg="1"/>
      <p:bldP spid="69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power developed by an engine and solve problems about moving vehicles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car of mass 1100kg is travelling at a constant speed of 15ms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along a straight road which is inclined at 7˚ to the horizontal. The engine is working at a rate of 24kW.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Calculate the magnitude of the non-gravitational resistances to motion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rate of working of the engine is now increased to 28kW. Assuming the resistances to motion are unchanged: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Calculate the initial acceleration of the car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181600" y="3032234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81600" y="1676400"/>
            <a:ext cx="2674883" cy="135583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4724400" y="2514600"/>
            <a:ext cx="914400" cy="914400"/>
          </a:xfrm>
          <a:prstGeom prst="arc">
            <a:avLst>
              <a:gd name="adj1" fmla="val 20341958"/>
              <a:gd name="adj2" fmla="val 4306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7162800" y="1277007"/>
            <a:ext cx="1035269" cy="55179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565228" y="2057400"/>
            <a:ext cx="1064172" cy="5596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781800" y="2057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81800" y="2057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400800" y="1295400"/>
            <a:ext cx="381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C:\Documents and Settings\mpye\Local Settings\Temporary Internet Files\Content.IE5\JWSAG22J\MC90038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4136" flipH="1">
            <a:off x="6042728" y="1759576"/>
            <a:ext cx="1508230" cy="45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638800" y="2743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59" name="Arc 58"/>
          <p:cNvSpPr/>
          <p:nvPr/>
        </p:nvSpPr>
        <p:spPr>
          <a:xfrm rot="15396979">
            <a:off x="6265612" y="1541211"/>
            <a:ext cx="914400" cy="914400"/>
          </a:xfrm>
          <a:prstGeom prst="arc">
            <a:avLst>
              <a:gd name="adj1" fmla="val 9772988"/>
              <a:gd name="adj2" fmla="val 110527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05600" y="24384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7˚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72200" y="2514600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010400" y="2286000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1100gCos7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086600" y="2743200"/>
            <a:ext cx="1035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1100gSin7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19800" y="1219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599" y="3200400"/>
            <a:ext cx="51054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As the speed is constant, the driving force must be equal to the forces opposing motion (gravity and anything else)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u="sng" dirty="0">
                <a:latin typeface="Comic Sans MS" pitchFamily="66" charset="0"/>
              </a:rPr>
              <a:t>Now use the F = ma formula again with the updated information…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00600" y="2514600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268.2N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705600" y="28194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153400" y="106680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1867N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19800" y="44958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495800"/>
                <a:ext cx="9144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038600" y="4953000"/>
                <a:ext cx="32310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1867−268.2−1100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7=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1100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953000"/>
                <a:ext cx="3231077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638800" y="5410200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0.242=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10200"/>
                <a:ext cx="12192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7010400" y="46482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301278" y="4724400"/>
            <a:ext cx="1375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7010400" y="51054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162800" y="5181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1100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343400" y="601980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The initial acceleration will be 0.242ms</a:t>
            </a:r>
            <a:r>
              <a:rPr lang="en-GB" sz="16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0"/>
                <a:ext cx="935064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"/>
                <a:ext cx="1143000" cy="338554"/>
              </a:xfrm>
              <a:prstGeom prst="rect">
                <a:avLst/>
              </a:prstGeom>
              <a:blipFill>
                <a:blip r:embed="rId1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0"/>
                <a:ext cx="1360885" cy="5533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15" y="533400"/>
                <a:ext cx="1219200" cy="338554"/>
              </a:xfrm>
              <a:prstGeom prst="rect">
                <a:avLst/>
              </a:prstGeom>
              <a:blipFill>
                <a:blip r:embed="rId1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0"/>
                <a:ext cx="2667000" cy="55335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8616290" y="645789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2D</a:t>
            </a:r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𝑷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62" y="0"/>
                <a:ext cx="982961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406434" y="4526280"/>
                <a:ext cx="11484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=286.2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434" y="4526280"/>
                <a:ext cx="1148456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1479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46" grpId="0"/>
      <p:bldP spid="48" grpId="0" animBg="1"/>
      <p:bldP spid="49" grpId="0"/>
      <p:bldP spid="50" grpId="0" animBg="1"/>
      <p:bldP spid="52" grpId="0"/>
      <p:bldP spid="7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B73319-6AAF-400D-BAD0-FFFFEE1E5E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E80250-6D38-424D-AFD3-545C3D7E3F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5B9DB5-DD37-479E-BAFB-FB9954355AA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</TotalTime>
  <Words>1694</Words>
  <Application>Microsoft Office PowerPoint</Application>
  <PresentationFormat>On-screen Show (4:3)</PresentationFormat>
  <Paragraphs>257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115</cp:revision>
  <dcterms:created xsi:type="dcterms:W3CDTF">2017-08-14T15:35:38Z</dcterms:created>
  <dcterms:modified xsi:type="dcterms:W3CDTF">2021-08-27T08:30:06Z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