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1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83D495-371C-470E-AA77-44DEB6ADEF4B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4E8FD-6AD8-4497-B2BC-38BB18A19D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312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00CC"/>
            </a:gs>
            <a:gs pos="7000">
              <a:srgbClr val="FFFFCC"/>
            </a:gs>
            <a:gs pos="95000">
              <a:srgbClr val="FFFFCC"/>
            </a:gs>
            <a:gs pos="100000">
              <a:srgbClr val="CC00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png"/><Relationship Id="rId13" Type="http://schemas.openxmlformats.org/officeDocument/2006/relationships/image" Target="../media/image90.png"/><Relationship Id="rId18" Type="http://schemas.openxmlformats.org/officeDocument/2006/relationships/image" Target="../media/image95.png"/><Relationship Id="rId3" Type="http://schemas.openxmlformats.org/officeDocument/2006/relationships/image" Target="../media/image80.png"/><Relationship Id="rId21" Type="http://schemas.openxmlformats.org/officeDocument/2006/relationships/image" Target="../media/image98.png"/><Relationship Id="rId7" Type="http://schemas.openxmlformats.org/officeDocument/2006/relationships/image" Target="../media/image84.png"/><Relationship Id="rId12" Type="http://schemas.openxmlformats.org/officeDocument/2006/relationships/image" Target="../media/image89.png"/><Relationship Id="rId17" Type="http://schemas.openxmlformats.org/officeDocument/2006/relationships/image" Target="../media/image94.png"/><Relationship Id="rId16" Type="http://schemas.openxmlformats.org/officeDocument/2006/relationships/image" Target="../media/image93.png"/><Relationship Id="rId20" Type="http://schemas.openxmlformats.org/officeDocument/2006/relationships/image" Target="../media/image9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3.png"/><Relationship Id="rId11" Type="http://schemas.openxmlformats.org/officeDocument/2006/relationships/image" Target="../media/image88.png"/><Relationship Id="rId5" Type="http://schemas.openxmlformats.org/officeDocument/2006/relationships/image" Target="../media/image82.png"/><Relationship Id="rId15" Type="http://schemas.openxmlformats.org/officeDocument/2006/relationships/image" Target="../media/image92.png"/><Relationship Id="rId10" Type="http://schemas.openxmlformats.org/officeDocument/2006/relationships/image" Target="../media/image87.png"/><Relationship Id="rId19" Type="http://schemas.openxmlformats.org/officeDocument/2006/relationships/image" Target="../media/image96.png"/><Relationship Id="rId4" Type="http://schemas.openxmlformats.org/officeDocument/2006/relationships/image" Target="../media/image81.png"/><Relationship Id="rId9" Type="http://schemas.openxmlformats.org/officeDocument/2006/relationships/image" Target="../media/image86.png"/><Relationship Id="rId14" Type="http://schemas.openxmlformats.org/officeDocument/2006/relationships/image" Target="../media/image91.png"/><Relationship Id="rId22" Type="http://schemas.openxmlformats.org/officeDocument/2006/relationships/image" Target="../media/image99.png"/></Relationships>
</file>

<file path=ppt/slides/_rels/slide3.xml.rels><?xml version="1.0" encoding="UTF-8" standalone="yes"?>
<Relationships xmlns="http://schemas.openxmlformats.org/package/2006/relationships"><Relationship Id="rId18" Type="http://schemas.openxmlformats.org/officeDocument/2006/relationships/image" Target="../media/image112.png"/><Relationship Id="rId26" Type="http://schemas.openxmlformats.org/officeDocument/2006/relationships/image" Target="../media/image120.png"/><Relationship Id="rId3" Type="http://schemas.openxmlformats.org/officeDocument/2006/relationships/image" Target="../media/image109.png"/><Relationship Id="rId21" Type="http://schemas.openxmlformats.org/officeDocument/2006/relationships/image" Target="../media/image115.png"/><Relationship Id="rId17" Type="http://schemas.openxmlformats.org/officeDocument/2006/relationships/image" Target="../media/image1100.png"/><Relationship Id="rId25" Type="http://schemas.openxmlformats.org/officeDocument/2006/relationships/image" Target="../media/image119.png"/><Relationship Id="rId33" Type="http://schemas.openxmlformats.org/officeDocument/2006/relationships/image" Target="../media/image31.png"/><Relationship Id="rId16" Type="http://schemas.openxmlformats.org/officeDocument/2006/relationships/image" Target="../media/image1090.png"/><Relationship Id="rId20" Type="http://schemas.openxmlformats.org/officeDocument/2006/relationships/image" Target="../media/image114.png"/><Relationship Id="rId29" Type="http://schemas.openxmlformats.org/officeDocument/2006/relationships/image" Target="../media/image123.png"/><Relationship Id="rId1" Type="http://schemas.openxmlformats.org/officeDocument/2006/relationships/slideLayout" Target="../slideLayouts/slideLayout2.xml"/><Relationship Id="rId24" Type="http://schemas.openxmlformats.org/officeDocument/2006/relationships/image" Target="../media/image118.png"/><Relationship Id="rId32" Type="http://schemas.openxmlformats.org/officeDocument/2006/relationships/image" Target="../media/image99.png"/><Relationship Id="rId5" Type="http://schemas.openxmlformats.org/officeDocument/2006/relationships/image" Target="../media/image111.png"/><Relationship Id="rId23" Type="http://schemas.openxmlformats.org/officeDocument/2006/relationships/image" Target="../media/image117.png"/><Relationship Id="rId28" Type="http://schemas.openxmlformats.org/officeDocument/2006/relationships/image" Target="../media/image122.png"/><Relationship Id="rId19" Type="http://schemas.openxmlformats.org/officeDocument/2006/relationships/image" Target="../media/image113.png"/><Relationship Id="rId31" Type="http://schemas.openxmlformats.org/officeDocument/2006/relationships/image" Target="../media/image125.png"/><Relationship Id="rId4" Type="http://schemas.openxmlformats.org/officeDocument/2006/relationships/image" Target="../media/image110.png"/><Relationship Id="rId22" Type="http://schemas.openxmlformats.org/officeDocument/2006/relationships/image" Target="../media/image116.png"/><Relationship Id="rId27" Type="http://schemas.openxmlformats.org/officeDocument/2006/relationships/image" Target="../media/image121.png"/><Relationship Id="rId30" Type="http://schemas.openxmlformats.org/officeDocument/2006/relationships/image" Target="../media/image12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3.png"/><Relationship Id="rId3" Type="http://schemas.openxmlformats.org/officeDocument/2006/relationships/image" Target="../media/image31.png"/><Relationship Id="rId7" Type="http://schemas.openxmlformats.org/officeDocument/2006/relationships/image" Target="../media/image142.png"/><Relationship Id="rId2" Type="http://schemas.openxmlformats.org/officeDocument/2006/relationships/image" Target="../media/image9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1.png"/><Relationship Id="rId11" Type="http://schemas.openxmlformats.org/officeDocument/2006/relationships/image" Target="../media/image146.png"/><Relationship Id="rId10" Type="http://schemas.openxmlformats.org/officeDocument/2006/relationships/image" Target="../media/image145.png"/><Relationship Id="rId9" Type="http://schemas.openxmlformats.org/officeDocument/2006/relationships/image" Target="../media/image14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9.png"/><Relationship Id="rId13" Type="http://schemas.openxmlformats.org/officeDocument/2006/relationships/image" Target="../media/image31.png"/><Relationship Id="rId7" Type="http://schemas.openxmlformats.org/officeDocument/2006/relationships/image" Target="../media/image148.png"/><Relationship Id="rId12" Type="http://schemas.openxmlformats.org/officeDocument/2006/relationships/image" Target="../media/image153.png"/><Relationship Id="rId2" Type="http://schemas.openxmlformats.org/officeDocument/2006/relationships/image" Target="../media/image9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7.png"/><Relationship Id="rId11" Type="http://schemas.openxmlformats.org/officeDocument/2006/relationships/image" Target="../media/image152.png"/><Relationship Id="rId10" Type="http://schemas.openxmlformats.org/officeDocument/2006/relationships/image" Target="../media/image151.png"/><Relationship Id="rId9" Type="http://schemas.openxmlformats.org/officeDocument/2006/relationships/image" Target="../media/image15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6.png"/><Relationship Id="rId13" Type="http://schemas.openxmlformats.org/officeDocument/2006/relationships/image" Target="../media/image161.png"/><Relationship Id="rId7" Type="http://schemas.openxmlformats.org/officeDocument/2006/relationships/image" Target="../media/image155.png"/><Relationship Id="rId12" Type="http://schemas.openxmlformats.org/officeDocument/2006/relationships/image" Target="../media/image160.png"/><Relationship Id="rId2" Type="http://schemas.openxmlformats.org/officeDocument/2006/relationships/image" Target="../media/image9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4.png"/><Relationship Id="rId11" Type="http://schemas.openxmlformats.org/officeDocument/2006/relationships/image" Target="../media/image159.png"/><Relationship Id="rId15" Type="http://schemas.openxmlformats.org/officeDocument/2006/relationships/image" Target="../media/image31.png"/><Relationship Id="rId10" Type="http://schemas.openxmlformats.org/officeDocument/2006/relationships/image" Target="../media/image158.png"/><Relationship Id="rId9" Type="http://schemas.openxmlformats.org/officeDocument/2006/relationships/image" Target="../media/image157.png"/><Relationship Id="rId14" Type="http://schemas.openxmlformats.org/officeDocument/2006/relationships/image" Target="../media/image16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6195" y="2567846"/>
            <a:ext cx="519597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2D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840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052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multiplying and dividing affects both the modulus and argument of the resulting complex number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To be able to do this you need to be able to use the identities for sine and cosine of two angles added or subtracted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24980" y="6550223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8347" y="4054866"/>
                <a:ext cx="381251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𝑠𝑖𝑛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𝑠𝑖𝑛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𝑐𝑜𝑠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±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47" y="4054866"/>
                <a:ext cx="3812519" cy="3385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7574" y="4577908"/>
                <a:ext cx="383406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𝑐𝑜𝑠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𝑐𝑜𝑠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𝑐𝑜𝑠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600" i="1">
                          <a:latin typeface="Cambria Math"/>
                          <a:ea typeface="Cambria Math"/>
                        </a:rPr>
                        <m:t>∓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74" y="4577908"/>
                <a:ext cx="3834063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064732" y="5101498"/>
                <a:ext cx="187974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=1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4732" y="5101498"/>
                <a:ext cx="1879745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083269" y="1524000"/>
            <a:ext cx="46746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itchFamily="66" charset="0"/>
              </a:rPr>
              <a:t>Multiplying a complex number z</a:t>
            </a:r>
            <a:r>
              <a:rPr lang="en-US" sz="1400" baseline="-25000" dirty="0">
                <a:latin typeface="Comic Sans MS" pitchFamily="66" charset="0"/>
              </a:rPr>
              <a:t>1</a:t>
            </a:r>
            <a:r>
              <a:rPr lang="en-US" sz="1400" dirty="0">
                <a:latin typeface="Comic Sans MS" pitchFamily="66" charset="0"/>
              </a:rPr>
              <a:t> by another complex number z</a:t>
            </a:r>
            <a:r>
              <a:rPr lang="en-US" sz="1400" baseline="-25000" dirty="0">
                <a:latin typeface="Comic Sans MS" pitchFamily="66" charset="0"/>
              </a:rPr>
              <a:t>2</a:t>
            </a:r>
            <a:r>
              <a:rPr lang="en-US" sz="1400" dirty="0">
                <a:latin typeface="Comic Sans MS" pitchFamily="66" charset="0"/>
              </a:rPr>
              <a:t>, both in the </a:t>
            </a:r>
            <a:r>
              <a:rPr lang="en-US" sz="1400" u="sng" dirty="0">
                <a:latin typeface="Comic Sans MS" pitchFamily="66" charset="0"/>
              </a:rPr>
              <a:t>modulus-argument</a:t>
            </a:r>
            <a:r>
              <a:rPr lang="en-US" sz="1400" dirty="0">
                <a:latin typeface="Comic Sans MS" pitchFamily="66" charset="0"/>
              </a:rPr>
              <a:t> form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238945" y="2109393"/>
                <a:ext cx="177914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8945" y="2109393"/>
                <a:ext cx="1779141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645360" y="2109392"/>
                <a:ext cx="17935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5360" y="2109392"/>
                <a:ext cx="1793504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038600" y="2590800"/>
                <a:ext cx="65870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2590800"/>
                <a:ext cx="658706" cy="27699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2000" y="2590800"/>
                <a:ext cx="284917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×</m:t>
                      </m:r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𝑖𝑠𝑖𝑛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590800"/>
                <a:ext cx="2849177" cy="27699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038600" y="2971800"/>
                <a:ext cx="65870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2971800"/>
                <a:ext cx="658706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577490" y="2968254"/>
                <a:ext cx="474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490" y="2968254"/>
                <a:ext cx="474232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870863" y="2995551"/>
                <a:ext cx="241591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𝑖𝑠𝑖𝑛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0863" y="2995551"/>
                <a:ext cx="2415918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962400" y="3733800"/>
                <a:ext cx="81127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733800"/>
                <a:ext cx="811273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572000" y="3733800"/>
                <a:ext cx="474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733800"/>
                <a:ext cx="474232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800600" y="3733800"/>
                <a:ext cx="407688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𝑖𝑐𝑜𝑠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𝑠𝑖𝑛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𝑖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𝑠𝑖𝑛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𝑠𝑖𝑛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3733800"/>
                <a:ext cx="4076885" cy="27699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935104" y="5063320"/>
                <a:ext cx="81127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5104" y="5063320"/>
                <a:ext cx="811273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544704" y="5049672"/>
                <a:ext cx="474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4704" y="5049672"/>
                <a:ext cx="474232" cy="27699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808561" y="5063320"/>
                <a:ext cx="236744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                                                          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8561" y="5063320"/>
                <a:ext cx="2367443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918881" y="5062183"/>
                <a:ext cx="106041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𝑐𝑜𝑠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8881" y="5062183"/>
                <a:ext cx="1060418" cy="27699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962400" y="4114800"/>
                <a:ext cx="81127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114800"/>
                <a:ext cx="811273" cy="276999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572000" y="4114800"/>
                <a:ext cx="474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114800"/>
                <a:ext cx="474232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827895" y="4128448"/>
                <a:ext cx="394877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𝑖𝑐𝑜𝑠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𝑠𝑖𝑛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𝑠𝑖𝑛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𝑠𝑖𝑛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7895" y="4128448"/>
                <a:ext cx="3948773" cy="276999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794611" y="5064459"/>
                <a:ext cx="124104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+ </m:t>
                      </m:r>
                      <m:r>
                        <a:rPr lang="en-US" sz="1200" b="0" i="1" smtClean="0">
                          <a:latin typeface="Cambria Math"/>
                        </a:rPr>
                        <m:t>𝑖𝑠𝑖𝑛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4611" y="5064459"/>
                <a:ext cx="1241045" cy="276999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4038600" y="5431809"/>
            <a:ext cx="47721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So when multiplying two complex numbers in the modulus-argument form: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Multiply the moduli 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Add the arguments together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 form of the answer is the same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543800" y="27432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Rewrite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" name="Arc 29"/>
          <p:cNvSpPr/>
          <p:nvPr/>
        </p:nvSpPr>
        <p:spPr>
          <a:xfrm>
            <a:off x="7239000" y="2743200"/>
            <a:ext cx="304800" cy="3810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3886200" y="3352800"/>
            <a:ext cx="518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Now you can expand the double bracket as you would with a quadratic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947063" y="2995551"/>
            <a:ext cx="2209800" cy="27016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4953000" y="3774743"/>
            <a:ext cx="37338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7683335" y="3716977"/>
            <a:ext cx="1037584" cy="32276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7713023" y="4114800"/>
            <a:ext cx="939658" cy="29342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4271749" y="4503762"/>
            <a:ext cx="43945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Group terms using the identities to the left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You can also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the ‘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i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’ out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013277" y="4121624"/>
            <a:ext cx="800669" cy="29115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191069" y="4599296"/>
            <a:ext cx="3630304" cy="30707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163773" y="4053386"/>
            <a:ext cx="3659875" cy="32299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5909482" y="4121624"/>
            <a:ext cx="1806054" cy="28205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4060208" y="5063319"/>
            <a:ext cx="3050276" cy="27977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extLst>
      <p:ext uri="{BB962C8B-B14F-4D97-AF65-F5344CB8AC3E}">
        <p14:creationId xmlns:p14="http://schemas.microsoft.com/office/powerpoint/2010/main" val="145820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9" grpId="0"/>
      <p:bldP spid="30" grpId="0" animBg="1"/>
      <p:bldP spid="31" grpId="0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5" grpId="2" animBg="1"/>
      <p:bldP spid="35" grpId="3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1" grpId="0" animBg="1"/>
      <p:bldP spid="41" grpId="1" animBg="1"/>
      <p:bldP spid="43" grpId="0" animBg="1"/>
      <p:bldP spid="4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052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multiplying and dividing affects both the modulus and argument of the resulting complex number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To be able to do this you need to be able to use the identities for sine and cosine of two angles added or subtracted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24980" y="6550223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40851" y="3971739"/>
                <a:ext cx="335790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𝑠𝑖𝑛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𝑠𝑖𝑛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/>
                        </a:rPr>
                        <m:t>𝑐𝑜𝑠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±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851" y="3971739"/>
                <a:ext cx="3357906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30078" y="4494781"/>
                <a:ext cx="337932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𝑐𝑜𝑠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𝑐𝑜𝑠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/>
                        </a:rPr>
                        <m:t>𝑐𝑜𝑠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400" i="1">
                          <a:latin typeface="Cambria Math"/>
                          <a:ea typeface="Cambria Math"/>
                        </a:rPr>
                        <m:t>∓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078" y="4494781"/>
                <a:ext cx="3379323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207236" y="5018371"/>
                <a:ext cx="16675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=1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7236" y="5018371"/>
                <a:ext cx="1667508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191000" y="1371600"/>
            <a:ext cx="45190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itchFamily="66" charset="0"/>
              </a:rPr>
              <a:t>Dividing a complex number z</a:t>
            </a:r>
            <a:r>
              <a:rPr lang="en-US" sz="1400" baseline="-25000" dirty="0">
                <a:latin typeface="Comic Sans MS" pitchFamily="66" charset="0"/>
              </a:rPr>
              <a:t>1</a:t>
            </a:r>
            <a:r>
              <a:rPr lang="en-US" sz="1400" dirty="0">
                <a:latin typeface="Comic Sans MS" pitchFamily="66" charset="0"/>
              </a:rPr>
              <a:t> by another complex number z</a:t>
            </a:r>
            <a:r>
              <a:rPr lang="en-US" sz="1400" baseline="-25000" dirty="0">
                <a:latin typeface="Comic Sans MS" pitchFamily="66" charset="0"/>
              </a:rPr>
              <a:t>2</a:t>
            </a:r>
            <a:r>
              <a:rPr lang="en-US" sz="1400" dirty="0">
                <a:latin typeface="Comic Sans MS" pitchFamily="66" charset="0"/>
              </a:rPr>
              <a:t>, both in the </a:t>
            </a:r>
            <a:r>
              <a:rPr lang="en-US" sz="1400" u="sng" dirty="0">
                <a:latin typeface="Comic Sans MS" pitchFamily="66" charset="0"/>
              </a:rPr>
              <a:t>modulus-argument</a:t>
            </a:r>
            <a:r>
              <a:rPr lang="en-US" sz="1400" dirty="0">
                <a:latin typeface="Comic Sans MS" pitchFamily="66" charset="0"/>
              </a:rPr>
              <a:t> form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267200" y="1981200"/>
                <a:ext cx="177914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1981200"/>
                <a:ext cx="1779141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673615" y="1981199"/>
                <a:ext cx="17935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3615" y="1981199"/>
                <a:ext cx="1793504" cy="27699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792186" y="2426526"/>
                <a:ext cx="553870" cy="4374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 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2186" y="2426526"/>
                <a:ext cx="553870" cy="43749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213760" y="2379025"/>
                <a:ext cx="1450461" cy="4809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𝑖𝑠𝑖𝑛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𝑖𝑠𝑖𝑛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3760" y="2379025"/>
                <a:ext cx="1450461" cy="480901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790206" y="3018313"/>
                <a:ext cx="553870" cy="4374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 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0206" y="3018313"/>
                <a:ext cx="553870" cy="43749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211780" y="2970812"/>
                <a:ext cx="1450461" cy="4809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𝑖𝑠𝑖𝑛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𝑖𝑠𝑖𝑛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780" y="2970812"/>
                <a:ext cx="1450461" cy="480901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504210" y="2968833"/>
                <a:ext cx="1499962" cy="4809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 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𝑖𝑠𝑖𝑛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𝑖𝑠𝑖𝑛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4210" y="2968833"/>
                <a:ext cx="1499962" cy="480901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788227" y="3621975"/>
                <a:ext cx="553870" cy="4374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 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8227" y="3621975"/>
                <a:ext cx="553870" cy="43749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174176" y="3574474"/>
                <a:ext cx="4251677" cy="4930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𝑖𝑐𝑜𝑠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𝑠𝑖𝑛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𝑖𝑠𝑖𝑛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b="1" i="1" smtClean="0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b="0" i="1" smtClean="0">
                                  <a:latin typeface="Cambria Math"/>
                                </a:rPr>
                                <m:t>𝑠𝑖𝑛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𝑠𝑖𝑛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𝑖𝑐𝑜𝑠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𝑖𝑠𝑖𝑛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b="1" i="1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/>
                                </a:rPr>
                                <m:t>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4176" y="3574474"/>
                <a:ext cx="4251677" cy="493084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786247" y="4878781"/>
                <a:ext cx="553870" cy="4374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 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6247" y="4878781"/>
                <a:ext cx="553870" cy="43749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172196" y="4831280"/>
                <a:ext cx="4377929" cy="4809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                                                                                                                  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                                 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2196" y="4831280"/>
                <a:ext cx="4377929" cy="480901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765471" y="5052951"/>
                <a:ext cx="129407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5471" y="5052951"/>
                <a:ext cx="1294072" cy="276999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798123" y="4213762"/>
                <a:ext cx="553870" cy="4374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 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8123" y="4213762"/>
                <a:ext cx="553870" cy="43749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184072" y="4178136"/>
                <a:ext cx="4092082" cy="4809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𝑖𝑐𝑜𝑠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𝑠𝑖𝑛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𝑖𝑠𝑖𝑛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b="1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𝑠𝑖𝑛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𝑠𝑖𝑛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𝑖𝑐𝑜𝑠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𝑖𝑠𝑖𝑛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b="1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4072" y="4178136"/>
                <a:ext cx="4092082" cy="480901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09703" y="4825342"/>
                <a:ext cx="200824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𝑠𝑖𝑛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𝑠𝑖𝑛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9703" y="4825342"/>
                <a:ext cx="2008242" cy="276999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224649" y="4823362"/>
                <a:ext cx="221028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+ </m:t>
                      </m:r>
                      <m:r>
                        <a:rPr lang="en-US" sz="1200" b="0" i="1" smtClean="0">
                          <a:latin typeface="Cambria Math"/>
                        </a:rPr>
                        <m:t>𝑖</m:t>
                      </m:r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𝑠𝑖𝑛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𝑠𝑖𝑛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4649" y="4823362"/>
                <a:ext cx="2210285" cy="276999"/>
              </a:xfrm>
              <a:prstGeom prst="rect">
                <a:avLst/>
              </a:prstGeom>
              <a:blipFill rotWithShape="1"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796142" y="5518069"/>
                <a:ext cx="553870" cy="4374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 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6142" y="5518069"/>
                <a:ext cx="553870" cy="43749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82091" y="5470568"/>
                <a:ext cx="2425471" cy="4809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                                                          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2091" y="5470568"/>
                <a:ext cx="2425471" cy="480901"/>
              </a:xfrm>
              <a:prstGeom prst="rect">
                <a:avLst/>
              </a:prstGeom>
              <a:blipFill rotWithShape="1"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403764" y="5460670"/>
                <a:ext cx="106041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𝑐𝑜𝑠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3764" y="5460670"/>
                <a:ext cx="1060418" cy="276999"/>
              </a:xfrm>
              <a:prstGeom prst="rect">
                <a:avLst/>
              </a:prstGeom>
              <a:blipFill rotWithShape="1"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292436" y="5458691"/>
                <a:ext cx="124104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+ </m:t>
                      </m:r>
                      <m:r>
                        <a:rPr lang="en-US" sz="1200" b="0" i="1" smtClean="0">
                          <a:latin typeface="Cambria Math"/>
                        </a:rPr>
                        <m:t>𝑖𝑠𝑖𝑛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436" y="5458691"/>
                <a:ext cx="1241045" cy="276999"/>
              </a:xfrm>
              <a:prstGeom prst="rect">
                <a:avLst/>
              </a:prstGeom>
              <a:blipFill rotWithShape="1"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794162" y="6074230"/>
                <a:ext cx="553870" cy="4374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 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4162" y="6074230"/>
                <a:ext cx="553870" cy="43749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221678" y="6074229"/>
                <a:ext cx="2409057" cy="4387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1678" y="6074229"/>
                <a:ext cx="2409057" cy="438774"/>
              </a:xfrm>
              <a:prstGeom prst="rect">
                <a:avLst/>
              </a:prstGeom>
              <a:blipFill rotWithShape="1"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9"/>
          <p:cNvSpPr/>
          <p:nvPr/>
        </p:nvSpPr>
        <p:spPr>
          <a:xfrm>
            <a:off x="6871853" y="2636322"/>
            <a:ext cx="312717" cy="57001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7159829" y="2712522"/>
            <a:ext cx="17704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Multiply to </a:t>
            </a:r>
            <a:r>
              <a:rPr lang="en-US" sz="1100">
                <a:solidFill>
                  <a:srgbClr val="FF0000"/>
                </a:solidFill>
                <a:latin typeface="Comic Sans MS" pitchFamily="66" charset="0"/>
              </a:rPr>
              <a:t>cancel terms </a:t>
            </a:r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on </a:t>
            </a:r>
            <a:r>
              <a:rPr lang="en-US" sz="1100">
                <a:solidFill>
                  <a:srgbClr val="FF0000"/>
                </a:solidFill>
                <a:latin typeface="Comic Sans MS" pitchFamily="66" charset="0"/>
              </a:rPr>
              <a:t>the denominator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" name="Arc 42"/>
          <p:cNvSpPr/>
          <p:nvPr/>
        </p:nvSpPr>
        <p:spPr>
          <a:xfrm>
            <a:off x="8140533" y="3299360"/>
            <a:ext cx="312717" cy="57001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43"/>
          <p:cNvSpPr/>
          <p:nvPr/>
        </p:nvSpPr>
        <p:spPr>
          <a:xfrm>
            <a:off x="8186055" y="3867396"/>
            <a:ext cx="312717" cy="57001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>
            <a:off x="8243453" y="4506684"/>
            <a:ext cx="312717" cy="57001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c 45"/>
          <p:cNvSpPr/>
          <p:nvPr/>
        </p:nvSpPr>
        <p:spPr>
          <a:xfrm>
            <a:off x="8265225" y="5098471"/>
            <a:ext cx="312717" cy="57001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Arc 46"/>
          <p:cNvSpPr/>
          <p:nvPr/>
        </p:nvSpPr>
        <p:spPr>
          <a:xfrm>
            <a:off x="6410695" y="5737760"/>
            <a:ext cx="312717" cy="57001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8392884" y="3360718"/>
            <a:ext cx="7511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Multiply out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439393" y="3994822"/>
            <a:ext cx="68184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11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 = -1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8448302" y="4473040"/>
            <a:ext cx="7907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Group real and complex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8505698" y="5165766"/>
            <a:ext cx="7333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Rewrite terms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698670" y="5805054"/>
            <a:ext cx="7333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Rewrite (again!)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476998" y="2980707"/>
            <a:ext cx="2410690" cy="2256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4475019" y="3216234"/>
            <a:ext cx="2410690" cy="2256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4473038" y="3598223"/>
            <a:ext cx="3792187" cy="22167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4471059" y="3833751"/>
            <a:ext cx="3792187" cy="22167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7196447" y="3574472"/>
            <a:ext cx="1112321" cy="52251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7170718" y="4166259"/>
            <a:ext cx="1011382" cy="52251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4449290" y="4211782"/>
            <a:ext cx="811479" cy="20583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7178636" y="4215740"/>
            <a:ext cx="944086" cy="19990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/>
          <p:cNvSpPr/>
          <p:nvPr/>
        </p:nvSpPr>
        <p:spPr>
          <a:xfrm>
            <a:off x="5264728" y="4215739"/>
            <a:ext cx="1943593" cy="19792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5391397" y="4476997"/>
            <a:ext cx="1805050" cy="95003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4520541" y="4853049"/>
            <a:ext cx="1761506" cy="21771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/>
          <p:cNvSpPr/>
          <p:nvPr/>
        </p:nvSpPr>
        <p:spPr>
          <a:xfrm>
            <a:off x="6572993" y="4851070"/>
            <a:ext cx="1761506" cy="21771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/>
          <p:cNvSpPr/>
          <p:nvPr/>
        </p:nvSpPr>
        <p:spPr>
          <a:xfrm>
            <a:off x="312717" y="4005943"/>
            <a:ext cx="3178628" cy="25729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322613" y="4526478"/>
            <a:ext cx="3178628" cy="25729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1282535" y="5047014"/>
            <a:ext cx="1531917" cy="24938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0" name="Straight Connector 69"/>
          <p:cNvCxnSpPr/>
          <p:nvPr/>
        </p:nvCxnSpPr>
        <p:spPr>
          <a:xfrm flipV="1">
            <a:off x="5805054" y="5142016"/>
            <a:ext cx="1201388" cy="140525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226621" y="5396183"/>
            <a:ext cx="31815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So when dividing two complex numbers in the modulus-argument form: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Divide the moduli 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Subtract the arguments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 form of the answer is the same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blipFill rotWithShape="1">
                <a:blip r:embed="rId3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6400801" y="0"/>
                <a:ext cx="2743199" cy="4387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/>
                        </a:rPr>
                        <m:t> 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1" y="0"/>
                <a:ext cx="2743199" cy="438774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extLst>
      <p:ext uri="{BB962C8B-B14F-4D97-AF65-F5344CB8AC3E}">
        <p14:creationId xmlns:p14="http://schemas.microsoft.com/office/powerpoint/2010/main" val="2741665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4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9" dur="500"/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4" dur="500"/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9" dur="500"/>
                                        <p:tgtEl>
                                          <p:spTgt spid="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6" grpId="0"/>
      <p:bldP spid="27" grpId="0"/>
      <p:bldP spid="10" grpId="0"/>
      <p:bldP spid="30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11" grpId="0"/>
      <p:bldP spid="24" grpId="0"/>
      <p:bldP spid="25" grpId="0"/>
      <p:bldP spid="28" grpId="0"/>
      <p:bldP spid="29" grpId="0"/>
      <p:bldP spid="31" grpId="0"/>
      <p:bldP spid="32" grpId="0"/>
      <p:bldP spid="36" grpId="0"/>
      <p:bldP spid="37" grpId="0"/>
      <p:bldP spid="38" grpId="0"/>
      <p:bldP spid="12" grpId="0"/>
      <p:bldP spid="40" grpId="0" animBg="1"/>
      <p:bldP spid="41" grpId="0"/>
      <p:bldP spid="43" grpId="0" animBg="1"/>
      <p:bldP spid="44" grpId="0" animBg="1"/>
      <p:bldP spid="45" grpId="0" animBg="1"/>
      <p:bldP spid="46" grpId="0" animBg="1"/>
      <p:bldP spid="47" grpId="0" animBg="1"/>
      <p:bldP spid="48" grpId="0"/>
      <p:bldP spid="49" grpId="0"/>
      <p:bldP spid="50" grpId="0"/>
      <p:bldP spid="51" grpId="0"/>
      <p:bldP spid="52" grpId="0"/>
      <p:bldP spid="13" grpId="0" animBg="1"/>
      <p:bldP spid="13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8" grpId="0" animBg="1"/>
      <p:bldP spid="58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052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multiplying and dividing affects both the modulus and argument of the resulting complex number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Express the following calculation in the form x + </a:t>
            </a:r>
            <a:r>
              <a:rPr lang="en-US" sz="1400" dirty="0" err="1">
                <a:latin typeface="Comic Sans MS" panose="030F0702030302020204" pitchFamily="66" charset="0"/>
              </a:rPr>
              <a:t>iy</a:t>
            </a:r>
            <a:r>
              <a:rPr lang="en-US" sz="1400" dirty="0">
                <a:latin typeface="Comic Sans MS" panose="030F0702030302020204" pitchFamily="66" charset="0"/>
              </a:rPr>
              <a:t>: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24980" y="6550223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400801" y="0"/>
                <a:ext cx="2743199" cy="4387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/>
                        </a:rPr>
                        <m:t> 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1" y="0"/>
                <a:ext cx="2743199" cy="43877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52400" y="3352800"/>
                <a:ext cx="3623621" cy="576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3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5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12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5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12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400" b="0" i="1" smtClean="0">
                          <a:latin typeface="Cambria Math"/>
                        </a:rPr>
                        <m:t>4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12</m:t>
                              </m:r>
                            </m:den>
                          </m:f>
                          <m:r>
                            <a:rPr lang="en-US" sz="1400" i="1">
                              <a:latin typeface="Cambria Math"/>
                            </a:rPr>
                            <m:t>+</m:t>
                          </m:r>
                          <m:r>
                            <a:rPr lang="en-US" sz="1400" i="1">
                              <a:latin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12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352800"/>
                <a:ext cx="3623621" cy="57637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038600" y="1524000"/>
                <a:ext cx="3083857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3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5</m:t>
                              </m:r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12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5</m:t>
                              </m:r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12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200" b="0" i="1" smtClean="0">
                          <a:latin typeface="Cambria Math"/>
                        </a:rPr>
                        <m:t>4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 smtClean="0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</a:rPr>
                                <m:t>12</m:t>
                              </m:r>
                            </m:den>
                          </m:f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</a:rPr>
                                <m:t>12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1524000"/>
                <a:ext cx="3083857" cy="50731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038600" y="2286000"/>
                <a:ext cx="2869760" cy="5696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3(4)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US" sz="1200" i="1"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2286000"/>
                <a:ext cx="2869760" cy="56964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038600" y="3200400"/>
                <a:ext cx="1520736" cy="4060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12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200400"/>
                <a:ext cx="1520736" cy="40607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038600" y="3962400"/>
                <a:ext cx="112866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12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0+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(1)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962400"/>
                <a:ext cx="1128668" cy="276999"/>
              </a:xfrm>
              <a:prstGeom prst="rect">
                <a:avLst/>
              </a:prstGeom>
              <a:blipFill rotWithShape="1">
                <a:blip r:embed="rId10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114800" y="4648200"/>
                <a:ext cx="60099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=12</m:t>
                      </m:r>
                      <m:r>
                        <a:rPr lang="en-US" sz="12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648200"/>
                <a:ext cx="600998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9"/>
          <p:cNvSpPr/>
          <p:nvPr/>
        </p:nvSpPr>
        <p:spPr>
          <a:xfrm>
            <a:off x="6934200" y="1905000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7162800" y="1828800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Combine using one of the rules above</a:t>
            </a:r>
          </a:p>
          <a:p>
            <a:pPr marL="171450" indent="-1714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Multiply the moduli</a:t>
            </a:r>
          </a:p>
          <a:p>
            <a:pPr marL="171450" indent="-1714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Add the arguments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" name="Arc 42"/>
          <p:cNvSpPr/>
          <p:nvPr/>
        </p:nvSpPr>
        <p:spPr>
          <a:xfrm>
            <a:off x="6705600" y="2743200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43"/>
          <p:cNvSpPr/>
          <p:nvPr/>
        </p:nvSpPr>
        <p:spPr>
          <a:xfrm>
            <a:off x="5334000" y="3429000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>
            <a:off x="4953000" y="4114800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6934200" y="28956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 terms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638800" y="3581400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 the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and sin parts (in terms of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where needed)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257800" y="43434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Multiply out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533400" y="457200"/>
            <a:ext cx="304800" cy="838200"/>
          </a:xfrm>
          <a:prstGeom prst="straightConnector1">
            <a:avLst/>
          </a:prstGeom>
          <a:ln w="6032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extLst>
      <p:ext uri="{BB962C8B-B14F-4D97-AF65-F5344CB8AC3E}">
        <p14:creationId xmlns:p14="http://schemas.microsoft.com/office/powerpoint/2010/main" val="3129675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4" grpId="0"/>
      <p:bldP spid="35" grpId="0"/>
      <p:bldP spid="36" grpId="0"/>
      <p:bldP spid="37" grpId="0"/>
      <p:bldP spid="38" grpId="0"/>
      <p:bldP spid="40" grpId="0" animBg="1"/>
      <p:bldP spid="43" grpId="0" animBg="1"/>
      <p:bldP spid="44" grpId="0" animBg="1"/>
      <p:bldP spid="45" grpId="0" animBg="1"/>
      <p:bldP spid="46" grpId="0"/>
      <p:bldP spid="47" grpId="0"/>
      <p:bldP spid="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052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multiplying and dividing affects both the modulus and argument of the resulting complex number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Express the following calculation in the form x + </a:t>
            </a:r>
            <a:r>
              <a:rPr lang="en-US" sz="1400" dirty="0" err="1">
                <a:latin typeface="Comic Sans MS" panose="030F0702030302020204" pitchFamily="66" charset="0"/>
              </a:rPr>
              <a:t>iy</a:t>
            </a:r>
            <a:r>
              <a:rPr lang="en-US" sz="1400" dirty="0">
                <a:latin typeface="Comic Sans MS" panose="030F0702030302020204" pitchFamily="66" charset="0"/>
              </a:rPr>
              <a:t>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 err="1">
                <a:latin typeface="Comic Sans MS" panose="030F0702030302020204" pitchFamily="66" charset="0"/>
              </a:rPr>
              <a:t>cos</a:t>
            </a:r>
            <a:r>
              <a:rPr lang="en-US" sz="1400" dirty="0">
                <a:latin typeface="Comic Sans MS" panose="030F0702030302020204" pitchFamily="66" charset="0"/>
              </a:rPr>
              <a:t>(-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) = </a:t>
            </a:r>
            <a:r>
              <a:rPr lang="en-US" sz="1400" dirty="0" err="1">
                <a:latin typeface="Comic Sans MS" panose="030F0702030302020204" pitchFamily="66" charset="0"/>
              </a:rPr>
              <a:t>cos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sin(-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) = -sin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endParaRPr lang="en-US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24980" y="6550223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52400" y="3352800"/>
                <a:ext cx="3562963" cy="576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2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15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15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×3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5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400" i="1">
                              <a:latin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5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352800"/>
                <a:ext cx="3562963" cy="57637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 flipV="1">
            <a:off x="533400" y="457200"/>
            <a:ext cx="304800" cy="838200"/>
          </a:xfrm>
          <a:prstGeom prst="straightConnector1">
            <a:avLst/>
          </a:prstGeom>
          <a:ln w="6032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886200" y="1524000"/>
                <a:ext cx="3083858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2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15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15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×3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5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200" i="1">
                              <a:latin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5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1524000"/>
                <a:ext cx="3083858" cy="50731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886200" y="2209800"/>
                <a:ext cx="3730188" cy="5696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2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15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15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×3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209800"/>
                <a:ext cx="3730188" cy="56964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886200" y="2971800"/>
                <a:ext cx="2869760" cy="5696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2</m:t>
                      </m:r>
                      <m:r>
                        <a:rPr lang="en-US" sz="1200" b="0" i="1" smtClean="0">
                          <a:latin typeface="Cambria Math"/>
                        </a:rPr>
                        <m:t>(3)</m:t>
                      </m:r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15</m:t>
                                  </m:r>
                                </m:den>
                              </m:f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</a:rPr>
                                    <m:t>15</m:t>
                                  </m:r>
                                </m:den>
                              </m:f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971800"/>
                <a:ext cx="2869760" cy="56964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886200" y="3733800"/>
                <a:ext cx="2045432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6</m:t>
                      </m:r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733800"/>
                <a:ext cx="2045432" cy="507318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886200" y="4419600"/>
                <a:ext cx="1391343" cy="6868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6</m:t>
                      </m:r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US" sz="12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200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419600"/>
                <a:ext cx="1391343" cy="68685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886200" y="5334000"/>
                <a:ext cx="1101584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=3−3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e>
                      </m:rad>
                      <m:r>
                        <a:rPr lang="en-US" sz="14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334000"/>
                <a:ext cx="1101584" cy="333168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rc 29"/>
          <p:cNvSpPr/>
          <p:nvPr/>
        </p:nvSpPr>
        <p:spPr>
          <a:xfrm>
            <a:off x="7391400" y="1828800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7654636" y="1600200"/>
            <a:ext cx="156556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The </a:t>
            </a:r>
            <a:r>
              <a:rPr lang="en-US" sz="1100" dirty="0" err="1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 and sin terms must be </a:t>
            </a:r>
            <a:r>
              <a:rPr lang="en-US" sz="1100" u="sng" dirty="0">
                <a:solidFill>
                  <a:srgbClr val="FF0000"/>
                </a:solidFill>
                <a:latin typeface="Comic Sans MS" pitchFamily="66" charset="0"/>
              </a:rPr>
              <a:t>added</a:t>
            </a:r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 for this to work!</a:t>
            </a:r>
          </a:p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Rewrite using the rules you saw in 3A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2" name="Arc 31"/>
          <p:cNvSpPr/>
          <p:nvPr/>
        </p:nvSpPr>
        <p:spPr>
          <a:xfrm>
            <a:off x="7391400" y="2514600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Arc 32"/>
          <p:cNvSpPr/>
          <p:nvPr/>
        </p:nvSpPr>
        <p:spPr>
          <a:xfrm>
            <a:off x="6553200" y="3276600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Arc 48"/>
          <p:cNvSpPr/>
          <p:nvPr/>
        </p:nvSpPr>
        <p:spPr>
          <a:xfrm>
            <a:off x="5715000" y="4038600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Arc 49"/>
          <p:cNvSpPr/>
          <p:nvPr/>
        </p:nvSpPr>
        <p:spPr>
          <a:xfrm>
            <a:off x="5105400" y="4800600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7744690" y="2667000"/>
            <a:ext cx="13854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Combine using a rule from above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858000" y="35052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019800" y="41910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 the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and sin parts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410200" y="50292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Multiply out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5400" y="4563290"/>
            <a:ext cx="1371600" cy="365761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5" name="Straight Arrow Connector 54"/>
          <p:cNvCxnSpPr/>
          <p:nvPr/>
        </p:nvCxnSpPr>
        <p:spPr>
          <a:xfrm flipH="1">
            <a:off x="6248400" y="1295400"/>
            <a:ext cx="2286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6477000" y="1295400"/>
            <a:ext cx="12192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400801" y="0"/>
                <a:ext cx="2743199" cy="4387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/>
                        </a:rPr>
                        <m:t> 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1" y="0"/>
                <a:ext cx="2743199" cy="43877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extLst>
      <p:ext uri="{BB962C8B-B14F-4D97-AF65-F5344CB8AC3E}">
        <p14:creationId xmlns:p14="http://schemas.microsoft.com/office/powerpoint/2010/main" val="1197157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4" grpId="0"/>
      <p:bldP spid="25" grpId="0"/>
      <p:bldP spid="26" grpId="0"/>
      <p:bldP spid="27" grpId="0"/>
      <p:bldP spid="28" grpId="0"/>
      <p:bldP spid="29" grpId="0"/>
      <p:bldP spid="30" grpId="0" animBg="1"/>
      <p:bldP spid="32" grpId="0" animBg="1"/>
      <p:bldP spid="33" grpId="0" animBg="1"/>
      <p:bldP spid="49" grpId="0" animBg="1"/>
      <p:bldP spid="50" grpId="0" animBg="1"/>
      <p:bldP spid="51" grpId="0"/>
      <p:bldP spid="52" grpId="0"/>
      <p:bldP spid="53" grpId="0"/>
      <p:bldP spid="54" grpId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052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multiplying and dividing affects both the modulus and argument of the resulting complex number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Express the following calculation in the form x + </a:t>
            </a:r>
            <a:r>
              <a:rPr lang="en-US" sz="1400" dirty="0" err="1">
                <a:latin typeface="Comic Sans MS" panose="030F0702030302020204" pitchFamily="66" charset="0"/>
              </a:rPr>
              <a:t>iy</a:t>
            </a:r>
            <a:r>
              <a:rPr lang="en-US" sz="1400" dirty="0">
                <a:latin typeface="Comic Sans MS" panose="030F0702030302020204" pitchFamily="66" charset="0"/>
              </a:rPr>
              <a:t>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24980" y="6550223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932139" cy="30078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90600" y="3276600"/>
                <a:ext cx="2132763" cy="9339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  <m:d>
                            <m:d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𝑐𝑜𝑠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𝑖𝑠𝑖𝑛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𝑐𝑜𝑠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GB" sz="16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𝑖𝑠𝑖𝑛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GB" sz="16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276600"/>
                <a:ext cx="2132763" cy="9339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892138" y="1524000"/>
                <a:ext cx="1887696" cy="8286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𝑐𝑜𝑠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GB" sz="14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𝑖𝑠𝑖𝑛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𝑐𝑜𝑠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  <m:r>
                                <a:rPr lang="en-GB" sz="14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𝑖𝑠𝑖𝑛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2138" y="1524000"/>
                <a:ext cx="1887696" cy="82862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892138" y="2550226"/>
                <a:ext cx="442044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2138" y="2550226"/>
                <a:ext cx="442044" cy="54482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108863" y="2521528"/>
                <a:ext cx="2941959" cy="649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GB" sz="14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GB" sz="14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8863" y="2521528"/>
                <a:ext cx="2941959" cy="64915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890160" y="3391395"/>
                <a:ext cx="442044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0160" y="3391395"/>
                <a:ext cx="442044" cy="54482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106885" y="3362697"/>
                <a:ext cx="2444772" cy="649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3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3</m:t>
                                  </m:r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6885" y="3362697"/>
                <a:ext cx="2444772" cy="64915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888181" y="4220688"/>
                <a:ext cx="442044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8181" y="4220688"/>
                <a:ext cx="442044" cy="54482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104906" y="4191990"/>
                <a:ext cx="1785169" cy="649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e>
                              </m:rad>
                            </m:den>
                          </m:f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4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4906" y="4191990"/>
                <a:ext cx="1785169" cy="64915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889171" y="5021284"/>
                <a:ext cx="1078821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9171" y="5021284"/>
                <a:ext cx="1078821" cy="495649"/>
              </a:xfrm>
              <a:prstGeom prst="rect">
                <a:avLst/>
              </a:prstGeom>
              <a:blipFill rotWithShape="1">
                <a:blip r:embed="rId14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rc 18"/>
          <p:cNvSpPr/>
          <p:nvPr/>
        </p:nvSpPr>
        <p:spPr>
          <a:xfrm>
            <a:off x="6839198" y="2045524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7089568" y="1953491"/>
            <a:ext cx="21613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Combine using one of the rules above</a:t>
            </a:r>
          </a:p>
          <a:p>
            <a:pPr marL="171450" indent="-1714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Divide the moduli</a:t>
            </a:r>
          </a:p>
          <a:p>
            <a:pPr marL="171450" indent="-1714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Subtract the arguments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Arc 20"/>
          <p:cNvSpPr/>
          <p:nvPr/>
        </p:nvSpPr>
        <p:spPr>
          <a:xfrm>
            <a:off x="6837219" y="2898568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c 21"/>
          <p:cNvSpPr/>
          <p:nvPr/>
        </p:nvSpPr>
        <p:spPr>
          <a:xfrm>
            <a:off x="6324601" y="3751613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c 22"/>
          <p:cNvSpPr/>
          <p:nvPr/>
        </p:nvSpPr>
        <p:spPr>
          <a:xfrm>
            <a:off x="5669478" y="4545280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7087589" y="3099461"/>
            <a:ext cx="8332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602682" y="3833752"/>
            <a:ext cx="1816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You can work out the sin and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parts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935685" y="4762006"/>
            <a:ext cx="1118259" cy="2849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Multiply out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H="1" flipV="1">
            <a:off x="8261070" y="560121"/>
            <a:ext cx="229787" cy="746165"/>
          </a:xfrm>
          <a:prstGeom prst="straightConnector1">
            <a:avLst/>
          </a:prstGeom>
          <a:ln w="6032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400801" y="0"/>
                <a:ext cx="2743199" cy="4387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/>
                        </a:rPr>
                        <m:t> 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1" y="0"/>
                <a:ext cx="2743199" cy="43877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extLst>
      <p:ext uri="{BB962C8B-B14F-4D97-AF65-F5344CB8AC3E}">
        <p14:creationId xmlns:p14="http://schemas.microsoft.com/office/powerpoint/2010/main" val="3560123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 animBg="1"/>
      <p:bldP spid="21" grpId="0" animBg="1"/>
      <p:bldP spid="22" grpId="0" animBg="1"/>
      <p:bldP spid="23" grpId="0" animBg="1"/>
      <p:bldP spid="24" grpId="0"/>
      <p:bldP spid="25" grpId="0"/>
      <p:bldP spid="26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B939C77-D4C4-4CEC-8DA8-4D6EB3EA71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ED5F795-61EF-4CFA-A9C1-954C38245C9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FBFB6F-E75B-4944-AD15-0B3156F99D7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582</TotalTime>
  <Words>2989</Words>
  <Application>Microsoft Office PowerPoint</Application>
  <PresentationFormat>On-screen Show (4:3)</PresentationFormat>
  <Paragraphs>150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8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Javanese Text</vt:lpstr>
      <vt:lpstr>Segoe UI Black</vt:lpstr>
      <vt:lpstr>Wingdings</vt:lpstr>
      <vt:lpstr>Office テーマ</vt:lpstr>
      <vt:lpstr>PowerPoint Presentation</vt:lpstr>
      <vt:lpstr>Argand Diagrams</vt:lpstr>
      <vt:lpstr>Argand Diagrams</vt:lpstr>
      <vt:lpstr>Argand Diagrams</vt:lpstr>
      <vt:lpstr>Argand Diagrams</vt:lpstr>
      <vt:lpstr>Argand Diagrams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157</cp:revision>
  <dcterms:created xsi:type="dcterms:W3CDTF">2017-08-14T15:35:38Z</dcterms:created>
  <dcterms:modified xsi:type="dcterms:W3CDTF">2021-08-26T15:31:07Z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