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18" Type="http://schemas.openxmlformats.org/officeDocument/2006/relationships/image" Target="../media/image95.png"/><Relationship Id="rId3" Type="http://schemas.openxmlformats.org/officeDocument/2006/relationships/image" Target="../media/image80.png"/><Relationship Id="rId21" Type="http://schemas.openxmlformats.org/officeDocument/2006/relationships/image" Target="../media/image98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16" Type="http://schemas.openxmlformats.org/officeDocument/2006/relationships/image" Target="../media/image93.png"/><Relationship Id="rId20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19" Type="http://schemas.openxmlformats.org/officeDocument/2006/relationships/image" Target="../media/image96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Relationship Id="rId22" Type="http://schemas.openxmlformats.org/officeDocument/2006/relationships/image" Target="../media/image99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12.png"/><Relationship Id="rId26" Type="http://schemas.openxmlformats.org/officeDocument/2006/relationships/image" Target="../media/image120.png"/><Relationship Id="rId3" Type="http://schemas.openxmlformats.org/officeDocument/2006/relationships/image" Target="../media/image109.png"/><Relationship Id="rId21" Type="http://schemas.openxmlformats.org/officeDocument/2006/relationships/image" Target="../media/image115.png"/><Relationship Id="rId17" Type="http://schemas.openxmlformats.org/officeDocument/2006/relationships/image" Target="../media/image1100.png"/><Relationship Id="rId25" Type="http://schemas.openxmlformats.org/officeDocument/2006/relationships/image" Target="../media/image119.png"/><Relationship Id="rId33" Type="http://schemas.openxmlformats.org/officeDocument/2006/relationships/image" Target="../media/image31.png"/><Relationship Id="rId16" Type="http://schemas.openxmlformats.org/officeDocument/2006/relationships/image" Target="../media/image1090.png"/><Relationship Id="rId20" Type="http://schemas.openxmlformats.org/officeDocument/2006/relationships/image" Target="../media/image114.png"/><Relationship Id="rId29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8.png"/><Relationship Id="rId32" Type="http://schemas.openxmlformats.org/officeDocument/2006/relationships/image" Target="../media/image99.png"/><Relationship Id="rId5" Type="http://schemas.openxmlformats.org/officeDocument/2006/relationships/image" Target="../media/image111.png"/><Relationship Id="rId23" Type="http://schemas.openxmlformats.org/officeDocument/2006/relationships/image" Target="../media/image117.png"/><Relationship Id="rId28" Type="http://schemas.openxmlformats.org/officeDocument/2006/relationships/image" Target="../media/image122.png"/><Relationship Id="rId19" Type="http://schemas.openxmlformats.org/officeDocument/2006/relationships/image" Target="../media/image113.png"/><Relationship Id="rId31" Type="http://schemas.openxmlformats.org/officeDocument/2006/relationships/image" Target="../media/image125.png"/><Relationship Id="rId4" Type="http://schemas.openxmlformats.org/officeDocument/2006/relationships/image" Target="../media/image110.png"/><Relationship Id="rId22" Type="http://schemas.openxmlformats.org/officeDocument/2006/relationships/image" Target="../media/image116.png"/><Relationship Id="rId27" Type="http://schemas.openxmlformats.org/officeDocument/2006/relationships/image" Target="../media/image121.png"/><Relationship Id="rId30" Type="http://schemas.openxmlformats.org/officeDocument/2006/relationships/image" Target="../media/image1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31.png"/><Relationship Id="rId7" Type="http://schemas.openxmlformats.org/officeDocument/2006/relationships/image" Target="../media/image142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10" Type="http://schemas.openxmlformats.org/officeDocument/2006/relationships/image" Target="../media/image145.png"/><Relationship Id="rId9" Type="http://schemas.openxmlformats.org/officeDocument/2006/relationships/image" Target="../media/image14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31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10" Type="http://schemas.openxmlformats.org/officeDocument/2006/relationships/image" Target="../media/image151.png"/><Relationship Id="rId9" Type="http://schemas.openxmlformats.org/officeDocument/2006/relationships/image" Target="../media/image1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1.png"/><Relationship Id="rId7" Type="http://schemas.openxmlformats.org/officeDocument/2006/relationships/image" Target="../media/image155.png"/><Relationship Id="rId12" Type="http://schemas.openxmlformats.org/officeDocument/2006/relationships/image" Target="../media/image16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11" Type="http://schemas.openxmlformats.org/officeDocument/2006/relationships/image" Target="../media/image159.png"/><Relationship Id="rId15" Type="http://schemas.openxmlformats.org/officeDocument/2006/relationships/image" Target="../media/image31.png"/><Relationship Id="rId10" Type="http://schemas.openxmlformats.org/officeDocument/2006/relationships/image" Target="../media/image158.png"/><Relationship Id="rId9" Type="http://schemas.openxmlformats.org/officeDocument/2006/relationships/image" Target="../media/image157.png"/><Relationship Id="rId14" Type="http://schemas.openxmlformats.org/officeDocument/2006/relationships/image" Target="../media/image1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4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be able to do this you need to be able to use the identities for sine and cosine of two angles added or subtracted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347" y="4054866"/>
                <a:ext cx="38125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7" y="4054866"/>
                <a:ext cx="3812519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7574" y="4577908"/>
                <a:ext cx="38340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4" y="4577908"/>
                <a:ext cx="383406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4732" y="5101498"/>
                <a:ext cx="18797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32" y="5101498"/>
                <a:ext cx="1879745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083269" y="1524000"/>
            <a:ext cx="4674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Multiplying a complex number z</a:t>
            </a:r>
            <a:r>
              <a:rPr lang="en-US" sz="1400" baseline="-25000" dirty="0">
                <a:latin typeface="Comic Sans MS" pitchFamily="66" charset="0"/>
              </a:rPr>
              <a:t>1</a:t>
            </a:r>
            <a:r>
              <a:rPr lang="en-US" sz="1400" dirty="0">
                <a:latin typeface="Comic Sans MS" pitchFamily="66" charset="0"/>
              </a:rPr>
              <a:t> by another complex number z</a:t>
            </a:r>
            <a:r>
              <a:rPr lang="en-US" sz="1400" baseline="-25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, both in the </a:t>
            </a:r>
            <a:r>
              <a:rPr lang="en-US" sz="1400" u="sng" dirty="0">
                <a:latin typeface="Comic Sans MS" pitchFamily="66" charset="0"/>
              </a:rPr>
              <a:t>modulus-argument</a:t>
            </a:r>
            <a:r>
              <a:rPr lang="en-US" sz="1400" dirty="0">
                <a:latin typeface="Comic Sans MS" pitchFamily="66" charset="0"/>
              </a:rPr>
              <a:t> form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38945" y="2109393"/>
                <a:ext cx="1779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945" y="2109393"/>
                <a:ext cx="177914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45360" y="2109392"/>
                <a:ext cx="17935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360" y="2109392"/>
                <a:ext cx="179350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38600" y="2590800"/>
                <a:ext cx="6587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590800"/>
                <a:ext cx="658706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2590800"/>
                <a:ext cx="28491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90800"/>
                <a:ext cx="2849177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38600" y="2971800"/>
                <a:ext cx="6587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971800"/>
                <a:ext cx="658706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7490" y="2968254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490" y="2968254"/>
                <a:ext cx="47423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70863" y="2995551"/>
                <a:ext cx="2415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863" y="2995551"/>
                <a:ext cx="241591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373380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811273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0" y="3733800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33800"/>
                <a:ext cx="47423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0600" y="3733800"/>
                <a:ext cx="4076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733800"/>
                <a:ext cx="4076885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35104" y="506332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104" y="5063320"/>
                <a:ext cx="811273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4704" y="5049672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04" y="5049672"/>
                <a:ext cx="47423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08561" y="5063320"/>
                <a:ext cx="2367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                                                         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561" y="5063320"/>
                <a:ext cx="2367443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18881" y="5062183"/>
                <a:ext cx="10604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881" y="5062183"/>
                <a:ext cx="106041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62400" y="4114800"/>
                <a:ext cx="811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811273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4114800"/>
                <a:ext cx="474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47423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27895" y="4128448"/>
                <a:ext cx="39487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895" y="4128448"/>
                <a:ext cx="3948773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94611" y="5064459"/>
                <a:ext cx="12410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11" y="5064459"/>
                <a:ext cx="1241045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038600" y="5431809"/>
            <a:ext cx="4772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 when multiplying two complex numbers in the modulus-argument form: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 moduli 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arguments together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form of the answer is the same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3800" y="2743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7239000" y="2743200"/>
            <a:ext cx="3048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886200" y="33528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Now you can expand the double bracket as you would with a quadratic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47063" y="2995551"/>
            <a:ext cx="2209800" cy="2701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953000" y="3774743"/>
            <a:ext cx="37338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683335" y="3716977"/>
            <a:ext cx="1037584" cy="3227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713023" y="4114800"/>
            <a:ext cx="939658" cy="29342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271749" y="4503762"/>
            <a:ext cx="439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 using the identities to the left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You can also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‘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’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13277" y="4121624"/>
            <a:ext cx="800669" cy="2911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91069" y="4599296"/>
            <a:ext cx="3630304" cy="3070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63773" y="4053386"/>
            <a:ext cx="3659875" cy="3229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909482" y="4121624"/>
            <a:ext cx="1806054" cy="2820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060208" y="5063319"/>
            <a:ext cx="3050276" cy="2797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458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 animBg="1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5" grpId="3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3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be able to do this you need to be able to use the identities for sine and cosine of two angles added or subtracted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0851" y="3971739"/>
                <a:ext cx="3357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51" y="3971739"/>
                <a:ext cx="335790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0078" y="4494781"/>
                <a:ext cx="33793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/>
                          <a:ea typeface="Cambria Math"/>
                        </a:rPr>
                        <m:t>∓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78" y="4494781"/>
                <a:ext cx="3379323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07236" y="5018371"/>
                <a:ext cx="16675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236" y="5018371"/>
                <a:ext cx="166750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191000" y="1371600"/>
            <a:ext cx="4519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Dividing a complex number z</a:t>
            </a:r>
            <a:r>
              <a:rPr lang="en-US" sz="1400" baseline="-25000" dirty="0">
                <a:latin typeface="Comic Sans MS" pitchFamily="66" charset="0"/>
              </a:rPr>
              <a:t>1</a:t>
            </a:r>
            <a:r>
              <a:rPr lang="en-US" sz="1400" dirty="0">
                <a:latin typeface="Comic Sans MS" pitchFamily="66" charset="0"/>
              </a:rPr>
              <a:t> by another complex number z</a:t>
            </a:r>
            <a:r>
              <a:rPr lang="en-US" sz="1400" baseline="-25000" dirty="0">
                <a:latin typeface="Comic Sans MS" pitchFamily="66" charset="0"/>
              </a:rPr>
              <a:t>2</a:t>
            </a:r>
            <a:r>
              <a:rPr lang="en-US" sz="1400" dirty="0">
                <a:latin typeface="Comic Sans MS" pitchFamily="66" charset="0"/>
              </a:rPr>
              <a:t>, both in the </a:t>
            </a:r>
            <a:r>
              <a:rPr lang="en-US" sz="1400" u="sng" dirty="0">
                <a:latin typeface="Comic Sans MS" pitchFamily="66" charset="0"/>
              </a:rPr>
              <a:t>modulus-argument</a:t>
            </a:r>
            <a:r>
              <a:rPr lang="en-US" sz="1400" dirty="0">
                <a:latin typeface="Comic Sans MS" pitchFamily="66" charset="0"/>
              </a:rPr>
              <a:t> form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7200" y="1981200"/>
                <a:ext cx="17791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177914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73615" y="1981199"/>
                <a:ext cx="17935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615" y="1981199"/>
                <a:ext cx="179350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92186" y="2426526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186" y="2426526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13760" y="2379025"/>
                <a:ext cx="145046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0" y="2379025"/>
                <a:ext cx="1450461" cy="4809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90206" y="3018313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06" y="3018313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11780" y="2970812"/>
                <a:ext cx="145046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780" y="2970812"/>
                <a:ext cx="1450461" cy="4809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04210" y="2968833"/>
                <a:ext cx="1499962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210" y="2968833"/>
                <a:ext cx="1499962" cy="4809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88227" y="3621975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227" y="3621975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74176" y="3574474"/>
                <a:ext cx="4251677" cy="49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176" y="3574474"/>
                <a:ext cx="4251677" cy="49308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86247" y="4878781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247" y="4878781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72196" y="4831280"/>
                <a:ext cx="4377929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              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196" y="4831280"/>
                <a:ext cx="4377929" cy="48090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65471" y="5052951"/>
                <a:ext cx="12940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471" y="5052951"/>
                <a:ext cx="1294072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98123" y="4213762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23" y="4213762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84072" y="4178136"/>
                <a:ext cx="4092082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𝑖𝑠𝑖𝑛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𝑐𝑜𝑠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𝑠𝑖𝑛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72" y="4178136"/>
                <a:ext cx="4092082" cy="48090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09703" y="4825342"/>
                <a:ext cx="20082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703" y="4825342"/>
                <a:ext cx="2008242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4649" y="4823362"/>
                <a:ext cx="22102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49" y="4823362"/>
                <a:ext cx="2210285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96142" y="5518069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142" y="5518069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82091" y="5470568"/>
                <a:ext cx="2425471" cy="480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                                                         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091" y="5470568"/>
                <a:ext cx="2425471" cy="480901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03764" y="5460670"/>
                <a:ext cx="10604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764" y="5460670"/>
                <a:ext cx="1060418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92436" y="5458691"/>
                <a:ext cx="12410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𝑖𝑠𝑖𝑛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36" y="5458691"/>
                <a:ext cx="1241045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94162" y="6074230"/>
                <a:ext cx="553870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162" y="6074230"/>
                <a:ext cx="553870" cy="4374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21678" y="6074229"/>
                <a:ext cx="2409057" cy="438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78" y="6074229"/>
                <a:ext cx="2409057" cy="438774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871853" y="2636322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59829" y="2712522"/>
            <a:ext cx="1770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Multiply to </a:t>
            </a:r>
            <a:r>
              <a:rPr lang="en-US" sz="1100">
                <a:solidFill>
                  <a:srgbClr val="FF0000"/>
                </a:solidFill>
                <a:latin typeface="Comic Sans MS" pitchFamily="66" charset="0"/>
              </a:rPr>
              <a:t>cancel terms 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on </a:t>
            </a:r>
            <a:r>
              <a:rPr lang="en-US" sz="1100">
                <a:solidFill>
                  <a:srgbClr val="FF0000"/>
                </a:solidFill>
                <a:latin typeface="Comic Sans MS" pitchFamily="66" charset="0"/>
              </a:rPr>
              <a:t>the denominator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8140533" y="3299360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8186055" y="3867396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8243453" y="4506684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8265225" y="5098471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6410695" y="5737760"/>
            <a:ext cx="312717" cy="57001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8392884" y="3360718"/>
            <a:ext cx="751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39393" y="3994822"/>
            <a:ext cx="681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1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= -1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48302" y="4473040"/>
            <a:ext cx="790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Group real and complex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05698" y="5165766"/>
            <a:ext cx="733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Rewrite terms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98670" y="5805054"/>
            <a:ext cx="733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Rewrite (again!)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76998" y="2980707"/>
            <a:ext cx="2410690" cy="2256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475019" y="3216234"/>
            <a:ext cx="2410690" cy="2256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473038" y="3598223"/>
            <a:ext cx="3792187" cy="221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471059" y="3833751"/>
            <a:ext cx="3792187" cy="221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7196447" y="3574472"/>
            <a:ext cx="1112321" cy="5225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170718" y="4166259"/>
            <a:ext cx="1011382" cy="5225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449290" y="4211782"/>
            <a:ext cx="811479" cy="205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7178636" y="4215740"/>
            <a:ext cx="944086" cy="1999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5264728" y="4215739"/>
            <a:ext cx="1943593" cy="1979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391397" y="4476997"/>
            <a:ext cx="1805050" cy="9500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520541" y="4853049"/>
            <a:ext cx="1761506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572993" y="4851070"/>
            <a:ext cx="1761506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12717" y="4005943"/>
            <a:ext cx="3178628" cy="25729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22613" y="4526478"/>
            <a:ext cx="3178628" cy="25729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282535" y="5047014"/>
            <a:ext cx="1531917" cy="249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805054" y="5142016"/>
            <a:ext cx="1201388" cy="1405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6621" y="5396183"/>
            <a:ext cx="3181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 when dividing two complex numbers in the modulus-argument form: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the moduli 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Subtract the arguments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form of the answer is the same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274166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6" grpId="0"/>
      <p:bldP spid="27" grpId="0"/>
      <p:bldP spid="10" grpId="0"/>
      <p:bldP spid="30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11" grpId="0"/>
      <p:bldP spid="24" grpId="0"/>
      <p:bldP spid="25" grpId="0"/>
      <p:bldP spid="28" grpId="0"/>
      <p:bldP spid="29" grpId="0"/>
      <p:bldP spid="31" grpId="0"/>
      <p:bldP spid="32" grpId="0"/>
      <p:bldP spid="36" grpId="0"/>
      <p:bldP spid="37" grpId="0"/>
      <p:bldP spid="38" grpId="0"/>
      <p:bldP spid="12" grpId="0"/>
      <p:bldP spid="40" grpId="0" animBg="1"/>
      <p:bldP spid="41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13" grpId="0" animBg="1"/>
      <p:bldP spid="13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3352800"/>
                <a:ext cx="3623621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3623621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38600" y="1524000"/>
                <a:ext cx="308385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524000"/>
                <a:ext cx="3083857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2286000"/>
                <a:ext cx="2869760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3(4)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286000"/>
                <a:ext cx="2869760" cy="5696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38600" y="3200400"/>
                <a:ext cx="1520736" cy="406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00400"/>
                <a:ext cx="1520736" cy="4060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3962400"/>
                <a:ext cx="11286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(1)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1128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4648200"/>
                <a:ext cx="6009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=12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648200"/>
                <a:ext cx="60099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934200" y="19050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162800" y="1828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one of the rules above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 moduli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arguments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705600" y="27432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334000" y="34290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4953000" y="41148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934200" y="2895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38800" y="3581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and sin parts (in terms of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where needed)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4343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33400" y="457200"/>
            <a:ext cx="304800" cy="838200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312967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/>
      <p:bldP spid="35" grpId="0"/>
      <p:bldP spid="36" grpId="0"/>
      <p:bldP spid="37" grpId="0"/>
      <p:bldP spid="38" grpId="0"/>
      <p:bldP spid="40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 err="1">
                <a:latin typeface="Comic Sans MS" panose="030F0702030302020204" pitchFamily="66" charset="0"/>
              </a:rPr>
              <a:t>cos</a:t>
            </a:r>
            <a:r>
              <a:rPr lang="en-US" sz="1400" dirty="0">
                <a:latin typeface="Comic Sans MS" panose="030F0702030302020204" pitchFamily="66" charset="0"/>
              </a:rPr>
              <a:t>(-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= </a:t>
            </a:r>
            <a:r>
              <a:rPr lang="en-US" sz="1400" dirty="0" err="1">
                <a:latin typeface="Comic Sans MS" panose="030F0702030302020204" pitchFamily="66" charset="0"/>
              </a:rPr>
              <a:t>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sin(-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 = -sin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3352800"/>
                <a:ext cx="3562963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3562963" cy="5763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533400" y="457200"/>
            <a:ext cx="304800" cy="838200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6200" y="1524000"/>
                <a:ext cx="3083858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524000"/>
                <a:ext cx="3083858" cy="5073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86200" y="2209800"/>
                <a:ext cx="3730188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i="1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3730188" cy="5696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2971800"/>
                <a:ext cx="2869760" cy="569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(3)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971800"/>
                <a:ext cx="2869760" cy="5696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6200" y="3733800"/>
                <a:ext cx="204543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733800"/>
                <a:ext cx="2045432" cy="50731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86200" y="4419600"/>
                <a:ext cx="1391343" cy="686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391343" cy="68685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5334000"/>
                <a:ext cx="1101584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=3−3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334000"/>
                <a:ext cx="1101584" cy="33316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7391400" y="18288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654636" y="1600200"/>
            <a:ext cx="15655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US" sz="11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and sin terms must be </a:t>
            </a:r>
            <a:r>
              <a:rPr lang="en-US" sz="1100" u="sng" dirty="0">
                <a:solidFill>
                  <a:srgbClr val="FF0000"/>
                </a:solidFill>
                <a:latin typeface="Comic Sans MS" pitchFamily="66" charset="0"/>
              </a:rPr>
              <a:t>added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for this to work!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Rewrite using the rules you saw in 3A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7391400" y="2514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553200" y="3276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5715000" y="4038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5105400" y="480060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744690" y="2667000"/>
            <a:ext cx="1385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a rule from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3505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4191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and sin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502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563290"/>
            <a:ext cx="1371600" cy="36576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248400" y="1295400"/>
            <a:ext cx="2286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477000" y="1295400"/>
            <a:ext cx="12192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119715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2" grpId="0" animBg="1"/>
      <p:bldP spid="33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multiplying and dividing affects both the modulus and argument of the resulting complex number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Express the following calculation in the form x + </a:t>
            </a:r>
            <a:r>
              <a:rPr lang="en-US" sz="1400" dirty="0" err="1">
                <a:latin typeface="Comic Sans MS" panose="030F0702030302020204" pitchFamily="66" charset="0"/>
              </a:rPr>
              <a:t>iy</a:t>
            </a:r>
            <a:r>
              <a:rPr lang="en-US" sz="1400" dirty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932139" cy="300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3276600"/>
                <a:ext cx="2132763" cy="933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276600"/>
                <a:ext cx="2132763" cy="9339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1524000"/>
                <a:ext cx="1887696" cy="82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138" y="2550226"/>
                <a:ext cx="442044" cy="5448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63" y="2521528"/>
                <a:ext cx="2941959" cy="6491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160" y="3391395"/>
                <a:ext cx="442044" cy="54482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885" y="3362697"/>
                <a:ext cx="2444772" cy="6491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181" y="4220688"/>
                <a:ext cx="442044" cy="5448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06" y="4191990"/>
                <a:ext cx="1785169" cy="6491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171" y="5021284"/>
                <a:ext cx="1078821" cy="495649"/>
              </a:xfrm>
              <a:prstGeom prst="rect">
                <a:avLst/>
              </a:prstGeom>
              <a:blipFill rotWithShape="1"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6839198" y="2045524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89568" y="1953491"/>
            <a:ext cx="216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one of the rules above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the moduli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Subtract the arguments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837219" y="2898568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324601" y="3751613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669478" y="4545280"/>
            <a:ext cx="312718" cy="700647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87589" y="3099461"/>
            <a:ext cx="833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02682" y="3833752"/>
            <a:ext cx="181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work out the sin and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parts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5685" y="4762006"/>
            <a:ext cx="1118259" cy="28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8261070" y="560121"/>
            <a:ext cx="229787" cy="746165"/>
          </a:xfrm>
          <a:prstGeom prst="straightConnector1">
            <a:avLst/>
          </a:prstGeom>
          <a:ln w="603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0"/>
                <a:ext cx="2743199" cy="4387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35601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939C77-D4C4-4CEC-8DA8-4D6EB3EA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5F795-61EF-4CFA-A9C1-954C38245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BFB6F-E75B-4944-AD15-0B3156F99D7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2989</Words>
  <Application>Microsoft Office PowerPoint</Application>
  <PresentationFormat>On-screen Show (4:3)</PresentationFormat>
  <Paragraphs>150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Argand Diagrams</vt:lpstr>
      <vt:lpstr>Argand Diagrams</vt:lpstr>
      <vt:lpstr>Argand Diagrams</vt:lpstr>
      <vt:lpstr>Argand Diagrams</vt:lpstr>
      <vt:lpstr>Argand Diagrams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157</cp:revision>
  <dcterms:created xsi:type="dcterms:W3CDTF">2017-08-14T15:35:38Z</dcterms:created>
  <dcterms:modified xsi:type="dcterms:W3CDTF">2021-08-26T15:31:07Z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