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957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b="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blipFill>
                <a:blip r:embed="rId2"/>
                <a:stretch>
                  <a:fillRect l="-1333" b="-11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252079"/>
              </a:xfrm>
              <a:prstGeom prst="rect">
                <a:avLst/>
              </a:prstGeom>
              <a:blipFill>
                <a:blip r:embed="rId3"/>
                <a:stretch>
                  <a:fillRect l="-1333" b="-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7064E4-14A6-4E21-9F66-68D76F323FA8}"/>
                  </a:ext>
                </a:extLst>
              </p:cNvPr>
              <p:cNvSpPr/>
              <p:nvPr/>
            </p:nvSpPr>
            <p:spPr>
              <a:xfrm>
                <a:off x="4572000" y="2004583"/>
                <a:ext cx="4572001" cy="42160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−32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C7064E4-14A6-4E21-9F66-68D76F323F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04583"/>
                <a:ext cx="4572001" cy="42160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3337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90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func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b="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 b="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 b="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9037"/>
              </a:xfrm>
              <a:prstGeom prst="rect">
                <a:avLst/>
              </a:prstGeom>
              <a:blipFill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84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b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den>
                        </m:f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843716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24BA4D-88C5-4688-92D4-15CFC147C061}"/>
                  </a:ext>
                </a:extLst>
              </p:cNvPr>
              <p:cNvSpPr/>
              <p:nvPr/>
            </p:nvSpPr>
            <p:spPr>
              <a:xfrm>
                <a:off x="4572000" y="2080426"/>
                <a:ext cx="4572001" cy="45279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(−</m:t>
                                  </m:r>
                                  <m:f>
                                    <m:fPr>
                                      <m:ctrlP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1.90−0.618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424BA4D-88C5-4688-92D4-15CFC147C0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80426"/>
                <a:ext cx="4572001" cy="45279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14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=6(</m:t>
                      </m:r>
                      <m:func>
                        <m:func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 dirty="0" err="1">
                    <a:latin typeface="Candara" panose="020E0502030303020204" pitchFamily="34" charset="0"/>
                  </a:rPr>
                  <a:t>i</a:t>
                </a:r>
                <a:r>
                  <a:rPr lang="en-GB" sz="2000" dirty="0">
                    <a:latin typeface="Candara" panose="020E0502030303020204" pitchFamily="34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252079"/>
              </a:xfrm>
              <a:prstGeom prst="rect">
                <a:avLst/>
              </a:prstGeom>
              <a:blipFill>
                <a:blip r:embed="rId2"/>
                <a:stretch>
                  <a:fillRect l="-1333" b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246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den>
                          </m:f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func>
                        <m:func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0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f>
                            <m:f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func>
                            <m:funcPr>
                              <m:ctrlPr>
                                <a:rPr lang="en-GB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0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func>
                          <m:r>
                            <a:rPr lang="en-GB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Find:</a:t>
                </a:r>
              </a:p>
              <a:p>
                <a:r>
                  <a:rPr lang="en-GB" sz="2000">
                    <a:latin typeface="Candara" panose="020E0502030303020204" pitchFamily="34" charset="0"/>
                  </a:rPr>
                  <a:t>i)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arg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func>
                    <m:r>
                      <a:rPr lang="en-GB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iii)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𝑟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  <m:func>
                          <m:func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d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endParaRPr lang="en-GB" sz="2000">
                  <a:latin typeface="Candara" panose="020E0502030303020204" pitchFamily="34" charset="0"/>
                </a:endParaRPr>
              </a:p>
              <a:p>
                <a:r>
                  <a:rPr lang="en-GB" sz="2000">
                    <a:latin typeface="Candara" panose="020E0502030303020204" pitchFamily="34" charset="0"/>
                  </a:rPr>
                  <a:t>iv)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𝑖𝑦</m:t>
                    </m:r>
                  </m:oMath>
                </a14:m>
                <a:endParaRPr lang="en-GB" sz="200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246757"/>
              </a:xfrm>
              <a:prstGeom prst="rect">
                <a:avLst/>
              </a:prstGeom>
              <a:blipFill>
                <a:blip r:embed="rId3"/>
                <a:stretch>
                  <a:fillRect l="-1333" b="-10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032F047-A76B-4BA3-9B76-60FB9A81137C}"/>
                  </a:ext>
                </a:extLst>
              </p:cNvPr>
              <p:cNvSpPr/>
              <p:nvPr/>
            </p:nvSpPr>
            <p:spPr>
              <a:xfrm>
                <a:off x="4572000" y="1940668"/>
                <a:ext cx="4572001" cy="42180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32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0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func>
                                <m:funcPr>
                                  <m:ctrlP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2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2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sz="2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en-GB" sz="2000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10</m:t>
                                      </m:r>
                                    </m:den>
                                  </m:f>
                                </m:e>
                              </m:func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30.4−9.89</m:t>
                      </m:r>
                      <m:r>
                        <m:rPr>
                          <m:sty m:val="p"/>
                        </m:rPr>
                        <a:rPr lang="en-GB" sz="200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032F047-A76B-4BA3-9B76-60FB9A81137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0668"/>
                <a:ext cx="4572001" cy="4218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568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9856</TotalTime>
  <Words>1028</Words>
  <Application>Microsoft Office PowerPoint</Application>
  <PresentationFormat>On-screen Show (4:3)</PresentationFormat>
  <Paragraphs>133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2021-08-28T15:32:16Z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