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6.png"/><Relationship Id="rId2" Type="http://schemas.openxmlformats.org/officeDocument/2006/relationships/image" Target="../media/image4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9.png"/><Relationship Id="rId5" Type="http://schemas.openxmlformats.org/officeDocument/2006/relationships/image" Target="../media/image478.png"/><Relationship Id="rId4" Type="http://schemas.openxmlformats.org/officeDocument/2006/relationships/image" Target="../media/image47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1.png"/><Relationship Id="rId2" Type="http://schemas.openxmlformats.org/officeDocument/2006/relationships/image" Target="../media/image4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4.png"/><Relationship Id="rId5" Type="http://schemas.openxmlformats.org/officeDocument/2006/relationships/image" Target="../media/image483.png"/><Relationship Id="rId4" Type="http://schemas.openxmlformats.org/officeDocument/2006/relationships/image" Target="../media/image48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1.png"/><Relationship Id="rId3" Type="http://schemas.openxmlformats.org/officeDocument/2006/relationships/image" Target="../media/image486.png"/><Relationship Id="rId7" Type="http://schemas.openxmlformats.org/officeDocument/2006/relationships/image" Target="../media/image490.png"/><Relationship Id="rId2" Type="http://schemas.openxmlformats.org/officeDocument/2006/relationships/image" Target="../media/image4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9.png"/><Relationship Id="rId5" Type="http://schemas.openxmlformats.org/officeDocument/2006/relationships/image" Target="../media/image488.png"/><Relationship Id="rId4" Type="http://schemas.openxmlformats.org/officeDocument/2006/relationships/image" Target="../media/image48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7.png"/><Relationship Id="rId13" Type="http://schemas.openxmlformats.org/officeDocument/2006/relationships/image" Target="../media/image502.png"/><Relationship Id="rId18" Type="http://schemas.openxmlformats.org/officeDocument/2006/relationships/image" Target="../media/image507.png"/><Relationship Id="rId3" Type="http://schemas.openxmlformats.org/officeDocument/2006/relationships/image" Target="../media/image486.png"/><Relationship Id="rId7" Type="http://schemas.openxmlformats.org/officeDocument/2006/relationships/image" Target="../media/image496.png"/><Relationship Id="rId12" Type="http://schemas.openxmlformats.org/officeDocument/2006/relationships/image" Target="../media/image501.png"/><Relationship Id="rId17" Type="http://schemas.openxmlformats.org/officeDocument/2006/relationships/image" Target="../media/image506.png"/><Relationship Id="rId2" Type="http://schemas.openxmlformats.org/officeDocument/2006/relationships/image" Target="../media/image492.png"/><Relationship Id="rId16" Type="http://schemas.openxmlformats.org/officeDocument/2006/relationships/image" Target="../media/image50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5.png"/><Relationship Id="rId11" Type="http://schemas.openxmlformats.org/officeDocument/2006/relationships/image" Target="../media/image500.png"/><Relationship Id="rId5" Type="http://schemas.openxmlformats.org/officeDocument/2006/relationships/image" Target="../media/image494.png"/><Relationship Id="rId15" Type="http://schemas.openxmlformats.org/officeDocument/2006/relationships/image" Target="../media/image504.png"/><Relationship Id="rId10" Type="http://schemas.openxmlformats.org/officeDocument/2006/relationships/image" Target="../media/image499.png"/><Relationship Id="rId4" Type="http://schemas.openxmlformats.org/officeDocument/2006/relationships/image" Target="../media/image493.png"/><Relationship Id="rId9" Type="http://schemas.openxmlformats.org/officeDocument/2006/relationships/image" Target="../media/image498.png"/><Relationship Id="rId14" Type="http://schemas.openxmlformats.org/officeDocument/2006/relationships/image" Target="../media/image50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4.png"/><Relationship Id="rId3" Type="http://schemas.openxmlformats.org/officeDocument/2006/relationships/image" Target="../media/image509.png"/><Relationship Id="rId7" Type="http://schemas.openxmlformats.org/officeDocument/2006/relationships/image" Target="../media/image513.png"/><Relationship Id="rId2" Type="http://schemas.openxmlformats.org/officeDocument/2006/relationships/image" Target="../media/image5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2.png"/><Relationship Id="rId5" Type="http://schemas.openxmlformats.org/officeDocument/2006/relationships/image" Target="../media/image511.png"/><Relationship Id="rId4" Type="http://schemas.openxmlformats.org/officeDocument/2006/relationships/image" Target="../media/image510.png"/><Relationship Id="rId9" Type="http://schemas.openxmlformats.org/officeDocument/2006/relationships/image" Target="../media/image5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9.png"/><Relationship Id="rId13" Type="http://schemas.openxmlformats.org/officeDocument/2006/relationships/image" Target="../media/image524.png"/><Relationship Id="rId3" Type="http://schemas.openxmlformats.org/officeDocument/2006/relationships/image" Target="../media/image509.png"/><Relationship Id="rId7" Type="http://schemas.openxmlformats.org/officeDocument/2006/relationships/image" Target="../media/image518.png"/><Relationship Id="rId12" Type="http://schemas.openxmlformats.org/officeDocument/2006/relationships/image" Target="../media/image523.png"/><Relationship Id="rId17" Type="http://schemas.openxmlformats.org/officeDocument/2006/relationships/image" Target="../media/image514.png"/><Relationship Id="rId2" Type="http://schemas.openxmlformats.org/officeDocument/2006/relationships/image" Target="../media/image508.png"/><Relationship Id="rId16" Type="http://schemas.openxmlformats.org/officeDocument/2006/relationships/image" Target="../media/image5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7.png"/><Relationship Id="rId11" Type="http://schemas.openxmlformats.org/officeDocument/2006/relationships/image" Target="../media/image522.png"/><Relationship Id="rId5" Type="http://schemas.openxmlformats.org/officeDocument/2006/relationships/image" Target="../media/image516.png"/><Relationship Id="rId15" Type="http://schemas.openxmlformats.org/officeDocument/2006/relationships/image" Target="../media/image526.png"/><Relationship Id="rId10" Type="http://schemas.openxmlformats.org/officeDocument/2006/relationships/image" Target="../media/image521.png"/><Relationship Id="rId4" Type="http://schemas.openxmlformats.org/officeDocument/2006/relationships/image" Target="../media/image510.png"/><Relationship Id="rId9" Type="http://schemas.openxmlformats.org/officeDocument/2006/relationships/image" Target="../media/image520.png"/><Relationship Id="rId14" Type="http://schemas.openxmlformats.org/officeDocument/2006/relationships/image" Target="../media/image5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2D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994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3528392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series expansions of compound functions using known Maclaurin’s expansions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You can use some known expansions to find more complicated ones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These expansions are </a:t>
            </a:r>
            <a:r>
              <a:rPr lang="en-GB" sz="14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given to you in the formula booklet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, so you just need to be able to recognise when to use them!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83968" y="1592796"/>
                <a:ext cx="2333523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… 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592796"/>
                <a:ext cx="2333523" cy="462884"/>
              </a:xfrm>
              <a:prstGeom prst="rect">
                <a:avLst/>
              </a:prstGeom>
              <a:blipFill>
                <a:blip r:embed="rId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15916" y="2420888"/>
                <a:ext cx="3439500" cy="462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200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… 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(−1)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916" y="2420888"/>
                <a:ext cx="3439500" cy="462884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39952" y="3212976"/>
                <a:ext cx="3475215" cy="491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𝑠𝑖𝑛𝑥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7!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…  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212976"/>
                <a:ext cx="3475215" cy="4916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95936" y="4005064"/>
                <a:ext cx="3439211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𝑐𝑜𝑠𝑥</m:t>
                      </m:r>
                      <m:r>
                        <a:rPr lang="en-GB" sz="1200" b="0" i="1" smtClean="0">
                          <a:latin typeface="Cambria Math"/>
                        </a:rPr>
                        <m:t>=1−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… 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005064"/>
                <a:ext cx="3439211" cy="4956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51920" y="4833156"/>
                <a:ext cx="4032448" cy="444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1+</m:t>
                      </m:r>
                      <m:r>
                        <a:rPr lang="en-US" sz="1200" b="0" i="1" smtClean="0">
                          <a:latin typeface="Cambria Math"/>
                        </a:rPr>
                        <m:t>𝑛𝑥</m:t>
                      </m:r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833156"/>
                <a:ext cx="4032448" cy="4440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7812360" y="1592796"/>
            <a:ext cx="1166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Valid for all values of x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48364" y="3212976"/>
            <a:ext cx="1166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Valid for all values of x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368" y="4005064"/>
            <a:ext cx="1166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Valid for all values of x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48364" y="2348880"/>
            <a:ext cx="1166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Valid for</a:t>
            </a:r>
          </a:p>
          <a:p>
            <a:pPr algn="ctr"/>
            <a:r>
              <a:rPr lang="en-US" sz="1200" dirty="0">
                <a:latin typeface="Comic Sans MS" panose="030F0702030302020204" pitchFamily="66" charset="0"/>
              </a:rPr>
              <a:t>-1 &lt; x ≤ 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84368" y="4797152"/>
            <a:ext cx="1166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Valid for</a:t>
            </a:r>
          </a:p>
          <a:p>
            <a:pPr algn="ctr"/>
            <a:r>
              <a:rPr lang="en-US" sz="1200" dirty="0">
                <a:latin typeface="Comic Sans MS" panose="030F0702030302020204" pitchFamily="66" charset="0"/>
              </a:rPr>
              <a:t>-1 &lt; x &lt; 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059832" y="4941168"/>
            <a:ext cx="900100" cy="1080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5516" y="4473116"/>
            <a:ext cx="2880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Be aware that this formula is actually in the regular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Maths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section of the booklet, rather than the further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Maths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part!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87624" y="5913276"/>
            <a:ext cx="6768752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any of these with the x terms replaced with 2x, -5x, 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x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etc…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71817BC-D47E-4846-962A-D9AC3609A237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D6FC9260-F18C-4894-9CCA-23B9519B0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462774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9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3528392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series expansions of compound functions using known Maclaurin’s expansions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Write down the first 4 non-zero terms in the series expansion of cos(2x</a:t>
            </a:r>
            <a:r>
              <a:rPr lang="en-GB" sz="1400" baseline="30000" dirty="0">
                <a:latin typeface="Comic Sans MS" panose="030F0702030302020204" pitchFamily="66" charset="0"/>
              </a:rPr>
              <a:t>2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(in ascending powers of x)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Start by writing out the expansion of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cosx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Then just replace all the ‘x’ terms with ‘2x</a:t>
            </a:r>
            <a:r>
              <a:rPr lang="en-US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’ terms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Make sure you use brackets!!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436097" y="0"/>
                <a:ext cx="3707904" cy="55502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𝑐𝑜𝑠𝑥</m:t>
                      </m:r>
                      <m:r>
                        <a:rPr lang="en-GB" sz="1400" b="0" i="1" smtClean="0">
                          <a:latin typeface="Cambria Math"/>
                        </a:rPr>
                        <m:t>=1−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 … 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7" y="0"/>
                <a:ext cx="3707904" cy="5550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03948" y="1520788"/>
                <a:ext cx="2484276" cy="5245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𝑐𝑜𝑠𝑥</m:t>
                      </m:r>
                      <m:r>
                        <a:rPr lang="en-GB" sz="1400" b="0" i="1" smtClean="0">
                          <a:latin typeface="Cambria Math"/>
                        </a:rPr>
                        <m:t>=1−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6!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520788"/>
                <a:ext cx="2484276" cy="5245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23928" y="2348880"/>
                <a:ext cx="3456384" cy="5245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</a:rPr>
                        <m:t>(2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=1−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(2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(2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(2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6!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348880"/>
                <a:ext cx="3456384" cy="5245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51920" y="3140968"/>
                <a:ext cx="3204356" cy="5245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</a:rPr>
                        <m:t>(2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=1−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16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64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12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720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140968"/>
                <a:ext cx="3204356" cy="5245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87924" y="3897052"/>
                <a:ext cx="2988332" cy="5245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</a:rPr>
                        <m:t>(2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=1−</m:t>
                      </m:r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12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45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3897052"/>
                <a:ext cx="2988332" cy="5245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7236296" y="1844824"/>
            <a:ext cx="288032" cy="79208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416316" y="1988840"/>
            <a:ext cx="162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‘x’ terms with ‘2x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Arc 12"/>
          <p:cNvSpPr/>
          <p:nvPr/>
        </p:nvSpPr>
        <p:spPr>
          <a:xfrm>
            <a:off x="7164288" y="2672916"/>
            <a:ext cx="288032" cy="79208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>
            <a:off x="6840252" y="3429000"/>
            <a:ext cx="288032" cy="79208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7380312" y="2744924"/>
            <a:ext cx="1332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the brackets and factorials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92280" y="3609020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where possible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95936" y="2528900"/>
            <a:ext cx="75608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4319972" y="1700808"/>
            <a:ext cx="468052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256076" y="1556792"/>
            <a:ext cx="25202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652120" y="1556792"/>
            <a:ext cx="25202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6048164" y="1556792"/>
            <a:ext cx="25202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292080" y="2384884"/>
            <a:ext cx="54006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6048164" y="2384884"/>
            <a:ext cx="54006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6732240" y="2384884"/>
            <a:ext cx="54006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004C8B4-FE9C-4D8E-B5A5-03E2787A723E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BF05E79F-42B8-44D0-A603-5A3AB58E3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393944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 animBg="1"/>
      <p:bldP spid="12" grpId="0"/>
      <p:bldP spid="13" grpId="0" animBg="1"/>
      <p:bldP spid="14" grpId="0" animBg="1"/>
      <p:bldP spid="15" grpId="0"/>
      <p:bldP spid="16" grpId="0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3528392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series expansions of compound functions using known Maclaurin’s expansions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first 4 non-zero terms in the series expansion of: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This example does not follow the pattern we have above, but we can manipulate it so it does…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84533" y="3175492"/>
                <a:ext cx="1228093" cy="5981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1+2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1−3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533" y="3175492"/>
                <a:ext cx="1228093" cy="5981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209266" y="0"/>
                <a:ext cx="3924436" cy="5245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 … 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(−1)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9266" y="0"/>
                <a:ext cx="3924436" cy="5245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319972" y="1412776"/>
                <a:ext cx="1228093" cy="5981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1+2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1−3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9972" y="1412776"/>
                <a:ext cx="1228093" cy="5981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03948" y="2240868"/>
                <a:ext cx="2445221" cy="3504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1+2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rad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2240868"/>
                <a:ext cx="2445221" cy="3504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03948" y="2852936"/>
                <a:ext cx="2442656" cy="4157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1+2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2852936"/>
                <a:ext cx="2442656" cy="41575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03948" y="3501008"/>
                <a:ext cx="2510046" cy="5142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1+2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3501008"/>
                <a:ext cx="2510046" cy="5142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6408204" y="1736812"/>
            <a:ext cx="324036" cy="720080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696236" y="184482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as a subtraction (log laws are from C2)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6408204" y="2456892"/>
            <a:ext cx="324036" cy="68407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6408204" y="3140968"/>
            <a:ext cx="324036" cy="68407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696236" y="256490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first one using a power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660232" y="3356992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power law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067944" y="4365104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equivalent to the original logarithm, but now both are in the form that we have an expansion for!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007604" y="4820332"/>
                <a:ext cx="2259785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1+2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4820332"/>
                <a:ext cx="2259785" cy="495649"/>
              </a:xfrm>
              <a:prstGeom prst="rect">
                <a:avLst/>
              </a:prstGeom>
              <a:blipFill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307663F-8579-4FBC-B355-89CFBD3DFBCB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392A919-2AF3-4572-8CAA-099EEE672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89506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9" grpId="0"/>
      <p:bldP spid="30" grpId="0"/>
      <p:bldP spid="32" grpId="0"/>
      <p:bldP spid="33" grpId="0" animBg="1"/>
      <p:bldP spid="34" grpId="0"/>
      <p:bldP spid="35" grpId="0" animBg="1"/>
      <p:bldP spid="36" grpId="0" animBg="1"/>
      <p:bldP spid="37" grpId="0"/>
      <p:bldP spid="38" grpId="0"/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3528392" cy="472934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series expansions of compound functions using known Maclaurin’s expansions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first 4 non-zero terms in the series expansion of: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This example does not follow the pattern we have above, but we can manipulate it so it does…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Find the expansion for both of these for the first 4 non-zero terms, using the expansion of ln(1 + x)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49023" y="3042327"/>
                <a:ext cx="1228093" cy="5981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1+2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1−3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023" y="3042327"/>
                <a:ext cx="1228093" cy="5981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209266" y="0"/>
                <a:ext cx="3924436" cy="5245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 … 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(−1)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9266" y="0"/>
                <a:ext cx="3924436" cy="5245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007604" y="4518491"/>
                <a:ext cx="2259785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1+2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4518491"/>
                <a:ext cx="2259785" cy="495649"/>
              </a:xfrm>
              <a:prstGeom prst="rect">
                <a:avLst/>
              </a:prstGeom>
              <a:blipFill>
                <a:blip r:embed="rId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93584" y="1592796"/>
                <a:ext cx="9266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1+2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584" y="1592796"/>
                <a:ext cx="92666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838171" y="1472908"/>
                <a:ext cx="2343334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(2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(2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171" y="1472908"/>
                <a:ext cx="2343334" cy="46288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706408" y="2036720"/>
                <a:ext cx="2111956" cy="4392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=2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−4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408" y="2036720"/>
                <a:ext cx="2111956" cy="439223"/>
              </a:xfrm>
              <a:prstGeom prst="rect">
                <a:avLst/>
              </a:prstGeom>
              <a:blipFill>
                <a:blip r:embed="rId7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93584" y="2132856"/>
                <a:ext cx="9266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1+2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584" y="2132856"/>
                <a:ext cx="926664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751930" y="2616631"/>
                <a:ext cx="1910127" cy="455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930" y="2616631"/>
                <a:ext cx="1910127" cy="45518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984727" y="2605890"/>
                <a:ext cx="103727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1+2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4727" y="2605890"/>
                <a:ext cx="1037271" cy="438005"/>
              </a:xfrm>
              <a:prstGeom prst="rect">
                <a:avLst/>
              </a:prstGeom>
              <a:blipFill>
                <a:blip r:embed="rId10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7001968" y="1739679"/>
            <a:ext cx="336981" cy="516633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265873" y="1741948"/>
            <a:ext cx="1771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brackets and simplify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6572478" y="2307715"/>
            <a:ext cx="336981" cy="516633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812631" y="2357486"/>
            <a:ext cx="1771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 as we want 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ln(1 + 2x)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923928" y="3151709"/>
            <a:ext cx="49325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03480" y="3431492"/>
                <a:ext cx="9266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480" y="3431492"/>
                <a:ext cx="926664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859943" y="3311605"/>
                <a:ext cx="2804999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(−3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(−3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−3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943" y="3311605"/>
                <a:ext cx="2804999" cy="462884"/>
              </a:xfrm>
              <a:prstGeom prst="rect">
                <a:avLst/>
              </a:prstGeom>
              <a:blipFill>
                <a:blip r:embed="rId1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01501" y="3975777"/>
                <a:ext cx="9266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501" y="3975777"/>
                <a:ext cx="926664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857965" y="3855892"/>
                <a:ext cx="204312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=−3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9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9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81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965" y="3855892"/>
                <a:ext cx="2043123" cy="461665"/>
              </a:xfrm>
              <a:prstGeom prst="rect">
                <a:avLst/>
              </a:prstGeom>
              <a:blipFill>
                <a:blip r:embed="rId14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/>
          <p:cNvCxnSpPr/>
          <p:nvPr/>
        </p:nvCxnSpPr>
        <p:spPr>
          <a:xfrm>
            <a:off x="3933824" y="4420390"/>
            <a:ext cx="49325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576457" y="3317408"/>
            <a:ext cx="15675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brackets and simplify (be careful with negatives!!!)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7437397" y="3576396"/>
            <a:ext cx="336981" cy="516633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974457" y="4543145"/>
                <a:ext cx="196143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1+2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1−3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4457" y="4543145"/>
                <a:ext cx="1961434" cy="438005"/>
              </a:xfrm>
              <a:prstGeom prst="rect">
                <a:avLst/>
              </a:prstGeom>
              <a:blipFill>
                <a:blip r:embed="rId1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758722" y="5146808"/>
                <a:ext cx="1935530" cy="4424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722" y="5146808"/>
                <a:ext cx="1935530" cy="44249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526166" y="5109203"/>
                <a:ext cx="2202591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−3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9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9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81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6166" y="5109203"/>
                <a:ext cx="2202591" cy="51097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756743" y="5809848"/>
                <a:ext cx="208961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=4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73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6743" y="5809848"/>
                <a:ext cx="2089611" cy="439223"/>
              </a:xfrm>
              <a:prstGeom prst="rect">
                <a:avLst/>
              </a:prstGeom>
              <a:blipFill>
                <a:blip r:embed="rId18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7482918" y="4738255"/>
            <a:ext cx="331045" cy="623455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7480939" y="5401294"/>
            <a:ext cx="331045" cy="623455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7742712" y="4752343"/>
            <a:ext cx="1401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each part with its expansion above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742712" y="5403507"/>
            <a:ext cx="1401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like terms (careful again with negatives!)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56365" y="3800104"/>
            <a:ext cx="2731324" cy="54626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4023756" y="2539341"/>
            <a:ext cx="2495797" cy="54626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3976256" y="4558146"/>
            <a:ext cx="999505" cy="39386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5078683" y="4556166"/>
            <a:ext cx="763978" cy="39386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4007925" y="5124202"/>
            <a:ext cx="1561602" cy="480951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5775369" y="5122223"/>
            <a:ext cx="1836714" cy="480951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6B130B7-9608-4B60-B6BE-210AA3CEF450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6" name="Title 1">
            <a:extLst>
              <a:ext uri="{FF2B5EF4-FFF2-40B4-BE49-F238E27FC236}">
                <a16:creationId xmlns:a16="http://schemas.microsoft.com/office/drawing/2014/main" id="{4C662827-98CB-481D-8007-BE7CDE3C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420719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8" grpId="0"/>
      <p:bldP spid="31" grpId="0" animBg="1"/>
      <p:bldP spid="41" grpId="0"/>
      <p:bldP spid="42" grpId="0" animBg="1"/>
      <p:bldP spid="43" grpId="0"/>
      <p:bldP spid="45" grpId="0"/>
      <p:bldP spid="46" grpId="0"/>
      <p:bldP spid="47" grpId="0"/>
      <p:bldP spid="48" grpId="0"/>
      <p:bldP spid="50" grpId="0"/>
      <p:bldP spid="51" grpId="0" animBg="1"/>
      <p:bldP spid="52" grpId="0"/>
      <p:bldP spid="53" grpId="0"/>
      <p:bldP spid="54" grpId="0"/>
      <p:bldP spid="55" grpId="0"/>
      <p:bldP spid="56" grpId="0" animBg="1"/>
      <p:bldP spid="57" grpId="0" animBg="1"/>
      <p:bldP spid="58" grpId="0"/>
      <p:bldP spid="59" grpId="0"/>
      <p:bldP spid="6" grpId="0" animBg="1"/>
      <p:bldP spid="6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3528392" cy="47293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series expansions of compound functions using known Maclaurin’s expansions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 terms in </a:t>
            </a:r>
            <a:r>
              <a:rPr lang="en-US" sz="1400" dirty="0" err="1">
                <a:latin typeface="Comic Sans MS" panose="030F0702030302020204" pitchFamily="66" charset="0"/>
              </a:rPr>
              <a:t>x</a:t>
            </a:r>
            <a:r>
              <a:rPr lang="en-US" sz="1400" baseline="30000" dirty="0" err="1">
                <a:latin typeface="Comic Sans MS" panose="030F0702030302020204" pitchFamily="66" charset="0"/>
              </a:rPr>
              <a:t>n</a:t>
            </a:r>
            <a:r>
              <a:rPr lang="en-US" sz="1400" dirty="0">
                <a:latin typeface="Comic Sans MS" panose="030F0702030302020204" pitchFamily="66" charset="0"/>
              </a:rPr>
              <a:t>, n &gt; 4 can be ignored, show, using the series expansions of e</a:t>
            </a:r>
            <a:r>
              <a:rPr lang="en-US" sz="1400" baseline="30000" dirty="0">
                <a:latin typeface="Comic Sans MS" panose="030F0702030302020204" pitchFamily="66" charset="0"/>
              </a:rPr>
              <a:t>x</a:t>
            </a:r>
            <a:r>
              <a:rPr lang="en-US" sz="1400" dirty="0">
                <a:latin typeface="Comic Sans MS" panose="030F0702030302020204" pitchFamily="66" charset="0"/>
              </a:rPr>
              <a:t> and </a:t>
            </a:r>
            <a:r>
              <a:rPr lang="en-US" sz="1400" dirty="0" err="1">
                <a:latin typeface="Comic Sans MS" panose="030F0702030302020204" pitchFamily="66" charset="0"/>
              </a:rPr>
              <a:t>sinx</a:t>
            </a:r>
            <a:r>
              <a:rPr lang="en-US" sz="1400" dirty="0">
                <a:latin typeface="Comic Sans MS" panose="030F0702030302020204" pitchFamily="66" charset="0"/>
              </a:rPr>
              <a:t>,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In this example you can put one expansion into another…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80653" y="3301340"/>
                <a:ext cx="2064861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𝑠𝑖𝑛𝑥</m:t>
                          </m:r>
                        </m:sup>
                      </m:sSup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1+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653" y="3301340"/>
                <a:ext cx="2064861" cy="5245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703717" y="0"/>
                <a:ext cx="2440283" cy="5245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3717" y="0"/>
                <a:ext cx="2440283" cy="5245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48711" y="0"/>
                <a:ext cx="2248973" cy="52764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𝑠𝑖𝑛𝑥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7!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711" y="0"/>
                <a:ext cx="2248973" cy="5276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23928" y="2024844"/>
                <a:ext cx="945259" cy="48500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3!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024844"/>
                <a:ext cx="945259" cy="4850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39952" y="1592796"/>
                <a:ext cx="673069" cy="34657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𝑠𝑖𝑛𝑥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592796"/>
                <a:ext cx="673069" cy="3465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923928" y="2636912"/>
                <a:ext cx="1258871" cy="49693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3!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636912"/>
                <a:ext cx="1258871" cy="4969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4752020" y="1736812"/>
            <a:ext cx="336981" cy="516633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076056" y="1772816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sinx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with the expansion as far as x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(as we are not using powers of greater than 4)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Arc 14"/>
          <p:cNvSpPr/>
          <p:nvPr/>
        </p:nvSpPr>
        <p:spPr>
          <a:xfrm>
            <a:off x="5004048" y="2312876"/>
            <a:ext cx="336981" cy="516633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292080" y="2348880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can be written as a multiplication (as when you multiply, you add the powers)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31940" y="4077072"/>
            <a:ext cx="4824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we will multiply together these two expansions of 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564926" y="4740433"/>
                <a:ext cx="1093568" cy="49693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926" y="4740433"/>
                <a:ext cx="1093568" cy="4969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23928" y="3248980"/>
                <a:ext cx="1258871" cy="49693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248980"/>
                <a:ext cx="1258871" cy="4969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5004048" y="2924944"/>
            <a:ext cx="336981" cy="516633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5292080" y="2996952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the factorial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C2EADE0-B629-489D-B72C-14F4E74A6D51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84726895-7944-4E79-ADCE-70E5C4086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52008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 animBg="1"/>
      <p:bldP spid="14" grpId="0"/>
      <p:bldP spid="15" grpId="0" animBg="1"/>
      <p:bldP spid="16" grpId="0"/>
      <p:bldP spid="17" grpId="0"/>
      <p:bldP spid="18" grpId="0"/>
      <p:bldP spid="19" grpId="0"/>
      <p:bldP spid="20" grpId="0" animBg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3528392" cy="47293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series expansions of compound functions using known Maclaurin’s expansions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 terms in </a:t>
            </a:r>
            <a:r>
              <a:rPr lang="en-US" sz="1400" dirty="0" err="1">
                <a:latin typeface="Comic Sans MS" panose="030F0702030302020204" pitchFamily="66" charset="0"/>
              </a:rPr>
              <a:t>x</a:t>
            </a:r>
            <a:r>
              <a:rPr lang="en-US" sz="1400" baseline="30000" dirty="0" err="1">
                <a:latin typeface="Comic Sans MS" panose="030F0702030302020204" pitchFamily="66" charset="0"/>
              </a:rPr>
              <a:t>n</a:t>
            </a:r>
            <a:r>
              <a:rPr lang="en-US" sz="1400" dirty="0">
                <a:latin typeface="Comic Sans MS" panose="030F0702030302020204" pitchFamily="66" charset="0"/>
              </a:rPr>
              <a:t>, n &gt; 4 can be ignored, show, using the series expansions of e</a:t>
            </a:r>
            <a:r>
              <a:rPr lang="en-US" sz="1400" baseline="30000" dirty="0">
                <a:latin typeface="Comic Sans MS" panose="030F0702030302020204" pitchFamily="66" charset="0"/>
              </a:rPr>
              <a:t>x</a:t>
            </a:r>
            <a:r>
              <a:rPr lang="en-US" sz="1400" dirty="0">
                <a:latin typeface="Comic Sans MS" panose="030F0702030302020204" pitchFamily="66" charset="0"/>
              </a:rPr>
              <a:t> and </a:t>
            </a:r>
            <a:r>
              <a:rPr lang="en-US" sz="1400" dirty="0" err="1">
                <a:latin typeface="Comic Sans MS" panose="030F0702030302020204" pitchFamily="66" charset="0"/>
              </a:rPr>
              <a:t>sinx</a:t>
            </a:r>
            <a:r>
              <a:rPr lang="en-US" sz="1400" dirty="0">
                <a:latin typeface="Comic Sans MS" panose="030F0702030302020204" pitchFamily="66" charset="0"/>
              </a:rPr>
              <a:t>,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In this example you can put one expansion into another…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80653" y="3301340"/>
                <a:ext cx="2064861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𝑠𝑖𝑛𝑥</m:t>
                          </m:r>
                        </m:sup>
                      </m:sSup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1+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653" y="3301340"/>
                <a:ext cx="2064861" cy="5245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703717" y="0"/>
                <a:ext cx="2440283" cy="5245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3717" y="0"/>
                <a:ext cx="2440283" cy="5245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48711" y="0"/>
                <a:ext cx="2248973" cy="52764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𝑠𝑖𝑛𝑥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7!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711" y="0"/>
                <a:ext cx="2248973" cy="5276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75956" y="1484784"/>
                <a:ext cx="2239683" cy="5245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1484784"/>
                <a:ext cx="2239683" cy="5245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95936" y="2132856"/>
                <a:ext cx="1686359" cy="5806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132856"/>
                <a:ext cx="1686359" cy="5806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59932" y="2780928"/>
                <a:ext cx="1360693" cy="54226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2780928"/>
                <a:ext cx="1360693" cy="5422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6228185" y="1808820"/>
            <a:ext cx="324035" cy="61206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516216" y="1736812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this expansion to work out the second power of e (you only need the first two terms as the next would have a power higher than 4)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Arc 15"/>
          <p:cNvSpPr/>
          <p:nvPr/>
        </p:nvSpPr>
        <p:spPr>
          <a:xfrm>
            <a:off x="5472100" y="2420888"/>
            <a:ext cx="324035" cy="61206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760132" y="2600908"/>
            <a:ext cx="828092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59932" y="3356992"/>
            <a:ext cx="47885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have to multiply these expansions together. Again we can ignore any situations where the power would be greater than 4.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51920" y="4185084"/>
                <a:ext cx="2808312" cy="5806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1+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24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185084"/>
                <a:ext cx="2808312" cy="58067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c 5"/>
          <p:cNvSpPr/>
          <p:nvPr/>
        </p:nvSpPr>
        <p:spPr>
          <a:xfrm rot="16200000" flipH="1">
            <a:off x="4806026" y="3807042"/>
            <a:ext cx="468052" cy="1800200"/>
          </a:xfrm>
          <a:prstGeom prst="arc">
            <a:avLst>
              <a:gd name="adj1" fmla="val 16200000"/>
              <a:gd name="adj2" fmla="val 547608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 rot="16200000" flipH="1">
            <a:off x="5238074" y="4131078"/>
            <a:ext cx="288032" cy="1188132"/>
          </a:xfrm>
          <a:prstGeom prst="arc">
            <a:avLst>
              <a:gd name="adj1" fmla="val 16200000"/>
              <a:gd name="adj2" fmla="val 547608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 rot="16200000" flipH="1">
            <a:off x="5004048" y="3933056"/>
            <a:ext cx="396044" cy="1548172"/>
          </a:xfrm>
          <a:prstGeom prst="arc">
            <a:avLst>
              <a:gd name="adj1" fmla="val 16200000"/>
              <a:gd name="adj2" fmla="val 547608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 rot="16200000" flipH="1">
            <a:off x="5472100" y="4329100"/>
            <a:ext cx="288032" cy="792088"/>
          </a:xfrm>
          <a:prstGeom prst="arc">
            <a:avLst>
              <a:gd name="adj1" fmla="val 16200000"/>
              <a:gd name="adj2" fmla="val 547608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 rot="16200000" flipH="1">
            <a:off x="5616116" y="4509120"/>
            <a:ext cx="252028" cy="396044"/>
          </a:xfrm>
          <a:prstGeom prst="arc">
            <a:avLst>
              <a:gd name="adj1" fmla="val 16200000"/>
              <a:gd name="adj2" fmla="val 547608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 rot="16200000" flipH="1">
            <a:off x="5202070" y="3771038"/>
            <a:ext cx="360040" cy="1908212"/>
          </a:xfrm>
          <a:prstGeom prst="arc">
            <a:avLst>
              <a:gd name="adj1" fmla="val 16200000"/>
              <a:gd name="adj2" fmla="val 547608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 rot="16200000" flipH="1">
            <a:off x="5040052" y="3609020"/>
            <a:ext cx="396044" cy="2196244"/>
          </a:xfrm>
          <a:prstGeom prst="arc">
            <a:avLst>
              <a:gd name="adj1" fmla="val 16200000"/>
              <a:gd name="adj2" fmla="val 547608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87924" y="5121188"/>
                <a:ext cx="54006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5121188"/>
                <a:ext cx="54006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247964" y="5121188"/>
                <a:ext cx="54006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7964" y="5121188"/>
                <a:ext cx="54006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680012" y="4977172"/>
                <a:ext cx="540060" cy="54226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012" y="4977172"/>
                <a:ext cx="540060" cy="54226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84068" y="4977172"/>
                <a:ext cx="540060" cy="54226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4977172"/>
                <a:ext cx="540060" cy="54226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652120" y="4977172"/>
                <a:ext cx="540060" cy="54226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4977172"/>
                <a:ext cx="540060" cy="542264"/>
              </a:xfrm>
              <a:prstGeom prst="rect">
                <a:avLst/>
              </a:prstGeom>
              <a:blipFill>
                <a:blip r:embed="rId13"/>
                <a:stretch>
                  <a:fillRect r="-11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156176" y="4977172"/>
                <a:ext cx="540060" cy="54226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977172"/>
                <a:ext cx="540060" cy="54226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624228" y="4977172"/>
                <a:ext cx="540060" cy="54367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228" y="4977172"/>
                <a:ext cx="540060" cy="5436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887924" y="5733256"/>
                <a:ext cx="1656184" cy="5245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=1+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5733256"/>
                <a:ext cx="1656184" cy="52456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7092281" y="4545124"/>
            <a:ext cx="288032" cy="68407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7056277" y="5301208"/>
            <a:ext cx="288032" cy="720080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343800" y="4473116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(ignore any terms that would have a power more than 4)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308304" y="551723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031940" y="2780928"/>
            <a:ext cx="1224136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211960" y="1484784"/>
            <a:ext cx="2124236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3959932" y="4221088"/>
            <a:ext cx="1836204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796136" y="4221088"/>
            <a:ext cx="720080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9CD5E7F-40B0-4192-8258-721419CF856A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7" name="Title 1">
            <a:extLst>
              <a:ext uri="{FF2B5EF4-FFF2-40B4-BE49-F238E27FC236}">
                <a16:creationId xmlns:a16="http://schemas.microsoft.com/office/drawing/2014/main" id="{C3A2BBC0-AB6D-4EE0-9DFE-5CF49AB7D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17">
                <a:extLst>
                  <a:ext uri="{FF2B5EF4-FFF2-40B4-BE49-F238E27FC236}">
                    <a16:creationId xmlns:a16="http://schemas.microsoft.com/office/drawing/2014/main" id="{3D869730-993D-48A2-AB2C-79678FF7E95E}"/>
                  </a:ext>
                </a:extLst>
              </p:cNvPr>
              <p:cNvSpPr txBox="1"/>
              <p:nvPr/>
            </p:nvSpPr>
            <p:spPr>
              <a:xfrm>
                <a:off x="1564926" y="4740433"/>
                <a:ext cx="1093568" cy="49693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17">
                <a:extLst>
                  <a:ext uri="{FF2B5EF4-FFF2-40B4-BE49-F238E27FC236}">
                    <a16:creationId xmlns:a16="http://schemas.microsoft.com/office/drawing/2014/main" id="{3D869730-993D-48A2-AB2C-79678FF7E9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926" y="4740433"/>
                <a:ext cx="1093568" cy="49693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276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 animBg="1"/>
      <p:bldP spid="15" grpId="0"/>
      <p:bldP spid="16" grpId="0" animBg="1"/>
      <p:bldP spid="17" grpId="0"/>
      <p:bldP spid="19" grpId="0"/>
      <p:bldP spid="20" grpId="0"/>
      <p:bldP spid="6" grpId="0" animBg="1"/>
      <p:bldP spid="6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8" grpId="0" animBg="1"/>
      <p:bldP spid="39" grpId="0"/>
      <p:bldP spid="40" grpId="0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557ADC-9869-4CC1-80B7-0D3E89D1CA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0A7779-A5CD-4A2D-B48D-80455B3306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FA23F5-301C-4C98-A40C-EEE0DE19141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786</TotalTime>
  <Words>2325</Words>
  <Application>Microsoft Office PowerPoint</Application>
  <PresentationFormat>On-screen Show (4:3)</PresentationFormat>
  <Paragraphs>149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Series</vt:lpstr>
      <vt:lpstr>Series</vt:lpstr>
      <vt:lpstr>Series</vt:lpstr>
      <vt:lpstr>Series</vt:lpstr>
      <vt:lpstr>Series</vt:lpstr>
      <vt:lpstr>Series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185</cp:revision>
  <dcterms:created xsi:type="dcterms:W3CDTF">2017-08-14T15:35:38Z</dcterms:created>
  <dcterms:modified xsi:type="dcterms:W3CDTF">2021-08-27T07:39:48Z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