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2.png"/><Relationship Id="rId7" Type="http://schemas.openxmlformats.org/officeDocument/2006/relationships/image" Target="../media/image20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200.png"/><Relationship Id="rId11" Type="http://schemas.openxmlformats.org/officeDocument/2006/relationships/image" Target="../media/image205.png"/><Relationship Id="rId5" Type="http://schemas.openxmlformats.org/officeDocument/2006/relationships/image" Target="../media/image199.png"/><Relationship Id="rId10" Type="http://schemas.openxmlformats.org/officeDocument/2006/relationships/image" Target="../media/image204.png"/><Relationship Id="rId4" Type="http://schemas.openxmlformats.org/officeDocument/2006/relationships/image" Target="../media/image198.png"/><Relationship Id="rId9" Type="http://schemas.openxmlformats.org/officeDocument/2006/relationships/image" Target="../media/image20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13" Type="http://schemas.openxmlformats.org/officeDocument/2006/relationships/image" Target="../media/image215.png"/><Relationship Id="rId7" Type="http://schemas.openxmlformats.org/officeDocument/2006/relationships/image" Target="../media/image209.png"/><Relationship Id="rId12" Type="http://schemas.openxmlformats.org/officeDocument/2006/relationships/image" Target="../media/image2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208.png"/><Relationship Id="rId11" Type="http://schemas.openxmlformats.org/officeDocument/2006/relationships/image" Target="../media/image213.png"/><Relationship Id="rId5" Type="http://schemas.openxmlformats.org/officeDocument/2006/relationships/image" Target="../media/image207.png"/><Relationship Id="rId10" Type="http://schemas.openxmlformats.org/officeDocument/2006/relationships/image" Target="../media/image212.png"/><Relationship Id="rId4" Type="http://schemas.openxmlformats.org/officeDocument/2006/relationships/image" Target="../media/image206.png"/><Relationship Id="rId9" Type="http://schemas.openxmlformats.org/officeDocument/2006/relationships/image" Target="../media/image2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7.png"/><Relationship Id="rId13" Type="http://schemas.openxmlformats.org/officeDocument/2006/relationships/image" Target="../media/image215.png"/><Relationship Id="rId7" Type="http://schemas.openxmlformats.org/officeDocument/2006/relationships/image" Target="../media/image216.png"/><Relationship Id="rId12" Type="http://schemas.openxmlformats.org/officeDocument/2006/relationships/image" Target="../media/image22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4.png"/><Relationship Id="rId1" Type="http://schemas.openxmlformats.org/officeDocument/2006/relationships/tags" Target="../tags/tag3.xml"/><Relationship Id="rId6" Type="http://schemas.openxmlformats.org/officeDocument/2006/relationships/image" Target="../media/image208.png"/><Relationship Id="rId11" Type="http://schemas.openxmlformats.org/officeDocument/2006/relationships/image" Target="../media/image220.png"/><Relationship Id="rId5" Type="http://schemas.openxmlformats.org/officeDocument/2006/relationships/image" Target="../media/image207.png"/><Relationship Id="rId15" Type="http://schemas.openxmlformats.org/officeDocument/2006/relationships/image" Target="../media/image223.png"/><Relationship Id="rId10" Type="http://schemas.openxmlformats.org/officeDocument/2006/relationships/image" Target="../media/image219.png"/><Relationship Id="rId4" Type="http://schemas.openxmlformats.org/officeDocument/2006/relationships/image" Target="../media/image206.png"/><Relationship Id="rId9" Type="http://schemas.openxmlformats.org/officeDocument/2006/relationships/image" Target="../media/image218.png"/><Relationship Id="rId14" Type="http://schemas.openxmlformats.org/officeDocument/2006/relationships/image" Target="../media/image2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2C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73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modulus-argument form of the complex number z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have seen up to this point that a complex number z will usually be written in the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modulus-argument form is an alternative way of writing a complex number, and it includes the modulus of the number as well as its argument.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modulus-argument form looks like this: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r is the modulus of the number</a:t>
            </a:r>
          </a:p>
          <a:p>
            <a:pPr marL="0" indent="0" algn="ctr">
              <a:buNone/>
            </a:pP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is the argument of the number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4244" y="65194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2C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47800" y="3124200"/>
                <a:ext cx="11469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𝑖𝑦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124200"/>
                <a:ext cx="1146916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66800" y="5181600"/>
                <a:ext cx="20033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181600"/>
                <a:ext cx="200330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56388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9436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248400" y="16764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5532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1628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4676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0292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3340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6248400" y="2895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6248400" y="2590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6248400" y="2286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6248400" y="1981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248400" y="16764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6248400" y="1371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6248400" y="1066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6248400" y="762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V="1">
            <a:off x="6248400" y="457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72400" y="30480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15000" y="12954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7093688" y="1907447"/>
            <a:ext cx="152400" cy="152400"/>
            <a:chOff x="5791200" y="5334000"/>
            <a:chExt cx="152400" cy="1524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7162800" y="167640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248400" y="32004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62800" y="1981200"/>
            <a:ext cx="0" cy="1219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53200" y="2286000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r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7000" y="3200400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err="1">
                <a:solidFill>
                  <a:srgbClr val="FF0000"/>
                </a:solidFill>
                <a:latin typeface="Comic Sans MS" pitchFamily="66" charset="0"/>
              </a:rPr>
              <a:t>rcos</a:t>
            </a:r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7000" y="2895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6243084" y="1974112"/>
            <a:ext cx="933893" cy="1239369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9"/>
          <p:cNvSpPr/>
          <p:nvPr/>
        </p:nvSpPr>
        <p:spPr>
          <a:xfrm>
            <a:off x="5638800" y="2743200"/>
            <a:ext cx="914400" cy="914400"/>
          </a:xfrm>
          <a:prstGeom prst="arc">
            <a:avLst>
              <a:gd name="adj1" fmla="val 19384994"/>
              <a:gd name="adj2" fmla="val 21522203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162800" y="228600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err="1">
                <a:solidFill>
                  <a:srgbClr val="FF0000"/>
                </a:solidFill>
                <a:latin typeface="Comic Sans MS" pitchFamily="66" charset="0"/>
              </a:rPr>
              <a:t>rsin</a:t>
            </a:r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91000" y="4800600"/>
            <a:ext cx="2154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By GCSE Trigonometry: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67200" y="5334000"/>
            <a:ext cx="309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495800" y="51054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24400" y="53340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H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267200" y="586740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95800" y="56388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24400" y="58674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H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105400" y="53340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105400" y="58674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943600" y="5181600"/>
                <a:ext cx="16834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𝑂𝑝𝑝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𝐻𝑦𝑝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181600"/>
                <a:ext cx="1683473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943600" y="5715000"/>
                <a:ext cx="16795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𝐴𝑑𝑗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𝐻𝑦𝑝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715000"/>
                <a:ext cx="1679562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7848600" y="2209800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0000CC"/>
                </a:solidFill>
                <a:latin typeface="Comic Sans MS" pitchFamily="66" charset="0"/>
              </a:rPr>
              <a:t>Opp</a:t>
            </a:r>
            <a:endParaRPr lang="en-GB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53200" y="3505200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0000CC"/>
                </a:solidFill>
                <a:latin typeface="Comic Sans MS" pitchFamily="66" charset="0"/>
              </a:rPr>
              <a:t>Adj</a:t>
            </a:r>
            <a:endParaRPr lang="en-GB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1981200"/>
            <a:ext cx="511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0000CC"/>
                </a:solidFill>
                <a:latin typeface="Comic Sans MS" pitchFamily="66" charset="0"/>
              </a:rPr>
              <a:t>Hyp</a:t>
            </a:r>
            <a:endParaRPr lang="en-GB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620000" y="5181600"/>
                <a:ext cx="8537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5181600"/>
                <a:ext cx="85376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620000" y="5715000"/>
                <a:ext cx="9299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5715000"/>
                <a:ext cx="92996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191000" y="6172200"/>
                <a:ext cx="17066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𝑖𝑟𝑠𝑖𝑛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172200"/>
                <a:ext cx="1706685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191000" y="6527186"/>
                <a:ext cx="17731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527186"/>
                <a:ext cx="1773178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5715000" y="6324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5943600" y="6400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6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215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6" grpId="0"/>
      <p:bldP spid="27" grpId="0"/>
      <p:bldP spid="31" grpId="0"/>
      <p:bldP spid="34" grpId="0"/>
      <p:bldP spid="35" grpId="0"/>
      <p:bldP spid="36" grpId="0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 animBg="1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1"/>
          <p:cNvSpPr txBox="1"/>
          <p:nvPr/>
        </p:nvSpPr>
        <p:spPr>
          <a:xfrm>
            <a:off x="57150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248400" y="2895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modulus-argument form of the complex number z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Express the numbers following numbers in the modulus argument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4244" y="65194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2C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5400" y="2895600"/>
                <a:ext cx="1363514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=1+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95600"/>
                <a:ext cx="1363514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" y="27709"/>
                <a:ext cx="20033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7709"/>
                <a:ext cx="200330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295400" y="3352800"/>
                <a:ext cx="13873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=−3−3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52800"/>
                <a:ext cx="138736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>
          <a:xfrm flipV="1">
            <a:off x="56388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9436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248400" y="1600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5532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8580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1628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74676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0292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3340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V="1">
            <a:off x="6248400" y="2819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V="1">
            <a:off x="6248400" y="2514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V="1">
            <a:off x="6248400" y="2209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V="1">
            <a:off x="6248400" y="1905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6248400" y="1600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V="1">
            <a:off x="6248400" y="1295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V="1">
            <a:off x="6248400" y="990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V="1">
            <a:off x="6248400" y="685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V="1">
            <a:off x="6248400" y="381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772400" y="29718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715000" y="12192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6484917" y="2559132"/>
            <a:ext cx="152400" cy="152400"/>
            <a:chOff x="5791200" y="5334000"/>
            <a:chExt cx="152400" cy="152400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5259780" y="3970316"/>
            <a:ext cx="152400" cy="152400"/>
            <a:chOff x="5791200" y="5334000"/>
            <a:chExt cx="152400" cy="152400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Connector 104"/>
          <p:cNvCxnSpPr/>
          <p:nvPr/>
        </p:nvCxnSpPr>
        <p:spPr>
          <a:xfrm flipV="1">
            <a:off x="5320145" y="3118263"/>
            <a:ext cx="938151" cy="950025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246421" y="2605646"/>
            <a:ext cx="318654" cy="53636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334000" y="31242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334000" y="3124200"/>
            <a:ext cx="0" cy="9144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248400" y="3124200"/>
            <a:ext cx="3048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6553200" y="2590800"/>
            <a:ext cx="0" cy="457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rc 115"/>
          <p:cNvSpPr/>
          <p:nvPr/>
        </p:nvSpPr>
        <p:spPr>
          <a:xfrm>
            <a:off x="5486400" y="2819400"/>
            <a:ext cx="914400" cy="914400"/>
          </a:xfrm>
          <a:prstGeom prst="arc">
            <a:avLst>
              <a:gd name="adj1" fmla="val 19507598"/>
              <a:gd name="adj2" fmla="val 20515468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Arc 116"/>
          <p:cNvSpPr/>
          <p:nvPr/>
        </p:nvSpPr>
        <p:spPr>
          <a:xfrm>
            <a:off x="5943600" y="2743200"/>
            <a:ext cx="914400" cy="914400"/>
          </a:xfrm>
          <a:prstGeom prst="arc">
            <a:avLst>
              <a:gd name="adj1" fmla="val 9291940"/>
              <a:gd name="adj2" fmla="val 11432033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5562600" y="2819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029200" y="3429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2484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77000" y="274320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/>
              </a:rPr>
              <a:t>√3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553200" y="22098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029200" y="40386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572000" y="4724400"/>
            <a:ext cx="1396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Modulus for z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477000" y="4724400"/>
            <a:ext cx="1535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Argument for z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4572000" y="5029200"/>
                <a:ext cx="1056122" cy="5307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029200"/>
                <a:ext cx="1056122" cy="5307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4876800" y="5715000"/>
                <a:ext cx="5086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715000"/>
                <a:ext cx="508664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6629400" y="5029200"/>
                <a:ext cx="1172116" cy="601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029200"/>
                <a:ext cx="1172116" cy="60164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6934200" y="5638800"/>
                <a:ext cx="518924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5638800"/>
                <a:ext cx="518924" cy="459806"/>
              </a:xfrm>
              <a:prstGeom prst="rect">
                <a:avLst/>
              </a:prstGeom>
              <a:blipFill rotWithShape="1">
                <a:blip r:embed="rId10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5334000" y="6096000"/>
                <a:ext cx="18977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6096000"/>
                <a:ext cx="1897764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334000" y="6398194"/>
                <a:ext cx="2057400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6398194"/>
                <a:ext cx="2057400" cy="459806"/>
              </a:xfrm>
              <a:prstGeom prst="rect">
                <a:avLst/>
              </a:prstGeom>
              <a:blipFill rotWithShape="1">
                <a:blip r:embed="rId1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990600" y="3886200"/>
                <a:ext cx="2057400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2057400" cy="45980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506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3" grpId="0"/>
      <p:bldP spid="6" grpId="0"/>
      <p:bldP spid="63" grpId="0"/>
      <p:bldP spid="82" grpId="0"/>
      <p:bldP spid="83" grpId="0"/>
      <p:bldP spid="116" grpId="0" animBg="1"/>
      <p:bldP spid="117" grpId="0" animBg="1"/>
      <p:bldP spid="118" grpId="0"/>
      <p:bldP spid="119" grpId="0"/>
      <p:bldP spid="120" grpId="0"/>
      <p:bldP spid="121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1"/>
          <p:cNvSpPr txBox="1"/>
          <p:nvPr/>
        </p:nvSpPr>
        <p:spPr>
          <a:xfrm>
            <a:off x="57150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248400" y="2895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modulus-argument form of the complex number z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Express the numbers following numbers in the modulus argument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4244" y="65194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2C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5400" y="2895600"/>
                <a:ext cx="1363514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=1+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95600"/>
                <a:ext cx="1363514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" y="27709"/>
                <a:ext cx="20033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7709"/>
                <a:ext cx="200330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295400" y="3352800"/>
                <a:ext cx="13873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=−3−3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52800"/>
                <a:ext cx="138736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>
          <a:xfrm flipV="1">
            <a:off x="56388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9436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248400" y="1600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5532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8580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1628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74676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0292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3340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V="1">
            <a:off x="6248400" y="2819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V="1">
            <a:off x="6248400" y="2514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V="1">
            <a:off x="6248400" y="2209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V="1">
            <a:off x="6248400" y="1905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6248400" y="1600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V="1">
            <a:off x="6248400" y="1295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V="1">
            <a:off x="6248400" y="990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V="1">
            <a:off x="6248400" y="685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V="1">
            <a:off x="6248400" y="381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772400" y="29718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715000" y="12192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6484917" y="2559132"/>
            <a:ext cx="152400" cy="152400"/>
            <a:chOff x="5791200" y="5334000"/>
            <a:chExt cx="152400" cy="152400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5259780" y="3970316"/>
            <a:ext cx="152400" cy="152400"/>
            <a:chOff x="5791200" y="5334000"/>
            <a:chExt cx="152400" cy="152400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Connector 104"/>
          <p:cNvCxnSpPr/>
          <p:nvPr/>
        </p:nvCxnSpPr>
        <p:spPr>
          <a:xfrm flipV="1">
            <a:off x="5320145" y="3118263"/>
            <a:ext cx="938151" cy="950025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246421" y="2605646"/>
            <a:ext cx="318654" cy="53636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334000" y="31242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334000" y="3124200"/>
            <a:ext cx="0" cy="9144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248400" y="3124200"/>
            <a:ext cx="3048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6553200" y="2590800"/>
            <a:ext cx="0" cy="457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rc 115"/>
          <p:cNvSpPr/>
          <p:nvPr/>
        </p:nvSpPr>
        <p:spPr>
          <a:xfrm>
            <a:off x="5486400" y="2819400"/>
            <a:ext cx="914400" cy="914400"/>
          </a:xfrm>
          <a:prstGeom prst="arc">
            <a:avLst>
              <a:gd name="adj1" fmla="val 19507598"/>
              <a:gd name="adj2" fmla="val 20515468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Arc 116"/>
          <p:cNvSpPr/>
          <p:nvPr/>
        </p:nvSpPr>
        <p:spPr>
          <a:xfrm>
            <a:off x="5943600" y="2743200"/>
            <a:ext cx="914400" cy="914400"/>
          </a:xfrm>
          <a:prstGeom prst="arc">
            <a:avLst>
              <a:gd name="adj1" fmla="val 9291940"/>
              <a:gd name="adj2" fmla="val 11432033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5562600" y="2819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029200" y="3429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2484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77000" y="274320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/>
              </a:rPr>
              <a:t>√3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553200" y="22098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029200" y="40386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572000" y="4648200"/>
            <a:ext cx="1415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Modulus for z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477000" y="4648200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Argument for z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4724400" y="4953000"/>
                <a:ext cx="936795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953000"/>
                <a:ext cx="936795" cy="3592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4876800" y="5334000"/>
                <a:ext cx="725968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18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334000"/>
                <a:ext cx="725968" cy="33316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6629400" y="4953000"/>
                <a:ext cx="1054199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4953000"/>
                <a:ext cx="1054199" cy="57637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6705600" y="5562600"/>
                <a:ext cx="518924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5562600"/>
                <a:ext cx="518924" cy="45980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5334000" y="6019800"/>
                <a:ext cx="18977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6019800"/>
                <a:ext cx="1897764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181600" y="6281624"/>
                <a:ext cx="3124200" cy="649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6281624"/>
                <a:ext cx="3124200" cy="6491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990600" y="3886200"/>
                <a:ext cx="2057400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2057400" cy="45980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876800" y="5715000"/>
                <a:ext cx="725968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715000"/>
                <a:ext cx="725968" cy="33316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57200" y="4419600"/>
                <a:ext cx="3276600" cy="649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419600"/>
                <a:ext cx="3276600" cy="6491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924800" y="5562600"/>
                <a:ext cx="782907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5562600"/>
                <a:ext cx="782907" cy="49564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Straight Connector 83"/>
          <p:cNvCxnSpPr/>
          <p:nvPr/>
        </p:nvCxnSpPr>
        <p:spPr>
          <a:xfrm>
            <a:off x="7239000" y="5791200"/>
            <a:ext cx="685800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0" y="4953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the angle you actually want!</a:t>
            </a:r>
          </a:p>
        </p:txBody>
      </p:sp>
      <p:sp>
        <p:nvSpPr>
          <p:cNvPr id="85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316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60" grpId="0"/>
      <p:bldP spid="61" grpId="0"/>
      <p:bldP spid="62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939C77-D4C4-4CEC-8DA8-4D6EB3EA71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D5F795-61EF-4CFA-A9C1-954C38245C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FBFB6F-E75B-4944-AD15-0B3156F99D7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</TotalTime>
  <Words>575</Words>
  <Application>Microsoft Office PowerPoint</Application>
  <PresentationFormat>On-screen Show (4:3)</PresentationFormat>
  <Paragraphs>112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Office テーマ</vt:lpstr>
      <vt:lpstr>PowerPoint Presentation</vt:lpstr>
      <vt:lpstr>Argand Diagrams</vt:lpstr>
      <vt:lpstr>Argand Diagrams</vt:lpstr>
      <vt:lpstr>Argand Diagrams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156</cp:revision>
  <dcterms:created xsi:type="dcterms:W3CDTF">2017-08-14T15:35:38Z</dcterms:created>
  <dcterms:modified xsi:type="dcterms:W3CDTF">2021-08-26T15:30:34Z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